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5"/>
  </p:notesMasterIdLst>
  <p:handoutMasterIdLst>
    <p:handoutMasterId r:id="rId56"/>
  </p:handoutMasterIdLst>
  <p:sldIdLst>
    <p:sldId id="256" r:id="rId5"/>
    <p:sldId id="329" r:id="rId6"/>
    <p:sldId id="286" r:id="rId7"/>
    <p:sldId id="342" r:id="rId8"/>
    <p:sldId id="293" r:id="rId9"/>
    <p:sldId id="294" r:id="rId10"/>
    <p:sldId id="341" r:id="rId11"/>
    <p:sldId id="333" r:id="rId12"/>
    <p:sldId id="297" r:id="rId13"/>
    <p:sldId id="284" r:id="rId14"/>
    <p:sldId id="285" r:id="rId15"/>
    <p:sldId id="295" r:id="rId16"/>
    <p:sldId id="298" r:id="rId17"/>
    <p:sldId id="287" r:id="rId18"/>
    <p:sldId id="334" r:id="rId19"/>
    <p:sldId id="305" r:id="rId20"/>
    <p:sldId id="309" r:id="rId21"/>
    <p:sldId id="304" r:id="rId22"/>
    <p:sldId id="321" r:id="rId23"/>
    <p:sldId id="322" r:id="rId24"/>
    <p:sldId id="306" r:id="rId25"/>
    <p:sldId id="307" r:id="rId26"/>
    <p:sldId id="303" r:id="rId27"/>
    <p:sldId id="337" r:id="rId28"/>
    <p:sldId id="335" r:id="rId29"/>
    <p:sldId id="323" r:id="rId30"/>
    <p:sldId id="338" r:id="rId31"/>
    <p:sldId id="326" r:id="rId32"/>
    <p:sldId id="325" r:id="rId33"/>
    <p:sldId id="324" r:id="rId34"/>
    <p:sldId id="327" r:id="rId35"/>
    <p:sldId id="314" r:id="rId36"/>
    <p:sldId id="313" r:id="rId37"/>
    <p:sldId id="312" r:id="rId38"/>
    <p:sldId id="311" r:id="rId39"/>
    <p:sldId id="299" r:id="rId40"/>
    <p:sldId id="339" r:id="rId41"/>
    <p:sldId id="318" r:id="rId42"/>
    <p:sldId id="319" r:id="rId43"/>
    <p:sldId id="317" r:id="rId44"/>
    <p:sldId id="316" r:id="rId45"/>
    <p:sldId id="315" r:id="rId46"/>
    <p:sldId id="320" r:id="rId47"/>
    <p:sldId id="289" r:id="rId48"/>
    <p:sldId id="332" r:id="rId49"/>
    <p:sldId id="331" r:id="rId50"/>
    <p:sldId id="330" r:id="rId51"/>
    <p:sldId id="340" r:id="rId52"/>
    <p:sldId id="328" r:id="rId53"/>
    <p:sldId id="29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6899"/>
    <a:srgbClr val="92C4B7"/>
    <a:srgbClr val="F7F2DF"/>
    <a:srgbClr val="000000"/>
    <a:srgbClr val="E58B7A"/>
    <a:srgbClr val="6A6A6A"/>
    <a:srgbClr val="00194C"/>
    <a:srgbClr val="3F3F3F"/>
    <a:srgbClr val="014067"/>
    <a:srgbClr val="014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8643" autoAdjust="0"/>
  </p:normalViewPr>
  <p:slideViewPr>
    <p:cSldViewPr snapToGrid="0" showGuides="1">
      <p:cViewPr varScale="1">
        <p:scale>
          <a:sx n="87" d="100"/>
          <a:sy n="87" d="100"/>
        </p:scale>
        <p:origin x="1494" y="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1/30/2023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1/30/2023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3373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downloaded the census tract population dataset before, do it again, as it was updated with 2020 populations last week.  </a:t>
            </a:r>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10</a:t>
            </a:fld>
            <a:endParaRPr lang="en-US" dirty="0"/>
          </a:p>
        </p:txBody>
      </p:sp>
    </p:spTree>
    <p:extLst>
      <p:ext uri="{BB962C8B-B14F-4D97-AF65-F5344CB8AC3E}">
        <p14:creationId xmlns:p14="http://schemas.microsoft.com/office/powerpoint/2010/main" val="175152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11</a:t>
            </a:fld>
            <a:endParaRPr lang="en-US" dirty="0"/>
          </a:p>
        </p:txBody>
      </p:sp>
    </p:spTree>
    <p:extLst>
      <p:ext uri="{BB962C8B-B14F-4D97-AF65-F5344CB8AC3E}">
        <p14:creationId xmlns:p14="http://schemas.microsoft.com/office/powerpoint/2010/main" val="114615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12</a:t>
            </a:fld>
            <a:endParaRPr lang="en-US" dirty="0"/>
          </a:p>
        </p:txBody>
      </p:sp>
    </p:spTree>
    <p:extLst>
      <p:ext uri="{BB962C8B-B14F-4D97-AF65-F5344CB8AC3E}">
        <p14:creationId xmlns:p14="http://schemas.microsoft.com/office/powerpoint/2010/main" val="356574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Todd Gibson (IMS) can answer detailed questions you may have regarding the census tract attributes file.</a:t>
            </a:r>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13</a:t>
            </a:fld>
            <a:endParaRPr lang="en-US" dirty="0"/>
          </a:p>
        </p:txBody>
      </p:sp>
    </p:spTree>
    <p:extLst>
      <p:ext uri="{BB962C8B-B14F-4D97-AF65-F5344CB8AC3E}">
        <p14:creationId xmlns:p14="http://schemas.microsoft.com/office/powerpoint/2010/main" val="91287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Attributes cover 2008-2017. These will not be updated soon. We copy 2008 to 2006 and 2007. Also copy 2017 to 2018-2020. For 2010 geographies, there will be one update at some point for 2018-2020 data. Also in the future, there will be new attributes that correspond to 2020 Census Tract geography.</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391071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15</a:t>
            </a:fld>
            <a:endParaRPr lang="en-US" dirty="0"/>
          </a:p>
        </p:txBody>
      </p:sp>
    </p:spTree>
    <p:extLst>
      <p:ext uri="{BB962C8B-B14F-4D97-AF65-F5344CB8AC3E}">
        <p14:creationId xmlns:p14="http://schemas.microsoft.com/office/powerpoint/2010/main" val="334297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16</a:t>
            </a:fld>
            <a:endParaRPr lang="en-US" dirty="0"/>
          </a:p>
        </p:txBody>
      </p:sp>
    </p:spTree>
    <p:extLst>
      <p:ext uri="{BB962C8B-B14F-4D97-AF65-F5344CB8AC3E}">
        <p14:creationId xmlns:p14="http://schemas.microsoft.com/office/powerpoint/2010/main" val="1553393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state-county-tract.recode.txt. Values are specific to each database because of pattern of missing tract within county.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17</a:t>
            </a:fld>
            <a:endParaRPr lang="en-US" noProof="0" dirty="0"/>
          </a:p>
        </p:txBody>
      </p:sp>
    </p:spTree>
    <p:extLst>
      <p:ext uri="{BB962C8B-B14F-4D97-AF65-F5344CB8AC3E}">
        <p14:creationId xmlns:p14="http://schemas.microsoft.com/office/powerpoint/2010/main" val="354126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pasting the state-county-tract.recode.txt values into the format in SEER*Prep.</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18</a:t>
            </a:fld>
            <a:endParaRPr lang="en-US" noProof="0" dirty="0"/>
          </a:p>
        </p:txBody>
      </p:sp>
    </p:spTree>
    <p:extLst>
      <p:ext uri="{BB962C8B-B14F-4D97-AF65-F5344CB8AC3E}">
        <p14:creationId xmlns:p14="http://schemas.microsoft.com/office/powerpoint/2010/main" val="3557826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 warning message because of the large number of format lines. For individual states, it is safe to ignore this message. Click Yes and move on.</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19</a:t>
            </a:fld>
            <a:endParaRPr lang="en-US" noProof="0" dirty="0"/>
          </a:p>
        </p:txBody>
      </p:sp>
    </p:spTree>
    <p:extLst>
      <p:ext uri="{BB962C8B-B14F-4D97-AF65-F5344CB8AC3E}">
        <p14:creationId xmlns:p14="http://schemas.microsoft.com/office/powerpoint/2010/main" val="136832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2588741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Save Verify Report.</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20</a:t>
            </a:fld>
            <a:endParaRPr lang="en-US" noProof="0" dirty="0"/>
          </a:p>
        </p:txBody>
      </p:sp>
    </p:spTree>
    <p:extLst>
      <p:ext uri="{BB962C8B-B14F-4D97-AF65-F5344CB8AC3E}">
        <p14:creationId xmlns:p14="http://schemas.microsoft.com/office/powerpoint/2010/main" val="350431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Run. Do not exclude any records.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21</a:t>
            </a:fld>
            <a:endParaRPr lang="en-US" noProof="0" dirty="0"/>
          </a:p>
        </p:txBody>
      </p:sp>
    </p:spTree>
    <p:extLst>
      <p:ext uri="{BB962C8B-B14F-4D97-AF65-F5344CB8AC3E}">
        <p14:creationId xmlns:p14="http://schemas.microsoft.com/office/powerpoint/2010/main" val="377188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of Run Report. Note that Idaho is in the West region for the CDC sub-county 5K geography. That means the values are invalid for the other regions, Midwest, Northeast, and South.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22</a:t>
            </a:fld>
            <a:endParaRPr lang="en-US" noProof="0" dirty="0"/>
          </a:p>
        </p:txBody>
      </p:sp>
    </p:spTree>
    <p:extLst>
      <p:ext uri="{BB962C8B-B14F-4D97-AF65-F5344CB8AC3E}">
        <p14:creationId xmlns:p14="http://schemas.microsoft.com/office/powerpoint/2010/main" val="404249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23</a:t>
            </a:fld>
            <a:endParaRPr lang="en-US" dirty="0"/>
          </a:p>
        </p:txBody>
      </p:sp>
    </p:spTree>
    <p:extLst>
      <p:ext uri="{BB962C8B-B14F-4D97-AF65-F5344CB8AC3E}">
        <p14:creationId xmlns:p14="http://schemas.microsoft.com/office/powerpoint/2010/main" val="1409052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ISCR Workshop 2019</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E963C-1534-4F8D-B2A7-66D81AA25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25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Add a Field in SEER*Prep.</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25</a:t>
            </a:fld>
            <a:endParaRPr lang="en-US" noProof="0" dirty="0"/>
          </a:p>
        </p:txBody>
      </p:sp>
    </p:spTree>
    <p:extLst>
      <p:ext uri="{BB962C8B-B14F-4D97-AF65-F5344CB8AC3E}">
        <p14:creationId xmlns:p14="http://schemas.microsoft.com/office/powerpoint/2010/main" val="300118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Warning message for Verify Data.</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26</a:t>
            </a:fld>
            <a:endParaRPr lang="en-US" noProof="0" dirty="0"/>
          </a:p>
        </p:txBody>
      </p:sp>
    </p:spTree>
    <p:extLst>
      <p:ext uri="{BB962C8B-B14F-4D97-AF65-F5344CB8AC3E}">
        <p14:creationId xmlns:p14="http://schemas.microsoft.com/office/powerpoint/2010/main" val="1920430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Second Warning message for Verify Data.</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27</a:t>
            </a:fld>
            <a:endParaRPr lang="en-US" noProof="0" dirty="0"/>
          </a:p>
        </p:txBody>
      </p:sp>
    </p:spTree>
    <p:extLst>
      <p:ext uri="{BB962C8B-B14F-4D97-AF65-F5344CB8AC3E}">
        <p14:creationId xmlns:p14="http://schemas.microsoft.com/office/powerpoint/2010/main" val="3090363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SEER*Prep Verify Data Report</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28</a:t>
            </a:fld>
            <a:endParaRPr lang="en-US" noProof="0" dirty="0"/>
          </a:p>
        </p:txBody>
      </p:sp>
    </p:spTree>
    <p:extLst>
      <p:ext uri="{BB962C8B-B14F-4D97-AF65-F5344CB8AC3E}">
        <p14:creationId xmlns:p14="http://schemas.microsoft.com/office/powerpoint/2010/main" val="232230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SEER*Prep Create Database. Do not exclude any records.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29</a:t>
            </a:fld>
            <a:endParaRPr lang="en-US" noProof="0" dirty="0"/>
          </a:p>
        </p:txBody>
      </p:sp>
    </p:spTree>
    <p:extLst>
      <p:ext uri="{BB962C8B-B14F-4D97-AF65-F5344CB8AC3E}">
        <p14:creationId xmlns:p14="http://schemas.microsoft.com/office/powerpoint/2010/main" val="243374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3</a:t>
            </a:fld>
            <a:endParaRPr lang="en-US" dirty="0"/>
          </a:p>
        </p:txBody>
      </p:sp>
    </p:spTree>
    <p:extLst>
      <p:ext uri="{BB962C8B-B14F-4D97-AF65-F5344CB8AC3E}">
        <p14:creationId xmlns:p14="http://schemas.microsoft.com/office/powerpoint/2010/main" val="2053243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SEER*Prep Create Database Report</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30</a:t>
            </a:fld>
            <a:endParaRPr lang="en-US" noProof="0" dirty="0"/>
          </a:p>
        </p:txBody>
      </p:sp>
    </p:spTree>
    <p:extLst>
      <p:ext uri="{BB962C8B-B14F-4D97-AF65-F5344CB8AC3E}">
        <p14:creationId xmlns:p14="http://schemas.microsoft.com/office/powerpoint/2010/main" val="88003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 the word “Comment” from the incidence </a:t>
            </a:r>
            <a:r>
              <a:rPr lang="en-US" dirty="0" err="1"/>
              <a:t>db</a:t>
            </a:r>
            <a:r>
              <a:rPr lang="en-US" dirty="0"/>
              <a:t> in 2 places. Input the ID for the census tract attributes database in the </a:t>
            </a:r>
            <a:r>
              <a:rPr lang="en-US" dirty="0" err="1"/>
              <a:t>LinkDBID</a:t>
            </a:r>
            <a:r>
              <a:rPr lang="en-US" dirty="0"/>
              <a:t>= field.</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31</a:t>
            </a:fld>
            <a:endParaRPr lang="en-US" noProof="0" dirty="0"/>
          </a:p>
        </p:txBody>
      </p:sp>
    </p:spTree>
    <p:extLst>
      <p:ext uri="{BB962C8B-B14F-4D97-AF65-F5344CB8AC3E}">
        <p14:creationId xmlns:p14="http://schemas.microsoft.com/office/powerpoint/2010/main" val="301955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through the tabs in SEER*Stat like you normally would. Select the census tract incidence database you just created. Note that it is linked to the census tract attributes database you also just created.</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32</a:t>
            </a:fld>
            <a:endParaRPr lang="en-US" noProof="0" dirty="0"/>
          </a:p>
        </p:txBody>
      </p:sp>
    </p:spTree>
    <p:extLst>
      <p:ext uri="{BB962C8B-B14F-4D97-AF65-F5344CB8AC3E}">
        <p14:creationId xmlns:p14="http://schemas.microsoft.com/office/powerpoint/2010/main" val="2108225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example, we will calculate age-adjusted rates.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33</a:t>
            </a:fld>
            <a:endParaRPr lang="en-US" noProof="0" dirty="0"/>
          </a:p>
        </p:txBody>
      </p:sp>
    </p:spTree>
    <p:extLst>
      <p:ext uri="{BB962C8B-B14F-4D97-AF65-F5344CB8AC3E}">
        <p14:creationId xmlns:p14="http://schemas.microsoft.com/office/powerpoint/2010/main" val="3394871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selecting the latest 5 years of colorectal cancer cases.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34</a:t>
            </a:fld>
            <a:endParaRPr lang="en-US" noProof="0" dirty="0"/>
          </a:p>
        </p:txBody>
      </p:sp>
    </p:spTree>
    <p:extLst>
      <p:ext uri="{BB962C8B-B14F-4D97-AF65-F5344CB8AC3E}">
        <p14:creationId xmlns:p14="http://schemas.microsoft.com/office/powerpoint/2010/main" val="1406144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three categories from the Census Tract Attributes Database:</a:t>
            </a:r>
          </a:p>
          <a:p>
            <a:pPr marL="228600" indent="-228600">
              <a:buAutoNum type="arabicPeriod"/>
            </a:pPr>
            <a:r>
              <a:rPr lang="en-US" dirty="0"/>
              <a:t>Tract Attributes Geography and Year</a:t>
            </a:r>
          </a:p>
          <a:p>
            <a:pPr marL="228600" indent="-228600">
              <a:buAutoNum type="arabicPeriod"/>
            </a:pPr>
            <a:r>
              <a:rPr lang="en-US" dirty="0"/>
              <a:t>Tract Attributes Static (fixed time point)</a:t>
            </a:r>
          </a:p>
          <a:p>
            <a:pPr marL="228600" indent="-228600">
              <a:buAutoNum type="arabicPeriod"/>
            </a:pPr>
            <a:r>
              <a:rPr lang="en-US" dirty="0"/>
              <a:t>Tract Attributes Time-dependent</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35</a:t>
            </a:fld>
            <a:endParaRPr lang="en-US" noProof="0" dirty="0"/>
          </a:p>
        </p:txBody>
      </p:sp>
    </p:spTree>
    <p:extLst>
      <p:ext uri="{BB962C8B-B14F-4D97-AF65-F5344CB8AC3E}">
        <p14:creationId xmlns:p14="http://schemas.microsoft.com/office/powerpoint/2010/main" val="2680916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left side of your screen. The individual census tracts are in the field “State-county-tract recode” – which is listed under the Tract Attributes Geography and Year category.</a:t>
            </a:r>
          </a:p>
          <a:p>
            <a:r>
              <a:rPr lang="en-US" dirty="0"/>
              <a:t>This category also includes the Cancer Reporting Zone;  CDC Sub-County 5k, 20k, and 50k geographies; and tract-based Congressional District.</a:t>
            </a:r>
          </a:p>
          <a:p>
            <a:endParaRPr lang="en-US" dirty="0"/>
          </a:p>
          <a:p>
            <a:r>
              <a:rPr lang="en-US" dirty="0"/>
              <a:t>On the right side of your screen are the Static Tract Attributes. The static attributes include urban/rural area designations, an indicator for tracts with persistently high poverty, and social vulnerability index items..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36</a:t>
            </a:fld>
            <a:endParaRPr lang="en-US" noProof="0" dirty="0"/>
          </a:p>
        </p:txBody>
      </p:sp>
    </p:spTree>
    <p:extLst>
      <p:ext uri="{BB962C8B-B14F-4D97-AF65-F5344CB8AC3E}">
        <p14:creationId xmlns:p14="http://schemas.microsoft.com/office/powerpoint/2010/main" val="1297896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Time-Dependent Tract Attributes are shown on the bottom parts of both screens. The combined screens show the whole list, with some overlap.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37</a:t>
            </a:fld>
            <a:endParaRPr lang="en-US" noProof="0" dirty="0"/>
          </a:p>
        </p:txBody>
      </p:sp>
    </p:spTree>
    <p:extLst>
      <p:ext uri="{BB962C8B-B14F-4D97-AF65-F5344CB8AC3E}">
        <p14:creationId xmlns:p14="http://schemas.microsoft.com/office/powerpoint/2010/main" val="1305780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On the Table tab, we selected “State-county-tract recode” as the row variable. The results matrix shows census tract-level colorectal cancer incidence rates for 2016-2020. For those of you who perform cancer cluster investigations, this is your ticket to calculating rates at the census tract level. You could use the results as input into SaTScan or GIS or whatever process you use for reviewing rates as part of a cancer cluster investigation.</a:t>
            </a:r>
          </a:p>
          <a:p>
            <a:endParaRPr lang="en-US" dirty="0">
              <a:highlight>
                <a:srgbClr val="FFFF00"/>
              </a:highlight>
            </a:endParaRPr>
          </a:p>
          <a:p>
            <a:r>
              <a:rPr lang="en-US" dirty="0">
                <a:highlight>
                  <a:srgbClr val="FFFF00"/>
                </a:highlight>
              </a:rPr>
              <a:t>The confidence intervals show considerable overlap – mostly – but also some census tracts with significantly higher and lower incidence rates.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38</a:t>
            </a:fld>
            <a:endParaRPr lang="en-US" noProof="0" dirty="0"/>
          </a:p>
        </p:txBody>
      </p:sp>
    </p:spTree>
    <p:extLst>
      <p:ext uri="{BB962C8B-B14F-4D97-AF65-F5344CB8AC3E}">
        <p14:creationId xmlns:p14="http://schemas.microsoft.com/office/powerpoint/2010/main" val="44303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second example, we selected “Yost – State-based quintile” as the row variable. You can see that colorectal cancer incidence is lowest in the high SES group and highest in the low SES group.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39</a:t>
            </a:fld>
            <a:endParaRPr lang="en-US" noProof="0" dirty="0"/>
          </a:p>
        </p:txBody>
      </p:sp>
    </p:spTree>
    <p:extLst>
      <p:ext uri="{BB962C8B-B14F-4D97-AF65-F5344CB8AC3E}">
        <p14:creationId xmlns:p14="http://schemas.microsoft.com/office/powerpoint/2010/main" val="224116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1825559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third example, we selected “2010 RUCA-based categorization (4 categories)” as the row variable. RUCA stands for Rural Urban Commuting Area and is a measure of urbanicity/rurality.</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40</a:t>
            </a:fld>
            <a:endParaRPr lang="en-US" noProof="0" dirty="0"/>
          </a:p>
        </p:txBody>
      </p:sp>
    </p:spTree>
    <p:extLst>
      <p:ext uri="{BB962C8B-B14F-4D97-AF65-F5344CB8AC3E}">
        <p14:creationId xmlns:p14="http://schemas.microsoft.com/office/powerpoint/2010/main" val="1268090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fourth example, we selected the NAACCR Poverty indicator variable as the row variable.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41</a:t>
            </a:fld>
            <a:endParaRPr lang="en-US" noProof="0" dirty="0"/>
          </a:p>
        </p:txBody>
      </p:sp>
    </p:spTree>
    <p:extLst>
      <p:ext uri="{BB962C8B-B14F-4D97-AF65-F5344CB8AC3E}">
        <p14:creationId xmlns:p14="http://schemas.microsoft.com/office/powerpoint/2010/main" val="3773052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fifth example, we selected the NAACCR/NCI Cancer Reporting Zone as the row variable. You can easily export the results to be used in a mapping/GIS application.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42</a:t>
            </a:fld>
            <a:endParaRPr lang="en-US" noProof="0" dirty="0"/>
          </a:p>
        </p:txBody>
      </p:sp>
    </p:spTree>
    <p:extLst>
      <p:ext uri="{BB962C8B-B14F-4D97-AF65-F5344CB8AC3E}">
        <p14:creationId xmlns:p14="http://schemas.microsoft.com/office/powerpoint/2010/main" val="9496087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final example, we selected the CDC Environmental Public Health Tracking Sub-County 5k geography. If you participated in the Sub-County Cancer Pilot, this is an easy way to calculate crude and age-adjusted cancer incidence rates for these areas. Again, you can easily export the results to be used in a mapping/GIS application.  </a:t>
            </a:r>
          </a:p>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43</a:t>
            </a:fld>
            <a:endParaRPr lang="en-US" noProof="0" dirty="0"/>
          </a:p>
        </p:txBody>
      </p:sp>
    </p:spTree>
    <p:extLst>
      <p:ext uri="{BB962C8B-B14F-4D97-AF65-F5344CB8AC3E}">
        <p14:creationId xmlns:p14="http://schemas.microsoft.com/office/powerpoint/2010/main" val="4247486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44</a:t>
            </a:fld>
            <a:endParaRPr lang="en-US" dirty="0"/>
          </a:p>
        </p:txBody>
      </p:sp>
    </p:spTree>
    <p:extLst>
      <p:ext uri="{BB962C8B-B14F-4D97-AF65-F5344CB8AC3E}">
        <p14:creationId xmlns:p14="http://schemas.microsoft.com/office/powerpoint/2010/main" val="2319109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48</a:t>
            </a:fld>
            <a:endParaRPr lang="en-US" noProof="0" dirty="0"/>
          </a:p>
        </p:txBody>
      </p:sp>
    </p:spTree>
    <p:extLst>
      <p:ext uri="{BB962C8B-B14F-4D97-AF65-F5344CB8AC3E}">
        <p14:creationId xmlns:p14="http://schemas.microsoft.com/office/powerpoint/2010/main" val="23420439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49</a:t>
            </a:fld>
            <a:endParaRPr lang="en-US" noProof="0" dirty="0"/>
          </a:p>
        </p:txBody>
      </p:sp>
    </p:spTree>
    <p:extLst>
      <p:ext uri="{BB962C8B-B14F-4D97-AF65-F5344CB8AC3E}">
        <p14:creationId xmlns:p14="http://schemas.microsoft.com/office/powerpoint/2010/main" val="4062557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50</a:t>
            </a:fld>
            <a:endParaRPr lang="en-US"/>
          </a:p>
        </p:txBody>
      </p:sp>
    </p:spTree>
    <p:extLst>
      <p:ext uri="{BB962C8B-B14F-4D97-AF65-F5344CB8AC3E}">
        <p14:creationId xmlns:p14="http://schemas.microsoft.com/office/powerpoint/2010/main" val="63702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going to be honest that this process is not the easiest. Maybe more like quartz than gypsum. We tried to make the instructions comprehensive, so that if you follow them step-by-step, you will be successful. But quite a lot is assumed of you:</a:t>
            </a:r>
          </a:p>
          <a:p>
            <a:pPr marL="228600" indent="-228600">
              <a:buAutoNum type="arabicPeriod"/>
            </a:pPr>
            <a:r>
              <a:rPr lang="en-US" baseline="0" dirty="0"/>
              <a:t>You can operate SAS</a:t>
            </a:r>
          </a:p>
          <a:p>
            <a:pPr marL="228600" indent="-228600">
              <a:buAutoNum type="arabicPeriod"/>
            </a:pPr>
            <a:r>
              <a:rPr lang="en-US" baseline="0" dirty="0"/>
              <a:t>You have some knowledge of NAACCR XML</a:t>
            </a:r>
          </a:p>
          <a:p>
            <a:pPr marL="228600" indent="-228600">
              <a:buAutoNum type="arabicPeriod"/>
            </a:pPr>
            <a:r>
              <a:rPr lang="en-US" baseline="0" dirty="0"/>
              <a:t>You can operate SEER*Prep and SEER*Stat</a:t>
            </a:r>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5</a:t>
            </a:fld>
            <a:endParaRPr lang="en-US" dirty="0"/>
          </a:p>
        </p:txBody>
      </p:sp>
    </p:spTree>
    <p:extLst>
      <p:ext uri="{BB962C8B-B14F-4D97-AF65-F5344CB8AC3E}">
        <p14:creationId xmlns:p14="http://schemas.microsoft.com/office/powerpoint/2010/main" val="354970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Instead of 3 SAS programs like last year, there is just one.</a:t>
            </a:r>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6</a:t>
            </a:fld>
            <a:endParaRPr lang="en-US" dirty="0"/>
          </a:p>
        </p:txBody>
      </p:sp>
    </p:spTree>
    <p:extLst>
      <p:ext uri="{BB962C8B-B14F-4D97-AF65-F5344CB8AC3E}">
        <p14:creationId xmlns:p14="http://schemas.microsoft.com/office/powerpoint/2010/main" val="319605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63676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8</a:t>
            </a:fld>
            <a:endParaRPr lang="en-US" dirty="0"/>
          </a:p>
        </p:txBody>
      </p:sp>
    </p:spTree>
    <p:extLst>
      <p:ext uri="{BB962C8B-B14F-4D97-AF65-F5344CB8AC3E}">
        <p14:creationId xmlns:p14="http://schemas.microsoft.com/office/powerpoint/2010/main" val="236983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Todd Gibson (IMS) can answer detailed questions you may have regarding the population file.</a:t>
            </a:r>
          </a:p>
        </p:txBody>
      </p:sp>
      <p:sp>
        <p:nvSpPr>
          <p:cNvPr id="4" name="Header Placeholder 3"/>
          <p:cNvSpPr>
            <a:spLocks noGrp="1"/>
          </p:cNvSpPr>
          <p:nvPr>
            <p:ph type="hdr" sz="quarter" idx="10"/>
          </p:nvPr>
        </p:nvSpPr>
        <p:spPr/>
        <p:txBody>
          <a:bodyPr/>
          <a:lstStyle/>
          <a:p>
            <a:r>
              <a:rPr lang="en-US"/>
              <a:t>ISCR Workshop 2019</a:t>
            </a:r>
            <a:endParaRPr lang="en-US" dirty="0"/>
          </a:p>
        </p:txBody>
      </p:sp>
      <p:sp>
        <p:nvSpPr>
          <p:cNvPr id="5" name="Slide Number Placeholder 4"/>
          <p:cNvSpPr>
            <a:spLocks noGrp="1"/>
          </p:cNvSpPr>
          <p:nvPr>
            <p:ph type="sldNum" sz="quarter" idx="11"/>
          </p:nvPr>
        </p:nvSpPr>
        <p:spPr/>
        <p:txBody>
          <a:bodyPr/>
          <a:lstStyle/>
          <a:p>
            <a:fld id="{333E963C-1534-4F8D-B2A7-66D81AA25953}" type="slidenum">
              <a:rPr lang="en-US" smtClean="0"/>
              <a:t>9</a:t>
            </a:fld>
            <a:endParaRPr lang="en-US" dirty="0"/>
          </a:p>
        </p:txBody>
      </p:sp>
    </p:spTree>
    <p:extLst>
      <p:ext uri="{BB962C8B-B14F-4D97-AF65-F5344CB8AC3E}">
        <p14:creationId xmlns:p14="http://schemas.microsoft.com/office/powerpoint/2010/main" val="4208045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rgbClr val="E58B7A"/>
                </a:solidFill>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w="12700">
            <a:solidFill>
              <a:srgbClr val="E58B7A"/>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7631" t="9964" r="10582" b="12162"/>
          <a:stretch/>
        </p:blipFill>
        <p:spPr>
          <a:xfrm>
            <a:off x="3548185" y="2641600"/>
            <a:ext cx="2328985" cy="1453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a:xfrm>
            <a:off x="-9247" y="0"/>
            <a:ext cx="12210288" cy="6858000"/>
          </a:xfrm>
          <a:prstGeom prst="rect">
            <a:avLst/>
          </a:prstGeom>
          <a:solidFill>
            <a:srgbClr val="F7F2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513449" y="-503880"/>
            <a:ext cx="2866736" cy="1425816"/>
            <a:chOff x="-192127" y="-2"/>
            <a:chExt cx="2866736" cy="1355860"/>
          </a:xfrm>
          <a:solidFill>
            <a:srgbClr val="92C4B7"/>
          </a:solidFill>
        </p:grpSpPr>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w="12700">
              <a:solidFill>
                <a:srgbClr val="F7F2DF"/>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BD6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9319603" y="0"/>
            <a:ext cx="1447800" cy="639064"/>
          </a:xfrm>
          <a:prstGeom prst="parallelogram">
            <a:avLst>
              <a:gd name="adj" fmla="val 135617"/>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rgbClr val="92C4B7"/>
                </a:solidFill>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7333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526432" y="0"/>
            <a:ext cx="2866736" cy="1425816"/>
            <a:chOff x="-192127" y="-2"/>
            <a:chExt cx="2866736" cy="1355860"/>
          </a:xfrm>
          <a:solidFill>
            <a:srgbClr val="92C4B7"/>
          </a:solidFill>
        </p:grpSpPr>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w="12700">
              <a:solidFill>
                <a:srgbClr val="F7F2DF"/>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8465266" y="1"/>
            <a:ext cx="1447800" cy="639064"/>
          </a:xfrm>
          <a:prstGeom prst="parallelogram">
            <a:avLst>
              <a:gd name="adj" fmla="val 135617"/>
            </a:avLst>
          </a:prstGeom>
          <a:solidFill>
            <a:srgbClr val="BD68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lgn="l" defTabSz="914400" rtl="0" eaLnBrk="1" latinLnBrk="0" hangingPunct="1">
              <a:lnSpc>
                <a:spcPct val="90000"/>
              </a:lnSpc>
              <a:spcBef>
                <a:spcPct val="0"/>
              </a:spcBef>
              <a:buNone/>
              <a:defRPr lang="en-US" sz="4400" b="1" kern="1200" noProof="0" dirty="0">
                <a:solidFill>
                  <a:srgbClr val="92C4B7"/>
                </a:solidFill>
                <a:latin typeface="+mj-lt"/>
                <a:ea typeface="+mj-ea"/>
                <a:cs typeface="+mj-cs"/>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9526432" y="0"/>
            <a:ext cx="2866736" cy="1425816"/>
            <a:chOff x="-192127" y="-2"/>
            <a:chExt cx="2866736" cy="1355860"/>
          </a:xfrm>
          <a:solidFill>
            <a:srgbClr val="BD6899"/>
          </a:solidFill>
        </p:grpSpPr>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w="12700">
              <a:solidFill>
                <a:srgbClr val="F7F2DF"/>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7874394" y="1"/>
            <a:ext cx="1447800" cy="639064"/>
          </a:xfrm>
          <a:prstGeom prst="parallelogram">
            <a:avLst>
              <a:gd name="adj" fmla="val 135617"/>
            </a:avLst>
          </a:prstGeom>
          <a:solidFill>
            <a:srgbClr val="92C4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lgn="l" defTabSz="914400" rtl="0" eaLnBrk="1" latinLnBrk="0" hangingPunct="1">
              <a:lnSpc>
                <a:spcPct val="90000"/>
              </a:lnSpc>
              <a:spcBef>
                <a:spcPct val="0"/>
              </a:spcBef>
              <a:buNone/>
              <a:defRPr lang="en-US" sz="4400" b="1" kern="1200" noProof="0" dirty="0">
                <a:solidFill>
                  <a:srgbClr val="92C4B7"/>
                </a:solidFill>
                <a:latin typeface="+mj-lt"/>
                <a:ea typeface="+mj-ea"/>
                <a:cs typeface="+mj-cs"/>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tx1"/>
                </a:solidFill>
              </a:defRPr>
            </a:lvl1pPr>
          </a:lstStyle>
          <a:p>
            <a:pPr marL="228600" lvl="0" indent="-228600"/>
            <a:r>
              <a:rPr lang="en-US" noProof="0" dirty="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09430" y="2505075"/>
            <a:ext cx="5391749" cy="368458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a:solidFill>
            <a:srgbClr val="E58B7A"/>
          </a:solidFill>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grpFill/>
            <a:ln w="12700">
              <a:solidFill>
                <a:srgbClr val="F7F2DF"/>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rgbClr val="92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rgbClr val="BD68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rgbClr val="92C4B7"/>
                </a:solidFill>
              </a:defRPr>
            </a:lvl1pPr>
          </a:lstStyle>
          <a:p>
            <a:r>
              <a:rPr lang="en-US" noProof="0" dirty="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lgn="l" defTabSz="914400" rtl="0" eaLnBrk="1" latinLnBrk="0" hangingPunct="1">
              <a:lnSpc>
                <a:spcPct val="90000"/>
              </a:lnSpc>
              <a:spcBef>
                <a:spcPct val="0"/>
              </a:spcBef>
              <a:buNone/>
              <a:defRPr lang="en-US" sz="4000" b="1" kern="1200" noProof="0" dirty="0">
                <a:solidFill>
                  <a:srgbClr val="E58B7A"/>
                </a:solidFill>
                <a:latin typeface="+mj-lt"/>
                <a:ea typeface="+mj-ea"/>
                <a:cs typeface="+mj-cs"/>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rgbClr val="92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p:cNvPicPr>
            <a:picLocks noChangeAspect="1"/>
          </p:cNvPicPr>
          <p:nvPr userDrawn="1"/>
        </p:nvPicPr>
        <p:blipFill rotWithShape="1">
          <a:blip r:embed="rId2"/>
          <a:srcRect l="7631" t="9964" r="10582" b="12162"/>
          <a:stretch/>
        </p:blipFill>
        <p:spPr>
          <a:xfrm>
            <a:off x="3548185" y="2641600"/>
            <a:ext cx="2328985" cy="1453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without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139535" y="2516653"/>
            <a:ext cx="8051742" cy="1789855"/>
          </a:xfrm>
          <a:prstGeom prst="rect">
            <a:avLst/>
          </a:prstGeom>
        </p:spPr>
        <p:txBody>
          <a:bodyPr anchor="b">
            <a:normAutofit/>
          </a:bodyPr>
          <a:lstStyle>
            <a:lvl1pPr algn="l" defTabSz="914400" rtl="0" eaLnBrk="1" latinLnBrk="0" hangingPunct="1">
              <a:lnSpc>
                <a:spcPct val="90000"/>
              </a:lnSpc>
              <a:spcBef>
                <a:spcPct val="0"/>
              </a:spcBef>
              <a:buNone/>
              <a:defRPr lang="en-US" sz="4800" b="1" kern="1200" noProof="0" dirty="0">
                <a:solidFill>
                  <a:srgbClr val="E58B7A"/>
                </a:solidFill>
                <a:latin typeface="+mj-lt"/>
                <a:ea typeface="+mj-ea"/>
                <a:cs typeface="+mj-cs"/>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139536" y="4313559"/>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rgbClr val="92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294537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rgbClr val="BD68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w="12700">
            <a:solidFill>
              <a:srgbClr val="E58B7A"/>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rgbClr val="E58B7A"/>
                </a:solidFill>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rgbClr val="92C4B7"/>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E58B7A"/>
          </a:solidFill>
          <a:ln>
            <a:solidFill>
              <a:srgbClr val="E58B7A"/>
            </a:solidFill>
          </a:ln>
        </p:spPr>
        <p:txBody>
          <a:bodyPr wrap="square" rIns="45720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rgbClr val="92C4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Autofit/>
          </a:bodyPr>
          <a:lstStyle>
            <a:lvl1pPr algn="l" defTabSz="914400" rtl="0" eaLnBrk="1" latinLnBrk="0" hangingPunct="1">
              <a:lnSpc>
                <a:spcPct val="90000"/>
              </a:lnSpc>
              <a:spcBef>
                <a:spcPct val="0"/>
              </a:spcBef>
              <a:buNone/>
              <a:defRPr lang="en-US" sz="4400" b="1" kern="1200" noProof="0" dirty="0">
                <a:solidFill>
                  <a:srgbClr val="E58B7A"/>
                </a:solidFill>
                <a:latin typeface="+mj-lt"/>
                <a:ea typeface="+mj-ea"/>
                <a:cs typeface="+mj-cs"/>
              </a:defRPr>
            </a:lvl1pPr>
          </a:lstStyle>
          <a:p>
            <a:r>
              <a:rPr lang="en-US" noProof="0" dirty="0"/>
              <a:t>Click to Edit </a:t>
            </a:r>
            <a:br>
              <a:rPr lang="en-US" noProof="0" dirty="0"/>
            </a:br>
            <a:r>
              <a:rPr lang="en-US" noProof="0" dirty="0"/>
              <a:t>Master Title Style </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0"/>
            <a:ext cx="12192000" cy="6857999"/>
          </a:xfrm>
          <a:prstGeom prst="rect">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a:solidFill>
            <a:srgbClr val="BD6899"/>
          </a:solidFill>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w="12700">
              <a:solidFill>
                <a:srgbClr val="F7F2DF"/>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rgbClr val="BD68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rgbClr val="BD68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rgbClr val="92C4B7"/>
                </a:solidFill>
              </a:defRPr>
            </a:lvl1pPr>
            <a:lvl2pPr marL="457200" indent="0">
              <a:buNone/>
              <a:defRPr/>
            </a:lvl2pPr>
          </a:lstStyle>
          <a:p>
            <a:pPr lvl="0"/>
            <a:r>
              <a:rPr lang="en-US" noProof="0"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rgbClr val="92C4B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rgbClr val="92C4B7"/>
                </a:solidFill>
              </a:defRPr>
            </a:lvl1pPr>
          </a:lstStyle>
          <a:p>
            <a:r>
              <a:rPr lang="en-US" noProof="0" dirty="0"/>
              <a:t>Click to Edit Master Title Style </a:t>
            </a:r>
          </a:p>
        </p:txBody>
      </p:sp>
      <p:sp>
        <p:nvSpPr>
          <p:cNvPr id="4" name="TextBox 3"/>
          <p:cNvSpPr txBox="1"/>
          <p:nvPr userDrawn="1"/>
        </p:nvSpPr>
        <p:spPr>
          <a:xfrm>
            <a:off x="518678" y="3122141"/>
            <a:ext cx="5477310" cy="1938992"/>
          </a:xfrm>
          <a:prstGeom prst="rect">
            <a:avLst/>
          </a:prstGeom>
          <a:noFill/>
        </p:spPr>
        <p:txBody>
          <a:bodyPr wrap="square" rtlCol="0">
            <a:spAutoFit/>
          </a:bodyPr>
          <a:lstStyle/>
          <a:p>
            <a:pPr marL="285750" indent="-285750">
              <a:buClr>
                <a:srgbClr val="92C4B7"/>
              </a:buClr>
              <a:buFont typeface="Arial" panose="020B0604020202020204" pitchFamily="34" charset="0"/>
              <a:buChar char="•"/>
            </a:pPr>
            <a:r>
              <a:rPr lang="en-US" sz="2000" dirty="0" err="1"/>
              <a:t>Asdgsabgda</a:t>
            </a:r>
            <a:endParaRPr lang="en-US" sz="2000" dirty="0"/>
          </a:p>
          <a:p>
            <a:pPr marL="285750" indent="-285750">
              <a:buClr>
                <a:srgbClr val="92C4B7"/>
              </a:buClr>
              <a:buFont typeface="Arial" panose="020B0604020202020204" pitchFamily="34" charset="0"/>
              <a:buChar char="•"/>
            </a:pPr>
            <a:r>
              <a:rPr lang="en-US" sz="2000" dirty="0" err="1"/>
              <a:t>Bsabab</a:t>
            </a:r>
            <a:endParaRPr lang="en-US" sz="2000" dirty="0"/>
          </a:p>
          <a:p>
            <a:pPr marL="285750" indent="-285750">
              <a:buClr>
                <a:srgbClr val="92C4B7"/>
              </a:buClr>
              <a:buFont typeface="Arial" panose="020B0604020202020204" pitchFamily="34" charset="0"/>
              <a:buChar char="•"/>
            </a:pPr>
            <a:r>
              <a:rPr lang="en-US" sz="2000" dirty="0" err="1"/>
              <a:t>Badbdabda</a:t>
            </a:r>
            <a:endParaRPr lang="en-US" sz="2000" dirty="0"/>
          </a:p>
          <a:p>
            <a:pPr marL="285750" indent="-285750">
              <a:buClr>
                <a:srgbClr val="92C4B7"/>
              </a:buClr>
              <a:buFont typeface="Arial" panose="020B0604020202020204" pitchFamily="34" charset="0"/>
              <a:buChar char="•"/>
            </a:pPr>
            <a:r>
              <a:rPr lang="en-US" sz="2000" dirty="0" err="1"/>
              <a:t>Bfdabfda</a:t>
            </a:r>
            <a:endParaRPr lang="en-US" sz="2000" dirty="0"/>
          </a:p>
          <a:p>
            <a:pPr marL="285750" indent="-285750">
              <a:buClr>
                <a:srgbClr val="92C4B7"/>
              </a:buClr>
              <a:buFont typeface="Arial" panose="020B0604020202020204" pitchFamily="34" charset="0"/>
              <a:buChar char="•"/>
            </a:pPr>
            <a:r>
              <a:rPr lang="en-US" sz="2000" dirty="0" err="1"/>
              <a:t>Bdabfdabfda</a:t>
            </a:r>
            <a:endParaRPr lang="en-US" sz="2000" dirty="0"/>
          </a:p>
          <a:p>
            <a:pPr marL="285750" indent="-285750">
              <a:buClr>
                <a:srgbClr val="92C4B7"/>
              </a:buClr>
              <a:buFont typeface="Arial" panose="020B0604020202020204" pitchFamily="34" charset="0"/>
              <a:buChar char="•"/>
            </a:pPr>
            <a:r>
              <a:rPr lang="en-US" sz="2000" dirty="0" err="1"/>
              <a:t>bfdababdab</a:t>
            </a:r>
            <a:endParaRPr lang="en-US" sz="2000" dirty="0"/>
          </a:p>
        </p:txBody>
      </p:sp>
      <p:sp>
        <p:nvSpPr>
          <p:cNvPr id="21" name="TextBox 20"/>
          <p:cNvSpPr txBox="1"/>
          <p:nvPr userDrawn="1"/>
        </p:nvSpPr>
        <p:spPr>
          <a:xfrm>
            <a:off x="6185003" y="3068774"/>
            <a:ext cx="5477310" cy="1938992"/>
          </a:xfrm>
          <a:prstGeom prst="rect">
            <a:avLst/>
          </a:prstGeom>
          <a:noFill/>
        </p:spPr>
        <p:txBody>
          <a:bodyPr wrap="square" rtlCol="0">
            <a:spAutoFit/>
          </a:bodyPr>
          <a:lstStyle/>
          <a:p>
            <a:pPr marL="285750" indent="-285750">
              <a:buClr>
                <a:srgbClr val="92C4B7"/>
              </a:buClr>
              <a:buFont typeface="Arial" panose="020B0604020202020204" pitchFamily="34" charset="0"/>
              <a:buChar char="•"/>
            </a:pPr>
            <a:r>
              <a:rPr lang="en-US" sz="2000" dirty="0" err="1"/>
              <a:t>Asdgsabgda</a:t>
            </a:r>
            <a:endParaRPr lang="en-US" sz="2000" dirty="0"/>
          </a:p>
          <a:p>
            <a:pPr marL="285750" indent="-285750">
              <a:buClr>
                <a:srgbClr val="92C4B7"/>
              </a:buClr>
              <a:buFont typeface="Arial" panose="020B0604020202020204" pitchFamily="34" charset="0"/>
              <a:buChar char="•"/>
            </a:pPr>
            <a:r>
              <a:rPr lang="en-US" sz="2000" dirty="0" err="1"/>
              <a:t>Bsabab</a:t>
            </a:r>
            <a:endParaRPr lang="en-US" sz="2000" dirty="0"/>
          </a:p>
          <a:p>
            <a:pPr marL="285750" indent="-285750">
              <a:buClr>
                <a:srgbClr val="92C4B7"/>
              </a:buClr>
              <a:buFont typeface="Arial" panose="020B0604020202020204" pitchFamily="34" charset="0"/>
              <a:buChar char="•"/>
            </a:pPr>
            <a:r>
              <a:rPr lang="en-US" sz="2000" dirty="0" err="1"/>
              <a:t>Badbdabda</a:t>
            </a:r>
            <a:endParaRPr lang="en-US" sz="2000" dirty="0"/>
          </a:p>
          <a:p>
            <a:pPr marL="285750" indent="-285750">
              <a:buClr>
                <a:srgbClr val="92C4B7"/>
              </a:buClr>
              <a:buFont typeface="Arial" panose="020B0604020202020204" pitchFamily="34" charset="0"/>
              <a:buChar char="•"/>
            </a:pPr>
            <a:r>
              <a:rPr lang="en-US" sz="2000" dirty="0" err="1"/>
              <a:t>Bfdabfda</a:t>
            </a:r>
            <a:endParaRPr lang="en-US" sz="2000" dirty="0"/>
          </a:p>
          <a:p>
            <a:pPr marL="285750" indent="-285750">
              <a:buClr>
                <a:srgbClr val="92C4B7"/>
              </a:buClr>
              <a:buFont typeface="Arial" panose="020B0604020202020204" pitchFamily="34" charset="0"/>
              <a:buChar char="•"/>
            </a:pPr>
            <a:r>
              <a:rPr lang="en-US" sz="2000" dirty="0" err="1"/>
              <a:t>Bdabfdabfda</a:t>
            </a:r>
            <a:endParaRPr lang="en-US" sz="2000" dirty="0"/>
          </a:p>
          <a:p>
            <a:pPr marL="285750" indent="-285750">
              <a:buClr>
                <a:srgbClr val="92C4B7"/>
              </a:buClr>
              <a:buFont typeface="Arial" panose="020B0604020202020204" pitchFamily="34" charset="0"/>
              <a:buChar char="•"/>
            </a:pPr>
            <a:r>
              <a:rPr lang="en-US" sz="2000" dirty="0" err="1"/>
              <a:t>bfdababdab</a:t>
            </a:r>
            <a:endParaRPr lang="en-US" sz="2000" dirty="0"/>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w="12700">
            <a:solidFill>
              <a:srgbClr val="E58B7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621362"/>
            <a:ext cx="4853573" cy="1616252"/>
          </a:xfrm>
          <a:prstGeom prst="rect">
            <a:avLst/>
          </a:prstGeom>
        </p:spPr>
        <p:txBody>
          <a:bodyPr anchor="b">
            <a:normAutofit/>
          </a:bodyPr>
          <a:lstStyle>
            <a:lvl1pPr algn="l">
              <a:defRPr lang="en-US" sz="4400" b="1" kern="1200" noProof="0" dirty="0">
                <a:solidFill>
                  <a:srgbClr val="E58B7A"/>
                </a:solidFill>
                <a:latin typeface="+mj-lt"/>
                <a:ea typeface="+mj-ea"/>
                <a:cs typeface="+mj-cs"/>
              </a:defRPr>
            </a:lvl1pPr>
          </a:lstStyle>
          <a:p>
            <a:r>
              <a:rPr lang="en-US" noProof="0" dirty="0"/>
              <a:t>Click To Edit Master Title Style</a:t>
            </a:r>
          </a:p>
        </p:txBody>
      </p:sp>
      <p:sp>
        <p:nvSpPr>
          <p:cNvPr id="8"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375721" y="4237614"/>
            <a:ext cx="4911633" cy="910580"/>
          </a:xfrm>
          <a:prstGeom prst="rect">
            <a:avLst/>
          </a:prstGeom>
        </p:spPr>
        <p:txBody>
          <a:bodyPr>
            <a:normAutofit/>
          </a:bodyPr>
          <a:lstStyle>
            <a:lvl1pPr marL="342900" indent="-342900">
              <a:buFont typeface="Arial" panose="020B0604020202020204" pitchFamily="34" charset="0"/>
              <a:buChar char="•"/>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EDIT MASTER TEXT STYLES</a:t>
            </a:r>
          </a:p>
        </p:txBody>
      </p:sp>
      <p:pic>
        <p:nvPicPr>
          <p:cNvPr id="9" name="Picture 8"/>
          <p:cNvPicPr>
            <a:picLocks noChangeAspect="1"/>
          </p:cNvPicPr>
          <p:nvPr userDrawn="1"/>
        </p:nvPicPr>
        <p:blipFill rotWithShape="1">
          <a:blip r:embed="rId2"/>
          <a:srcRect l="7631" t="9964" r="10582" b="12162"/>
          <a:stretch/>
        </p:blipFill>
        <p:spPr>
          <a:xfrm>
            <a:off x="3495466" y="2680278"/>
            <a:ext cx="2328985" cy="1453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rgbClr val="F7F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w="12700">
            <a:solidFill>
              <a:srgbClr val="BD68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w="12700">
            <a:solidFill>
              <a:srgbClr val="E58B7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w="12700">
            <a:solidFill>
              <a:srgbClr val="92C4B7"/>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3968583" y="2588028"/>
            <a:ext cx="7668524" cy="1616252"/>
          </a:xfrm>
          <a:prstGeom prst="rect">
            <a:avLst/>
          </a:prstGeom>
        </p:spPr>
        <p:txBody>
          <a:bodyPr anchor="b">
            <a:normAutofit/>
          </a:bodyPr>
          <a:lstStyle>
            <a:lvl1pPr algn="l">
              <a:defRPr lang="en-US" sz="4400" b="1" kern="1200" noProof="0" dirty="0">
                <a:solidFill>
                  <a:srgbClr val="E58B7A"/>
                </a:solidFill>
                <a:latin typeface="+mj-lt"/>
                <a:ea typeface="+mj-ea"/>
                <a:cs typeface="+mj-cs"/>
              </a:defRPr>
            </a:lvl1pPr>
          </a:lstStyle>
          <a:p>
            <a:r>
              <a:rPr lang="en-US" noProof="0" dirty="0"/>
              <a:t>Click To Edit Master Title Style</a:t>
            </a:r>
          </a:p>
        </p:txBody>
      </p:sp>
    </p:spTree>
    <p:extLst>
      <p:ext uri="{BB962C8B-B14F-4D97-AF65-F5344CB8AC3E}">
        <p14:creationId xmlns:p14="http://schemas.microsoft.com/office/powerpoint/2010/main" val="275369046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0" name="Parallelogram 29">
            <a:extLst>
              <a:ext uri="{FF2B5EF4-FFF2-40B4-BE49-F238E27FC236}">
                <a16:creationId xmlns:a16="http://schemas.microsoft.com/office/drawing/2014/main" id="{DE18C3B6-28E6-4BBC-B634-F81DE5A9D13C}"/>
              </a:ext>
            </a:extLst>
          </p:cNvPr>
          <p:cNvSpPr/>
          <p:nvPr userDrawn="1"/>
        </p:nvSpPr>
        <p:spPr>
          <a:xfrm rot="2178838" flipH="1">
            <a:off x="11112015" y="784906"/>
            <a:ext cx="1263405" cy="189152"/>
          </a:xfrm>
          <a:prstGeom prst="parallelogram">
            <a:avLst>
              <a:gd name="adj" fmla="val 72003"/>
            </a:avLst>
          </a:prstGeom>
          <a:solidFill>
            <a:srgbClr val="BD6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9499554" y="0"/>
            <a:ext cx="1447800" cy="639064"/>
          </a:xfrm>
          <a:prstGeom prst="parallelogram">
            <a:avLst>
              <a:gd name="adj" fmla="val 135617"/>
            </a:avLst>
          </a:prstGeom>
          <a:solidFill>
            <a:srgbClr val="E58B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userDrawn="1">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rgbClr val="92C4B7"/>
                </a:solidFill>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userDrawn="1">
            <p:ph idx="1"/>
          </p:nvPr>
        </p:nvSpPr>
        <p:spPr>
          <a:xfrm>
            <a:off x="518678" y="1671924"/>
            <a:ext cx="10835122" cy="450503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dirty="0"/>
              <a:t>Click to edit Master title style</a:t>
            </a:r>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6345" y="6406726"/>
            <a:ext cx="586562" cy="264372"/>
          </a:xfrm>
          <a:prstGeom prst="rect">
            <a:avLst/>
          </a:prstGeom>
        </p:spPr>
      </p:pic>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8" r:id="rId3"/>
    <p:sldLayoutId id="2147483685" r:id="rId4"/>
    <p:sldLayoutId id="2147483706" r:id="rId5"/>
    <p:sldLayoutId id="2147483708" r:id="rId6"/>
    <p:sldLayoutId id="2147483707" r:id="rId7"/>
    <p:sldLayoutId id="2147483719" r:id="rId8"/>
    <p:sldLayoutId id="2147483711" r:id="rId9"/>
    <p:sldLayoutId id="2147483717" r:id="rId10"/>
    <p:sldLayoutId id="2147483712" r:id="rId11"/>
    <p:sldLayoutId id="2147483713" r:id="rId12"/>
    <p:sldLayoutId id="2147483697" r:id="rId13"/>
    <p:sldLayoutId id="2147483674" r:id="rId14"/>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accr.org/analysis-and-data-improvement-tools/#TRANSLATION"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education.naaccr.org/products/sassafras-reading-and-writing-naaccr-v21-xml-using-sa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eer.cancer.gov/seerstat/variables/countyattribs/census-tract-attribs.html"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mailto:jhofferkamp@naaccr.org"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seerstat@imsweb.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seer.cancer.gov/censustract-pop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www.naaccr.org/gis-resour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ACE-163E-40EB-A458-E794C67EA2A6}"/>
              </a:ext>
            </a:extLst>
          </p:cNvPr>
          <p:cNvSpPr>
            <a:spLocks noGrp="1"/>
          </p:cNvSpPr>
          <p:nvPr>
            <p:ph type="title"/>
          </p:nvPr>
        </p:nvSpPr>
        <p:spPr>
          <a:xfrm>
            <a:off x="6523539" y="1975281"/>
            <a:ext cx="5212740" cy="2197726"/>
          </a:xfrm>
        </p:spPr>
        <p:txBody>
          <a:bodyPr>
            <a:noAutofit/>
          </a:bodyPr>
          <a:lstStyle/>
          <a:p>
            <a:r>
              <a:rPr lang="en-US" b="0" dirty="0"/>
              <a:t>Creating Your Own Census Tract-Level SEER*Stat Databases -  NAACCR Version 22</a:t>
            </a:r>
          </a:p>
        </p:txBody>
      </p:sp>
      <p:sp>
        <p:nvSpPr>
          <p:cNvPr id="3" name="Subtitle 2">
            <a:extLst>
              <a:ext uri="{FF2B5EF4-FFF2-40B4-BE49-F238E27FC236}">
                <a16:creationId xmlns:a16="http://schemas.microsoft.com/office/drawing/2014/main" id="{5C9205DF-8F5E-49F7-B00E-6F58293F5130}"/>
              </a:ext>
            </a:extLst>
          </p:cNvPr>
          <p:cNvSpPr>
            <a:spLocks noGrp="1"/>
          </p:cNvSpPr>
          <p:nvPr>
            <p:ph type="body" idx="1"/>
          </p:nvPr>
        </p:nvSpPr>
        <p:spPr>
          <a:xfrm>
            <a:off x="3709316" y="4457700"/>
            <a:ext cx="7689611" cy="2031877"/>
          </a:xfrm>
        </p:spPr>
        <p:txBody>
          <a:bodyPr>
            <a:normAutofit/>
          </a:bodyPr>
          <a:lstStyle/>
          <a:p>
            <a:pPr algn="r"/>
            <a:r>
              <a:rPr lang="en-US" dirty="0"/>
              <a:t>NAACCR Webinar January 30, 2023</a:t>
            </a:r>
          </a:p>
          <a:p>
            <a:endParaRPr lang="en-US" dirty="0"/>
          </a:p>
          <a:p>
            <a:r>
              <a:rPr lang="en-US" dirty="0"/>
              <a:t>Chris Johnson, Cancer Data Registry of Idaho</a:t>
            </a:r>
          </a:p>
          <a:p>
            <a:r>
              <a:rPr lang="en-US" dirty="0"/>
              <a:t>Steve Scoppa, Information Management Services, Inc.</a:t>
            </a: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268C9-5439-2CA8-55C0-79E41D3A31E7}"/>
              </a:ext>
            </a:extLst>
          </p:cNvPr>
          <p:cNvPicPr>
            <a:picLocks noChangeAspect="1"/>
          </p:cNvPicPr>
          <p:nvPr/>
        </p:nvPicPr>
        <p:blipFill rotWithShape="1">
          <a:blip r:embed="rId3"/>
          <a:srcRect l="889" r="-1" b="-1"/>
          <a:stretch/>
        </p:blipFill>
        <p:spPr>
          <a:xfrm>
            <a:off x="20" y="10"/>
            <a:ext cx="12191980" cy="6857990"/>
          </a:xfrm>
          <a:prstGeom prst="rect">
            <a:avLst/>
          </a:prstGeom>
          <a:noFill/>
        </p:spPr>
      </p:pic>
      <p:sp>
        <p:nvSpPr>
          <p:cNvPr id="4" name="Slide Number Placeholder 3" hidden="1"/>
          <p:cNvSpPr>
            <a:spLocks noGrp="1"/>
          </p:cNvSpPr>
          <p:nvPr>
            <p:ph type="sldNum" sz="quarter" idx="18"/>
          </p:nvPr>
        </p:nvSpPr>
        <p:spPr/>
        <p:txBody>
          <a:bodyPr/>
          <a:lstStyle/>
          <a:p>
            <a:pPr>
              <a:spcAft>
                <a:spcPts val="600"/>
              </a:spcAft>
            </a:pPr>
            <a:fld id="{D57F1E4F-1CFF-5643-939E-02111984F565}" type="slidenum">
              <a:rPr lang="en-US" smtClean="0"/>
              <a:pPr>
                <a:spcAft>
                  <a:spcPts val="600"/>
                </a:spcAft>
              </a:pPr>
              <a:t>10</a:t>
            </a:fld>
            <a:endParaRPr lang="en-US"/>
          </a:p>
        </p:txBody>
      </p:sp>
    </p:spTree>
    <p:extLst>
      <p:ext uri="{BB962C8B-B14F-4D97-AF65-F5344CB8AC3E}">
        <p14:creationId xmlns:p14="http://schemas.microsoft.com/office/powerpoint/2010/main" val="3670334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E5AAC8-EDDA-4A3D-9512-A71C36A1352B}"/>
              </a:ext>
            </a:extLst>
          </p:cNvPr>
          <p:cNvPicPr>
            <a:picLocks noChangeAspect="1"/>
          </p:cNvPicPr>
          <p:nvPr/>
        </p:nvPicPr>
        <p:blipFill>
          <a:blip r:embed="rId3"/>
          <a:stretch>
            <a:fillRect/>
          </a:stretch>
        </p:blipFill>
        <p:spPr>
          <a:xfrm>
            <a:off x="2896101" y="708025"/>
            <a:ext cx="6223585" cy="5630863"/>
          </a:xfrm>
          <a:prstGeom prst="rect">
            <a:avLst/>
          </a:prstGeom>
          <a:noFill/>
        </p:spPr>
      </p:pic>
      <p:sp>
        <p:nvSpPr>
          <p:cNvPr id="4" name="Slide Number Placeholder 3" hidden="1"/>
          <p:cNvSpPr>
            <a:spLocks noGrp="1"/>
          </p:cNvSpPr>
          <p:nvPr>
            <p:ph type="sldNum" sz="quarter" idx="18"/>
          </p:nvPr>
        </p:nvSpPr>
        <p:spPr/>
        <p:txBody>
          <a:bodyPr/>
          <a:lstStyle/>
          <a:p>
            <a:pPr>
              <a:spcAft>
                <a:spcPts val="600"/>
              </a:spcAft>
            </a:pPr>
            <a:fld id="{EB37DED6-D4C7-42EE-AB49-D2E39E64FDE4}" type="slidenum">
              <a:rPr lang="en-US" smtClean="0"/>
              <a:pPr>
                <a:spcAft>
                  <a:spcPts val="600"/>
                </a:spcAft>
              </a:pPr>
              <a:t>11</a:t>
            </a:fld>
            <a:endParaRPr lang="en-US"/>
          </a:p>
        </p:txBody>
      </p:sp>
    </p:spTree>
    <p:extLst>
      <p:ext uri="{BB962C8B-B14F-4D97-AF65-F5344CB8AC3E}">
        <p14:creationId xmlns:p14="http://schemas.microsoft.com/office/powerpoint/2010/main" val="373072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12</a:t>
            </a:fld>
            <a:endParaRPr lang="en-US" dirty="0"/>
          </a:p>
        </p:txBody>
      </p:sp>
      <p:sp>
        <p:nvSpPr>
          <p:cNvPr id="2" name="Title 1"/>
          <p:cNvSpPr>
            <a:spLocks noGrp="1"/>
          </p:cNvSpPr>
          <p:nvPr>
            <p:ph type="title"/>
          </p:nvPr>
        </p:nvSpPr>
        <p:spPr>
          <a:xfrm>
            <a:off x="518678" y="209028"/>
            <a:ext cx="9871192" cy="796812"/>
          </a:xfrm>
        </p:spPr>
        <p:txBody>
          <a:bodyPr>
            <a:normAutofit/>
          </a:bodyPr>
          <a:lstStyle/>
          <a:p>
            <a:r>
              <a:rPr lang="en-US" dirty="0"/>
              <a:t>Section B – read the Incidence file</a:t>
            </a:r>
          </a:p>
        </p:txBody>
      </p:sp>
      <p:sp>
        <p:nvSpPr>
          <p:cNvPr id="3" name="Content Placeholder 2"/>
          <p:cNvSpPr>
            <a:spLocks noGrp="1"/>
          </p:cNvSpPr>
          <p:nvPr>
            <p:ph idx="1"/>
          </p:nvPr>
        </p:nvSpPr>
        <p:spPr>
          <a:xfrm>
            <a:off x="360305" y="1234440"/>
            <a:ext cx="11471390" cy="4972050"/>
          </a:xfrm>
        </p:spPr>
        <p:txBody>
          <a:bodyPr/>
          <a:lstStyle/>
          <a:p>
            <a:r>
              <a:rPr lang="en-US" dirty="0"/>
              <a:t>“</a:t>
            </a:r>
            <a:r>
              <a:rPr lang="en-US" dirty="0">
                <a:solidFill>
                  <a:schemeClr val="accent5"/>
                </a:solidFill>
              </a:rPr>
              <a:t>Local census tract </a:t>
            </a:r>
            <a:r>
              <a:rPr lang="en-US" dirty="0" err="1">
                <a:solidFill>
                  <a:schemeClr val="accent5"/>
                </a:solidFill>
              </a:rPr>
              <a:t>SEERstat</a:t>
            </a:r>
            <a:r>
              <a:rPr lang="en-US" dirty="0">
                <a:solidFill>
                  <a:schemeClr val="accent5"/>
                </a:solidFill>
              </a:rPr>
              <a:t> </a:t>
            </a:r>
            <a:r>
              <a:rPr lang="en-US" dirty="0" err="1">
                <a:solidFill>
                  <a:schemeClr val="accent5"/>
                </a:solidFill>
              </a:rPr>
              <a:t>db</a:t>
            </a:r>
            <a:r>
              <a:rPr lang="en-US" dirty="0">
                <a:solidFill>
                  <a:schemeClr val="accent5"/>
                </a:solidFill>
              </a:rPr>
              <a:t> from Nov22 submission </a:t>
            </a:r>
            <a:r>
              <a:rPr lang="en-US" dirty="0" err="1">
                <a:solidFill>
                  <a:schemeClr val="accent5"/>
                </a:solidFill>
              </a:rPr>
              <a:t>file.sas</a:t>
            </a:r>
            <a:r>
              <a:rPr lang="en-US" dirty="0"/>
              <a:t>”</a:t>
            </a:r>
          </a:p>
          <a:p>
            <a:pPr lvl="1"/>
            <a:r>
              <a:rPr lang="en-US" sz="2400" dirty="0"/>
              <a:t>This harnesses the “ReadWrite_NAACCR_22_XML_tidy_&lt;date&gt;.</a:t>
            </a:r>
            <a:r>
              <a:rPr lang="en-US" sz="2400" dirty="0" err="1"/>
              <a:t>sas</a:t>
            </a:r>
            <a:r>
              <a:rPr lang="en-US" sz="2400" dirty="0"/>
              <a:t>” code and instructions posted here: </a:t>
            </a:r>
            <a:r>
              <a:rPr lang="en-US" sz="2400" dirty="0">
                <a:hlinkClick r:id="rId3"/>
              </a:rPr>
              <a:t>https://www.naaccr.org/analysis-and-data-improvement-tools/#TRANSLATION</a:t>
            </a:r>
            <a:r>
              <a:rPr lang="en-US" sz="2400" dirty="0"/>
              <a:t>  </a:t>
            </a:r>
          </a:p>
          <a:p>
            <a:pPr lvl="1"/>
            <a:r>
              <a:rPr lang="en-US" sz="2400" dirty="0"/>
              <a:t>Please see this March 24, 2021 NAACCR webinar: </a:t>
            </a:r>
            <a:r>
              <a:rPr lang="en-US" sz="2400" dirty="0">
                <a:hlinkClick r:id="rId4"/>
              </a:rPr>
              <a:t>https://education.naaccr.org/products/sassafras-reading-and-writing-naaccr-v21-xml-using-sas</a:t>
            </a:r>
            <a:r>
              <a:rPr lang="en-US" sz="2400" dirty="0"/>
              <a:t> for additional instructions on how to use the SAS code.</a:t>
            </a:r>
          </a:p>
          <a:p>
            <a:pPr lvl="1"/>
            <a:r>
              <a:rPr lang="en-US" sz="2400" dirty="0">
                <a:solidFill>
                  <a:schemeClr val="accent5"/>
                </a:solidFill>
              </a:rPr>
              <a:t>You can use your NPCR or SEER data submission file from Nov 2022; both have census tract values. </a:t>
            </a:r>
            <a:r>
              <a:rPr lang="en-US" sz="2400" dirty="0">
                <a:solidFill>
                  <a:schemeClr val="accent1">
                    <a:lumMod val="50000"/>
                    <a:lumOff val="50000"/>
                  </a:schemeClr>
                </a:solidFill>
              </a:rPr>
              <a:t>You may or may not be able to use your NAACCR data submission file, depending on whether you included census tract.</a:t>
            </a:r>
          </a:p>
          <a:p>
            <a:pPr lvl="1"/>
            <a:r>
              <a:rPr lang="en-US" sz="2400" dirty="0"/>
              <a:t>The SAS program will convert the NAACCR v22 XML file into CSV files, which can be read by SEER*Prep 3.0.1+.</a:t>
            </a:r>
          </a:p>
          <a:p>
            <a:pPr lvl="1"/>
            <a:r>
              <a:rPr lang="en-US" sz="2400" dirty="0"/>
              <a:t>SAS Demo: </a:t>
            </a:r>
            <a:r>
              <a:rPr lang="en-US" sz="2400" dirty="0">
                <a:solidFill>
                  <a:srgbClr val="7030A0"/>
                </a:solidFill>
              </a:rPr>
              <a:t>Section B</a:t>
            </a:r>
          </a:p>
          <a:p>
            <a:pPr lvl="2"/>
            <a:r>
              <a:rPr lang="en-US" sz="2200" dirty="0">
                <a:solidFill>
                  <a:srgbClr val="7030A0"/>
                </a:solidFill>
              </a:rPr>
              <a:t>Read the instructions in the SAS program and run it.</a:t>
            </a:r>
          </a:p>
        </p:txBody>
      </p:sp>
    </p:spTree>
    <p:extLst>
      <p:ext uri="{BB962C8B-B14F-4D97-AF65-F5344CB8AC3E}">
        <p14:creationId xmlns:p14="http://schemas.microsoft.com/office/powerpoint/2010/main" val="428696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13</a:t>
            </a:fld>
            <a:endParaRPr lang="en-US" dirty="0"/>
          </a:p>
        </p:txBody>
      </p:sp>
      <p:sp>
        <p:nvSpPr>
          <p:cNvPr id="2" name="Title 1"/>
          <p:cNvSpPr>
            <a:spLocks noGrp="1"/>
          </p:cNvSpPr>
          <p:nvPr>
            <p:ph type="title"/>
          </p:nvPr>
        </p:nvSpPr>
        <p:spPr/>
        <p:txBody>
          <a:bodyPr>
            <a:normAutofit/>
          </a:bodyPr>
          <a:lstStyle/>
          <a:p>
            <a:r>
              <a:rPr lang="en-US" dirty="0"/>
              <a:t>Section C – Census Tract Attributes</a:t>
            </a:r>
          </a:p>
        </p:txBody>
      </p:sp>
      <p:sp>
        <p:nvSpPr>
          <p:cNvPr id="3" name="Content Placeholder 2"/>
          <p:cNvSpPr>
            <a:spLocks noGrp="1"/>
          </p:cNvSpPr>
          <p:nvPr>
            <p:ph idx="1"/>
          </p:nvPr>
        </p:nvSpPr>
        <p:spPr/>
        <p:txBody>
          <a:bodyPr/>
          <a:lstStyle/>
          <a:p>
            <a:r>
              <a:rPr lang="en-US" dirty="0"/>
              <a:t>Download Time-dependent Census Tract Attributes from </a:t>
            </a:r>
            <a:r>
              <a:rPr lang="en-US" dirty="0">
                <a:hlinkClick r:id="rId3"/>
              </a:rPr>
              <a:t>https://seer.cancer.gov/seerstat/variables/countyattribs/census-tract-attribs.html</a:t>
            </a:r>
            <a:endParaRPr lang="en-US" dirty="0"/>
          </a:p>
          <a:p>
            <a:pPr marL="0" indent="0">
              <a:buNone/>
            </a:pPr>
            <a:r>
              <a:rPr lang="en-US" dirty="0"/>
              <a:t>	(Either EXE or GZ. You will work with the unzipped flat file.)</a:t>
            </a:r>
          </a:p>
          <a:p>
            <a:pPr marL="0" indent="0">
              <a:buNone/>
            </a:pPr>
            <a:endParaRPr lang="en-US" dirty="0"/>
          </a:p>
          <a:p>
            <a:pPr marL="0" indent="0">
              <a:buNone/>
            </a:pPr>
            <a:r>
              <a:rPr lang="en-US" u="sng" dirty="0">
                <a:solidFill>
                  <a:srgbClr val="FF0000"/>
                </a:solidFill>
              </a:rPr>
              <a:t>IMPORTANT – The file format was changed on August 5, 2022. You may need to download the file again.</a:t>
            </a:r>
          </a:p>
          <a:p>
            <a:pPr marL="0" indent="0">
              <a:buNone/>
            </a:pPr>
            <a:endParaRPr lang="en-US" dirty="0"/>
          </a:p>
          <a:p>
            <a:r>
              <a:rPr lang="en-US" sz="2800" dirty="0"/>
              <a:t>SAS Demo: </a:t>
            </a:r>
            <a:r>
              <a:rPr lang="en-US" sz="2800" dirty="0">
                <a:solidFill>
                  <a:srgbClr val="7030A0"/>
                </a:solidFill>
              </a:rPr>
              <a:t>Section C </a:t>
            </a:r>
          </a:p>
          <a:p>
            <a:pPr lvl="2"/>
            <a:r>
              <a:rPr lang="en-US" sz="2200" dirty="0">
                <a:solidFill>
                  <a:srgbClr val="7030A0"/>
                </a:solidFill>
              </a:rPr>
              <a:t>Read the instructions in the SAS program and run it.</a:t>
            </a:r>
          </a:p>
          <a:p>
            <a:pPr marL="457200" indent="-457200">
              <a:buFont typeface="+mj-lt"/>
              <a:buAutoNum type="arabicPeriod" startAt="2"/>
            </a:pPr>
            <a:endParaRPr lang="en-US" dirty="0"/>
          </a:p>
          <a:p>
            <a:pPr marL="457200" indent="-457200">
              <a:buFont typeface="+mj-lt"/>
              <a:buAutoNum type="arabicPeriod" startAt="2"/>
            </a:pPr>
            <a:endParaRPr lang="en-US" dirty="0"/>
          </a:p>
        </p:txBody>
      </p:sp>
    </p:spTree>
    <p:extLst>
      <p:ext uri="{BB962C8B-B14F-4D97-AF65-F5344CB8AC3E}">
        <p14:creationId xmlns:p14="http://schemas.microsoft.com/office/powerpoint/2010/main" val="89294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EB37DED6-D4C7-42EE-AB49-D2E39E64FDE4}" type="slidenum">
              <a:rPr lang="en-US" smtClean="0"/>
              <a:t>14</a:t>
            </a:fld>
            <a:endParaRPr lang="en-US"/>
          </a:p>
        </p:txBody>
      </p:sp>
      <p:sp>
        <p:nvSpPr>
          <p:cNvPr id="3" name="Title 2"/>
          <p:cNvSpPr>
            <a:spLocks noGrp="1"/>
          </p:cNvSpPr>
          <p:nvPr>
            <p:ph type="title"/>
          </p:nvPr>
        </p:nvSpPr>
        <p:spPr>
          <a:xfrm>
            <a:off x="305525" y="142749"/>
            <a:ext cx="8333222" cy="1147969"/>
          </a:xfrm>
        </p:spPr>
        <p:txBody>
          <a:bodyPr>
            <a:normAutofit/>
          </a:bodyPr>
          <a:lstStyle/>
          <a:p>
            <a:endParaRPr lang="en-US" dirty="0"/>
          </a:p>
        </p:txBody>
      </p:sp>
      <p:sp>
        <p:nvSpPr>
          <p:cNvPr id="5" name="Text Placeholder 4"/>
          <p:cNvSpPr>
            <a:spLocks noGrp="1"/>
          </p:cNvSpPr>
          <p:nvPr>
            <p:ph type="body" idx="1"/>
          </p:nvPr>
        </p:nvSpPr>
        <p:spPr>
          <a:xfrm>
            <a:off x="378001" y="1010019"/>
            <a:ext cx="5382501" cy="823912"/>
          </a:xfrm>
        </p:spPr>
        <p:txBody>
          <a:bodyPr/>
          <a:lstStyle/>
          <a:p>
            <a:endParaRPr lang="en-US" dirty="0"/>
          </a:p>
        </p:txBody>
      </p:sp>
      <p:sp>
        <p:nvSpPr>
          <p:cNvPr id="6" name="Text Placeholder 5"/>
          <p:cNvSpPr>
            <a:spLocks noGrp="1"/>
          </p:cNvSpPr>
          <p:nvPr>
            <p:ph type="body" sz="quarter" idx="3"/>
          </p:nvPr>
        </p:nvSpPr>
        <p:spPr>
          <a:xfrm>
            <a:off x="6117492" y="1010019"/>
            <a:ext cx="5183188" cy="823912"/>
          </a:xfrm>
        </p:spPr>
        <p:txBody>
          <a:bodyPr/>
          <a:lstStyle/>
          <a:p>
            <a:endParaRPr lang="en-US" dirty="0"/>
          </a:p>
        </p:txBody>
      </p:sp>
      <p:sp>
        <p:nvSpPr>
          <p:cNvPr id="7" name="Content Placeholder 6"/>
          <p:cNvSpPr>
            <a:spLocks noGrp="1"/>
          </p:cNvSpPr>
          <p:nvPr>
            <p:ph sz="quarter" idx="4"/>
          </p:nvPr>
        </p:nvSpPr>
        <p:spPr>
          <a:xfrm>
            <a:off x="6047153" y="1833931"/>
            <a:ext cx="5183188" cy="4207360"/>
          </a:xfrm>
        </p:spPr>
        <p:txBody>
          <a:bodyPr/>
          <a:lstStyle/>
          <a:p>
            <a:endParaRPr lang="en-US" dirty="0"/>
          </a:p>
        </p:txBody>
      </p:sp>
      <p:sp>
        <p:nvSpPr>
          <p:cNvPr id="4" name="Content Placeholder 3"/>
          <p:cNvSpPr>
            <a:spLocks noGrp="1"/>
          </p:cNvSpPr>
          <p:nvPr>
            <p:ph sz="half" idx="2"/>
          </p:nvPr>
        </p:nvSpPr>
        <p:spPr>
          <a:xfrm>
            <a:off x="368753" y="1895474"/>
            <a:ext cx="5391749" cy="4145817"/>
          </a:xfrm>
        </p:spPr>
        <p:txBody>
          <a:bodyPr>
            <a:normAutofit/>
          </a:bodyPr>
          <a:lstStyle/>
          <a:p>
            <a:endParaRPr lang="en-US" b="1" dirty="0"/>
          </a:p>
        </p:txBody>
      </p:sp>
      <p:pic>
        <p:nvPicPr>
          <p:cNvPr id="9" name="Picture 8">
            <a:extLst>
              <a:ext uri="{FF2B5EF4-FFF2-40B4-BE49-F238E27FC236}">
                <a16:creationId xmlns:a16="http://schemas.microsoft.com/office/drawing/2014/main" id="{A805F5B8-BA70-49D7-825A-641CF1D13C31}"/>
              </a:ext>
            </a:extLst>
          </p:cNvPr>
          <p:cNvPicPr>
            <a:picLocks noChangeAspect="1"/>
          </p:cNvPicPr>
          <p:nvPr/>
        </p:nvPicPr>
        <p:blipFill>
          <a:blip r:embed="rId3"/>
          <a:stretch>
            <a:fillRect/>
          </a:stretch>
        </p:blipFill>
        <p:spPr>
          <a:xfrm>
            <a:off x="-212965" y="0"/>
            <a:ext cx="12617930" cy="6857999"/>
          </a:xfrm>
          <a:prstGeom prst="rect">
            <a:avLst/>
          </a:prstGeom>
        </p:spPr>
      </p:pic>
    </p:spTree>
    <p:extLst>
      <p:ext uri="{BB962C8B-B14F-4D97-AF65-F5344CB8AC3E}">
        <p14:creationId xmlns:p14="http://schemas.microsoft.com/office/powerpoint/2010/main" val="71853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15</a:t>
            </a:fld>
            <a:endParaRPr lang="en-US" dirty="0"/>
          </a:p>
        </p:txBody>
      </p:sp>
      <p:sp>
        <p:nvSpPr>
          <p:cNvPr id="2" name="Title 1"/>
          <p:cNvSpPr>
            <a:spLocks noGrp="1"/>
          </p:cNvSpPr>
          <p:nvPr>
            <p:ph type="title"/>
          </p:nvPr>
        </p:nvSpPr>
        <p:spPr>
          <a:xfrm>
            <a:off x="518678" y="209028"/>
            <a:ext cx="10945612" cy="1147969"/>
          </a:xfrm>
        </p:spPr>
        <p:txBody>
          <a:bodyPr>
            <a:normAutofit fontScale="90000"/>
          </a:bodyPr>
          <a:lstStyle/>
          <a:p>
            <a:r>
              <a:rPr lang="en-US" dirty="0"/>
              <a:t>Section D – write the Incidence files for SEER*Prep</a:t>
            </a:r>
          </a:p>
        </p:txBody>
      </p:sp>
      <p:sp>
        <p:nvSpPr>
          <p:cNvPr id="3" name="Content Placeholder 2"/>
          <p:cNvSpPr>
            <a:spLocks noGrp="1"/>
          </p:cNvSpPr>
          <p:nvPr>
            <p:ph idx="1"/>
          </p:nvPr>
        </p:nvSpPr>
        <p:spPr/>
        <p:txBody>
          <a:bodyPr/>
          <a:lstStyle/>
          <a:p>
            <a:pPr marL="0" indent="0">
              <a:buNone/>
            </a:pPr>
            <a:endParaRPr lang="en-US" dirty="0"/>
          </a:p>
          <a:p>
            <a:r>
              <a:rPr lang="en-US" sz="2800" dirty="0"/>
              <a:t>SAS Demo: </a:t>
            </a:r>
            <a:r>
              <a:rPr lang="en-US" sz="2800" dirty="0">
                <a:solidFill>
                  <a:srgbClr val="7030A0"/>
                </a:solidFill>
              </a:rPr>
              <a:t>Section D </a:t>
            </a:r>
          </a:p>
          <a:p>
            <a:pPr lvl="2"/>
            <a:r>
              <a:rPr lang="en-US" sz="2200" dirty="0">
                <a:solidFill>
                  <a:srgbClr val="7030A0"/>
                </a:solidFill>
              </a:rPr>
              <a:t>Read the instructions in the SAS program and run it.</a:t>
            </a:r>
          </a:p>
          <a:p>
            <a:pPr marL="457200" indent="-457200">
              <a:buFont typeface="+mj-lt"/>
              <a:buAutoNum type="arabicPeriod" startAt="2"/>
            </a:pPr>
            <a:endParaRPr lang="en-US" dirty="0"/>
          </a:p>
          <a:p>
            <a:pPr marL="457200" indent="-457200">
              <a:buFont typeface="+mj-lt"/>
              <a:buAutoNum type="arabicPeriod" startAt="2"/>
            </a:pPr>
            <a:endParaRPr lang="en-US" dirty="0"/>
          </a:p>
        </p:txBody>
      </p:sp>
    </p:spTree>
    <p:extLst>
      <p:ext uri="{BB962C8B-B14F-4D97-AF65-F5344CB8AC3E}">
        <p14:creationId xmlns:p14="http://schemas.microsoft.com/office/powerpoint/2010/main" val="305530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16</a:t>
            </a:fld>
            <a:endParaRPr lang="en-US" dirty="0"/>
          </a:p>
        </p:txBody>
      </p:sp>
      <p:sp>
        <p:nvSpPr>
          <p:cNvPr id="2" name="Title 1"/>
          <p:cNvSpPr>
            <a:spLocks noGrp="1"/>
          </p:cNvSpPr>
          <p:nvPr>
            <p:ph type="title"/>
          </p:nvPr>
        </p:nvSpPr>
        <p:spPr>
          <a:xfrm>
            <a:off x="518678" y="209028"/>
            <a:ext cx="8636080" cy="1147969"/>
          </a:xfrm>
        </p:spPr>
        <p:txBody>
          <a:bodyPr>
            <a:normAutofit fontScale="90000"/>
          </a:bodyPr>
          <a:lstStyle/>
          <a:p>
            <a:r>
              <a:rPr lang="en-US" dirty="0"/>
              <a:t>Part 2 – SEER*Prep: create Census Tract Attributes Database</a:t>
            </a:r>
          </a:p>
        </p:txBody>
      </p:sp>
      <p:sp>
        <p:nvSpPr>
          <p:cNvPr id="3" name="Content Placeholder 2"/>
          <p:cNvSpPr>
            <a:spLocks noGrp="1"/>
          </p:cNvSpPr>
          <p:nvPr>
            <p:ph idx="1"/>
          </p:nvPr>
        </p:nvSpPr>
        <p:spPr/>
        <p:txBody>
          <a:bodyPr/>
          <a:lstStyle/>
          <a:p>
            <a:pPr marL="457200" indent="-457200">
              <a:buFont typeface="+mj-lt"/>
              <a:buAutoNum type="arabicPeriod"/>
            </a:pPr>
            <a:r>
              <a:rPr lang="en-US" dirty="0"/>
              <a:t>Launch </a:t>
            </a:r>
            <a:r>
              <a:rPr lang="en-US" i="1" dirty="0">
                <a:solidFill>
                  <a:srgbClr val="7030A0"/>
                </a:solidFill>
              </a:rPr>
              <a:t>newer/newest</a:t>
            </a:r>
            <a:r>
              <a:rPr lang="en-US" dirty="0"/>
              <a:t> SEER*Prep 3.0.1+</a:t>
            </a:r>
          </a:p>
          <a:p>
            <a:pPr marL="457200" indent="-457200">
              <a:buFont typeface="+mj-lt"/>
              <a:buAutoNum type="arabicPeriod"/>
            </a:pPr>
            <a:r>
              <a:rPr lang="en-US" dirty="0"/>
              <a:t>In SEER*Prep, File -&gt; Open -&gt; 	</a:t>
            </a:r>
            <a:r>
              <a:rPr lang="en-US" dirty="0">
                <a:solidFill>
                  <a:srgbClr val="7030A0"/>
                </a:solidFill>
              </a:rPr>
              <a:t> ctract.attributes.d01172023.dd</a:t>
            </a:r>
          </a:p>
          <a:p>
            <a:pPr marL="914400" lvl="1" indent="-457200">
              <a:buFont typeface="+mj-lt"/>
              <a:buAutoNum type="alphaLcParenR"/>
            </a:pPr>
            <a:r>
              <a:rPr lang="en-US" dirty="0"/>
              <a:t>Add the Input .TXD File you created in Part 3.</a:t>
            </a:r>
          </a:p>
          <a:p>
            <a:pPr marL="914400" lvl="1" indent="-457200">
              <a:buFont typeface="+mj-lt"/>
              <a:buAutoNum type="alphaLcParenR"/>
            </a:pPr>
            <a:r>
              <a:rPr lang="en-US" dirty="0"/>
              <a:t>In the right-hand window, double-click on the field “State-county-tract recode”</a:t>
            </a:r>
          </a:p>
          <a:p>
            <a:pPr marL="914400" lvl="1" indent="-457200">
              <a:buFont typeface="+mj-lt"/>
              <a:buAutoNum type="alphaLcParenR"/>
            </a:pPr>
            <a:r>
              <a:rPr lang="en-US" dirty="0"/>
              <a:t>Click the Edit button</a:t>
            </a:r>
          </a:p>
          <a:p>
            <a:pPr marL="914400" lvl="1" indent="-457200">
              <a:buFont typeface="+mj-lt"/>
              <a:buAutoNum type="alphaLcParenR"/>
            </a:pPr>
            <a:r>
              <a:rPr lang="en-US" dirty="0"/>
              <a:t>In a text editor, open </a:t>
            </a:r>
            <a:r>
              <a:rPr lang="en-US" dirty="0">
                <a:solidFill>
                  <a:srgbClr val="7030A0"/>
                </a:solidFill>
              </a:rPr>
              <a:t>state.county.tract.recode.txt</a:t>
            </a:r>
            <a:r>
              <a:rPr lang="en-US" dirty="0"/>
              <a:t>, which you also created in Part 3.</a:t>
            </a:r>
          </a:p>
          <a:p>
            <a:pPr marL="914400" lvl="1" indent="-457200">
              <a:buFont typeface="+mj-lt"/>
              <a:buAutoNum type="alphaLcParenR"/>
            </a:pPr>
            <a:r>
              <a:rPr lang="en-US" dirty="0"/>
              <a:t>Copy all of the text from the text editor into the Format box</a:t>
            </a:r>
          </a:p>
          <a:p>
            <a:pPr marL="914400" lvl="1" indent="-457200">
              <a:buFont typeface="+mj-lt"/>
              <a:buAutoNum type="alphaLcParenR"/>
            </a:pPr>
            <a:r>
              <a:rPr lang="en-US" dirty="0"/>
              <a:t>Click the OK button, then the next OK button</a:t>
            </a:r>
          </a:p>
          <a:p>
            <a:pPr marL="914400" lvl="1" indent="-457200">
              <a:buFont typeface="+mj-lt"/>
              <a:buAutoNum type="alphaLcParenR"/>
            </a:pPr>
            <a:r>
              <a:rPr lang="en-US" dirty="0"/>
              <a:t>Click the red Check icon or Execute -&gt; Verify Data</a:t>
            </a:r>
          </a:p>
          <a:p>
            <a:pPr marL="1371600" lvl="2" indent="-457200">
              <a:buFont typeface="+mj-lt"/>
              <a:buAutoNum type="arabicPeriod"/>
            </a:pPr>
            <a:r>
              <a:rPr lang="en-US" dirty="0"/>
              <a:t>Click Yes to continue when the Warning about Large Formats pops up</a:t>
            </a:r>
          </a:p>
          <a:p>
            <a:pPr marL="1371600" lvl="2" indent="-457200">
              <a:buFont typeface="+mj-lt"/>
              <a:buAutoNum type="arabicPeriod"/>
            </a:pPr>
            <a:r>
              <a:rPr lang="en-US" dirty="0"/>
              <a:t>Save the Verify Report and make sure there are no surprises that warrant your attention</a:t>
            </a:r>
          </a:p>
          <a:p>
            <a:pPr marL="914400" lvl="1" indent="-457200">
              <a:buFont typeface="+mj-lt"/>
              <a:buAutoNum type="alphaLcParenR"/>
            </a:pPr>
            <a:r>
              <a:rPr lang="en-US" dirty="0"/>
              <a:t>Click the Lightning Bolt icon or Execute -&gt; Create File</a:t>
            </a:r>
          </a:p>
          <a:p>
            <a:pPr marL="1371600" lvl="2" indent="-457200">
              <a:buFont typeface="+mj-lt"/>
              <a:buAutoNum type="arabicPeriod"/>
            </a:pPr>
            <a:r>
              <a:rPr lang="en-US" dirty="0"/>
              <a:t>Click Yes to continue when the Warning about Large Formats pops up</a:t>
            </a:r>
          </a:p>
          <a:p>
            <a:pPr marL="1371600" lvl="2" indent="-457200">
              <a:buFont typeface="+mj-lt"/>
              <a:buAutoNum type="arabicPeriod"/>
            </a:pPr>
            <a:r>
              <a:rPr lang="en-US" dirty="0"/>
              <a:t>Save the Run Report and </a:t>
            </a:r>
            <a:r>
              <a:rPr lang="en-US" dirty="0">
                <a:solidFill>
                  <a:srgbClr val="7030A0"/>
                </a:solidFill>
              </a:rPr>
              <a:t>Do not exclude any records</a:t>
            </a:r>
          </a:p>
          <a:p>
            <a:pPr marL="914400" lvl="1" indent="-457200">
              <a:buFont typeface="+mj-lt"/>
              <a:buAutoNum type="alphaLcParenR"/>
            </a:pPr>
            <a:r>
              <a:rPr lang="en-US" dirty="0"/>
              <a:t>Close SEER*Prep</a:t>
            </a:r>
          </a:p>
          <a:p>
            <a:pPr marL="457200" indent="-457200">
              <a:buFont typeface="+mj-lt"/>
              <a:buAutoNum type="arabicPeriod"/>
            </a:pPr>
            <a:endParaRPr lang="en-US" dirty="0"/>
          </a:p>
        </p:txBody>
      </p:sp>
    </p:spTree>
    <p:extLst>
      <p:ext uri="{BB962C8B-B14F-4D97-AF65-F5344CB8AC3E}">
        <p14:creationId xmlns:p14="http://schemas.microsoft.com/office/powerpoint/2010/main" val="154881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AED576-1E6B-4B31-8006-BD67553B2260}"/>
              </a:ext>
            </a:extLst>
          </p:cNvPr>
          <p:cNvSpPr>
            <a:spLocks noGrp="1"/>
          </p:cNvSpPr>
          <p:nvPr>
            <p:ph type="sldNum" sz="quarter" idx="18"/>
          </p:nvPr>
        </p:nvSpPr>
        <p:spPr/>
        <p:txBody>
          <a:bodyPr/>
          <a:lstStyle/>
          <a:p>
            <a:fld id="{8699F50C-BE38-4BD0-BA84-9B090E1F2B9B}" type="slidenum">
              <a:rPr lang="en-US" noProof="0" smtClean="0"/>
              <a:t>17</a:t>
            </a:fld>
            <a:endParaRPr lang="en-US" noProof="0" dirty="0"/>
          </a:p>
        </p:txBody>
      </p:sp>
      <p:sp>
        <p:nvSpPr>
          <p:cNvPr id="3" name="Title 2">
            <a:extLst>
              <a:ext uri="{FF2B5EF4-FFF2-40B4-BE49-F238E27FC236}">
                <a16:creationId xmlns:a16="http://schemas.microsoft.com/office/drawing/2014/main" id="{D23F8FC7-43B3-458F-994C-843D0EB8C80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1CA1867-9817-4074-BBAB-7FDB8DDB4308}"/>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667D5DA2-5344-4FF5-938A-2B8760E2C44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BF9D57C4-85B2-4C7D-A3B2-F4FF487799E4}"/>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1DF9C842-2B83-4E4D-98BB-915E0C8EF8D8}"/>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572B9B87-2158-45E4-8EE8-4FD3D405975D}"/>
              </a:ext>
            </a:extLst>
          </p:cNvPr>
          <p:cNvPicPr>
            <a:picLocks noChangeAspect="1"/>
          </p:cNvPicPr>
          <p:nvPr/>
        </p:nvPicPr>
        <p:blipFill>
          <a:blip r:embed="rId3"/>
          <a:stretch>
            <a:fillRect/>
          </a:stretch>
        </p:blipFill>
        <p:spPr>
          <a:xfrm>
            <a:off x="0" y="302846"/>
            <a:ext cx="12192000" cy="6252308"/>
          </a:xfrm>
          <a:prstGeom prst="rect">
            <a:avLst/>
          </a:prstGeom>
        </p:spPr>
      </p:pic>
    </p:spTree>
    <p:extLst>
      <p:ext uri="{BB962C8B-B14F-4D97-AF65-F5344CB8AC3E}">
        <p14:creationId xmlns:p14="http://schemas.microsoft.com/office/powerpoint/2010/main" val="70019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EA86A2-7099-47C6-9B12-A1FA49941A15}"/>
              </a:ext>
            </a:extLst>
          </p:cNvPr>
          <p:cNvSpPr>
            <a:spLocks noGrp="1"/>
          </p:cNvSpPr>
          <p:nvPr>
            <p:ph type="sldNum" sz="quarter" idx="18"/>
          </p:nvPr>
        </p:nvSpPr>
        <p:spPr/>
        <p:txBody>
          <a:bodyPr/>
          <a:lstStyle/>
          <a:p>
            <a:fld id="{8699F50C-BE38-4BD0-BA84-9B090E1F2B9B}" type="slidenum">
              <a:rPr lang="en-US" noProof="0" smtClean="0"/>
              <a:t>18</a:t>
            </a:fld>
            <a:endParaRPr lang="en-US" noProof="0" dirty="0"/>
          </a:p>
        </p:txBody>
      </p:sp>
      <p:sp>
        <p:nvSpPr>
          <p:cNvPr id="3" name="Title 2">
            <a:extLst>
              <a:ext uri="{FF2B5EF4-FFF2-40B4-BE49-F238E27FC236}">
                <a16:creationId xmlns:a16="http://schemas.microsoft.com/office/drawing/2014/main" id="{6BD5154E-D08F-4070-8D7D-DB15CC08FF5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5E6A70E-377A-42EC-8A36-F586702CF225}"/>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3576A684-6C74-4732-A978-C68890D7DE07}"/>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F453C27E-49ED-4173-A747-FC8A9CC698F8}"/>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0AC5FA57-0F67-4A08-9810-3DA97B487406}"/>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E34B4BD4-6172-4FEF-8784-22C582AB45D1}"/>
              </a:ext>
            </a:extLst>
          </p:cNvPr>
          <p:cNvPicPr>
            <a:picLocks noChangeAspect="1"/>
          </p:cNvPicPr>
          <p:nvPr/>
        </p:nvPicPr>
        <p:blipFill>
          <a:blip r:embed="rId3"/>
          <a:stretch>
            <a:fillRect/>
          </a:stretch>
        </p:blipFill>
        <p:spPr>
          <a:xfrm>
            <a:off x="0" y="213176"/>
            <a:ext cx="12192000" cy="6431648"/>
          </a:xfrm>
          <a:prstGeom prst="rect">
            <a:avLst/>
          </a:prstGeom>
        </p:spPr>
      </p:pic>
    </p:spTree>
    <p:extLst>
      <p:ext uri="{BB962C8B-B14F-4D97-AF65-F5344CB8AC3E}">
        <p14:creationId xmlns:p14="http://schemas.microsoft.com/office/powerpoint/2010/main" val="284331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2BB456-372A-48E9-A032-E0A9D4A9399C}"/>
              </a:ext>
            </a:extLst>
          </p:cNvPr>
          <p:cNvSpPr>
            <a:spLocks noGrp="1"/>
          </p:cNvSpPr>
          <p:nvPr>
            <p:ph type="sldNum" sz="quarter" idx="18"/>
          </p:nvPr>
        </p:nvSpPr>
        <p:spPr/>
        <p:txBody>
          <a:bodyPr/>
          <a:lstStyle/>
          <a:p>
            <a:fld id="{8699F50C-BE38-4BD0-BA84-9B090E1F2B9B}" type="slidenum">
              <a:rPr lang="en-US" noProof="0" smtClean="0"/>
              <a:t>19</a:t>
            </a:fld>
            <a:endParaRPr lang="en-US" noProof="0" dirty="0"/>
          </a:p>
        </p:txBody>
      </p:sp>
      <p:sp>
        <p:nvSpPr>
          <p:cNvPr id="3" name="Title 2">
            <a:extLst>
              <a:ext uri="{FF2B5EF4-FFF2-40B4-BE49-F238E27FC236}">
                <a16:creationId xmlns:a16="http://schemas.microsoft.com/office/drawing/2014/main" id="{C68DDB19-10F1-4595-8535-F4DB82431AA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30BE1A03-48D5-4C80-AB26-A35C64525F7C}"/>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74A9BEDD-A84C-47E6-A702-2AE07AA6E412}"/>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947D1431-EDB0-4DD2-8896-4123A5847DA6}"/>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0E7E8BAD-523B-4C08-8726-58E7ADDDFC0F}"/>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C1FBC6D9-5754-44CB-90FE-28EDCAEB59CF}"/>
              </a:ext>
            </a:extLst>
          </p:cNvPr>
          <p:cNvPicPr>
            <a:picLocks noChangeAspect="1"/>
          </p:cNvPicPr>
          <p:nvPr/>
        </p:nvPicPr>
        <p:blipFill>
          <a:blip r:embed="rId3"/>
          <a:stretch>
            <a:fillRect/>
          </a:stretch>
        </p:blipFill>
        <p:spPr>
          <a:xfrm>
            <a:off x="0" y="255260"/>
            <a:ext cx="12192000" cy="6347480"/>
          </a:xfrm>
          <a:prstGeom prst="rect">
            <a:avLst/>
          </a:prstGeom>
        </p:spPr>
      </p:pic>
    </p:spTree>
    <p:extLst>
      <p:ext uri="{BB962C8B-B14F-4D97-AF65-F5344CB8AC3E}">
        <p14:creationId xmlns:p14="http://schemas.microsoft.com/office/powerpoint/2010/main" val="86680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120496-6F2F-4090-A8FD-CF3F4D6A2ABD}"/>
              </a:ext>
            </a:extLst>
          </p:cNvPr>
          <p:cNvSpPr>
            <a:spLocks noGrp="1"/>
          </p:cNvSpPr>
          <p:nvPr>
            <p:ph type="sldNum" sz="quarter" idx="18"/>
          </p:nvPr>
        </p:nvSpPr>
        <p:spPr/>
        <p:txBody>
          <a:bodyPr/>
          <a:lstStyle/>
          <a:p>
            <a:fld id="{8699F50C-BE38-4BD0-BA84-9B090E1F2B9B}" type="slidenum">
              <a:rPr lang="en-US" noProof="0" smtClean="0"/>
              <a:t>2</a:t>
            </a:fld>
            <a:endParaRPr lang="en-US" noProof="0" dirty="0"/>
          </a:p>
        </p:txBody>
      </p:sp>
      <p:sp>
        <p:nvSpPr>
          <p:cNvPr id="3" name="Title 2">
            <a:extLst>
              <a:ext uri="{FF2B5EF4-FFF2-40B4-BE49-F238E27FC236}">
                <a16:creationId xmlns:a16="http://schemas.microsoft.com/office/drawing/2014/main" id="{571609A0-9A10-40E8-90AA-BA89DF3319CD}"/>
              </a:ext>
            </a:extLst>
          </p:cNvPr>
          <p:cNvSpPr>
            <a:spLocks noGrp="1"/>
          </p:cNvSpPr>
          <p:nvPr>
            <p:ph type="title"/>
          </p:nvPr>
        </p:nvSpPr>
        <p:spPr/>
        <p:txBody>
          <a:bodyPr/>
          <a:lstStyle/>
          <a:p>
            <a:r>
              <a:rPr lang="en-US" dirty="0"/>
              <a:t>Acknowledgments and Disclaimer</a:t>
            </a:r>
          </a:p>
        </p:txBody>
      </p:sp>
      <p:sp>
        <p:nvSpPr>
          <p:cNvPr id="4" name="Content Placeholder 3">
            <a:extLst>
              <a:ext uri="{FF2B5EF4-FFF2-40B4-BE49-F238E27FC236}">
                <a16:creationId xmlns:a16="http://schemas.microsoft.com/office/drawing/2014/main" id="{ACBF42AD-823F-4CE7-A36D-BF534BD279DF}"/>
              </a:ext>
            </a:extLst>
          </p:cNvPr>
          <p:cNvSpPr>
            <a:spLocks noGrp="1"/>
          </p:cNvSpPr>
          <p:nvPr>
            <p:ph idx="1"/>
          </p:nvPr>
        </p:nvSpPr>
        <p:spPr/>
        <p:txBody>
          <a:bodyPr/>
          <a:lstStyle/>
          <a:p>
            <a:pPr marL="0" indent="0">
              <a:buNone/>
            </a:pPr>
            <a:r>
              <a:rPr lang="en-US" dirty="0"/>
              <a:t>This project was funded in whole with Federal funds from the National Cancer Institute, National Institutes of Health, Department of Health and Human Services, under Contract No. HHSN261201800006I and the Centers for Disease Control and Prevention, Department of Health and Human Services, under Cooperative Agreement NU58DP007160, to the Cancer Data Registry of Idaho, Idaho Hospital Association.</a:t>
            </a:r>
            <a:r>
              <a:rPr lang="en-US" dirty="0">
                <a:highlight>
                  <a:srgbClr val="FFFF00"/>
                </a:highlight>
              </a:rPr>
              <a:t> </a:t>
            </a:r>
            <a:endParaRPr lang="en-US" dirty="0"/>
          </a:p>
          <a:p>
            <a:pPr marL="0" indent="0">
              <a:buNone/>
            </a:pPr>
            <a:r>
              <a:rPr lang="en-US" dirty="0"/>
              <a:t>The findings and conclusions in this presentation are those of the authors and do not necessarily represent the official position of the Centers for Disease Control and Prevention or the National Cancer Institute.</a:t>
            </a:r>
          </a:p>
          <a:p>
            <a:endParaRPr lang="en-US" dirty="0"/>
          </a:p>
        </p:txBody>
      </p:sp>
    </p:spTree>
    <p:extLst>
      <p:ext uri="{BB962C8B-B14F-4D97-AF65-F5344CB8AC3E}">
        <p14:creationId xmlns:p14="http://schemas.microsoft.com/office/powerpoint/2010/main" val="3096207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1CC3F0-E0AC-4D30-83D8-3B1D8676C5E1}"/>
              </a:ext>
            </a:extLst>
          </p:cNvPr>
          <p:cNvSpPr>
            <a:spLocks noGrp="1"/>
          </p:cNvSpPr>
          <p:nvPr>
            <p:ph type="sldNum" sz="quarter" idx="18"/>
          </p:nvPr>
        </p:nvSpPr>
        <p:spPr/>
        <p:txBody>
          <a:bodyPr/>
          <a:lstStyle/>
          <a:p>
            <a:fld id="{8699F50C-BE38-4BD0-BA84-9B090E1F2B9B}" type="slidenum">
              <a:rPr lang="en-US" noProof="0" smtClean="0"/>
              <a:t>20</a:t>
            </a:fld>
            <a:endParaRPr lang="en-US" noProof="0" dirty="0"/>
          </a:p>
        </p:txBody>
      </p:sp>
      <p:sp>
        <p:nvSpPr>
          <p:cNvPr id="3" name="Title 2">
            <a:extLst>
              <a:ext uri="{FF2B5EF4-FFF2-40B4-BE49-F238E27FC236}">
                <a16:creationId xmlns:a16="http://schemas.microsoft.com/office/drawing/2014/main" id="{7AF072AD-F804-4304-817D-E3E7F112A3A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91DDC96A-798A-4A3F-9CAC-1736A6E52A50}"/>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1330D106-9D30-43DC-8AE3-E637182D36E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38EADCFF-414C-4F4B-BCED-F3AAA676768B}"/>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83434008-AED1-4D7E-B000-76C33164B5E5}"/>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09FC9235-F628-48C6-A357-1A94F35D5376}"/>
              </a:ext>
            </a:extLst>
          </p:cNvPr>
          <p:cNvPicPr>
            <a:picLocks noChangeAspect="1"/>
          </p:cNvPicPr>
          <p:nvPr/>
        </p:nvPicPr>
        <p:blipFill>
          <a:blip r:embed="rId3"/>
          <a:stretch>
            <a:fillRect/>
          </a:stretch>
        </p:blipFill>
        <p:spPr>
          <a:xfrm>
            <a:off x="0" y="253201"/>
            <a:ext cx="12192000" cy="6351597"/>
          </a:xfrm>
          <a:prstGeom prst="rect">
            <a:avLst/>
          </a:prstGeom>
        </p:spPr>
      </p:pic>
    </p:spTree>
    <p:extLst>
      <p:ext uri="{BB962C8B-B14F-4D97-AF65-F5344CB8AC3E}">
        <p14:creationId xmlns:p14="http://schemas.microsoft.com/office/powerpoint/2010/main" val="894715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03EBB0-FF1D-467A-B4E9-46D92E63F4F2}"/>
              </a:ext>
            </a:extLst>
          </p:cNvPr>
          <p:cNvSpPr>
            <a:spLocks noGrp="1"/>
          </p:cNvSpPr>
          <p:nvPr>
            <p:ph type="sldNum" sz="quarter" idx="18"/>
          </p:nvPr>
        </p:nvSpPr>
        <p:spPr/>
        <p:txBody>
          <a:bodyPr/>
          <a:lstStyle/>
          <a:p>
            <a:fld id="{8699F50C-BE38-4BD0-BA84-9B090E1F2B9B}" type="slidenum">
              <a:rPr lang="en-US" noProof="0" smtClean="0"/>
              <a:t>21</a:t>
            </a:fld>
            <a:endParaRPr lang="en-US" noProof="0" dirty="0"/>
          </a:p>
        </p:txBody>
      </p:sp>
      <p:sp>
        <p:nvSpPr>
          <p:cNvPr id="3" name="Title 2">
            <a:extLst>
              <a:ext uri="{FF2B5EF4-FFF2-40B4-BE49-F238E27FC236}">
                <a16:creationId xmlns:a16="http://schemas.microsoft.com/office/drawing/2014/main" id="{E37F3905-673D-433B-9986-3D5DE28DEDC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3235A3A3-6C6D-4F7D-8362-186C096FA81B}"/>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5A37EFC5-A7AB-42C4-A6E6-D77D28FBD349}"/>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6E234AFA-04D9-4192-A010-28C06B842679}"/>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DCB8B300-B95F-4C6D-AE21-FCAB599EED41}"/>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140D44CB-7244-418A-BC18-F5ADB4C59AC9}"/>
              </a:ext>
            </a:extLst>
          </p:cNvPr>
          <p:cNvPicPr>
            <a:picLocks noChangeAspect="1"/>
          </p:cNvPicPr>
          <p:nvPr/>
        </p:nvPicPr>
        <p:blipFill>
          <a:blip r:embed="rId3"/>
          <a:stretch>
            <a:fillRect/>
          </a:stretch>
        </p:blipFill>
        <p:spPr>
          <a:xfrm>
            <a:off x="0" y="129651"/>
            <a:ext cx="12192000" cy="6598697"/>
          </a:xfrm>
          <a:prstGeom prst="rect">
            <a:avLst/>
          </a:prstGeom>
        </p:spPr>
      </p:pic>
    </p:spTree>
    <p:extLst>
      <p:ext uri="{BB962C8B-B14F-4D97-AF65-F5344CB8AC3E}">
        <p14:creationId xmlns:p14="http://schemas.microsoft.com/office/powerpoint/2010/main" val="971010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96512-372E-40B3-8603-56E55D421133}"/>
              </a:ext>
            </a:extLst>
          </p:cNvPr>
          <p:cNvSpPr>
            <a:spLocks noGrp="1"/>
          </p:cNvSpPr>
          <p:nvPr>
            <p:ph type="sldNum" sz="quarter" idx="18"/>
          </p:nvPr>
        </p:nvSpPr>
        <p:spPr/>
        <p:txBody>
          <a:bodyPr/>
          <a:lstStyle/>
          <a:p>
            <a:fld id="{8699F50C-BE38-4BD0-BA84-9B090E1F2B9B}" type="slidenum">
              <a:rPr lang="en-US" noProof="0" smtClean="0"/>
              <a:t>22</a:t>
            </a:fld>
            <a:endParaRPr lang="en-US" noProof="0" dirty="0"/>
          </a:p>
        </p:txBody>
      </p:sp>
      <p:sp>
        <p:nvSpPr>
          <p:cNvPr id="3" name="Title 2">
            <a:extLst>
              <a:ext uri="{FF2B5EF4-FFF2-40B4-BE49-F238E27FC236}">
                <a16:creationId xmlns:a16="http://schemas.microsoft.com/office/drawing/2014/main" id="{3AB5FF2A-4ADD-44C1-9E8D-0291D1BC1AA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B0F29A0-9BDD-4566-B0D7-C4B7D8852B59}"/>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7F59DBD2-7F8B-4927-A128-FF934D7EBBC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CC5754FA-FA7B-43E4-8A6A-DC455219405A}"/>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602541BE-33FC-4875-91EE-A4E2CFDF6280}"/>
              </a:ext>
            </a:extLst>
          </p:cNvPr>
          <p:cNvSpPr>
            <a:spLocks noGrp="1"/>
          </p:cNvSpPr>
          <p:nvPr>
            <p:ph sz="half" idx="2"/>
          </p:nvPr>
        </p:nvSpPr>
        <p:spPr/>
        <p:txBody>
          <a:bodyPr/>
          <a:lstStyle/>
          <a:p>
            <a:endParaRPr lang="en-US"/>
          </a:p>
        </p:txBody>
      </p:sp>
      <p:pic>
        <p:nvPicPr>
          <p:cNvPr id="11" name="Picture 10">
            <a:extLst>
              <a:ext uri="{FF2B5EF4-FFF2-40B4-BE49-F238E27FC236}">
                <a16:creationId xmlns:a16="http://schemas.microsoft.com/office/drawing/2014/main" id="{923B6E81-A6AA-4E39-B18F-4F335FEB8ABA}"/>
              </a:ext>
            </a:extLst>
          </p:cNvPr>
          <p:cNvPicPr>
            <a:picLocks noChangeAspect="1"/>
          </p:cNvPicPr>
          <p:nvPr/>
        </p:nvPicPr>
        <p:blipFill>
          <a:blip r:embed="rId3"/>
          <a:stretch>
            <a:fillRect/>
          </a:stretch>
        </p:blipFill>
        <p:spPr>
          <a:xfrm>
            <a:off x="0" y="236462"/>
            <a:ext cx="12192000" cy="6385076"/>
          </a:xfrm>
          <a:prstGeom prst="rect">
            <a:avLst/>
          </a:prstGeom>
        </p:spPr>
      </p:pic>
    </p:spTree>
    <p:extLst>
      <p:ext uri="{BB962C8B-B14F-4D97-AF65-F5344CB8AC3E}">
        <p14:creationId xmlns:p14="http://schemas.microsoft.com/office/powerpoint/2010/main" val="247260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23</a:t>
            </a:fld>
            <a:endParaRPr lang="en-US" dirty="0"/>
          </a:p>
        </p:txBody>
      </p:sp>
      <p:sp>
        <p:nvSpPr>
          <p:cNvPr id="2" name="Title 1"/>
          <p:cNvSpPr>
            <a:spLocks noGrp="1"/>
          </p:cNvSpPr>
          <p:nvPr>
            <p:ph type="title"/>
          </p:nvPr>
        </p:nvSpPr>
        <p:spPr>
          <a:xfrm>
            <a:off x="518677" y="209028"/>
            <a:ext cx="8722141" cy="1147969"/>
          </a:xfrm>
        </p:spPr>
        <p:txBody>
          <a:bodyPr>
            <a:normAutofit fontScale="90000"/>
          </a:bodyPr>
          <a:lstStyle/>
          <a:p>
            <a:r>
              <a:rPr lang="en-US" dirty="0"/>
              <a:t>Part 3 – SEER*Prep: create Census Tract Incidence Database</a:t>
            </a:r>
          </a:p>
        </p:txBody>
      </p:sp>
      <p:sp>
        <p:nvSpPr>
          <p:cNvPr id="3" name="Content Placeholder 2"/>
          <p:cNvSpPr>
            <a:spLocks noGrp="1"/>
          </p:cNvSpPr>
          <p:nvPr>
            <p:ph idx="1"/>
          </p:nvPr>
        </p:nvSpPr>
        <p:spPr/>
        <p:txBody>
          <a:bodyPr/>
          <a:lstStyle/>
          <a:p>
            <a:pPr marL="457200" indent="-457200">
              <a:buFont typeface="+mj-lt"/>
              <a:buAutoNum type="arabicPeriod"/>
            </a:pPr>
            <a:r>
              <a:rPr lang="en-US" dirty="0"/>
              <a:t>Launch </a:t>
            </a:r>
            <a:r>
              <a:rPr lang="en-US" i="1" dirty="0">
                <a:solidFill>
                  <a:srgbClr val="7030A0"/>
                </a:solidFill>
              </a:rPr>
              <a:t>newer/newest</a:t>
            </a:r>
            <a:r>
              <a:rPr lang="en-US" dirty="0"/>
              <a:t> SEER*Prep 3.0.1+</a:t>
            </a:r>
          </a:p>
          <a:p>
            <a:pPr marL="457200" indent="-457200">
              <a:buFont typeface="+mj-lt"/>
              <a:buAutoNum type="arabicPeriod"/>
            </a:pPr>
            <a:r>
              <a:rPr lang="en-US" dirty="0"/>
              <a:t>In SEER*Prep, File -&gt; Open -&gt; 	</a:t>
            </a:r>
            <a:r>
              <a:rPr lang="en-US" dirty="0">
                <a:solidFill>
                  <a:srgbClr val="7030A0"/>
                </a:solidFill>
              </a:rPr>
              <a:t>naaccr22.tractpops.csv.d11302022.dd</a:t>
            </a:r>
          </a:p>
          <a:p>
            <a:pPr marL="914400" lvl="1" indent="-457200">
              <a:buFont typeface="+mj-lt"/>
              <a:buAutoNum type="alphaLcParenR"/>
            </a:pPr>
            <a:r>
              <a:rPr lang="en-US" dirty="0"/>
              <a:t>Add the Input .CSV File(s) you created in Part 1. </a:t>
            </a:r>
            <a:r>
              <a:rPr lang="en-US" dirty="0">
                <a:solidFill>
                  <a:schemeClr val="accent2"/>
                </a:solidFill>
              </a:rPr>
              <a:t>If you have &gt; 300,000 incidence records, there will be more than 1 file.</a:t>
            </a:r>
          </a:p>
          <a:p>
            <a:pPr marL="914400" lvl="1" indent="-457200">
              <a:buFont typeface="+mj-lt"/>
              <a:buAutoNum type="alphaLcParenR"/>
            </a:pPr>
            <a:r>
              <a:rPr lang="en-US" dirty="0"/>
              <a:t>Add the Input Population .TXD File you created in Part 2.</a:t>
            </a:r>
          </a:p>
          <a:p>
            <a:pPr marL="914400" lvl="1" indent="-457200">
              <a:buFont typeface="+mj-lt"/>
              <a:buAutoNum type="alphaLcParenR"/>
            </a:pPr>
            <a:r>
              <a:rPr lang="en-US" dirty="0"/>
              <a:t>Modify the </a:t>
            </a:r>
            <a:r>
              <a:rPr lang="en-US" dirty="0">
                <a:solidFill>
                  <a:srgbClr val="7030A0"/>
                </a:solidFill>
              </a:rPr>
              <a:t>Study Cutoff Date for Survival </a:t>
            </a:r>
            <a:r>
              <a:rPr lang="en-US" dirty="0"/>
              <a:t>and </a:t>
            </a:r>
            <a:r>
              <a:rPr lang="en-US" dirty="0">
                <a:solidFill>
                  <a:srgbClr val="7030A0"/>
                </a:solidFill>
              </a:rPr>
              <a:t>Citation/Message/Footnote </a:t>
            </a:r>
            <a:r>
              <a:rPr lang="en-US" dirty="0"/>
              <a:t>as you like. </a:t>
            </a:r>
          </a:p>
          <a:p>
            <a:pPr marL="914400" lvl="1" indent="-457200">
              <a:buFont typeface="+mj-lt"/>
              <a:buAutoNum type="alphaLcParenR"/>
            </a:pPr>
            <a:r>
              <a:rPr lang="en-US" dirty="0"/>
              <a:t>Hide variables not In Data – if you like.</a:t>
            </a:r>
          </a:p>
          <a:p>
            <a:pPr marL="914400" lvl="1" indent="-457200">
              <a:buFont typeface="+mj-lt"/>
              <a:buAutoNum type="alphaLcParenR"/>
            </a:pPr>
            <a:r>
              <a:rPr lang="en-US" dirty="0"/>
              <a:t>Add a variable for Breast Cancer Molecular Subtype (2011+) [</a:t>
            </a:r>
            <a:r>
              <a:rPr lang="en-US" dirty="0" err="1"/>
              <a:t>mol_subtype</a:t>
            </a:r>
            <a:r>
              <a:rPr lang="en-US" dirty="0"/>
              <a:t>]</a:t>
            </a:r>
          </a:p>
          <a:p>
            <a:pPr marL="914400" lvl="2" indent="0">
              <a:buNone/>
            </a:pPr>
            <a:r>
              <a:rPr lang="en-US" dirty="0"/>
              <a:t>1=HR+/HER2-</a:t>
            </a:r>
          </a:p>
          <a:p>
            <a:pPr marL="914400" lvl="2" indent="0">
              <a:buNone/>
            </a:pPr>
            <a:r>
              <a:rPr lang="en-US" dirty="0"/>
              <a:t>2=Triple negative</a:t>
            </a:r>
          </a:p>
          <a:p>
            <a:pPr marL="914400" lvl="2" indent="0">
              <a:buNone/>
            </a:pPr>
            <a:r>
              <a:rPr lang="en-US" dirty="0"/>
              <a:t>3=HR+/HER2+</a:t>
            </a:r>
          </a:p>
          <a:p>
            <a:pPr marL="914400" lvl="2" indent="0">
              <a:buNone/>
            </a:pPr>
            <a:r>
              <a:rPr lang="en-US" dirty="0"/>
              <a:t>4=HR-/HER2+</a:t>
            </a:r>
          </a:p>
          <a:p>
            <a:pPr marL="914400" lvl="2" indent="0">
              <a:buNone/>
            </a:pPr>
            <a:r>
              <a:rPr lang="en-US" dirty="0"/>
              <a:t>5=Unknown or Borderline</a:t>
            </a:r>
          </a:p>
          <a:p>
            <a:pPr marL="914400" lvl="2" indent="0">
              <a:buNone/>
            </a:pPr>
            <a:r>
              <a:rPr lang="en-US" dirty="0"/>
              <a:t>9=Not applicable</a:t>
            </a:r>
          </a:p>
          <a:p>
            <a:pPr marL="457200" indent="-457200">
              <a:buFont typeface="+mj-lt"/>
              <a:buAutoNum type="arabicPeriod"/>
            </a:pPr>
            <a:endParaRPr lang="en-US" dirty="0"/>
          </a:p>
        </p:txBody>
      </p:sp>
    </p:spTree>
    <p:extLst>
      <p:ext uri="{BB962C8B-B14F-4D97-AF65-F5344CB8AC3E}">
        <p14:creationId xmlns:p14="http://schemas.microsoft.com/office/powerpoint/2010/main" val="252112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60BA0E-20D0-4E7C-B286-26C960A6788F}" type="slidenum">
              <a:rPr kumimoji="0" lang="en-US"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2" name="Title 1"/>
          <p:cNvSpPr>
            <a:spLocks noGrp="1"/>
          </p:cNvSpPr>
          <p:nvPr>
            <p:ph type="title"/>
          </p:nvPr>
        </p:nvSpPr>
        <p:spPr>
          <a:xfrm>
            <a:off x="518677" y="209028"/>
            <a:ext cx="8722141" cy="1147969"/>
          </a:xfrm>
        </p:spPr>
        <p:txBody>
          <a:bodyPr>
            <a:normAutofit fontScale="90000"/>
          </a:bodyPr>
          <a:lstStyle/>
          <a:p>
            <a:r>
              <a:rPr lang="en-US" dirty="0"/>
              <a:t>Part 3 – SEER*Prep: create Census Tract Incidence Database</a:t>
            </a:r>
          </a:p>
        </p:txBody>
      </p:sp>
      <p:sp>
        <p:nvSpPr>
          <p:cNvPr id="3" name="Content Placeholder 2"/>
          <p:cNvSpPr>
            <a:spLocks noGrp="1"/>
          </p:cNvSpPr>
          <p:nvPr>
            <p:ph idx="1"/>
          </p:nvPr>
        </p:nvSpPr>
        <p:spPr/>
        <p:txBody>
          <a:bodyPr/>
          <a:lstStyle/>
          <a:p>
            <a:pPr marL="914400" lvl="1" indent="-457200">
              <a:buFont typeface="+mj-lt"/>
              <a:buAutoNum type="alphaLcParenR" startAt="6"/>
            </a:pPr>
            <a:r>
              <a:rPr lang="en-US" dirty="0"/>
              <a:t>Click the red Check icon or Execute -&gt; Verify Data</a:t>
            </a:r>
          </a:p>
          <a:p>
            <a:pPr marL="1371600" lvl="2" indent="-457200">
              <a:buFont typeface="+mj-lt"/>
              <a:buAutoNum type="arabicPeriod"/>
            </a:pPr>
            <a:r>
              <a:rPr lang="en-US" dirty="0"/>
              <a:t>Click OK to the Warning about DD Variables without Column ID</a:t>
            </a:r>
          </a:p>
          <a:p>
            <a:pPr marL="1371600" lvl="2" indent="-457200">
              <a:buFont typeface="+mj-lt"/>
              <a:buAutoNum type="arabicPeriod"/>
            </a:pPr>
            <a:r>
              <a:rPr lang="en-US" dirty="0"/>
              <a:t>Click OK to the Warming about Columns IDs not found in the DD</a:t>
            </a:r>
          </a:p>
          <a:p>
            <a:pPr marL="1371600" lvl="2" indent="-457200">
              <a:buFont typeface="+mj-lt"/>
              <a:buAutoNum type="arabicPeriod"/>
            </a:pPr>
            <a:r>
              <a:rPr lang="en-US" dirty="0"/>
              <a:t>Save the Verify Report and make sure there are no surprises that warrant your attention</a:t>
            </a:r>
          </a:p>
          <a:p>
            <a:pPr marL="914400" lvl="1" indent="-457200">
              <a:buFont typeface="+mj-lt"/>
              <a:buAutoNum type="alphaLcParenR" startAt="6"/>
            </a:pPr>
            <a:r>
              <a:rPr lang="en-US" dirty="0"/>
              <a:t>Click the Lightning Bolt icon or Execute -&gt; Create File</a:t>
            </a:r>
          </a:p>
          <a:p>
            <a:pPr marL="1371600" lvl="2" indent="-457200">
              <a:buFont typeface="+mj-lt"/>
              <a:buAutoNum type="arabicPeriod"/>
            </a:pPr>
            <a:r>
              <a:rPr lang="en-US" dirty="0"/>
              <a:t>Click OK to the Warning about DD Variables without Column ID</a:t>
            </a:r>
          </a:p>
          <a:p>
            <a:pPr marL="1371600" lvl="2" indent="-457200">
              <a:buFont typeface="+mj-lt"/>
              <a:buAutoNum type="arabicPeriod"/>
            </a:pPr>
            <a:r>
              <a:rPr lang="en-US" dirty="0"/>
              <a:t>Click OK to the Warming about Columns IDs not found in the DD</a:t>
            </a:r>
          </a:p>
          <a:p>
            <a:pPr marL="1371600" lvl="2" indent="-457200">
              <a:buFont typeface="+mj-lt"/>
              <a:buAutoNum type="arabicPeriod"/>
            </a:pPr>
            <a:r>
              <a:rPr lang="en-US" dirty="0"/>
              <a:t>Save the Run Report and </a:t>
            </a:r>
            <a:r>
              <a:rPr lang="en-US" dirty="0">
                <a:solidFill>
                  <a:srgbClr val="7030A0"/>
                </a:solidFill>
              </a:rPr>
              <a:t>Do not exclude any records</a:t>
            </a:r>
          </a:p>
          <a:p>
            <a:pPr marL="914400" lvl="1" indent="-457200">
              <a:buFont typeface="+mj-lt"/>
              <a:buAutoNum type="alphaLcParenR" startAt="6"/>
            </a:pPr>
            <a:r>
              <a:rPr lang="en-US" dirty="0"/>
              <a:t>Close SEER*Prep</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421583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4F17E-8CAC-23D0-F19B-304E4572D581}"/>
              </a:ext>
            </a:extLst>
          </p:cNvPr>
          <p:cNvSpPr>
            <a:spLocks noGrp="1"/>
          </p:cNvSpPr>
          <p:nvPr>
            <p:ph type="sldNum" sz="quarter" idx="18"/>
          </p:nvPr>
        </p:nvSpPr>
        <p:spPr/>
        <p:txBody>
          <a:bodyPr/>
          <a:lstStyle/>
          <a:p>
            <a:fld id="{8699F50C-BE38-4BD0-BA84-9B090E1F2B9B}" type="slidenum">
              <a:rPr lang="en-US" noProof="0" smtClean="0"/>
              <a:t>25</a:t>
            </a:fld>
            <a:endParaRPr lang="en-US" noProof="0" dirty="0"/>
          </a:p>
        </p:txBody>
      </p:sp>
      <p:sp>
        <p:nvSpPr>
          <p:cNvPr id="3" name="Title 2">
            <a:extLst>
              <a:ext uri="{FF2B5EF4-FFF2-40B4-BE49-F238E27FC236}">
                <a16:creationId xmlns:a16="http://schemas.microsoft.com/office/drawing/2014/main" id="{B0F647F6-8F5D-F262-0598-96232CD4508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7B261842-F2AD-8FBB-152D-3615A230D458}"/>
              </a:ext>
            </a:extLst>
          </p:cNvPr>
          <p:cNvPicPr>
            <a:picLocks noGrp="1" noChangeAspect="1"/>
          </p:cNvPicPr>
          <p:nvPr>
            <p:ph idx="1"/>
          </p:nvPr>
        </p:nvPicPr>
        <p:blipFill>
          <a:blip r:embed="rId3"/>
          <a:stretch>
            <a:fillRect/>
          </a:stretch>
        </p:blipFill>
        <p:spPr>
          <a:xfrm>
            <a:off x="-247425" y="-50314"/>
            <a:ext cx="10748260" cy="6908314"/>
          </a:xfrm>
        </p:spPr>
      </p:pic>
    </p:spTree>
    <p:extLst>
      <p:ext uri="{BB962C8B-B14F-4D97-AF65-F5344CB8AC3E}">
        <p14:creationId xmlns:p14="http://schemas.microsoft.com/office/powerpoint/2010/main" val="374725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6F4DAF-20EE-450C-91A5-8CE0F4AA9041}"/>
              </a:ext>
            </a:extLst>
          </p:cNvPr>
          <p:cNvSpPr>
            <a:spLocks noGrp="1"/>
          </p:cNvSpPr>
          <p:nvPr>
            <p:ph type="sldNum" sz="quarter" idx="18"/>
          </p:nvPr>
        </p:nvSpPr>
        <p:spPr/>
        <p:txBody>
          <a:bodyPr/>
          <a:lstStyle/>
          <a:p>
            <a:fld id="{8699F50C-BE38-4BD0-BA84-9B090E1F2B9B}" type="slidenum">
              <a:rPr lang="en-US" noProof="0" smtClean="0"/>
              <a:t>26</a:t>
            </a:fld>
            <a:endParaRPr lang="en-US" noProof="0" dirty="0"/>
          </a:p>
        </p:txBody>
      </p:sp>
      <p:sp>
        <p:nvSpPr>
          <p:cNvPr id="3" name="Title 2">
            <a:extLst>
              <a:ext uri="{FF2B5EF4-FFF2-40B4-BE49-F238E27FC236}">
                <a16:creationId xmlns:a16="http://schemas.microsoft.com/office/drawing/2014/main" id="{6C17D59A-0DD5-474D-B8C8-70E85FAB811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0CBD9D76-D460-40CB-A7FF-FFFDC2D15394}"/>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0BF83EA2-2737-4EC2-970F-B6019CBCF122}"/>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1762ED85-9105-4988-A892-FE0D41D57027}"/>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505953D2-E746-46CA-9044-3D5AB2BAE237}"/>
              </a:ext>
            </a:extLst>
          </p:cNvPr>
          <p:cNvSpPr>
            <a:spLocks noGrp="1"/>
          </p:cNvSpPr>
          <p:nvPr>
            <p:ph sz="half" idx="2"/>
          </p:nvPr>
        </p:nvSpPr>
        <p:spPr/>
        <p:txBody>
          <a:bodyPr/>
          <a:lstStyle/>
          <a:p>
            <a:endParaRPr lang="en-US" dirty="0"/>
          </a:p>
        </p:txBody>
      </p:sp>
      <p:pic>
        <p:nvPicPr>
          <p:cNvPr id="10" name="Picture 9">
            <a:extLst>
              <a:ext uri="{FF2B5EF4-FFF2-40B4-BE49-F238E27FC236}">
                <a16:creationId xmlns:a16="http://schemas.microsoft.com/office/drawing/2014/main" id="{94C9FFA6-054B-4004-C262-8C2E3B870883}"/>
              </a:ext>
            </a:extLst>
          </p:cNvPr>
          <p:cNvPicPr>
            <a:picLocks noChangeAspect="1"/>
          </p:cNvPicPr>
          <p:nvPr/>
        </p:nvPicPr>
        <p:blipFill>
          <a:blip r:embed="rId3"/>
          <a:stretch>
            <a:fillRect/>
          </a:stretch>
        </p:blipFill>
        <p:spPr>
          <a:xfrm>
            <a:off x="0" y="239195"/>
            <a:ext cx="12192000" cy="6379609"/>
          </a:xfrm>
          <a:prstGeom prst="rect">
            <a:avLst/>
          </a:prstGeom>
        </p:spPr>
      </p:pic>
    </p:spTree>
    <p:extLst>
      <p:ext uri="{BB962C8B-B14F-4D97-AF65-F5344CB8AC3E}">
        <p14:creationId xmlns:p14="http://schemas.microsoft.com/office/powerpoint/2010/main" val="3839580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F278CB-8A52-3EED-3AE9-B38D955F4185}"/>
              </a:ext>
            </a:extLst>
          </p:cNvPr>
          <p:cNvSpPr>
            <a:spLocks noGrp="1"/>
          </p:cNvSpPr>
          <p:nvPr>
            <p:ph type="sldNum" sz="quarter" idx="18"/>
          </p:nvPr>
        </p:nvSpPr>
        <p:spPr/>
        <p:txBody>
          <a:bodyPr/>
          <a:lstStyle/>
          <a:p>
            <a:fld id="{8699F50C-BE38-4BD0-BA84-9B090E1F2B9B}" type="slidenum">
              <a:rPr lang="en-US" noProof="0" smtClean="0"/>
              <a:t>27</a:t>
            </a:fld>
            <a:endParaRPr lang="en-US" noProof="0" dirty="0"/>
          </a:p>
        </p:txBody>
      </p:sp>
      <p:sp>
        <p:nvSpPr>
          <p:cNvPr id="3" name="Title 2">
            <a:extLst>
              <a:ext uri="{FF2B5EF4-FFF2-40B4-BE49-F238E27FC236}">
                <a16:creationId xmlns:a16="http://schemas.microsoft.com/office/drawing/2014/main" id="{3BC26154-EB5F-3E43-ED74-1EE9D57611D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8BDEF1A-4905-AC45-1559-E8CF2EEAB517}"/>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1623B1B7-8DC1-F9DE-97EB-91B7672F402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C8F2245D-D566-62FF-D1B0-B15A90E6FD85}"/>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F056B6EC-543B-DF74-C188-0CB17B7A36E2}"/>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B27FB031-DCF1-5E4C-BDD5-9F8EF9B2C3BB}"/>
              </a:ext>
            </a:extLst>
          </p:cNvPr>
          <p:cNvPicPr>
            <a:picLocks noChangeAspect="1"/>
          </p:cNvPicPr>
          <p:nvPr/>
        </p:nvPicPr>
        <p:blipFill>
          <a:blip r:embed="rId3"/>
          <a:stretch>
            <a:fillRect/>
          </a:stretch>
        </p:blipFill>
        <p:spPr>
          <a:xfrm>
            <a:off x="0" y="229318"/>
            <a:ext cx="12192000" cy="6399363"/>
          </a:xfrm>
          <a:prstGeom prst="rect">
            <a:avLst/>
          </a:prstGeom>
        </p:spPr>
      </p:pic>
    </p:spTree>
    <p:extLst>
      <p:ext uri="{BB962C8B-B14F-4D97-AF65-F5344CB8AC3E}">
        <p14:creationId xmlns:p14="http://schemas.microsoft.com/office/powerpoint/2010/main" val="155034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5BC3E-232D-4324-9C37-752CC65FE951}"/>
              </a:ext>
            </a:extLst>
          </p:cNvPr>
          <p:cNvSpPr>
            <a:spLocks noGrp="1"/>
          </p:cNvSpPr>
          <p:nvPr>
            <p:ph type="sldNum" sz="quarter" idx="18"/>
          </p:nvPr>
        </p:nvSpPr>
        <p:spPr/>
        <p:txBody>
          <a:bodyPr/>
          <a:lstStyle/>
          <a:p>
            <a:fld id="{8699F50C-BE38-4BD0-BA84-9B090E1F2B9B}" type="slidenum">
              <a:rPr lang="en-US" noProof="0" smtClean="0"/>
              <a:t>28</a:t>
            </a:fld>
            <a:endParaRPr lang="en-US" noProof="0" dirty="0"/>
          </a:p>
        </p:txBody>
      </p:sp>
      <p:sp>
        <p:nvSpPr>
          <p:cNvPr id="3" name="Title 2">
            <a:extLst>
              <a:ext uri="{FF2B5EF4-FFF2-40B4-BE49-F238E27FC236}">
                <a16:creationId xmlns:a16="http://schemas.microsoft.com/office/drawing/2014/main" id="{94D9C0EA-A021-4B07-B2D8-BF5BDFFEA22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C122427-6572-4460-808D-FD37BE540D2C}"/>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12875E5B-9959-460C-B79B-AF891C4B4D9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48428B4-8911-4798-B374-46B59E582E68}"/>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3EBB7F5A-F63F-4BA9-BF7A-50E4A3C8EB3F}"/>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C615D9CB-7F54-E389-0B24-1201D5ED49D1}"/>
              </a:ext>
            </a:extLst>
          </p:cNvPr>
          <p:cNvPicPr>
            <a:picLocks noChangeAspect="1"/>
          </p:cNvPicPr>
          <p:nvPr/>
        </p:nvPicPr>
        <p:blipFill>
          <a:blip r:embed="rId3"/>
          <a:stretch>
            <a:fillRect/>
          </a:stretch>
        </p:blipFill>
        <p:spPr>
          <a:xfrm>
            <a:off x="-75304" y="-27844"/>
            <a:ext cx="12267304" cy="7031886"/>
          </a:xfrm>
          <a:prstGeom prst="rect">
            <a:avLst/>
          </a:prstGeom>
        </p:spPr>
      </p:pic>
    </p:spTree>
    <p:extLst>
      <p:ext uri="{BB962C8B-B14F-4D97-AF65-F5344CB8AC3E}">
        <p14:creationId xmlns:p14="http://schemas.microsoft.com/office/powerpoint/2010/main" val="2249808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F13DD-0F20-4994-8DEF-AA0ECDA144BA}"/>
              </a:ext>
            </a:extLst>
          </p:cNvPr>
          <p:cNvSpPr>
            <a:spLocks noGrp="1"/>
          </p:cNvSpPr>
          <p:nvPr>
            <p:ph type="sldNum" sz="quarter" idx="18"/>
          </p:nvPr>
        </p:nvSpPr>
        <p:spPr/>
        <p:txBody>
          <a:bodyPr/>
          <a:lstStyle/>
          <a:p>
            <a:fld id="{8699F50C-BE38-4BD0-BA84-9B090E1F2B9B}" type="slidenum">
              <a:rPr lang="en-US" noProof="0" smtClean="0"/>
              <a:t>29</a:t>
            </a:fld>
            <a:endParaRPr lang="en-US" noProof="0" dirty="0"/>
          </a:p>
        </p:txBody>
      </p:sp>
      <p:sp>
        <p:nvSpPr>
          <p:cNvPr id="3" name="Title 2">
            <a:extLst>
              <a:ext uri="{FF2B5EF4-FFF2-40B4-BE49-F238E27FC236}">
                <a16:creationId xmlns:a16="http://schemas.microsoft.com/office/drawing/2014/main" id="{26E33095-3C36-4AC9-82AB-65D129E302D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63512B6-CBAD-4767-A9AF-F16658DFC09D}"/>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6B6C0273-202E-4E0B-BC1A-4642DD665370}"/>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E5251F6-CB89-43C7-8E72-466252F2CF4E}"/>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BAAFD2F6-38C9-43A8-9935-D56773F6B8BD}"/>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1F7DADBF-7197-7517-D332-BE7152CBEB5A}"/>
              </a:ext>
            </a:extLst>
          </p:cNvPr>
          <p:cNvPicPr>
            <a:picLocks noChangeAspect="1"/>
          </p:cNvPicPr>
          <p:nvPr/>
        </p:nvPicPr>
        <p:blipFill>
          <a:blip r:embed="rId3"/>
          <a:stretch>
            <a:fillRect/>
          </a:stretch>
        </p:blipFill>
        <p:spPr>
          <a:xfrm>
            <a:off x="0" y="0"/>
            <a:ext cx="13127976" cy="6858000"/>
          </a:xfrm>
          <a:prstGeom prst="rect">
            <a:avLst/>
          </a:prstGeom>
        </p:spPr>
      </p:pic>
    </p:spTree>
    <p:extLst>
      <p:ext uri="{BB962C8B-B14F-4D97-AF65-F5344CB8AC3E}">
        <p14:creationId xmlns:p14="http://schemas.microsoft.com/office/powerpoint/2010/main" val="116032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3</a:t>
            </a:fld>
            <a:endParaRPr lang="en-US" dirty="0"/>
          </a:p>
        </p:txBody>
      </p:sp>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You will learn how to create a local SEER*Stat database using census tract 2010 geography</a:t>
            </a:r>
          </a:p>
          <a:p>
            <a:r>
              <a:rPr lang="en-US" dirty="0"/>
              <a:t>You will be reminded of NCI/Woods &amp; Poole census tract population estimates developed for all states; these now cover 2006-2020</a:t>
            </a:r>
          </a:p>
          <a:p>
            <a:r>
              <a:rPr lang="en-US" dirty="0"/>
              <a:t>You will learn how to calculate cancer incidence rates by </a:t>
            </a:r>
            <a:r>
              <a:rPr lang="en-US" u="sng" dirty="0"/>
              <a:t>census tract </a:t>
            </a:r>
            <a:r>
              <a:rPr lang="en-US" dirty="0"/>
              <a:t>using SEER*Stat</a:t>
            </a:r>
          </a:p>
          <a:p>
            <a:r>
              <a:rPr lang="en-US" dirty="0"/>
              <a:t>You will learn how to calculate cancer incidence rates by </a:t>
            </a:r>
            <a:r>
              <a:rPr lang="en-US" u="sng" dirty="0"/>
              <a:t>census tract attributes </a:t>
            </a:r>
            <a:r>
              <a:rPr lang="en-US" dirty="0"/>
              <a:t>such as NAACCR Poverty Code, NAACCR/NCI cancer reporting zone, and CDC sub-county area, and more</a:t>
            </a:r>
          </a:p>
        </p:txBody>
      </p:sp>
    </p:spTree>
    <p:extLst>
      <p:ext uri="{BB962C8B-B14F-4D97-AF65-F5344CB8AC3E}">
        <p14:creationId xmlns:p14="http://schemas.microsoft.com/office/powerpoint/2010/main" val="134006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F4AA43-BA87-499C-879C-69C01AD88C81}"/>
              </a:ext>
            </a:extLst>
          </p:cNvPr>
          <p:cNvSpPr>
            <a:spLocks noGrp="1"/>
          </p:cNvSpPr>
          <p:nvPr>
            <p:ph type="sldNum" sz="quarter" idx="18"/>
          </p:nvPr>
        </p:nvSpPr>
        <p:spPr/>
        <p:txBody>
          <a:bodyPr/>
          <a:lstStyle/>
          <a:p>
            <a:fld id="{8699F50C-BE38-4BD0-BA84-9B090E1F2B9B}" type="slidenum">
              <a:rPr lang="en-US" noProof="0" smtClean="0"/>
              <a:t>30</a:t>
            </a:fld>
            <a:endParaRPr lang="en-US" noProof="0" dirty="0"/>
          </a:p>
        </p:txBody>
      </p:sp>
      <p:sp>
        <p:nvSpPr>
          <p:cNvPr id="3" name="Title 2">
            <a:extLst>
              <a:ext uri="{FF2B5EF4-FFF2-40B4-BE49-F238E27FC236}">
                <a16:creationId xmlns:a16="http://schemas.microsoft.com/office/drawing/2014/main" id="{FFDDF9E8-B76A-4632-8C36-04C054BA4EC8}"/>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F4776B7-B21E-4466-A84A-DF0FA6A708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F52F3BBB-620C-4B5A-863E-32DACF2EB9C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35F10C3C-9685-44B7-AB4A-84E114D75EE4}"/>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193E65BA-541A-4B73-9E68-6AFE92CC6F41}"/>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69271F73-DA61-3B13-BBC1-F65D9D1A18F2}"/>
              </a:ext>
            </a:extLst>
          </p:cNvPr>
          <p:cNvPicPr>
            <a:picLocks noChangeAspect="1"/>
          </p:cNvPicPr>
          <p:nvPr/>
        </p:nvPicPr>
        <p:blipFill>
          <a:blip r:embed="rId3"/>
          <a:stretch>
            <a:fillRect/>
          </a:stretch>
        </p:blipFill>
        <p:spPr>
          <a:xfrm>
            <a:off x="0" y="0"/>
            <a:ext cx="10099205" cy="6858000"/>
          </a:xfrm>
          <a:prstGeom prst="rect">
            <a:avLst/>
          </a:prstGeom>
        </p:spPr>
      </p:pic>
    </p:spTree>
    <p:extLst>
      <p:ext uri="{BB962C8B-B14F-4D97-AF65-F5344CB8AC3E}">
        <p14:creationId xmlns:p14="http://schemas.microsoft.com/office/powerpoint/2010/main" val="365230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F8EA9-9E76-4805-8D19-56B1CA8921AC}"/>
              </a:ext>
            </a:extLst>
          </p:cNvPr>
          <p:cNvSpPr>
            <a:spLocks noGrp="1"/>
          </p:cNvSpPr>
          <p:nvPr>
            <p:ph type="sldNum" sz="quarter" idx="18"/>
          </p:nvPr>
        </p:nvSpPr>
        <p:spPr/>
        <p:txBody>
          <a:bodyPr/>
          <a:lstStyle/>
          <a:p>
            <a:fld id="{8699F50C-BE38-4BD0-BA84-9B090E1F2B9B}" type="slidenum">
              <a:rPr lang="en-US" noProof="0" smtClean="0"/>
              <a:t>31</a:t>
            </a:fld>
            <a:endParaRPr lang="en-US" noProof="0" dirty="0"/>
          </a:p>
        </p:txBody>
      </p:sp>
      <p:sp>
        <p:nvSpPr>
          <p:cNvPr id="3" name="Title 2">
            <a:extLst>
              <a:ext uri="{FF2B5EF4-FFF2-40B4-BE49-F238E27FC236}">
                <a16:creationId xmlns:a16="http://schemas.microsoft.com/office/drawing/2014/main" id="{204E4186-50C2-42F3-9839-B3CA429A1E52}"/>
              </a:ext>
            </a:extLst>
          </p:cNvPr>
          <p:cNvSpPr>
            <a:spLocks noGrp="1"/>
          </p:cNvSpPr>
          <p:nvPr>
            <p:ph type="title"/>
          </p:nvPr>
        </p:nvSpPr>
        <p:spPr>
          <a:xfrm>
            <a:off x="430572" y="668337"/>
            <a:ext cx="8333222" cy="1147969"/>
          </a:xfrm>
        </p:spPr>
        <p:txBody>
          <a:bodyPr>
            <a:normAutofit fontScale="90000"/>
          </a:bodyPr>
          <a:lstStyle/>
          <a:p>
            <a:r>
              <a:rPr lang="en-US" dirty="0"/>
              <a:t>Part 6. Hand-edit database.ini file to link attributes database to incidence database</a:t>
            </a:r>
          </a:p>
        </p:txBody>
      </p:sp>
      <p:pic>
        <p:nvPicPr>
          <p:cNvPr id="11" name="Content Placeholder 10">
            <a:extLst>
              <a:ext uri="{FF2B5EF4-FFF2-40B4-BE49-F238E27FC236}">
                <a16:creationId xmlns:a16="http://schemas.microsoft.com/office/drawing/2014/main" id="{D04C5ADB-4AFD-443F-BFAD-8D5D7DD8E552}"/>
              </a:ext>
            </a:extLst>
          </p:cNvPr>
          <p:cNvPicPr>
            <a:picLocks noGrp="1" noChangeAspect="1"/>
          </p:cNvPicPr>
          <p:nvPr>
            <p:ph sz="half" idx="2"/>
          </p:nvPr>
        </p:nvPicPr>
        <p:blipFill>
          <a:blip r:embed="rId3"/>
          <a:stretch>
            <a:fillRect/>
          </a:stretch>
        </p:blipFill>
        <p:spPr>
          <a:xfrm>
            <a:off x="2571078" y="1342644"/>
            <a:ext cx="7990744" cy="4172711"/>
          </a:xfrm>
        </p:spPr>
      </p:pic>
      <p:pic>
        <p:nvPicPr>
          <p:cNvPr id="13" name="Content Placeholder 12">
            <a:extLst>
              <a:ext uri="{FF2B5EF4-FFF2-40B4-BE49-F238E27FC236}">
                <a16:creationId xmlns:a16="http://schemas.microsoft.com/office/drawing/2014/main" id="{4828EB9F-4433-4DDD-BEBA-C50103885073}"/>
              </a:ext>
            </a:extLst>
          </p:cNvPr>
          <p:cNvPicPr>
            <a:picLocks noGrp="1" noChangeAspect="1"/>
          </p:cNvPicPr>
          <p:nvPr>
            <p:ph sz="quarter" idx="4"/>
          </p:nvPr>
        </p:nvPicPr>
        <p:blipFill>
          <a:blip r:embed="rId4"/>
          <a:stretch>
            <a:fillRect/>
          </a:stretch>
        </p:blipFill>
        <p:spPr>
          <a:xfrm>
            <a:off x="5459698" y="3428999"/>
            <a:ext cx="7918128" cy="4044003"/>
          </a:xfrm>
        </p:spPr>
      </p:pic>
      <p:cxnSp>
        <p:nvCxnSpPr>
          <p:cNvPr id="15" name="Straight Arrow Connector 14">
            <a:extLst>
              <a:ext uri="{FF2B5EF4-FFF2-40B4-BE49-F238E27FC236}">
                <a16:creationId xmlns:a16="http://schemas.microsoft.com/office/drawing/2014/main" id="{0D32487F-FC5D-42AE-BCFD-A4CDC5557713}"/>
              </a:ext>
            </a:extLst>
          </p:cNvPr>
          <p:cNvCxnSpPr>
            <a:cxnSpLocks/>
          </p:cNvCxnSpPr>
          <p:nvPr/>
        </p:nvCxnSpPr>
        <p:spPr>
          <a:xfrm>
            <a:off x="3463962" y="3345628"/>
            <a:ext cx="2334410" cy="14415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194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4BC5D9-1C6D-4E0D-AE35-A44FE85531C4}"/>
              </a:ext>
            </a:extLst>
          </p:cNvPr>
          <p:cNvSpPr>
            <a:spLocks noGrp="1"/>
          </p:cNvSpPr>
          <p:nvPr>
            <p:ph type="sldNum" sz="quarter" idx="18"/>
          </p:nvPr>
        </p:nvSpPr>
        <p:spPr>
          <a:xfrm>
            <a:off x="11146971" y="6356350"/>
            <a:ext cx="740227" cy="365125"/>
          </a:xfrm>
        </p:spPr>
        <p:txBody>
          <a:bodyPr anchor="ctr">
            <a:normAutofit/>
          </a:bodyPr>
          <a:lstStyle/>
          <a:p>
            <a:pPr>
              <a:spcAft>
                <a:spcPts val="600"/>
              </a:spcAft>
            </a:pPr>
            <a:fld id="{8699F50C-BE38-4BD0-BA84-9B090E1F2B9B}" type="slidenum">
              <a:rPr lang="en-US" noProof="0" smtClean="0"/>
              <a:pPr>
                <a:spcAft>
                  <a:spcPts val="600"/>
                </a:spcAft>
              </a:pPr>
              <a:t>32</a:t>
            </a:fld>
            <a:endParaRPr lang="en-US" noProof="0"/>
          </a:p>
        </p:txBody>
      </p:sp>
      <p:sp>
        <p:nvSpPr>
          <p:cNvPr id="15" name="Title 2">
            <a:extLst>
              <a:ext uri="{FF2B5EF4-FFF2-40B4-BE49-F238E27FC236}">
                <a16:creationId xmlns:a16="http://schemas.microsoft.com/office/drawing/2014/main" id="{6A675E07-AB18-3ACE-AA98-950DEFBAB6B8}"/>
              </a:ext>
            </a:extLst>
          </p:cNvPr>
          <p:cNvSpPr>
            <a:spLocks noGrp="1"/>
          </p:cNvSpPr>
          <p:nvPr>
            <p:ph type="title"/>
          </p:nvPr>
        </p:nvSpPr>
        <p:spPr>
          <a:xfrm>
            <a:off x="486405" y="376518"/>
            <a:ext cx="8333222" cy="731520"/>
          </a:xfrm>
        </p:spPr>
        <p:txBody>
          <a:bodyPr/>
          <a:lstStyle/>
          <a:p>
            <a:r>
              <a:rPr lang="en-US" dirty="0"/>
              <a:t>Part 7. Analysis in SEER*Stat</a:t>
            </a:r>
          </a:p>
        </p:txBody>
      </p:sp>
      <p:pic>
        <p:nvPicPr>
          <p:cNvPr id="4" name="Picture 3">
            <a:extLst>
              <a:ext uri="{FF2B5EF4-FFF2-40B4-BE49-F238E27FC236}">
                <a16:creationId xmlns:a16="http://schemas.microsoft.com/office/drawing/2014/main" id="{FCF63C62-C451-B4E5-99AE-F5C501FD9564}"/>
              </a:ext>
            </a:extLst>
          </p:cNvPr>
          <p:cNvPicPr>
            <a:picLocks noChangeAspect="1"/>
          </p:cNvPicPr>
          <p:nvPr/>
        </p:nvPicPr>
        <p:blipFill>
          <a:blip r:embed="rId3"/>
          <a:stretch>
            <a:fillRect/>
          </a:stretch>
        </p:blipFill>
        <p:spPr>
          <a:xfrm>
            <a:off x="251011" y="1046965"/>
            <a:ext cx="11689978" cy="5674510"/>
          </a:xfrm>
          <a:prstGeom prst="rect">
            <a:avLst/>
          </a:prstGeom>
        </p:spPr>
      </p:pic>
    </p:spTree>
    <p:extLst>
      <p:ext uri="{BB962C8B-B14F-4D97-AF65-F5344CB8AC3E}">
        <p14:creationId xmlns:p14="http://schemas.microsoft.com/office/powerpoint/2010/main" val="3855823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392F9-559D-40C6-B040-AE3B412C6333}"/>
              </a:ext>
            </a:extLst>
          </p:cNvPr>
          <p:cNvSpPr>
            <a:spLocks noGrp="1"/>
          </p:cNvSpPr>
          <p:nvPr>
            <p:ph type="sldNum" sz="quarter" idx="18"/>
          </p:nvPr>
        </p:nvSpPr>
        <p:spPr/>
        <p:txBody>
          <a:bodyPr/>
          <a:lstStyle/>
          <a:p>
            <a:fld id="{8699F50C-BE38-4BD0-BA84-9B090E1F2B9B}" type="slidenum">
              <a:rPr lang="en-US" noProof="0" smtClean="0"/>
              <a:t>33</a:t>
            </a:fld>
            <a:endParaRPr lang="en-US" noProof="0" dirty="0"/>
          </a:p>
        </p:txBody>
      </p:sp>
      <p:sp>
        <p:nvSpPr>
          <p:cNvPr id="3" name="Title 2">
            <a:extLst>
              <a:ext uri="{FF2B5EF4-FFF2-40B4-BE49-F238E27FC236}">
                <a16:creationId xmlns:a16="http://schemas.microsoft.com/office/drawing/2014/main" id="{10DD4AF6-2B7E-4AAD-81FC-032458A3ED1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D42C0C35-3AF9-4180-B133-092453E22778}"/>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22E1C6DC-EF10-4AB1-82F6-22072FAF9D9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CB50471B-7125-4A4D-BAD2-64007A318FB6}"/>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5D55EF23-2FAB-4FB4-A9D8-0290A9706BD0}"/>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17ADD9D6-5DDC-494D-A84A-1CD80C75EE59}"/>
              </a:ext>
            </a:extLst>
          </p:cNvPr>
          <p:cNvPicPr>
            <a:picLocks noChangeAspect="1"/>
          </p:cNvPicPr>
          <p:nvPr/>
        </p:nvPicPr>
        <p:blipFill>
          <a:blip r:embed="rId3"/>
          <a:stretch>
            <a:fillRect/>
          </a:stretch>
        </p:blipFill>
        <p:spPr>
          <a:xfrm>
            <a:off x="0" y="133350"/>
            <a:ext cx="12192000" cy="6591300"/>
          </a:xfrm>
          <a:prstGeom prst="rect">
            <a:avLst/>
          </a:prstGeom>
        </p:spPr>
      </p:pic>
    </p:spTree>
    <p:extLst>
      <p:ext uri="{BB962C8B-B14F-4D97-AF65-F5344CB8AC3E}">
        <p14:creationId xmlns:p14="http://schemas.microsoft.com/office/powerpoint/2010/main" val="2409194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848388-6615-418F-B2D9-E95E5BD5AB92}"/>
              </a:ext>
            </a:extLst>
          </p:cNvPr>
          <p:cNvSpPr>
            <a:spLocks noGrp="1"/>
          </p:cNvSpPr>
          <p:nvPr>
            <p:ph type="sldNum" sz="quarter" idx="18"/>
          </p:nvPr>
        </p:nvSpPr>
        <p:spPr/>
        <p:txBody>
          <a:bodyPr/>
          <a:lstStyle/>
          <a:p>
            <a:fld id="{8699F50C-BE38-4BD0-BA84-9B090E1F2B9B}" type="slidenum">
              <a:rPr lang="en-US" noProof="0" smtClean="0"/>
              <a:t>34</a:t>
            </a:fld>
            <a:endParaRPr lang="en-US" noProof="0" dirty="0"/>
          </a:p>
        </p:txBody>
      </p:sp>
      <p:sp>
        <p:nvSpPr>
          <p:cNvPr id="3" name="Title 2">
            <a:extLst>
              <a:ext uri="{FF2B5EF4-FFF2-40B4-BE49-F238E27FC236}">
                <a16:creationId xmlns:a16="http://schemas.microsoft.com/office/drawing/2014/main" id="{68AED2F4-EE54-4635-8BC5-E1ADB7C5B71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08D73DD-78A4-4E4C-9A61-E991C789257C}"/>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64A38ABA-61F2-4658-AC3C-B379774AA057}"/>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1A83C0C-FB8D-48DF-B782-202211DA4743}"/>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038D5519-0F5B-47BE-8029-F2BB76509584}"/>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74A3963E-0F5B-CC43-115A-8B4B1BF4A792}"/>
              </a:ext>
            </a:extLst>
          </p:cNvPr>
          <p:cNvPicPr>
            <a:picLocks noChangeAspect="1"/>
          </p:cNvPicPr>
          <p:nvPr/>
        </p:nvPicPr>
        <p:blipFill>
          <a:blip r:embed="rId3"/>
          <a:stretch>
            <a:fillRect/>
          </a:stretch>
        </p:blipFill>
        <p:spPr>
          <a:xfrm>
            <a:off x="0" y="236311"/>
            <a:ext cx="12192000" cy="6385377"/>
          </a:xfrm>
          <a:prstGeom prst="rect">
            <a:avLst/>
          </a:prstGeom>
        </p:spPr>
      </p:pic>
    </p:spTree>
    <p:extLst>
      <p:ext uri="{BB962C8B-B14F-4D97-AF65-F5344CB8AC3E}">
        <p14:creationId xmlns:p14="http://schemas.microsoft.com/office/powerpoint/2010/main" val="355589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29757-F857-4FDF-B87D-A12D2E445C50}"/>
              </a:ext>
            </a:extLst>
          </p:cNvPr>
          <p:cNvSpPr>
            <a:spLocks noGrp="1"/>
          </p:cNvSpPr>
          <p:nvPr>
            <p:ph type="sldNum" sz="quarter" idx="18"/>
          </p:nvPr>
        </p:nvSpPr>
        <p:spPr/>
        <p:txBody>
          <a:bodyPr/>
          <a:lstStyle/>
          <a:p>
            <a:fld id="{8699F50C-BE38-4BD0-BA84-9B090E1F2B9B}" type="slidenum">
              <a:rPr lang="en-US" noProof="0" smtClean="0"/>
              <a:t>35</a:t>
            </a:fld>
            <a:endParaRPr lang="en-US" noProof="0" dirty="0"/>
          </a:p>
        </p:txBody>
      </p:sp>
      <p:sp>
        <p:nvSpPr>
          <p:cNvPr id="3" name="Title 2">
            <a:extLst>
              <a:ext uri="{FF2B5EF4-FFF2-40B4-BE49-F238E27FC236}">
                <a16:creationId xmlns:a16="http://schemas.microsoft.com/office/drawing/2014/main" id="{85FF4E30-8EB7-4558-AF6D-376EE028A4A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FBD5B8C-EC7B-4F30-848E-717457240C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21C27B41-86BC-4B54-ACB7-ABCCD2C09508}"/>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1BDA0232-610B-4D68-9CD0-28B47B224A5E}"/>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A1A52BEC-61FD-42D1-A7E6-B7FA9943CF8C}"/>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4553CFAF-179A-4B69-BB07-F959C1582337}"/>
              </a:ext>
            </a:extLst>
          </p:cNvPr>
          <p:cNvPicPr>
            <a:picLocks noChangeAspect="1"/>
          </p:cNvPicPr>
          <p:nvPr/>
        </p:nvPicPr>
        <p:blipFill>
          <a:blip r:embed="rId3"/>
          <a:stretch>
            <a:fillRect/>
          </a:stretch>
        </p:blipFill>
        <p:spPr>
          <a:xfrm>
            <a:off x="2085419" y="0"/>
            <a:ext cx="8021161" cy="6858000"/>
          </a:xfrm>
          <a:prstGeom prst="rect">
            <a:avLst/>
          </a:prstGeom>
        </p:spPr>
      </p:pic>
      <p:cxnSp>
        <p:nvCxnSpPr>
          <p:cNvPr id="9" name="Straight Arrow Connector 8">
            <a:extLst>
              <a:ext uri="{FF2B5EF4-FFF2-40B4-BE49-F238E27FC236}">
                <a16:creationId xmlns:a16="http://schemas.microsoft.com/office/drawing/2014/main" id="{73F1394E-6E9E-4F85-8EFA-8CEBB696AC96}"/>
              </a:ext>
            </a:extLst>
          </p:cNvPr>
          <p:cNvCxnSpPr/>
          <p:nvPr/>
        </p:nvCxnSpPr>
        <p:spPr>
          <a:xfrm flipH="1">
            <a:off x="5210174" y="5232877"/>
            <a:ext cx="177165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4DE881-B221-46C3-A764-9B0D82EEF9BA}"/>
              </a:ext>
            </a:extLst>
          </p:cNvPr>
          <p:cNvCxnSpPr/>
          <p:nvPr/>
        </p:nvCxnSpPr>
        <p:spPr>
          <a:xfrm flipH="1">
            <a:off x="5210174" y="5394564"/>
            <a:ext cx="177165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EB3B28-4502-433F-9362-92816714F5FF}"/>
              </a:ext>
            </a:extLst>
          </p:cNvPr>
          <p:cNvCxnSpPr/>
          <p:nvPr/>
        </p:nvCxnSpPr>
        <p:spPr>
          <a:xfrm flipH="1">
            <a:off x="5210174" y="5561451"/>
            <a:ext cx="1771650" cy="685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35070-E62E-4BD3-AC10-94E3DE20DF4B}"/>
              </a:ext>
            </a:extLst>
          </p:cNvPr>
          <p:cNvSpPr>
            <a:spLocks noGrp="1"/>
          </p:cNvSpPr>
          <p:nvPr>
            <p:ph type="sldNum" sz="quarter" idx="18"/>
          </p:nvPr>
        </p:nvSpPr>
        <p:spPr/>
        <p:txBody>
          <a:bodyPr/>
          <a:lstStyle/>
          <a:p>
            <a:fld id="{8699F50C-BE38-4BD0-BA84-9B090E1F2B9B}" type="slidenum">
              <a:rPr lang="en-US" noProof="0" smtClean="0"/>
              <a:t>36</a:t>
            </a:fld>
            <a:endParaRPr lang="en-US" noProof="0" dirty="0"/>
          </a:p>
        </p:txBody>
      </p:sp>
      <p:sp>
        <p:nvSpPr>
          <p:cNvPr id="3" name="Title 2">
            <a:extLst>
              <a:ext uri="{FF2B5EF4-FFF2-40B4-BE49-F238E27FC236}">
                <a16:creationId xmlns:a16="http://schemas.microsoft.com/office/drawing/2014/main" id="{F1378A6F-8A84-4491-B7F7-B8D25A5D07D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2ACF76E-3E81-47CE-A3C0-7590E84C2BAD}"/>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F5355A3E-5831-4535-A9FA-F93227A023EC}"/>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C0407EFD-50BE-43E2-AAF2-454AC941039F}"/>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8637AF0F-7118-4CD1-BAA7-595E477D4E39}"/>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5F55C49D-FA7B-709C-CE85-1D11907FC048}"/>
              </a:ext>
            </a:extLst>
          </p:cNvPr>
          <p:cNvPicPr>
            <a:picLocks noChangeAspect="1"/>
          </p:cNvPicPr>
          <p:nvPr/>
        </p:nvPicPr>
        <p:blipFill>
          <a:blip r:embed="rId3"/>
          <a:stretch>
            <a:fillRect/>
          </a:stretch>
        </p:blipFill>
        <p:spPr>
          <a:xfrm>
            <a:off x="0" y="0"/>
            <a:ext cx="6204376" cy="7078532"/>
          </a:xfrm>
          <a:prstGeom prst="rect">
            <a:avLst/>
          </a:prstGeom>
        </p:spPr>
      </p:pic>
      <p:pic>
        <p:nvPicPr>
          <p:cNvPr id="13" name="Picture 12">
            <a:extLst>
              <a:ext uri="{FF2B5EF4-FFF2-40B4-BE49-F238E27FC236}">
                <a16:creationId xmlns:a16="http://schemas.microsoft.com/office/drawing/2014/main" id="{2DA1DB1E-48A6-AB51-FD91-CBB9EF000683}"/>
              </a:ext>
            </a:extLst>
          </p:cNvPr>
          <p:cNvPicPr>
            <a:picLocks noChangeAspect="1"/>
          </p:cNvPicPr>
          <p:nvPr/>
        </p:nvPicPr>
        <p:blipFill>
          <a:blip r:embed="rId4"/>
          <a:stretch>
            <a:fillRect/>
          </a:stretch>
        </p:blipFill>
        <p:spPr>
          <a:xfrm>
            <a:off x="6172201" y="0"/>
            <a:ext cx="5965876" cy="6979596"/>
          </a:xfrm>
          <a:prstGeom prst="rect">
            <a:avLst/>
          </a:prstGeom>
        </p:spPr>
      </p:pic>
    </p:spTree>
    <p:extLst>
      <p:ext uri="{BB962C8B-B14F-4D97-AF65-F5344CB8AC3E}">
        <p14:creationId xmlns:p14="http://schemas.microsoft.com/office/powerpoint/2010/main" val="233496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152ADD-AF34-2334-CA4E-5EEC67D22EB9}"/>
              </a:ext>
            </a:extLst>
          </p:cNvPr>
          <p:cNvSpPr>
            <a:spLocks noGrp="1"/>
          </p:cNvSpPr>
          <p:nvPr>
            <p:ph type="sldNum" sz="quarter" idx="18"/>
          </p:nvPr>
        </p:nvSpPr>
        <p:spPr/>
        <p:txBody>
          <a:bodyPr/>
          <a:lstStyle/>
          <a:p>
            <a:fld id="{8699F50C-BE38-4BD0-BA84-9B090E1F2B9B}" type="slidenum">
              <a:rPr lang="en-US" noProof="0" smtClean="0"/>
              <a:t>37</a:t>
            </a:fld>
            <a:endParaRPr lang="en-US" noProof="0" dirty="0"/>
          </a:p>
        </p:txBody>
      </p:sp>
      <p:sp>
        <p:nvSpPr>
          <p:cNvPr id="3" name="Title 2">
            <a:extLst>
              <a:ext uri="{FF2B5EF4-FFF2-40B4-BE49-F238E27FC236}">
                <a16:creationId xmlns:a16="http://schemas.microsoft.com/office/drawing/2014/main" id="{AF30BA82-1CC4-57CF-01DF-A111F0A8FEA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E97AA4ED-D3D0-BD20-1DC6-560550D1A286}"/>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70E5EEBD-660B-BD57-6640-2F1655D77A4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D4B858A1-35FA-DB10-EA4F-E36AC7E55506}"/>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1C818462-4FEC-B0BA-CF69-96DCFB889F8D}"/>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17E84C91-AF83-7489-AE9D-C5E13F4C6F3E}"/>
              </a:ext>
            </a:extLst>
          </p:cNvPr>
          <p:cNvPicPr>
            <a:picLocks noChangeAspect="1"/>
          </p:cNvPicPr>
          <p:nvPr/>
        </p:nvPicPr>
        <p:blipFill>
          <a:blip r:embed="rId3"/>
          <a:stretch>
            <a:fillRect/>
          </a:stretch>
        </p:blipFill>
        <p:spPr>
          <a:xfrm>
            <a:off x="21060" y="0"/>
            <a:ext cx="5910423" cy="6858000"/>
          </a:xfrm>
          <a:prstGeom prst="rect">
            <a:avLst/>
          </a:prstGeom>
        </p:spPr>
      </p:pic>
      <p:pic>
        <p:nvPicPr>
          <p:cNvPr id="11" name="Picture 10">
            <a:extLst>
              <a:ext uri="{FF2B5EF4-FFF2-40B4-BE49-F238E27FC236}">
                <a16:creationId xmlns:a16="http://schemas.microsoft.com/office/drawing/2014/main" id="{F9E479D6-FE32-0526-EDA1-B710CC4911CC}"/>
              </a:ext>
            </a:extLst>
          </p:cNvPr>
          <p:cNvPicPr>
            <a:picLocks noChangeAspect="1"/>
          </p:cNvPicPr>
          <p:nvPr/>
        </p:nvPicPr>
        <p:blipFill>
          <a:blip r:embed="rId4"/>
          <a:stretch>
            <a:fillRect/>
          </a:stretch>
        </p:blipFill>
        <p:spPr>
          <a:xfrm>
            <a:off x="5949823" y="0"/>
            <a:ext cx="5993892" cy="6858000"/>
          </a:xfrm>
          <a:prstGeom prst="rect">
            <a:avLst/>
          </a:prstGeom>
        </p:spPr>
      </p:pic>
    </p:spTree>
    <p:extLst>
      <p:ext uri="{BB962C8B-B14F-4D97-AF65-F5344CB8AC3E}">
        <p14:creationId xmlns:p14="http://schemas.microsoft.com/office/powerpoint/2010/main" val="2734771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A9FFE-38AE-4B88-8CFC-9D94EB475CCF}"/>
              </a:ext>
            </a:extLst>
          </p:cNvPr>
          <p:cNvSpPr>
            <a:spLocks noGrp="1"/>
          </p:cNvSpPr>
          <p:nvPr>
            <p:ph type="sldNum" sz="quarter" idx="18"/>
          </p:nvPr>
        </p:nvSpPr>
        <p:spPr/>
        <p:txBody>
          <a:bodyPr/>
          <a:lstStyle/>
          <a:p>
            <a:fld id="{8699F50C-BE38-4BD0-BA84-9B090E1F2B9B}" type="slidenum">
              <a:rPr lang="en-US" noProof="0" smtClean="0"/>
              <a:t>38</a:t>
            </a:fld>
            <a:endParaRPr lang="en-US" noProof="0" dirty="0"/>
          </a:p>
        </p:txBody>
      </p:sp>
      <p:sp>
        <p:nvSpPr>
          <p:cNvPr id="3" name="Title 2">
            <a:extLst>
              <a:ext uri="{FF2B5EF4-FFF2-40B4-BE49-F238E27FC236}">
                <a16:creationId xmlns:a16="http://schemas.microsoft.com/office/drawing/2014/main" id="{A9B7465E-A7DF-42C4-9B63-149A8650F5D2}"/>
              </a:ext>
            </a:extLst>
          </p:cNvPr>
          <p:cNvSpPr>
            <a:spLocks noGrp="1"/>
          </p:cNvSpPr>
          <p:nvPr>
            <p:ph type="title"/>
          </p:nvPr>
        </p:nvSpPr>
        <p:spPr>
          <a:xfrm>
            <a:off x="518678" y="209028"/>
            <a:ext cx="5053783" cy="1147969"/>
          </a:xfrm>
        </p:spPr>
        <p:txBody>
          <a:bodyPr>
            <a:normAutofit fontScale="90000"/>
          </a:bodyPr>
          <a:lstStyle/>
          <a:p>
            <a:r>
              <a:rPr lang="en-US" dirty="0"/>
              <a:t>Incidence Rates by Census Tract</a:t>
            </a:r>
          </a:p>
        </p:txBody>
      </p:sp>
      <p:sp>
        <p:nvSpPr>
          <p:cNvPr id="5" name="Text Placeholder 4">
            <a:extLst>
              <a:ext uri="{FF2B5EF4-FFF2-40B4-BE49-F238E27FC236}">
                <a16:creationId xmlns:a16="http://schemas.microsoft.com/office/drawing/2014/main" id="{18C9354F-ACFB-467B-AA68-69C3B311FE93}"/>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A2FF830-9964-4CFB-8600-F2A819A45DE6}"/>
              </a:ext>
            </a:extLst>
          </p:cNvPr>
          <p:cNvSpPr>
            <a:spLocks noGrp="1"/>
          </p:cNvSpPr>
          <p:nvPr>
            <p:ph sz="quarter" idx="4"/>
          </p:nvPr>
        </p:nvSpPr>
        <p:spPr/>
        <p:txBody>
          <a:bodyPr/>
          <a:lstStyle/>
          <a:p>
            <a:endParaRPr lang="en-US"/>
          </a:p>
        </p:txBody>
      </p:sp>
      <p:pic>
        <p:nvPicPr>
          <p:cNvPr id="9" name="Picture 8">
            <a:extLst>
              <a:ext uri="{FF2B5EF4-FFF2-40B4-BE49-F238E27FC236}">
                <a16:creationId xmlns:a16="http://schemas.microsoft.com/office/drawing/2014/main" id="{5C65E7AA-2E40-89A0-05BF-B481E144A2DD}"/>
              </a:ext>
            </a:extLst>
          </p:cNvPr>
          <p:cNvPicPr>
            <a:picLocks noChangeAspect="1"/>
          </p:cNvPicPr>
          <p:nvPr/>
        </p:nvPicPr>
        <p:blipFill>
          <a:blip r:embed="rId3"/>
          <a:stretch>
            <a:fillRect/>
          </a:stretch>
        </p:blipFill>
        <p:spPr>
          <a:xfrm>
            <a:off x="4656639" y="-1"/>
            <a:ext cx="7535361" cy="7359267"/>
          </a:xfrm>
          <a:prstGeom prst="rect">
            <a:avLst/>
          </a:prstGeom>
        </p:spPr>
      </p:pic>
    </p:spTree>
    <p:extLst>
      <p:ext uri="{BB962C8B-B14F-4D97-AF65-F5344CB8AC3E}">
        <p14:creationId xmlns:p14="http://schemas.microsoft.com/office/powerpoint/2010/main" val="2599895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AA9FFE-38AE-4B88-8CFC-9D94EB475CCF}"/>
              </a:ext>
            </a:extLst>
          </p:cNvPr>
          <p:cNvSpPr>
            <a:spLocks noGrp="1"/>
          </p:cNvSpPr>
          <p:nvPr>
            <p:ph type="sldNum" sz="quarter" idx="18"/>
          </p:nvPr>
        </p:nvSpPr>
        <p:spPr/>
        <p:txBody>
          <a:bodyPr/>
          <a:lstStyle/>
          <a:p>
            <a:fld id="{8699F50C-BE38-4BD0-BA84-9B090E1F2B9B}" type="slidenum">
              <a:rPr lang="en-US" noProof="0" smtClean="0"/>
              <a:t>39</a:t>
            </a:fld>
            <a:endParaRPr lang="en-US" noProof="0" dirty="0"/>
          </a:p>
        </p:txBody>
      </p:sp>
      <p:sp>
        <p:nvSpPr>
          <p:cNvPr id="3" name="Title 2">
            <a:extLst>
              <a:ext uri="{FF2B5EF4-FFF2-40B4-BE49-F238E27FC236}">
                <a16:creationId xmlns:a16="http://schemas.microsoft.com/office/drawing/2014/main" id="{A9B7465E-A7DF-42C4-9B63-149A8650F5D2}"/>
              </a:ext>
            </a:extLst>
          </p:cNvPr>
          <p:cNvSpPr>
            <a:spLocks noGrp="1"/>
          </p:cNvSpPr>
          <p:nvPr>
            <p:ph type="title"/>
          </p:nvPr>
        </p:nvSpPr>
        <p:spPr>
          <a:xfrm>
            <a:off x="518678" y="209028"/>
            <a:ext cx="8766836" cy="1147969"/>
          </a:xfrm>
        </p:spPr>
        <p:txBody>
          <a:bodyPr>
            <a:normAutofit fontScale="90000"/>
          </a:bodyPr>
          <a:lstStyle/>
          <a:p>
            <a:r>
              <a:rPr lang="en-US" dirty="0"/>
              <a:t>Incidence Rates by Census Tract Attributes: Yost – State-based quintile</a:t>
            </a:r>
          </a:p>
        </p:txBody>
      </p:sp>
      <p:sp>
        <p:nvSpPr>
          <p:cNvPr id="4" name="Text Placeholder 3">
            <a:extLst>
              <a:ext uri="{FF2B5EF4-FFF2-40B4-BE49-F238E27FC236}">
                <a16:creationId xmlns:a16="http://schemas.microsoft.com/office/drawing/2014/main" id="{FD6C46D2-E63D-4782-9DBF-D6E7EF25CAA5}"/>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18C9354F-ACFB-467B-AA68-69C3B311FE93}"/>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A2FF830-9964-4CFB-8600-F2A819A45DE6}"/>
              </a:ext>
            </a:extLst>
          </p:cNvPr>
          <p:cNvSpPr>
            <a:spLocks noGrp="1"/>
          </p:cNvSpPr>
          <p:nvPr>
            <p:ph sz="quarter" idx="4"/>
          </p:nvPr>
        </p:nvSpPr>
        <p:spPr/>
        <p:txBody>
          <a:bodyPr/>
          <a:lstStyle/>
          <a:p>
            <a:endParaRPr lang="en-US" dirty="0"/>
          </a:p>
        </p:txBody>
      </p:sp>
      <p:sp>
        <p:nvSpPr>
          <p:cNvPr id="7" name="Content Placeholder 6">
            <a:extLst>
              <a:ext uri="{FF2B5EF4-FFF2-40B4-BE49-F238E27FC236}">
                <a16:creationId xmlns:a16="http://schemas.microsoft.com/office/drawing/2014/main" id="{CBFB2945-6BE4-4689-BEF5-F2A792F955C0}"/>
              </a:ext>
            </a:extLst>
          </p:cNvPr>
          <p:cNvSpPr>
            <a:spLocks noGrp="1"/>
          </p:cNvSpPr>
          <p:nvPr>
            <p:ph sz="half" idx="2"/>
          </p:nvPr>
        </p:nvSpPr>
        <p:spPr/>
        <p:txBody>
          <a:bodyPr/>
          <a:lstStyle/>
          <a:p>
            <a:endParaRPr lang="en-US"/>
          </a:p>
        </p:txBody>
      </p:sp>
      <p:pic>
        <p:nvPicPr>
          <p:cNvPr id="12" name="Picture 11">
            <a:extLst>
              <a:ext uri="{FF2B5EF4-FFF2-40B4-BE49-F238E27FC236}">
                <a16:creationId xmlns:a16="http://schemas.microsoft.com/office/drawing/2014/main" id="{EA5DD8FF-9F27-5DE4-2447-BE2846E01BD0}"/>
              </a:ext>
            </a:extLst>
          </p:cNvPr>
          <p:cNvPicPr>
            <a:picLocks noChangeAspect="1"/>
          </p:cNvPicPr>
          <p:nvPr/>
        </p:nvPicPr>
        <p:blipFill>
          <a:blip r:embed="rId3"/>
          <a:stretch>
            <a:fillRect/>
          </a:stretch>
        </p:blipFill>
        <p:spPr>
          <a:xfrm>
            <a:off x="1355584" y="1442616"/>
            <a:ext cx="9791387" cy="8953721"/>
          </a:xfrm>
          <a:prstGeom prst="rect">
            <a:avLst/>
          </a:prstGeom>
        </p:spPr>
      </p:pic>
    </p:spTree>
    <p:extLst>
      <p:ext uri="{BB962C8B-B14F-4D97-AF65-F5344CB8AC3E}">
        <p14:creationId xmlns:p14="http://schemas.microsoft.com/office/powerpoint/2010/main" val="213785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621E13-9CB5-1719-FE30-DD4B06DB060A}"/>
              </a:ext>
            </a:extLst>
          </p:cNvPr>
          <p:cNvSpPr>
            <a:spLocks noGrp="1"/>
          </p:cNvSpPr>
          <p:nvPr>
            <p:ph type="sldNum" sz="quarter" idx="18"/>
          </p:nvPr>
        </p:nvSpPr>
        <p:spPr/>
        <p:txBody>
          <a:bodyPr/>
          <a:lstStyle/>
          <a:p>
            <a:fld id="{8699F50C-BE38-4BD0-BA84-9B090E1F2B9B}" type="slidenum">
              <a:rPr lang="en-US" noProof="0" smtClean="0"/>
              <a:t>4</a:t>
            </a:fld>
            <a:endParaRPr lang="en-US" noProof="0" dirty="0"/>
          </a:p>
        </p:txBody>
      </p:sp>
      <p:sp>
        <p:nvSpPr>
          <p:cNvPr id="3" name="Title 2">
            <a:extLst>
              <a:ext uri="{FF2B5EF4-FFF2-40B4-BE49-F238E27FC236}">
                <a16:creationId xmlns:a16="http://schemas.microsoft.com/office/drawing/2014/main" id="{5409BBD0-4325-89CD-9B44-8AD496B0555C}"/>
              </a:ext>
            </a:extLst>
          </p:cNvPr>
          <p:cNvSpPr>
            <a:spLocks noGrp="1"/>
          </p:cNvSpPr>
          <p:nvPr>
            <p:ph type="title"/>
          </p:nvPr>
        </p:nvSpPr>
        <p:spPr/>
        <p:txBody>
          <a:bodyPr/>
          <a:lstStyle/>
          <a:p>
            <a:r>
              <a:rPr lang="en-US" dirty="0"/>
              <a:t>Why is this important?</a:t>
            </a:r>
          </a:p>
        </p:txBody>
      </p:sp>
      <p:sp>
        <p:nvSpPr>
          <p:cNvPr id="4" name="Content Placeholder 3">
            <a:extLst>
              <a:ext uri="{FF2B5EF4-FFF2-40B4-BE49-F238E27FC236}">
                <a16:creationId xmlns:a16="http://schemas.microsoft.com/office/drawing/2014/main" id="{4350A549-011D-52FA-BAB4-548D61BCFA2B}"/>
              </a:ext>
            </a:extLst>
          </p:cNvPr>
          <p:cNvSpPr>
            <a:spLocks noGrp="1"/>
          </p:cNvSpPr>
          <p:nvPr>
            <p:ph idx="1"/>
          </p:nvPr>
        </p:nvSpPr>
        <p:spPr/>
        <p:txBody>
          <a:bodyPr/>
          <a:lstStyle/>
          <a:p>
            <a:r>
              <a:rPr lang="en-US" sz="2800" dirty="0"/>
              <a:t>Cancer Cluster Analysis</a:t>
            </a:r>
          </a:p>
          <a:p>
            <a:pPr lvl="1"/>
            <a:r>
              <a:rPr lang="en-US" sz="2800" dirty="0"/>
              <a:t>CDC/ATSDR 2022 guidance document: </a:t>
            </a:r>
            <a:r>
              <a:rPr lang="en-US" sz="2800" i="1" dirty="0">
                <a:solidFill>
                  <a:srgbClr val="0070C0"/>
                </a:solidFill>
              </a:rPr>
              <a:t>Guidelines for Examining Unusual Patterns of Cancer and Environmental Concerns</a:t>
            </a:r>
          </a:p>
          <a:p>
            <a:pPr lvl="1"/>
            <a:r>
              <a:rPr lang="en-US" sz="2800" dirty="0"/>
              <a:t>Environmental Health</a:t>
            </a:r>
          </a:p>
          <a:p>
            <a:r>
              <a:rPr lang="en-US" sz="2800" dirty="0"/>
              <a:t>Social Determinants of Health</a:t>
            </a:r>
          </a:p>
          <a:p>
            <a:pPr lvl="1"/>
            <a:r>
              <a:rPr lang="en-US" sz="2800" dirty="0"/>
              <a:t>Health Disparity/Health Equity</a:t>
            </a:r>
          </a:p>
          <a:p>
            <a:pPr lvl="1"/>
            <a:r>
              <a:rPr lang="en-US" sz="2800" dirty="0"/>
              <a:t>Structural Determinants</a:t>
            </a:r>
          </a:p>
          <a:p>
            <a:r>
              <a:rPr lang="en-US" sz="2800" dirty="0"/>
              <a:t>Local Health Data to support cancer control and planning</a:t>
            </a:r>
          </a:p>
        </p:txBody>
      </p:sp>
    </p:spTree>
    <p:extLst>
      <p:ext uri="{BB962C8B-B14F-4D97-AF65-F5344CB8AC3E}">
        <p14:creationId xmlns:p14="http://schemas.microsoft.com/office/powerpoint/2010/main" val="1850155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C4A3C-3031-44D2-BA43-B6BFDBA4139F}"/>
              </a:ext>
            </a:extLst>
          </p:cNvPr>
          <p:cNvSpPr>
            <a:spLocks noGrp="1"/>
          </p:cNvSpPr>
          <p:nvPr>
            <p:ph type="sldNum" sz="quarter" idx="18"/>
          </p:nvPr>
        </p:nvSpPr>
        <p:spPr/>
        <p:txBody>
          <a:bodyPr/>
          <a:lstStyle/>
          <a:p>
            <a:fld id="{8699F50C-BE38-4BD0-BA84-9B090E1F2B9B}" type="slidenum">
              <a:rPr lang="en-US" noProof="0" smtClean="0"/>
              <a:t>40</a:t>
            </a:fld>
            <a:endParaRPr lang="en-US" noProof="0" dirty="0"/>
          </a:p>
        </p:txBody>
      </p:sp>
      <p:sp>
        <p:nvSpPr>
          <p:cNvPr id="3" name="Title 2">
            <a:extLst>
              <a:ext uri="{FF2B5EF4-FFF2-40B4-BE49-F238E27FC236}">
                <a16:creationId xmlns:a16="http://schemas.microsoft.com/office/drawing/2014/main" id="{B6D0BEDC-0624-4D72-9051-B70AF72869F1}"/>
              </a:ext>
            </a:extLst>
          </p:cNvPr>
          <p:cNvSpPr>
            <a:spLocks noGrp="1"/>
          </p:cNvSpPr>
          <p:nvPr>
            <p:ph type="title"/>
          </p:nvPr>
        </p:nvSpPr>
        <p:spPr/>
        <p:txBody>
          <a:bodyPr>
            <a:normAutofit fontScale="90000"/>
          </a:bodyPr>
          <a:lstStyle/>
          <a:p>
            <a:r>
              <a:rPr lang="en-US" dirty="0"/>
              <a:t>Incidence Rates by Census Tract Attributes: 2010 RUCA categories</a:t>
            </a:r>
          </a:p>
        </p:txBody>
      </p:sp>
      <p:sp>
        <p:nvSpPr>
          <p:cNvPr id="4" name="Text Placeholder 3">
            <a:extLst>
              <a:ext uri="{FF2B5EF4-FFF2-40B4-BE49-F238E27FC236}">
                <a16:creationId xmlns:a16="http://schemas.microsoft.com/office/drawing/2014/main" id="{DE7F7B0A-4BAE-4FDF-8E97-96CF254C7150}"/>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1B47C5F2-6AE8-4EBC-8DE2-F2086627F99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15A5C497-AD5D-48E5-BDEA-7DAEC94E6106}"/>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7C311F0F-D853-4B7A-BC9D-08D17F2226E9}"/>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444E7740-8535-DF6B-E78A-B06422F943AC}"/>
              </a:ext>
            </a:extLst>
          </p:cNvPr>
          <p:cNvPicPr>
            <a:picLocks noChangeAspect="1"/>
          </p:cNvPicPr>
          <p:nvPr/>
        </p:nvPicPr>
        <p:blipFill>
          <a:blip r:embed="rId3"/>
          <a:stretch>
            <a:fillRect/>
          </a:stretch>
        </p:blipFill>
        <p:spPr>
          <a:xfrm>
            <a:off x="942352" y="1356997"/>
            <a:ext cx="10154898" cy="9596378"/>
          </a:xfrm>
          <a:prstGeom prst="rect">
            <a:avLst/>
          </a:prstGeom>
        </p:spPr>
      </p:pic>
    </p:spTree>
    <p:extLst>
      <p:ext uri="{BB962C8B-B14F-4D97-AF65-F5344CB8AC3E}">
        <p14:creationId xmlns:p14="http://schemas.microsoft.com/office/powerpoint/2010/main" val="239184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60A974-337C-4332-9A00-E357B8017FD6}"/>
              </a:ext>
            </a:extLst>
          </p:cNvPr>
          <p:cNvSpPr>
            <a:spLocks noGrp="1"/>
          </p:cNvSpPr>
          <p:nvPr>
            <p:ph type="sldNum" sz="quarter" idx="18"/>
          </p:nvPr>
        </p:nvSpPr>
        <p:spPr/>
        <p:txBody>
          <a:bodyPr/>
          <a:lstStyle/>
          <a:p>
            <a:fld id="{8699F50C-BE38-4BD0-BA84-9B090E1F2B9B}" type="slidenum">
              <a:rPr lang="en-US" noProof="0" smtClean="0"/>
              <a:t>41</a:t>
            </a:fld>
            <a:endParaRPr lang="en-US" noProof="0" dirty="0"/>
          </a:p>
        </p:txBody>
      </p:sp>
      <p:sp>
        <p:nvSpPr>
          <p:cNvPr id="3" name="Title 2">
            <a:extLst>
              <a:ext uri="{FF2B5EF4-FFF2-40B4-BE49-F238E27FC236}">
                <a16:creationId xmlns:a16="http://schemas.microsoft.com/office/drawing/2014/main" id="{641CC72A-DECA-41E7-9CA4-34C4E767D67D}"/>
              </a:ext>
            </a:extLst>
          </p:cNvPr>
          <p:cNvSpPr>
            <a:spLocks noGrp="1"/>
          </p:cNvSpPr>
          <p:nvPr>
            <p:ph type="title"/>
          </p:nvPr>
        </p:nvSpPr>
        <p:spPr/>
        <p:txBody>
          <a:bodyPr>
            <a:normAutofit fontScale="90000"/>
          </a:bodyPr>
          <a:lstStyle/>
          <a:p>
            <a:r>
              <a:rPr lang="en-US" dirty="0"/>
              <a:t>Incidence Rates by Census Tract Attributes: NAACCR Poverty Indicator</a:t>
            </a:r>
          </a:p>
        </p:txBody>
      </p:sp>
      <p:sp>
        <p:nvSpPr>
          <p:cNvPr id="4" name="Text Placeholder 3">
            <a:extLst>
              <a:ext uri="{FF2B5EF4-FFF2-40B4-BE49-F238E27FC236}">
                <a16:creationId xmlns:a16="http://schemas.microsoft.com/office/drawing/2014/main" id="{E9861A3D-5E78-41ED-AABB-A254EA10A309}"/>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60AF530B-590E-466A-BD35-3553C40A1DD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FBFA4EE2-B23D-4101-9DEF-71C1227EA243}"/>
              </a:ext>
            </a:extLst>
          </p:cNvPr>
          <p:cNvSpPr>
            <a:spLocks noGrp="1"/>
          </p:cNvSpPr>
          <p:nvPr>
            <p:ph sz="quarter" idx="4"/>
          </p:nvPr>
        </p:nvSpPr>
        <p:spPr/>
        <p:txBody>
          <a:bodyPr/>
          <a:lstStyle/>
          <a:p>
            <a:endParaRPr lang="en-US"/>
          </a:p>
        </p:txBody>
      </p:sp>
      <p:sp>
        <p:nvSpPr>
          <p:cNvPr id="7" name="Content Placeholder 6">
            <a:extLst>
              <a:ext uri="{FF2B5EF4-FFF2-40B4-BE49-F238E27FC236}">
                <a16:creationId xmlns:a16="http://schemas.microsoft.com/office/drawing/2014/main" id="{EF93D75C-B0EB-4217-818C-0061605A99CD}"/>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6458EC5F-C328-D3D6-DADB-32E9F965B297}"/>
              </a:ext>
            </a:extLst>
          </p:cNvPr>
          <p:cNvPicPr>
            <a:picLocks noChangeAspect="1"/>
          </p:cNvPicPr>
          <p:nvPr/>
        </p:nvPicPr>
        <p:blipFill>
          <a:blip r:embed="rId3"/>
          <a:stretch>
            <a:fillRect/>
          </a:stretch>
        </p:blipFill>
        <p:spPr>
          <a:xfrm>
            <a:off x="836612" y="1356997"/>
            <a:ext cx="10060736" cy="8503606"/>
          </a:xfrm>
          <a:prstGeom prst="rect">
            <a:avLst/>
          </a:prstGeom>
        </p:spPr>
      </p:pic>
    </p:spTree>
    <p:extLst>
      <p:ext uri="{BB962C8B-B14F-4D97-AF65-F5344CB8AC3E}">
        <p14:creationId xmlns:p14="http://schemas.microsoft.com/office/powerpoint/2010/main" val="3494669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783FCD-28BE-4368-80F3-D3EB2F17412A}"/>
              </a:ext>
            </a:extLst>
          </p:cNvPr>
          <p:cNvSpPr>
            <a:spLocks noGrp="1"/>
          </p:cNvSpPr>
          <p:nvPr>
            <p:ph type="sldNum" sz="quarter" idx="18"/>
          </p:nvPr>
        </p:nvSpPr>
        <p:spPr/>
        <p:txBody>
          <a:bodyPr/>
          <a:lstStyle/>
          <a:p>
            <a:fld id="{8699F50C-BE38-4BD0-BA84-9B090E1F2B9B}" type="slidenum">
              <a:rPr lang="en-US" noProof="0" smtClean="0"/>
              <a:t>42</a:t>
            </a:fld>
            <a:endParaRPr lang="en-US" noProof="0" dirty="0"/>
          </a:p>
        </p:txBody>
      </p:sp>
      <p:sp>
        <p:nvSpPr>
          <p:cNvPr id="3" name="Title 2">
            <a:extLst>
              <a:ext uri="{FF2B5EF4-FFF2-40B4-BE49-F238E27FC236}">
                <a16:creationId xmlns:a16="http://schemas.microsoft.com/office/drawing/2014/main" id="{85394CDF-2FA3-46CB-9457-132DEAB77D4F}"/>
              </a:ext>
            </a:extLst>
          </p:cNvPr>
          <p:cNvSpPr>
            <a:spLocks noGrp="1"/>
          </p:cNvSpPr>
          <p:nvPr>
            <p:ph type="title"/>
          </p:nvPr>
        </p:nvSpPr>
        <p:spPr>
          <a:xfrm>
            <a:off x="518678" y="209028"/>
            <a:ext cx="5215148" cy="3297965"/>
          </a:xfrm>
        </p:spPr>
        <p:txBody>
          <a:bodyPr>
            <a:normAutofit/>
          </a:bodyPr>
          <a:lstStyle/>
          <a:p>
            <a:r>
              <a:rPr lang="en-US" dirty="0"/>
              <a:t>Incidence Rates by Census Tract Attributes: NAACCR/NCI Cancer Reporting Zone</a:t>
            </a:r>
            <a:endParaRPr lang="en-US" dirty="0">
              <a:highlight>
                <a:srgbClr val="FFFF00"/>
              </a:highlight>
            </a:endParaRPr>
          </a:p>
        </p:txBody>
      </p:sp>
      <p:sp>
        <p:nvSpPr>
          <p:cNvPr id="5" name="Text Placeholder 4">
            <a:extLst>
              <a:ext uri="{FF2B5EF4-FFF2-40B4-BE49-F238E27FC236}">
                <a16:creationId xmlns:a16="http://schemas.microsoft.com/office/drawing/2014/main" id="{0349EE97-5AE2-4C21-87AA-BFA71FF93B43}"/>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05EE8B7-2B88-4EEC-A632-599890321F40}"/>
              </a:ext>
            </a:extLst>
          </p:cNvPr>
          <p:cNvSpPr>
            <a:spLocks noGrp="1"/>
          </p:cNvSpPr>
          <p:nvPr>
            <p:ph sz="quarter" idx="4"/>
          </p:nvPr>
        </p:nvSpPr>
        <p:spPr/>
        <p:txBody>
          <a:bodyPr/>
          <a:lstStyle/>
          <a:p>
            <a:endParaRPr lang="en-US" dirty="0"/>
          </a:p>
        </p:txBody>
      </p:sp>
      <p:pic>
        <p:nvPicPr>
          <p:cNvPr id="8" name="Picture 7">
            <a:extLst>
              <a:ext uri="{FF2B5EF4-FFF2-40B4-BE49-F238E27FC236}">
                <a16:creationId xmlns:a16="http://schemas.microsoft.com/office/drawing/2014/main" id="{21487F55-FDF0-5595-E679-60913656D9EF}"/>
              </a:ext>
            </a:extLst>
          </p:cNvPr>
          <p:cNvPicPr>
            <a:picLocks noChangeAspect="1"/>
          </p:cNvPicPr>
          <p:nvPr/>
        </p:nvPicPr>
        <p:blipFill>
          <a:blip r:embed="rId3"/>
          <a:stretch>
            <a:fillRect/>
          </a:stretch>
        </p:blipFill>
        <p:spPr>
          <a:xfrm>
            <a:off x="5519189" y="-499776"/>
            <a:ext cx="8187884" cy="7357776"/>
          </a:xfrm>
          <a:prstGeom prst="rect">
            <a:avLst/>
          </a:prstGeom>
        </p:spPr>
      </p:pic>
    </p:spTree>
    <p:extLst>
      <p:ext uri="{BB962C8B-B14F-4D97-AF65-F5344CB8AC3E}">
        <p14:creationId xmlns:p14="http://schemas.microsoft.com/office/powerpoint/2010/main" val="3025012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A12AF-B15E-4A62-A882-CCB3905C2790}"/>
              </a:ext>
            </a:extLst>
          </p:cNvPr>
          <p:cNvSpPr>
            <a:spLocks noGrp="1"/>
          </p:cNvSpPr>
          <p:nvPr>
            <p:ph type="sldNum" sz="quarter" idx="18"/>
          </p:nvPr>
        </p:nvSpPr>
        <p:spPr/>
        <p:txBody>
          <a:bodyPr/>
          <a:lstStyle/>
          <a:p>
            <a:fld id="{8699F50C-BE38-4BD0-BA84-9B090E1F2B9B}" type="slidenum">
              <a:rPr lang="en-US" noProof="0" smtClean="0"/>
              <a:t>43</a:t>
            </a:fld>
            <a:endParaRPr lang="en-US" noProof="0" dirty="0"/>
          </a:p>
        </p:txBody>
      </p:sp>
      <p:sp>
        <p:nvSpPr>
          <p:cNvPr id="3" name="Title 2">
            <a:extLst>
              <a:ext uri="{FF2B5EF4-FFF2-40B4-BE49-F238E27FC236}">
                <a16:creationId xmlns:a16="http://schemas.microsoft.com/office/drawing/2014/main" id="{97E430D8-42A6-425A-B097-0DC3DB57EA65}"/>
              </a:ext>
            </a:extLst>
          </p:cNvPr>
          <p:cNvSpPr>
            <a:spLocks noGrp="1"/>
          </p:cNvSpPr>
          <p:nvPr>
            <p:ph type="title"/>
          </p:nvPr>
        </p:nvSpPr>
        <p:spPr>
          <a:xfrm>
            <a:off x="518678" y="209028"/>
            <a:ext cx="5161360" cy="3219972"/>
          </a:xfrm>
        </p:spPr>
        <p:txBody>
          <a:bodyPr>
            <a:normAutofit/>
          </a:bodyPr>
          <a:lstStyle/>
          <a:p>
            <a:r>
              <a:rPr lang="en-US" dirty="0"/>
              <a:t>Incidence Rates by Census Tract Attributes: CDC EPHT Sub-County 5k</a:t>
            </a:r>
          </a:p>
        </p:txBody>
      </p:sp>
      <p:sp>
        <p:nvSpPr>
          <p:cNvPr id="5" name="Text Placeholder 4">
            <a:extLst>
              <a:ext uri="{FF2B5EF4-FFF2-40B4-BE49-F238E27FC236}">
                <a16:creationId xmlns:a16="http://schemas.microsoft.com/office/drawing/2014/main" id="{4704E30A-09D8-42E1-8A31-63F6232ED48C}"/>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2D764E93-C6EB-4D34-BE94-70CA84F07837}"/>
              </a:ext>
            </a:extLst>
          </p:cNvPr>
          <p:cNvSpPr>
            <a:spLocks noGrp="1"/>
          </p:cNvSpPr>
          <p:nvPr>
            <p:ph sz="quarter" idx="4"/>
          </p:nvPr>
        </p:nvSpPr>
        <p:spPr/>
        <p:txBody>
          <a:bodyPr/>
          <a:lstStyle/>
          <a:p>
            <a:endParaRPr lang="en-US"/>
          </a:p>
        </p:txBody>
      </p:sp>
      <p:pic>
        <p:nvPicPr>
          <p:cNvPr id="8" name="Picture 7">
            <a:extLst>
              <a:ext uri="{FF2B5EF4-FFF2-40B4-BE49-F238E27FC236}">
                <a16:creationId xmlns:a16="http://schemas.microsoft.com/office/drawing/2014/main" id="{961E7D66-FE10-6D99-5A71-BD78BCA254C2}"/>
              </a:ext>
            </a:extLst>
          </p:cNvPr>
          <p:cNvPicPr>
            <a:picLocks noChangeAspect="1"/>
          </p:cNvPicPr>
          <p:nvPr/>
        </p:nvPicPr>
        <p:blipFill>
          <a:blip r:embed="rId3"/>
          <a:stretch>
            <a:fillRect/>
          </a:stretch>
        </p:blipFill>
        <p:spPr>
          <a:xfrm>
            <a:off x="5854386" y="0"/>
            <a:ext cx="6256065" cy="6858000"/>
          </a:xfrm>
          <a:prstGeom prst="rect">
            <a:avLst/>
          </a:prstGeom>
        </p:spPr>
      </p:pic>
    </p:spTree>
    <p:extLst>
      <p:ext uri="{BB962C8B-B14F-4D97-AF65-F5344CB8AC3E}">
        <p14:creationId xmlns:p14="http://schemas.microsoft.com/office/powerpoint/2010/main" val="4265043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p:txBody>
          <a:bodyPr/>
          <a:lstStyle/>
          <a:p>
            <a:r>
              <a:rPr lang="en-US" dirty="0"/>
              <a:t>How good is your geocoding of rural areas? </a:t>
            </a:r>
          </a:p>
          <a:p>
            <a:r>
              <a:rPr lang="en-US" dirty="0"/>
              <a:t>What proportion of your records are geocoded based on ZIP Code?</a:t>
            </a:r>
          </a:p>
          <a:p>
            <a:r>
              <a:rPr lang="en-US" dirty="0"/>
              <a:t>Should you be limiting analysis to high-quality geocoded cases?</a:t>
            </a:r>
          </a:p>
          <a:p>
            <a:pPr lvl="1"/>
            <a:r>
              <a:rPr lang="en-US" dirty="0"/>
              <a:t>Census Tract Certainty 2010</a:t>
            </a:r>
          </a:p>
          <a:p>
            <a:pPr lvl="1"/>
            <a:r>
              <a:rPr lang="en-US" dirty="0"/>
              <a:t>GIS Coordinate Quality </a:t>
            </a:r>
          </a:p>
          <a:p>
            <a:pPr lvl="1"/>
            <a:r>
              <a:rPr lang="en-US" dirty="0" err="1"/>
              <a:t>Micromatch</a:t>
            </a:r>
            <a:r>
              <a:rPr lang="en-US" dirty="0"/>
              <a:t> status (NAACCR geocoder batch process and SEER*DMS users now, Volume 2 some day) </a:t>
            </a:r>
          </a:p>
          <a:p>
            <a:pPr marL="457200" lvl="1" indent="0">
              <a:buNone/>
            </a:pPr>
            <a:r>
              <a:rPr lang="en-US" dirty="0"/>
              <a:t>(</a:t>
            </a:r>
            <a:r>
              <a:rPr lang="en-US" dirty="0">
                <a:solidFill>
                  <a:schemeClr val="accent1">
                    <a:lumMod val="75000"/>
                    <a:lumOff val="25000"/>
                  </a:schemeClr>
                </a:solidFill>
              </a:rPr>
              <a:t>All of these will be more user-friendly in future – NAACCR WG working on it…</a:t>
            </a:r>
            <a:r>
              <a:rPr lang="en-US" dirty="0"/>
              <a:t>)</a:t>
            </a:r>
          </a:p>
          <a:p>
            <a:r>
              <a:rPr lang="en-US" dirty="0"/>
              <a:t>Should you be performing sensitivity analysis?</a:t>
            </a:r>
          </a:p>
          <a:p>
            <a:pPr lvl="1"/>
            <a:r>
              <a:rPr lang="en-US" dirty="0"/>
              <a:t>All cases versus high-quality geocoded cases, urban versus rural…</a:t>
            </a:r>
          </a:p>
          <a:p>
            <a:r>
              <a:rPr lang="en-US" dirty="0"/>
              <a:t>Manual geocoding correction via </a:t>
            </a:r>
            <a:r>
              <a:rPr lang="en-US" dirty="0" err="1"/>
              <a:t>MIGeocorrect</a:t>
            </a:r>
            <a:r>
              <a:rPr lang="en-US" dirty="0"/>
              <a:t> Tool (part of NAACCR geocoder)</a:t>
            </a:r>
          </a:p>
          <a:p>
            <a:pPr lvl="1"/>
            <a:r>
              <a:rPr lang="en-US" dirty="0"/>
              <a:t>Improve geocoding of low-quality geocoded cases</a:t>
            </a:r>
          </a:p>
          <a:p>
            <a:endParaRPr lang="en-US" dirty="0"/>
          </a:p>
        </p:txBody>
      </p:sp>
      <p:sp>
        <p:nvSpPr>
          <p:cNvPr id="4" name="Slide Number Placeholder 3"/>
          <p:cNvSpPr>
            <a:spLocks noGrp="1"/>
          </p:cNvSpPr>
          <p:nvPr>
            <p:ph type="sldNum" sz="quarter" idx="4294967295"/>
          </p:nvPr>
        </p:nvSpPr>
        <p:spPr/>
        <p:txBody>
          <a:bodyPr/>
          <a:lstStyle/>
          <a:p>
            <a:fld id="{DA60BA0E-20D0-4E7C-B286-26C960A6788F}" type="slidenum">
              <a:rPr lang="en-US" smtClean="0"/>
              <a:pPr/>
              <a:t>44</a:t>
            </a:fld>
            <a:endParaRPr lang="en-US" dirty="0"/>
          </a:p>
        </p:txBody>
      </p:sp>
    </p:spTree>
    <p:extLst>
      <p:ext uri="{BB962C8B-B14F-4D97-AF65-F5344CB8AC3E}">
        <p14:creationId xmlns:p14="http://schemas.microsoft.com/office/powerpoint/2010/main" val="41759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57DA56-48E8-48B5-BD1B-7CBB13842143}"/>
              </a:ext>
            </a:extLst>
          </p:cNvPr>
          <p:cNvSpPr>
            <a:spLocks noGrp="1"/>
          </p:cNvSpPr>
          <p:nvPr>
            <p:ph type="sldNum" sz="quarter" idx="18"/>
          </p:nvPr>
        </p:nvSpPr>
        <p:spPr/>
        <p:txBody>
          <a:bodyPr/>
          <a:lstStyle/>
          <a:p>
            <a:fld id="{8699F50C-BE38-4BD0-BA84-9B090E1F2B9B}" type="slidenum">
              <a:rPr lang="en-US" noProof="0" smtClean="0"/>
              <a:t>45</a:t>
            </a:fld>
            <a:endParaRPr lang="en-US" noProof="0" dirty="0"/>
          </a:p>
        </p:txBody>
      </p:sp>
      <p:sp>
        <p:nvSpPr>
          <p:cNvPr id="3" name="Title 2">
            <a:extLst>
              <a:ext uri="{FF2B5EF4-FFF2-40B4-BE49-F238E27FC236}">
                <a16:creationId xmlns:a16="http://schemas.microsoft.com/office/drawing/2014/main" id="{55468102-0C80-4542-887E-1B5461403044}"/>
              </a:ext>
            </a:extLst>
          </p:cNvPr>
          <p:cNvSpPr>
            <a:spLocks noGrp="1"/>
          </p:cNvSpPr>
          <p:nvPr>
            <p:ph type="title"/>
          </p:nvPr>
        </p:nvSpPr>
        <p:spPr/>
        <p:txBody>
          <a:bodyPr/>
          <a:lstStyle/>
          <a:p>
            <a:r>
              <a:rPr lang="en-US" dirty="0"/>
              <a:t>Census Tract Certainty 2010</a:t>
            </a:r>
          </a:p>
        </p:txBody>
      </p:sp>
      <p:pic>
        <p:nvPicPr>
          <p:cNvPr id="6" name="Content Placeholder 5">
            <a:extLst>
              <a:ext uri="{FF2B5EF4-FFF2-40B4-BE49-F238E27FC236}">
                <a16:creationId xmlns:a16="http://schemas.microsoft.com/office/drawing/2014/main" id="{0E04699F-184B-45DF-9539-9483C2AA52A2}"/>
              </a:ext>
            </a:extLst>
          </p:cNvPr>
          <p:cNvPicPr>
            <a:picLocks noGrp="1" noChangeAspect="1"/>
          </p:cNvPicPr>
          <p:nvPr>
            <p:ph idx="1"/>
          </p:nvPr>
        </p:nvPicPr>
        <p:blipFill>
          <a:blip r:embed="rId2"/>
          <a:stretch>
            <a:fillRect/>
          </a:stretch>
        </p:blipFill>
        <p:spPr>
          <a:xfrm>
            <a:off x="3010379" y="1671638"/>
            <a:ext cx="5852154" cy="4505325"/>
          </a:xfrm>
        </p:spPr>
      </p:pic>
    </p:spTree>
    <p:extLst>
      <p:ext uri="{BB962C8B-B14F-4D97-AF65-F5344CB8AC3E}">
        <p14:creationId xmlns:p14="http://schemas.microsoft.com/office/powerpoint/2010/main" val="2204652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5F7CE8-716F-4223-BCA1-05F3F0EB1A15}"/>
              </a:ext>
            </a:extLst>
          </p:cNvPr>
          <p:cNvSpPr>
            <a:spLocks noGrp="1"/>
          </p:cNvSpPr>
          <p:nvPr>
            <p:ph type="sldNum" sz="quarter" idx="18"/>
          </p:nvPr>
        </p:nvSpPr>
        <p:spPr/>
        <p:txBody>
          <a:bodyPr/>
          <a:lstStyle/>
          <a:p>
            <a:fld id="{8699F50C-BE38-4BD0-BA84-9B090E1F2B9B}" type="slidenum">
              <a:rPr lang="en-US" noProof="0" smtClean="0"/>
              <a:t>46</a:t>
            </a:fld>
            <a:endParaRPr lang="en-US" noProof="0" dirty="0"/>
          </a:p>
        </p:txBody>
      </p:sp>
      <p:sp>
        <p:nvSpPr>
          <p:cNvPr id="3" name="Title 2">
            <a:extLst>
              <a:ext uri="{FF2B5EF4-FFF2-40B4-BE49-F238E27FC236}">
                <a16:creationId xmlns:a16="http://schemas.microsoft.com/office/drawing/2014/main" id="{1964BB87-5C2A-4C29-804B-5EF418C7EDC9}"/>
              </a:ext>
            </a:extLst>
          </p:cNvPr>
          <p:cNvSpPr>
            <a:spLocks noGrp="1"/>
          </p:cNvSpPr>
          <p:nvPr>
            <p:ph type="title"/>
          </p:nvPr>
        </p:nvSpPr>
        <p:spPr/>
        <p:txBody>
          <a:bodyPr/>
          <a:lstStyle/>
          <a:p>
            <a:r>
              <a:rPr lang="en-US" dirty="0"/>
              <a:t>GIS Coordinate Quality</a:t>
            </a:r>
          </a:p>
        </p:txBody>
      </p:sp>
      <p:pic>
        <p:nvPicPr>
          <p:cNvPr id="6" name="Content Placeholder 5">
            <a:extLst>
              <a:ext uri="{FF2B5EF4-FFF2-40B4-BE49-F238E27FC236}">
                <a16:creationId xmlns:a16="http://schemas.microsoft.com/office/drawing/2014/main" id="{ADFCF823-2FC1-4E84-89B4-0ECAACA20D3A}"/>
              </a:ext>
            </a:extLst>
          </p:cNvPr>
          <p:cNvPicPr>
            <a:picLocks noGrp="1" noChangeAspect="1"/>
          </p:cNvPicPr>
          <p:nvPr>
            <p:ph idx="1"/>
          </p:nvPr>
        </p:nvPicPr>
        <p:blipFill>
          <a:blip r:embed="rId2"/>
          <a:stretch>
            <a:fillRect/>
          </a:stretch>
        </p:blipFill>
        <p:spPr>
          <a:xfrm>
            <a:off x="3492292" y="1671638"/>
            <a:ext cx="4888328" cy="4505325"/>
          </a:xfrm>
        </p:spPr>
      </p:pic>
    </p:spTree>
    <p:extLst>
      <p:ext uri="{BB962C8B-B14F-4D97-AF65-F5344CB8AC3E}">
        <p14:creationId xmlns:p14="http://schemas.microsoft.com/office/powerpoint/2010/main" val="2714398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674DA-351B-49FC-9CAB-E0CF29310F2A}"/>
              </a:ext>
            </a:extLst>
          </p:cNvPr>
          <p:cNvSpPr>
            <a:spLocks noGrp="1"/>
          </p:cNvSpPr>
          <p:nvPr>
            <p:ph type="sldNum" sz="quarter" idx="18"/>
          </p:nvPr>
        </p:nvSpPr>
        <p:spPr/>
        <p:txBody>
          <a:bodyPr/>
          <a:lstStyle/>
          <a:p>
            <a:fld id="{8699F50C-BE38-4BD0-BA84-9B090E1F2B9B}" type="slidenum">
              <a:rPr lang="en-US" noProof="0" smtClean="0"/>
              <a:t>47</a:t>
            </a:fld>
            <a:endParaRPr lang="en-US" noProof="0" dirty="0"/>
          </a:p>
        </p:txBody>
      </p:sp>
      <p:sp>
        <p:nvSpPr>
          <p:cNvPr id="3" name="Title 2">
            <a:extLst>
              <a:ext uri="{FF2B5EF4-FFF2-40B4-BE49-F238E27FC236}">
                <a16:creationId xmlns:a16="http://schemas.microsoft.com/office/drawing/2014/main" id="{6D5ACF58-8ACD-4EA6-AB1D-617894B8084A}"/>
              </a:ext>
            </a:extLst>
          </p:cNvPr>
          <p:cNvSpPr>
            <a:spLocks noGrp="1"/>
          </p:cNvSpPr>
          <p:nvPr>
            <p:ph type="title"/>
          </p:nvPr>
        </p:nvSpPr>
        <p:spPr/>
        <p:txBody>
          <a:bodyPr/>
          <a:lstStyle/>
          <a:p>
            <a:r>
              <a:rPr lang="en-US" dirty="0" err="1"/>
              <a:t>Micromatch</a:t>
            </a:r>
            <a:r>
              <a:rPr lang="en-US" dirty="0"/>
              <a:t> Status</a:t>
            </a:r>
          </a:p>
        </p:txBody>
      </p:sp>
      <p:sp>
        <p:nvSpPr>
          <p:cNvPr id="4" name="Content Placeholder 3">
            <a:extLst>
              <a:ext uri="{FF2B5EF4-FFF2-40B4-BE49-F238E27FC236}">
                <a16:creationId xmlns:a16="http://schemas.microsoft.com/office/drawing/2014/main" id="{48A7408F-900F-4E1D-995F-8F5C9C64C5BE}"/>
              </a:ext>
            </a:extLst>
          </p:cNvPr>
          <p:cNvSpPr>
            <a:spLocks noGrp="1"/>
          </p:cNvSpPr>
          <p:nvPr>
            <p:ph idx="1"/>
          </p:nvPr>
        </p:nvSpPr>
        <p:spPr/>
        <p:txBody>
          <a:bodyPr/>
          <a:lstStyle/>
          <a:p>
            <a:r>
              <a:rPr lang="en-US" dirty="0"/>
              <a:t>Coming in future…</a:t>
            </a:r>
          </a:p>
        </p:txBody>
      </p:sp>
    </p:spTree>
    <p:extLst>
      <p:ext uri="{BB962C8B-B14F-4D97-AF65-F5344CB8AC3E}">
        <p14:creationId xmlns:p14="http://schemas.microsoft.com/office/powerpoint/2010/main" val="3043372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7A402-984E-F4BA-6674-95E7B009A174}"/>
              </a:ext>
            </a:extLst>
          </p:cNvPr>
          <p:cNvSpPr>
            <a:spLocks noGrp="1"/>
          </p:cNvSpPr>
          <p:nvPr>
            <p:ph type="sldNum" sz="quarter" idx="18"/>
          </p:nvPr>
        </p:nvSpPr>
        <p:spPr/>
        <p:txBody>
          <a:bodyPr/>
          <a:lstStyle/>
          <a:p>
            <a:fld id="{8699F50C-BE38-4BD0-BA84-9B090E1F2B9B}" type="slidenum">
              <a:rPr lang="en-US" noProof="0" smtClean="0"/>
              <a:t>48</a:t>
            </a:fld>
            <a:endParaRPr lang="en-US" noProof="0" dirty="0"/>
          </a:p>
        </p:txBody>
      </p:sp>
      <p:sp>
        <p:nvSpPr>
          <p:cNvPr id="3" name="Title 2">
            <a:extLst>
              <a:ext uri="{FF2B5EF4-FFF2-40B4-BE49-F238E27FC236}">
                <a16:creationId xmlns:a16="http://schemas.microsoft.com/office/drawing/2014/main" id="{125AB3DE-6DB5-6C20-2170-F706D34C2186}"/>
              </a:ext>
            </a:extLst>
          </p:cNvPr>
          <p:cNvSpPr>
            <a:spLocks noGrp="1"/>
          </p:cNvSpPr>
          <p:nvPr>
            <p:ph type="title"/>
          </p:nvPr>
        </p:nvSpPr>
        <p:spPr/>
        <p:txBody>
          <a:bodyPr>
            <a:normAutofit fontScale="90000"/>
          </a:bodyPr>
          <a:lstStyle/>
          <a:p>
            <a:r>
              <a:rPr lang="en-US" dirty="0"/>
              <a:t>SAS vs. File*Pro for input into SEER*Prep</a:t>
            </a:r>
          </a:p>
        </p:txBody>
      </p:sp>
      <p:sp>
        <p:nvSpPr>
          <p:cNvPr id="4" name="Content Placeholder 3">
            <a:extLst>
              <a:ext uri="{FF2B5EF4-FFF2-40B4-BE49-F238E27FC236}">
                <a16:creationId xmlns:a16="http://schemas.microsoft.com/office/drawing/2014/main" id="{E9678671-36D3-B622-DFFA-A69B201D20FE}"/>
              </a:ext>
            </a:extLst>
          </p:cNvPr>
          <p:cNvSpPr>
            <a:spLocks noGrp="1"/>
          </p:cNvSpPr>
          <p:nvPr>
            <p:ph idx="1"/>
          </p:nvPr>
        </p:nvSpPr>
        <p:spPr/>
        <p:txBody>
          <a:bodyPr/>
          <a:lstStyle/>
          <a:p>
            <a:r>
              <a:rPr lang="en-US" dirty="0"/>
              <a:t>For </a:t>
            </a:r>
            <a:r>
              <a:rPr lang="en-US" u="sng" dirty="0"/>
              <a:t>census tract</a:t>
            </a:r>
            <a:r>
              <a:rPr lang="en-US" dirty="0"/>
              <a:t> databases, probably will need to continue to use SAS.</a:t>
            </a:r>
          </a:p>
          <a:p>
            <a:endParaRPr lang="en-US" dirty="0"/>
          </a:p>
          <a:p>
            <a:r>
              <a:rPr lang="en-US" dirty="0"/>
              <a:t>For </a:t>
            </a:r>
            <a:r>
              <a:rPr lang="en-US" u="sng" dirty="0"/>
              <a:t>county</a:t>
            </a:r>
            <a:r>
              <a:rPr lang="en-US" dirty="0"/>
              <a:t> databases, Fabian Depry (IMS) is working on a solution in File*Pro.</a:t>
            </a:r>
          </a:p>
        </p:txBody>
      </p:sp>
    </p:spTree>
    <p:extLst>
      <p:ext uri="{BB962C8B-B14F-4D97-AF65-F5344CB8AC3E}">
        <p14:creationId xmlns:p14="http://schemas.microsoft.com/office/powerpoint/2010/main" val="259373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398A66-035B-4AD8-AB88-4580328DA358}"/>
              </a:ext>
            </a:extLst>
          </p:cNvPr>
          <p:cNvSpPr>
            <a:spLocks noGrp="1"/>
          </p:cNvSpPr>
          <p:nvPr>
            <p:ph type="sldNum" sz="quarter" idx="18"/>
          </p:nvPr>
        </p:nvSpPr>
        <p:spPr/>
        <p:txBody>
          <a:bodyPr/>
          <a:lstStyle/>
          <a:p>
            <a:fld id="{8699F50C-BE38-4BD0-BA84-9B090E1F2B9B}" type="slidenum">
              <a:rPr lang="en-US" noProof="0" smtClean="0"/>
              <a:t>49</a:t>
            </a:fld>
            <a:endParaRPr lang="en-US" noProof="0" dirty="0"/>
          </a:p>
        </p:txBody>
      </p:sp>
      <p:sp>
        <p:nvSpPr>
          <p:cNvPr id="3" name="Title 2">
            <a:extLst>
              <a:ext uri="{FF2B5EF4-FFF2-40B4-BE49-F238E27FC236}">
                <a16:creationId xmlns:a16="http://schemas.microsoft.com/office/drawing/2014/main" id="{E658727D-BB76-4E4D-B246-439885D4B7D7}"/>
              </a:ext>
            </a:extLst>
          </p:cNvPr>
          <p:cNvSpPr>
            <a:spLocks noGrp="1"/>
          </p:cNvSpPr>
          <p:nvPr>
            <p:ph type="title"/>
          </p:nvPr>
        </p:nvSpPr>
        <p:spPr/>
        <p:txBody>
          <a:bodyPr>
            <a:normAutofit fontScale="90000"/>
          </a:bodyPr>
          <a:lstStyle/>
          <a:p>
            <a:r>
              <a:rPr lang="en-US" dirty="0"/>
              <a:t>Now that you have those census tract cancer incidence rates…</a:t>
            </a:r>
          </a:p>
        </p:txBody>
      </p:sp>
      <p:sp>
        <p:nvSpPr>
          <p:cNvPr id="4" name="Content Placeholder 3">
            <a:extLst>
              <a:ext uri="{FF2B5EF4-FFF2-40B4-BE49-F238E27FC236}">
                <a16:creationId xmlns:a16="http://schemas.microsoft.com/office/drawing/2014/main" id="{7E63372A-5A9A-4866-81B5-AD43D404E452}"/>
              </a:ext>
            </a:extLst>
          </p:cNvPr>
          <p:cNvSpPr>
            <a:spLocks noGrp="1"/>
          </p:cNvSpPr>
          <p:nvPr>
            <p:ph idx="1"/>
          </p:nvPr>
        </p:nvSpPr>
        <p:spPr/>
        <p:txBody>
          <a:bodyPr/>
          <a:lstStyle/>
          <a:p>
            <a:r>
              <a:rPr lang="en-US" dirty="0"/>
              <a:t>NAACCR Talk </a:t>
            </a:r>
            <a:r>
              <a:rPr lang="en-US" u="sng" dirty="0"/>
              <a:t>February 6, 2023</a:t>
            </a:r>
          </a:p>
          <a:p>
            <a:r>
              <a:rPr lang="en-US" dirty="0">
                <a:solidFill>
                  <a:schemeClr val="accent1">
                    <a:lumMod val="75000"/>
                    <a:lumOff val="25000"/>
                  </a:schemeClr>
                </a:solidFill>
              </a:rPr>
              <a:t>NCI Geospatial Tools and Resources: State Cancer Profiles and GIS Portal for Cancer Research</a:t>
            </a:r>
          </a:p>
          <a:p>
            <a:r>
              <a:rPr lang="en-US" sz="2000" dirty="0"/>
              <a:t>“Please join us for a NAACCR Talk focused on NCI's interactive geospatial tools that are useful for characterizing areas of the country in terms of cancer incidence, mortality, screening frequency, risk factors, socio-demographic and environmental variables relevant to cancer.”</a:t>
            </a:r>
          </a:p>
          <a:p>
            <a:r>
              <a:rPr lang="en-US" sz="2000" dirty="0"/>
              <a:t>“This presentation will introduce two resources of geospatial tools for visualization of population-based cancer statistics at NCI: (1) State Cancer Profiles, an interactive mapping engine designed to provide a geographic profile of cancer with a combination of maps, charts, tables, and graphs presenting the latest available cancer statistics and other relevant data; and (2) </a:t>
            </a:r>
            <a:r>
              <a:rPr lang="en-US" sz="2000" dirty="0">
                <a:solidFill>
                  <a:srgbClr val="0070C0"/>
                </a:solidFill>
              </a:rPr>
              <a:t>GIS Portal for Cancer Research</a:t>
            </a:r>
            <a:r>
              <a:rPr lang="en-US" sz="2000" dirty="0"/>
              <a:t>, a more comprehensive resource of geographically referenced cancer statistics, </a:t>
            </a:r>
            <a:r>
              <a:rPr lang="en-US" sz="2000" dirty="0">
                <a:solidFill>
                  <a:srgbClr val="0070C0"/>
                </a:solidFill>
              </a:rPr>
              <a:t>social and environmental data, several interactive tools, and knowledge related to geographic disparities in cancer burden</a:t>
            </a:r>
            <a:r>
              <a:rPr lang="en-US" sz="2000" dirty="0"/>
              <a:t>.”</a:t>
            </a:r>
          </a:p>
          <a:p>
            <a:endParaRPr lang="en-US" dirty="0"/>
          </a:p>
        </p:txBody>
      </p:sp>
    </p:spTree>
    <p:extLst>
      <p:ext uri="{BB962C8B-B14F-4D97-AF65-F5344CB8AC3E}">
        <p14:creationId xmlns:p14="http://schemas.microsoft.com/office/powerpoint/2010/main" val="53514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a:xfrm>
            <a:off x="11146971" y="6356350"/>
            <a:ext cx="740227" cy="365125"/>
          </a:xfrm>
        </p:spPr>
        <p:txBody>
          <a:bodyPr anchor="ctr">
            <a:normAutofit/>
          </a:bodyPr>
          <a:lstStyle/>
          <a:p>
            <a:pPr>
              <a:spcAft>
                <a:spcPts val="600"/>
              </a:spcAft>
            </a:pPr>
            <a:fld id="{DA60BA0E-20D0-4E7C-B286-26C960A6788F}" type="slidenum">
              <a:rPr lang="en-US" smtClean="0"/>
              <a:pPr>
                <a:spcAft>
                  <a:spcPts val="600"/>
                </a:spcAft>
              </a:pPr>
              <a:t>5</a:t>
            </a:fld>
            <a:endParaRPr lang="en-US"/>
          </a:p>
        </p:txBody>
      </p:sp>
      <p:sp>
        <p:nvSpPr>
          <p:cNvPr id="2" name="Title 1"/>
          <p:cNvSpPr>
            <a:spLocks noGrp="1"/>
          </p:cNvSpPr>
          <p:nvPr>
            <p:ph type="title"/>
          </p:nvPr>
        </p:nvSpPr>
        <p:spPr>
          <a:xfrm>
            <a:off x="518678" y="209028"/>
            <a:ext cx="8333222" cy="1147969"/>
          </a:xfrm>
        </p:spPr>
        <p:txBody>
          <a:bodyPr anchor="b">
            <a:normAutofit/>
          </a:bodyPr>
          <a:lstStyle/>
          <a:p>
            <a:r>
              <a:rPr lang="en-US" dirty="0"/>
              <a:t>Hardness Scale</a:t>
            </a:r>
          </a:p>
        </p:txBody>
      </p:sp>
      <p:pic>
        <p:nvPicPr>
          <p:cNvPr id="8" name="Content Placeholder 7" descr="Shape&#10;&#10;Description automatically generated">
            <a:extLst>
              <a:ext uri="{FF2B5EF4-FFF2-40B4-BE49-F238E27FC236}">
                <a16:creationId xmlns:a16="http://schemas.microsoft.com/office/drawing/2014/main" id="{2898C3F9-2B44-4BC5-BE92-6078A3237703}"/>
              </a:ext>
            </a:extLst>
          </p:cNvPr>
          <p:cNvPicPr>
            <a:picLocks noGrp="1" noChangeAspect="1"/>
          </p:cNvPicPr>
          <p:nvPr>
            <p:ph idx="1"/>
          </p:nvPr>
        </p:nvPicPr>
        <p:blipFill rotWithShape="1">
          <a:blip r:embed="rId3"/>
          <a:srcRect t="11761" r="1" b="16243"/>
          <a:stretch/>
        </p:blipFill>
        <p:spPr>
          <a:xfrm>
            <a:off x="518678" y="1671924"/>
            <a:ext cx="10835122" cy="4505039"/>
          </a:xfrm>
          <a:prstGeom prst="rect">
            <a:avLst/>
          </a:prstGeom>
          <a:noFill/>
        </p:spPr>
      </p:pic>
    </p:spTree>
    <p:extLst>
      <p:ext uri="{BB962C8B-B14F-4D97-AF65-F5344CB8AC3E}">
        <p14:creationId xmlns:p14="http://schemas.microsoft.com/office/powerpoint/2010/main" val="1488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0EC6D-03DD-4CEE-9979-34A964DCA45D}"/>
              </a:ext>
            </a:extLst>
          </p:cNvPr>
          <p:cNvSpPr>
            <a:spLocks noGrp="1"/>
          </p:cNvSpPr>
          <p:nvPr>
            <p:ph type="ctrTitle"/>
          </p:nvPr>
        </p:nvSpPr>
        <p:spPr>
          <a:xfrm>
            <a:off x="6610183" y="2025473"/>
            <a:ext cx="4853573" cy="1616252"/>
          </a:xfrm>
        </p:spPr>
        <p:txBody>
          <a:bodyPr/>
          <a:lstStyle/>
          <a:p>
            <a:r>
              <a:rPr lang="en-US" dirty="0"/>
              <a:t>Thank you!</a:t>
            </a:r>
          </a:p>
        </p:txBody>
      </p:sp>
      <p:sp>
        <p:nvSpPr>
          <p:cNvPr id="2" name="Subtitle 1">
            <a:extLst>
              <a:ext uri="{FF2B5EF4-FFF2-40B4-BE49-F238E27FC236}">
                <a16:creationId xmlns:a16="http://schemas.microsoft.com/office/drawing/2014/main" id="{10F9F51E-A3D5-4726-BACE-D5CDD8A46429}"/>
              </a:ext>
            </a:extLst>
          </p:cNvPr>
          <p:cNvSpPr>
            <a:spLocks noGrp="1"/>
          </p:cNvSpPr>
          <p:nvPr>
            <p:ph type="subTitle" idx="4294967295"/>
          </p:nvPr>
        </p:nvSpPr>
        <p:spPr>
          <a:xfrm>
            <a:off x="6766902" y="3641725"/>
            <a:ext cx="4854575" cy="1257300"/>
          </a:xfrm>
          <a:prstGeom prst="rect">
            <a:avLst/>
          </a:prstGeom>
        </p:spPr>
        <p:txBody>
          <a:bodyPr/>
          <a:lstStyle/>
          <a:p>
            <a:r>
              <a:rPr lang="en-US" dirty="0">
                <a:hlinkClick r:id="rId3"/>
              </a:rPr>
              <a:t>cjohnson@teamiha.org</a:t>
            </a:r>
            <a:endParaRPr lang="en-US" dirty="0"/>
          </a:p>
        </p:txBody>
      </p:sp>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4294967295"/>
          </p:nvPr>
        </p:nvSpPr>
        <p:spPr>
          <a:xfrm>
            <a:off x="6766902" y="4200525"/>
            <a:ext cx="5314950" cy="503238"/>
          </a:xfrm>
        </p:spPr>
        <p:txBody>
          <a:bodyPr/>
          <a:lstStyle/>
          <a:p>
            <a:r>
              <a:rPr lang="en-US" dirty="0">
                <a:hlinkClick r:id="rId4"/>
              </a:rPr>
              <a:t>seerstat@imsweb.com</a:t>
            </a:r>
            <a:endParaRPr lang="en-US" dirty="0"/>
          </a:p>
          <a:p>
            <a:endParaRPr lang="en-US" dirty="0"/>
          </a:p>
        </p:txBody>
      </p:sp>
      <p:pic>
        <p:nvPicPr>
          <p:cNvPr id="8" name="Picture 7"/>
          <p:cNvPicPr>
            <a:picLocks noChangeAspect="1"/>
          </p:cNvPicPr>
          <p:nvPr/>
        </p:nvPicPr>
        <p:blipFill rotWithShape="1">
          <a:blip r:embed="rId5"/>
          <a:srcRect l="7631" t="9964" r="10582" b="12162"/>
          <a:stretch/>
        </p:blipFill>
        <p:spPr>
          <a:xfrm>
            <a:off x="3548185" y="2641600"/>
            <a:ext cx="2328985" cy="14536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487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6</a:t>
            </a:fld>
            <a:endParaRPr lang="en-US" dirty="0"/>
          </a:p>
        </p:txBody>
      </p:sp>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907298" y="1477614"/>
            <a:ext cx="10835122" cy="4505039"/>
          </a:xfrm>
        </p:spPr>
        <p:txBody>
          <a:bodyPr/>
          <a:lstStyle/>
          <a:p>
            <a:pPr marL="0" indent="0">
              <a:buNone/>
            </a:pPr>
            <a:r>
              <a:rPr lang="en-US" sz="2800" dirty="0"/>
              <a:t>Part 1. SAS program to create Incidence file, Population file, and Census tract attributes file for SEER*Prep</a:t>
            </a:r>
          </a:p>
          <a:p>
            <a:pPr marL="0" indent="0">
              <a:buNone/>
            </a:pPr>
            <a:r>
              <a:rPr lang="en-US" sz="2800" dirty="0"/>
              <a:t>	Section A – Population</a:t>
            </a:r>
          </a:p>
          <a:p>
            <a:pPr marL="0" indent="0">
              <a:buNone/>
            </a:pPr>
            <a:r>
              <a:rPr lang="en-US" sz="2800" dirty="0"/>
              <a:t>	Section B – read the Incidence file</a:t>
            </a:r>
          </a:p>
          <a:p>
            <a:pPr marL="0" indent="0">
              <a:buNone/>
            </a:pPr>
            <a:r>
              <a:rPr lang="en-US" sz="2800" dirty="0"/>
              <a:t>	Section C – Census Tract Attributes</a:t>
            </a:r>
          </a:p>
          <a:p>
            <a:pPr marL="0" indent="0">
              <a:buNone/>
            </a:pPr>
            <a:r>
              <a:rPr lang="en-US" sz="2800" dirty="0"/>
              <a:t>	Section D – write the Incidence files for SEER*Prep</a:t>
            </a:r>
          </a:p>
          <a:p>
            <a:pPr marL="0" indent="0">
              <a:buNone/>
            </a:pPr>
            <a:r>
              <a:rPr lang="en-US" sz="2800" dirty="0"/>
              <a:t>Part 2. SEER*Prep: create census tract </a:t>
            </a:r>
            <a:r>
              <a:rPr lang="en-US" sz="2800" u="sng" dirty="0"/>
              <a:t>attributes</a:t>
            </a:r>
            <a:r>
              <a:rPr lang="en-US" sz="2800" dirty="0"/>
              <a:t> database</a:t>
            </a:r>
          </a:p>
          <a:p>
            <a:pPr marL="0" indent="0">
              <a:buNone/>
            </a:pPr>
            <a:r>
              <a:rPr lang="en-US" sz="2800" dirty="0"/>
              <a:t>Part 3. SEER*Prep: create census tract </a:t>
            </a:r>
            <a:r>
              <a:rPr lang="en-US" sz="2800" u="sng" dirty="0"/>
              <a:t>incidence</a:t>
            </a:r>
            <a:r>
              <a:rPr lang="en-US" sz="2800" dirty="0"/>
              <a:t> database</a:t>
            </a:r>
          </a:p>
          <a:p>
            <a:pPr marL="0" indent="0">
              <a:buNone/>
            </a:pPr>
            <a:r>
              <a:rPr lang="en-US" sz="2800" dirty="0"/>
              <a:t>Part 4. Hand-edit database.ini file to link attributes database to incidence 	 database</a:t>
            </a:r>
          </a:p>
          <a:p>
            <a:pPr marL="0" indent="0">
              <a:buNone/>
            </a:pPr>
            <a:r>
              <a:rPr lang="en-US" sz="2800" dirty="0"/>
              <a:t>Part 5. Analysis in SEER*Stat</a:t>
            </a:r>
          </a:p>
        </p:txBody>
      </p:sp>
    </p:spTree>
    <p:extLst>
      <p:ext uri="{BB962C8B-B14F-4D97-AF65-F5344CB8AC3E}">
        <p14:creationId xmlns:p14="http://schemas.microsoft.com/office/powerpoint/2010/main" val="22387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6328C-EDFC-DC08-7742-5CC001F58F8E}"/>
              </a:ext>
            </a:extLst>
          </p:cNvPr>
          <p:cNvSpPr>
            <a:spLocks noGrp="1"/>
          </p:cNvSpPr>
          <p:nvPr>
            <p:ph type="sldNum" sz="quarter" idx="18"/>
          </p:nvPr>
        </p:nvSpPr>
        <p:spPr/>
        <p:txBody>
          <a:bodyPr/>
          <a:lstStyle/>
          <a:p>
            <a:fld id="{8699F50C-BE38-4BD0-BA84-9B090E1F2B9B}" type="slidenum">
              <a:rPr lang="en-US" noProof="0" smtClean="0"/>
              <a:t>7</a:t>
            </a:fld>
            <a:endParaRPr lang="en-US" noProof="0" dirty="0"/>
          </a:p>
        </p:txBody>
      </p:sp>
      <p:sp>
        <p:nvSpPr>
          <p:cNvPr id="3" name="Title 2">
            <a:extLst>
              <a:ext uri="{FF2B5EF4-FFF2-40B4-BE49-F238E27FC236}">
                <a16:creationId xmlns:a16="http://schemas.microsoft.com/office/drawing/2014/main" id="{CBF3DD81-9EB1-8397-7471-10C398F1250A}"/>
              </a:ext>
            </a:extLst>
          </p:cNvPr>
          <p:cNvSpPr>
            <a:spLocks noGrp="1"/>
          </p:cNvSpPr>
          <p:nvPr>
            <p:ph type="title"/>
          </p:nvPr>
        </p:nvSpPr>
        <p:spPr>
          <a:xfrm>
            <a:off x="331108" y="681037"/>
            <a:ext cx="8333222" cy="1147969"/>
          </a:xfrm>
        </p:spPr>
        <p:txBody>
          <a:bodyPr>
            <a:normAutofit fontScale="90000"/>
          </a:bodyPr>
          <a:lstStyle/>
          <a:p>
            <a:r>
              <a:rPr lang="en-US" dirty="0"/>
              <a:t>https://seer.cancer.gov/seerprep/</a:t>
            </a:r>
            <a:br>
              <a:rPr lang="en-US" dirty="0"/>
            </a:br>
            <a:br>
              <a:rPr lang="en-US" dirty="0"/>
            </a:br>
            <a:r>
              <a:rPr lang="en-US" dirty="0"/>
              <a:t>SEER*Prep</a:t>
            </a:r>
          </a:p>
        </p:txBody>
      </p:sp>
      <p:sp>
        <p:nvSpPr>
          <p:cNvPr id="4" name="Content Placeholder 3">
            <a:extLst>
              <a:ext uri="{FF2B5EF4-FFF2-40B4-BE49-F238E27FC236}">
                <a16:creationId xmlns:a16="http://schemas.microsoft.com/office/drawing/2014/main" id="{2310D169-AF05-2A6E-153D-48723948CB68}"/>
              </a:ext>
            </a:extLst>
          </p:cNvPr>
          <p:cNvSpPr>
            <a:spLocks noGrp="1"/>
          </p:cNvSpPr>
          <p:nvPr>
            <p:ph idx="1"/>
          </p:nvPr>
        </p:nvSpPr>
        <p:spPr>
          <a:xfrm>
            <a:off x="197122" y="2143933"/>
            <a:ext cx="6052064" cy="4505039"/>
          </a:xfrm>
        </p:spPr>
        <p:txBody>
          <a:bodyPr/>
          <a:lstStyle/>
          <a:p>
            <a:r>
              <a:rPr lang="en-US" dirty="0"/>
              <a:t>Install latest version of SEER*Prep (3.0.1)</a:t>
            </a:r>
          </a:p>
          <a:p>
            <a:r>
              <a:rPr lang="en-US" dirty="0"/>
              <a:t>Get latest Census Tract Attributes SEER*Prep .dd file from:</a:t>
            </a:r>
          </a:p>
          <a:p>
            <a:pPr marL="0" indent="0">
              <a:buNone/>
            </a:pPr>
            <a:r>
              <a:rPr lang="en-US" dirty="0">
                <a:solidFill>
                  <a:schemeClr val="accent1">
                    <a:lumMod val="50000"/>
                    <a:lumOff val="50000"/>
                  </a:schemeClr>
                </a:solidFill>
              </a:rPr>
              <a:t>https://seer.cancer.gov/seerprep/format.html</a:t>
            </a:r>
          </a:p>
        </p:txBody>
      </p:sp>
      <p:pic>
        <p:nvPicPr>
          <p:cNvPr id="6" name="Picture 5">
            <a:extLst>
              <a:ext uri="{FF2B5EF4-FFF2-40B4-BE49-F238E27FC236}">
                <a16:creationId xmlns:a16="http://schemas.microsoft.com/office/drawing/2014/main" id="{21759E6D-FAE3-B0E1-390D-07839291F561}"/>
              </a:ext>
            </a:extLst>
          </p:cNvPr>
          <p:cNvPicPr>
            <a:picLocks noChangeAspect="1"/>
          </p:cNvPicPr>
          <p:nvPr/>
        </p:nvPicPr>
        <p:blipFill>
          <a:blip r:embed="rId3"/>
          <a:stretch>
            <a:fillRect/>
          </a:stretch>
        </p:blipFill>
        <p:spPr>
          <a:xfrm>
            <a:off x="6217318" y="783012"/>
            <a:ext cx="10272963" cy="6059774"/>
          </a:xfrm>
          <a:prstGeom prst="rect">
            <a:avLst/>
          </a:prstGeom>
        </p:spPr>
      </p:pic>
      <p:cxnSp>
        <p:nvCxnSpPr>
          <p:cNvPr id="7" name="Straight Arrow Connector 6">
            <a:extLst>
              <a:ext uri="{FF2B5EF4-FFF2-40B4-BE49-F238E27FC236}">
                <a16:creationId xmlns:a16="http://schemas.microsoft.com/office/drawing/2014/main" id="{B0E20821-B55D-789D-92DD-C751BC82716B}"/>
              </a:ext>
            </a:extLst>
          </p:cNvPr>
          <p:cNvCxnSpPr>
            <a:cxnSpLocks/>
          </p:cNvCxnSpPr>
          <p:nvPr/>
        </p:nvCxnSpPr>
        <p:spPr>
          <a:xfrm>
            <a:off x="3048000" y="3812899"/>
            <a:ext cx="3429918" cy="236406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FD1A89B-EB23-57F3-AC8D-7464E53D9D35}"/>
              </a:ext>
            </a:extLst>
          </p:cNvPr>
          <p:cNvSpPr/>
          <p:nvPr/>
        </p:nvSpPr>
        <p:spPr>
          <a:xfrm>
            <a:off x="5938092" y="6356350"/>
            <a:ext cx="4957590" cy="39459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AECF27C-2599-D424-4994-65877F2B64B9}"/>
              </a:ext>
            </a:extLst>
          </p:cNvPr>
          <p:cNvCxnSpPr>
            <a:cxnSpLocks/>
          </p:cNvCxnSpPr>
          <p:nvPr/>
        </p:nvCxnSpPr>
        <p:spPr>
          <a:xfrm flipH="1">
            <a:off x="10692801" y="5369382"/>
            <a:ext cx="1483757" cy="6464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19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8</a:t>
            </a:fld>
            <a:endParaRPr lang="en-US" dirty="0"/>
          </a:p>
        </p:txBody>
      </p:sp>
      <p:sp>
        <p:nvSpPr>
          <p:cNvPr id="2" name="Title 1"/>
          <p:cNvSpPr>
            <a:spLocks noGrp="1"/>
          </p:cNvSpPr>
          <p:nvPr>
            <p:ph type="title"/>
          </p:nvPr>
        </p:nvSpPr>
        <p:spPr>
          <a:xfrm>
            <a:off x="518678" y="209028"/>
            <a:ext cx="9871192" cy="1676922"/>
          </a:xfrm>
        </p:spPr>
        <p:txBody>
          <a:bodyPr>
            <a:normAutofit fontScale="90000"/>
          </a:bodyPr>
          <a:lstStyle/>
          <a:p>
            <a:r>
              <a:rPr lang="en-US" dirty="0"/>
              <a:t>Part 1 – SAS program to create Incidence file, Population file, and Census tract attributes file for SEER*Prep</a:t>
            </a:r>
          </a:p>
        </p:txBody>
      </p:sp>
      <p:sp>
        <p:nvSpPr>
          <p:cNvPr id="3" name="Content Placeholder 2"/>
          <p:cNvSpPr>
            <a:spLocks noGrp="1"/>
          </p:cNvSpPr>
          <p:nvPr>
            <p:ph idx="1"/>
          </p:nvPr>
        </p:nvSpPr>
        <p:spPr>
          <a:xfrm>
            <a:off x="518678" y="2486026"/>
            <a:ext cx="11471390" cy="4972050"/>
          </a:xfrm>
        </p:spPr>
        <p:txBody>
          <a:bodyPr/>
          <a:lstStyle/>
          <a:p>
            <a:r>
              <a:rPr lang="en-US" sz="2800" dirty="0"/>
              <a:t>SAS Demo: </a:t>
            </a:r>
          </a:p>
          <a:p>
            <a:endParaRPr lang="en-US" sz="2800" dirty="0">
              <a:solidFill>
                <a:srgbClr val="7030A0"/>
              </a:solidFill>
            </a:endParaRPr>
          </a:p>
          <a:p>
            <a:pPr marL="0" indent="0">
              <a:buNone/>
            </a:pPr>
            <a:r>
              <a:rPr lang="en-US" sz="2800" dirty="0">
                <a:solidFill>
                  <a:srgbClr val="7030A0"/>
                </a:solidFill>
              </a:rPr>
              <a:t>Local census tract </a:t>
            </a:r>
            <a:r>
              <a:rPr lang="en-US" sz="2800" dirty="0" err="1">
                <a:solidFill>
                  <a:srgbClr val="7030A0"/>
                </a:solidFill>
              </a:rPr>
              <a:t>SEERstat</a:t>
            </a:r>
            <a:r>
              <a:rPr lang="en-US" sz="2800" dirty="0">
                <a:solidFill>
                  <a:srgbClr val="7030A0"/>
                </a:solidFill>
              </a:rPr>
              <a:t> </a:t>
            </a:r>
            <a:r>
              <a:rPr lang="en-US" sz="2800" dirty="0" err="1">
                <a:solidFill>
                  <a:srgbClr val="7030A0"/>
                </a:solidFill>
              </a:rPr>
              <a:t>db</a:t>
            </a:r>
            <a:r>
              <a:rPr lang="en-US" sz="2800" dirty="0">
                <a:solidFill>
                  <a:srgbClr val="7030A0"/>
                </a:solidFill>
              </a:rPr>
              <a:t> from Nov 22 submission </a:t>
            </a:r>
            <a:r>
              <a:rPr lang="en-US" sz="2800" dirty="0" err="1">
                <a:solidFill>
                  <a:srgbClr val="7030A0"/>
                </a:solidFill>
              </a:rPr>
              <a:t>file.sas</a:t>
            </a:r>
            <a:endParaRPr lang="en-US" sz="2800" dirty="0">
              <a:solidFill>
                <a:srgbClr val="7030A0"/>
              </a:solidFill>
            </a:endParaRPr>
          </a:p>
          <a:p>
            <a:pPr lvl="2"/>
            <a:r>
              <a:rPr lang="en-US" sz="2200" dirty="0">
                <a:solidFill>
                  <a:srgbClr val="7030A0"/>
                </a:solidFill>
              </a:rPr>
              <a:t>Read the instructions in the SAS program and run it.</a:t>
            </a:r>
          </a:p>
          <a:p>
            <a:endParaRPr lang="en-US" sz="2200" dirty="0">
              <a:solidFill>
                <a:srgbClr val="7030A0"/>
              </a:solidFill>
            </a:endParaRPr>
          </a:p>
        </p:txBody>
      </p:sp>
    </p:spTree>
    <p:extLst>
      <p:ext uri="{BB962C8B-B14F-4D97-AF65-F5344CB8AC3E}">
        <p14:creationId xmlns:p14="http://schemas.microsoft.com/office/powerpoint/2010/main" val="3405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DA60BA0E-20D0-4E7C-B286-26C960A6788F}" type="slidenum">
              <a:rPr lang="en-US" smtClean="0"/>
              <a:pPr/>
              <a:t>9</a:t>
            </a:fld>
            <a:endParaRPr lang="en-US" dirty="0"/>
          </a:p>
        </p:txBody>
      </p:sp>
      <p:sp>
        <p:nvSpPr>
          <p:cNvPr id="2" name="Title 1"/>
          <p:cNvSpPr>
            <a:spLocks noGrp="1"/>
          </p:cNvSpPr>
          <p:nvPr>
            <p:ph type="title"/>
          </p:nvPr>
        </p:nvSpPr>
        <p:spPr/>
        <p:txBody>
          <a:bodyPr/>
          <a:lstStyle/>
          <a:p>
            <a:r>
              <a:rPr lang="en-US" dirty="0"/>
              <a:t>Section A – Population File</a:t>
            </a:r>
          </a:p>
        </p:txBody>
      </p:sp>
      <p:sp>
        <p:nvSpPr>
          <p:cNvPr id="3" name="Content Placeholder 2"/>
          <p:cNvSpPr>
            <a:spLocks noGrp="1"/>
          </p:cNvSpPr>
          <p:nvPr>
            <p:ph idx="1"/>
          </p:nvPr>
        </p:nvSpPr>
        <p:spPr/>
        <p:txBody>
          <a:bodyPr/>
          <a:lstStyle/>
          <a:p>
            <a:r>
              <a:rPr lang="en-US" dirty="0"/>
              <a:t>Download U.S. Census Tract Population Data from </a:t>
            </a:r>
            <a:r>
              <a:rPr lang="en-US" dirty="0">
                <a:hlinkClick r:id="rId3"/>
              </a:rPr>
              <a:t>https://seer.cancer.gov/censustract-pops/</a:t>
            </a:r>
            <a:endParaRPr lang="en-US" dirty="0"/>
          </a:p>
          <a:p>
            <a:pPr lvl="1"/>
            <a:r>
              <a:rPr lang="en-US" dirty="0"/>
              <a:t>These population estimates were produced by the Woods &amp; Poole Economics, Inc. under contracts with the National Cancer Institute.</a:t>
            </a:r>
          </a:p>
          <a:p>
            <a:pPr lvl="1"/>
            <a:r>
              <a:rPr lang="en-US" dirty="0"/>
              <a:t>For more information, harken back to the 2021 NAACCR Summer Forum. Materials are available here: </a:t>
            </a:r>
            <a:r>
              <a:rPr lang="en-US" dirty="0">
                <a:hlinkClick r:id="rId4"/>
              </a:rPr>
              <a:t>https://www.naaccr.org/gis-resources/</a:t>
            </a:r>
            <a:endParaRPr lang="en-US" dirty="0"/>
          </a:p>
          <a:p>
            <a:pPr lvl="2"/>
            <a:r>
              <a:rPr lang="en-US" b="0" i="0" dirty="0">
                <a:solidFill>
                  <a:srgbClr val="000000"/>
                </a:solidFill>
                <a:effectLst/>
                <a:latin typeface="CenturyGothic"/>
              </a:rPr>
              <a:t>Denominators for Small Area Analysis, Tackling the Intractable Problem of Tract-level Analysis</a:t>
            </a:r>
          </a:p>
          <a:p>
            <a:pPr lvl="2"/>
            <a:endParaRPr lang="en-US" dirty="0"/>
          </a:p>
          <a:p>
            <a:r>
              <a:rPr lang="en-US" sz="2800" dirty="0"/>
              <a:t>SAS Demo: </a:t>
            </a:r>
            <a:r>
              <a:rPr lang="en-US" sz="2800" dirty="0">
                <a:solidFill>
                  <a:srgbClr val="7030A0"/>
                </a:solidFill>
              </a:rPr>
              <a:t>Section A – Population</a:t>
            </a:r>
          </a:p>
          <a:p>
            <a:pPr lvl="2"/>
            <a:r>
              <a:rPr lang="en-US" sz="2200" dirty="0">
                <a:solidFill>
                  <a:srgbClr val="7030A0"/>
                </a:solidFill>
              </a:rPr>
              <a:t>Read the instructions in the SAS program and run it.</a:t>
            </a:r>
          </a:p>
          <a:p>
            <a:pPr marL="457200" indent="-457200">
              <a:buFont typeface="+mj-lt"/>
              <a:buAutoNum type="arabicPeriod"/>
            </a:pPr>
            <a:endParaRPr lang="en-US" dirty="0"/>
          </a:p>
        </p:txBody>
      </p:sp>
    </p:spTree>
    <p:extLst>
      <p:ext uri="{BB962C8B-B14F-4D97-AF65-F5344CB8AC3E}">
        <p14:creationId xmlns:p14="http://schemas.microsoft.com/office/powerpoint/2010/main" val="2244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0343A-75DB-4E03-95EA-4A75BA0D7FF2}">
  <ds:schemaRefs>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purl.org/dc/elements/1.1/"/>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3.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2820</Words>
  <Application>Microsoft Office PowerPoint</Application>
  <PresentationFormat>Widescreen</PresentationFormat>
  <Paragraphs>296</Paragraphs>
  <Slides>50</Slides>
  <Notes>47</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CenturyGothic</vt:lpstr>
      <vt:lpstr>Office Theme</vt:lpstr>
      <vt:lpstr>Creating Your Own Census Tract-Level SEER*Stat Databases -  NAACCR Version 22</vt:lpstr>
      <vt:lpstr>Acknowledgments and Disclaimer</vt:lpstr>
      <vt:lpstr>Learning Objectives</vt:lpstr>
      <vt:lpstr>Why is this important?</vt:lpstr>
      <vt:lpstr>Hardness Scale</vt:lpstr>
      <vt:lpstr>Outline</vt:lpstr>
      <vt:lpstr>https://seer.cancer.gov/seerprep/  SEER*Prep</vt:lpstr>
      <vt:lpstr>Part 1 – SAS program to create Incidence file, Population file, and Census tract attributes file for SEER*Prep</vt:lpstr>
      <vt:lpstr>Section A – Population File</vt:lpstr>
      <vt:lpstr>PowerPoint Presentation</vt:lpstr>
      <vt:lpstr>PowerPoint Presentation</vt:lpstr>
      <vt:lpstr>Section B – read the Incidence file</vt:lpstr>
      <vt:lpstr>Section C – Census Tract Attributes</vt:lpstr>
      <vt:lpstr>PowerPoint Presentation</vt:lpstr>
      <vt:lpstr>Section D – write the Incidence files for SEER*Prep</vt:lpstr>
      <vt:lpstr>Part 2 – SEER*Prep: create Census Tract Attributes Database</vt:lpstr>
      <vt:lpstr>PowerPoint Presentation</vt:lpstr>
      <vt:lpstr>PowerPoint Presentation</vt:lpstr>
      <vt:lpstr>PowerPoint Presentation</vt:lpstr>
      <vt:lpstr>PowerPoint Presentation</vt:lpstr>
      <vt:lpstr>PowerPoint Presentation</vt:lpstr>
      <vt:lpstr>PowerPoint Presentation</vt:lpstr>
      <vt:lpstr>Part 3 – SEER*Prep: create Census Tract Incidence Database</vt:lpstr>
      <vt:lpstr>Part 3 – SEER*Prep: create Census Tract Incidence Database</vt:lpstr>
      <vt:lpstr>PowerPoint Presentation</vt:lpstr>
      <vt:lpstr>PowerPoint Presentation</vt:lpstr>
      <vt:lpstr>PowerPoint Presentation</vt:lpstr>
      <vt:lpstr>PowerPoint Presentation</vt:lpstr>
      <vt:lpstr>PowerPoint Presentation</vt:lpstr>
      <vt:lpstr>PowerPoint Presentation</vt:lpstr>
      <vt:lpstr>Part 6. Hand-edit database.ini file to link attributes database to incidence database</vt:lpstr>
      <vt:lpstr>Part 7. Analysis in SEER*Stat</vt:lpstr>
      <vt:lpstr>PowerPoint Presentation</vt:lpstr>
      <vt:lpstr>PowerPoint Presentation</vt:lpstr>
      <vt:lpstr>PowerPoint Presentation</vt:lpstr>
      <vt:lpstr>PowerPoint Presentation</vt:lpstr>
      <vt:lpstr>PowerPoint Presentation</vt:lpstr>
      <vt:lpstr>Incidence Rates by Census Tract</vt:lpstr>
      <vt:lpstr>Incidence Rates by Census Tract Attributes: Yost – State-based quintile</vt:lpstr>
      <vt:lpstr>Incidence Rates by Census Tract Attributes: 2010 RUCA categories</vt:lpstr>
      <vt:lpstr>Incidence Rates by Census Tract Attributes: NAACCR Poverty Indicator</vt:lpstr>
      <vt:lpstr>Incidence Rates by Census Tract Attributes: NAACCR/NCI Cancer Reporting Zone</vt:lpstr>
      <vt:lpstr>Incidence Rates by Census Tract Attributes: CDC EPHT Sub-County 5k</vt:lpstr>
      <vt:lpstr>Other considerations…</vt:lpstr>
      <vt:lpstr>Census Tract Certainty 2010</vt:lpstr>
      <vt:lpstr>GIS Coordinate Quality</vt:lpstr>
      <vt:lpstr>Micromatch Status</vt:lpstr>
      <vt:lpstr>SAS vs. File*Pro for input into SEER*Prep</vt:lpstr>
      <vt:lpstr>Now that you have those census tract cancer incidence rates…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2021-08-16T16:05:26Z</dcterms:created>
  <dcterms:modified xsi:type="dcterms:W3CDTF">2023-01-30T16:01:04Z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