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9.xml" ContentType="application/vnd.openxmlformats-officedocument.drawingml.chartshapes+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0.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1.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2.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3.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4.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5.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6.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7.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18.xml" ContentType="application/vnd.openxmlformats-officedocument.drawingml.chartshape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9.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20.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21.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22.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23.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24.xml" ContentType="application/vnd.openxmlformats-officedocument.drawingml.chartshape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25.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26.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39"/>
  </p:notesMasterIdLst>
  <p:sldIdLst>
    <p:sldId id="408" r:id="rId4"/>
    <p:sldId id="410" r:id="rId5"/>
    <p:sldId id="423" r:id="rId6"/>
    <p:sldId id="424" r:id="rId7"/>
    <p:sldId id="383" r:id="rId8"/>
    <p:sldId id="400" r:id="rId9"/>
    <p:sldId id="291" r:id="rId10"/>
    <p:sldId id="445" r:id="rId11"/>
    <p:sldId id="446" r:id="rId12"/>
    <p:sldId id="431" r:id="rId13"/>
    <p:sldId id="429" r:id="rId14"/>
    <p:sldId id="398" r:id="rId15"/>
    <p:sldId id="415" r:id="rId16"/>
    <p:sldId id="456" r:id="rId17"/>
    <p:sldId id="457" r:id="rId18"/>
    <p:sldId id="449" r:id="rId19"/>
    <p:sldId id="440" r:id="rId20"/>
    <p:sldId id="454" r:id="rId21"/>
    <p:sldId id="436" r:id="rId22"/>
    <p:sldId id="455" r:id="rId23"/>
    <p:sldId id="258" r:id="rId24"/>
    <p:sldId id="361" r:id="rId25"/>
    <p:sldId id="458" r:id="rId26"/>
    <p:sldId id="459" r:id="rId27"/>
    <p:sldId id="461" r:id="rId28"/>
    <p:sldId id="442" r:id="rId29"/>
    <p:sldId id="417" r:id="rId30"/>
    <p:sldId id="462" r:id="rId31"/>
    <p:sldId id="409" r:id="rId32"/>
    <p:sldId id="290" r:id="rId33"/>
    <p:sldId id="463" r:id="rId34"/>
    <p:sldId id="432" r:id="rId35"/>
    <p:sldId id="420" r:id="rId36"/>
    <p:sldId id="433" r:id="rId37"/>
    <p:sldId id="42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Siegel" initials="RS" lastIdx="4" clrIdx="0">
    <p:extLst>
      <p:ext uri="{19B8F6BF-5375-455C-9EA6-DF929625EA0E}">
        <p15:presenceInfo xmlns:p15="http://schemas.microsoft.com/office/powerpoint/2012/main" userId="S-1-5-21-3356679752-1967899092-2649109157-50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404"/>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4971" autoAdjust="0"/>
  </p:normalViewPr>
  <p:slideViewPr>
    <p:cSldViewPr snapToGrid="0">
      <p:cViewPr>
        <p:scale>
          <a:sx n="66" d="100"/>
          <a:sy n="66" d="100"/>
        </p:scale>
        <p:origin x="2136" y="504"/>
      </p:cViewPr>
      <p:guideLst/>
    </p:cSldViewPr>
  </p:slideViewPr>
  <p:notesTextViewPr>
    <p:cViewPr>
      <p:scale>
        <a:sx n="1" d="1"/>
        <a:sy n="1" d="1"/>
      </p:scale>
      <p:origin x="0" y="0"/>
    </p:cViewPr>
  </p:notesTextViewPr>
  <p:sorterViewPr>
    <p:cViewPr>
      <p:scale>
        <a:sx n="100" d="100"/>
        <a:sy n="100" d="100"/>
      </p:scale>
      <p:origin x="0" y="-6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0.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1.xml"/></Relationships>
</file>

<file path=ppt/charts/_rels/chart18.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2.xml"/></Relationships>
</file>

<file path=ppt/charts/_rels/chart19.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4.xml"/></Relationships>
</file>

<file path=ppt/charts/_rels/chart21.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5.xml"/></Relationships>
</file>

<file path=ppt/charts/_rels/chart22.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6.xml"/></Relationships>
</file>

<file path=ppt/charts/_rels/chart23.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7.xml"/></Relationships>
</file>

<file path=ppt/charts/_rels/chart24.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18.xml"/></Relationships>
</file>

<file path=ppt/charts/_rels/chart25.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9.xml"/></Relationships>
</file>

<file path=ppt/charts/_rels/chart26.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20.xml"/></Relationships>
</file>

<file path=ppt/charts/_rels/chart27.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21.xml"/></Relationships>
</file>

<file path=ppt/charts/_rels/chart28.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22.xml"/></Relationships>
</file>

<file path=ppt/charts/_rels/chart29.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24.xml"/></Relationships>
</file>

<file path=ppt/charts/_rels/chart31.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25.xml"/></Relationships>
</file>

<file path=ppt/charts/_rels/chart32.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Lindsey\CRC%20by%20age%20global\Data%20and%20figures\NAACCR%20presentation\Trends%20for%20NAACCR%20presentation.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 vs 20-49'!$B$3</c:f>
              <c:strCache>
                <c:ptCount val="1"/>
                <c:pt idx="0">
                  <c:v>Male</c:v>
                </c:pt>
              </c:strCache>
            </c:strRef>
          </c:tx>
          <c:spPr>
            <a:ln w="28575" cap="rnd">
              <a:solidFill>
                <a:schemeClr val="accent3"/>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20-49'!$B$4:$B$45</c:f>
              <c:numCache>
                <c:formatCode>General</c:formatCode>
                <c:ptCount val="42"/>
                <c:pt idx="0">
                  <c:v>232</c:v>
                </c:pt>
                <c:pt idx="1">
                  <c:v>242.2</c:v>
                </c:pt>
                <c:pt idx="2">
                  <c:v>248.1</c:v>
                </c:pt>
                <c:pt idx="3">
                  <c:v>246</c:v>
                </c:pt>
                <c:pt idx="4">
                  <c:v>251.5</c:v>
                </c:pt>
                <c:pt idx="5">
                  <c:v>253.9</c:v>
                </c:pt>
                <c:pt idx="6">
                  <c:v>258.8</c:v>
                </c:pt>
                <c:pt idx="7">
                  <c:v>256.5</c:v>
                </c:pt>
                <c:pt idx="8">
                  <c:v>258.3</c:v>
                </c:pt>
                <c:pt idx="9">
                  <c:v>265.2</c:v>
                </c:pt>
                <c:pt idx="10">
                  <c:v>270</c:v>
                </c:pt>
                <c:pt idx="11">
                  <c:v>265.2</c:v>
                </c:pt>
                <c:pt idx="12">
                  <c:v>265.10000000000002</c:v>
                </c:pt>
                <c:pt idx="13">
                  <c:v>257.8</c:v>
                </c:pt>
                <c:pt idx="14">
                  <c:v>255.9</c:v>
                </c:pt>
                <c:pt idx="15">
                  <c:v>253.3</c:v>
                </c:pt>
                <c:pt idx="16">
                  <c:v>248.7</c:v>
                </c:pt>
                <c:pt idx="17">
                  <c:v>238.9</c:v>
                </c:pt>
                <c:pt idx="18">
                  <c:v>232.4</c:v>
                </c:pt>
                <c:pt idx="19">
                  <c:v>225.2</c:v>
                </c:pt>
                <c:pt idx="20">
                  <c:v>215.7</c:v>
                </c:pt>
                <c:pt idx="21">
                  <c:v>221.6</c:v>
                </c:pt>
                <c:pt idx="22">
                  <c:v>229.1</c:v>
                </c:pt>
                <c:pt idx="23">
                  <c:v>225.7</c:v>
                </c:pt>
                <c:pt idx="24">
                  <c:v>222.3</c:v>
                </c:pt>
                <c:pt idx="25">
                  <c:v>212.7</c:v>
                </c:pt>
                <c:pt idx="26">
                  <c:v>210.2</c:v>
                </c:pt>
                <c:pt idx="27">
                  <c:v>204.4</c:v>
                </c:pt>
                <c:pt idx="28">
                  <c:v>196.9</c:v>
                </c:pt>
                <c:pt idx="29">
                  <c:v>193.1</c:v>
                </c:pt>
                <c:pt idx="30">
                  <c:v>180.3</c:v>
                </c:pt>
                <c:pt idx="31">
                  <c:v>173</c:v>
                </c:pt>
                <c:pt idx="32">
                  <c:v>173.6</c:v>
                </c:pt>
                <c:pt idx="33">
                  <c:v>166.1</c:v>
                </c:pt>
                <c:pt idx="34">
                  <c:v>156.9</c:v>
                </c:pt>
                <c:pt idx="35">
                  <c:v>150.1</c:v>
                </c:pt>
                <c:pt idx="36">
                  <c:v>141.69999999999999</c:v>
                </c:pt>
                <c:pt idx="37">
                  <c:v>136.69999999999999</c:v>
                </c:pt>
                <c:pt idx="38">
                  <c:v>135.1</c:v>
                </c:pt>
                <c:pt idx="39">
                  <c:v>134.6</c:v>
                </c:pt>
                <c:pt idx="40">
                  <c:v>126.6</c:v>
                </c:pt>
                <c:pt idx="41">
                  <c:v>130</c:v>
                </c:pt>
              </c:numCache>
            </c:numRef>
          </c:val>
          <c:smooth val="0"/>
          <c:extLst>
            <c:ext xmlns:c16="http://schemas.microsoft.com/office/drawing/2014/chart" uri="{C3380CC4-5D6E-409C-BE32-E72D297353CC}">
              <c16:uniqueId val="{00000000-9751-43E8-97BE-752427484BC7}"/>
            </c:ext>
          </c:extLst>
        </c:ser>
        <c:ser>
          <c:idx val="1"/>
          <c:order val="1"/>
          <c:tx>
            <c:strRef>
              <c:f>'50+ vs 20-49'!$C$3</c:f>
              <c:strCache>
                <c:ptCount val="1"/>
                <c:pt idx="0">
                  <c:v>Female</c:v>
                </c:pt>
              </c:strCache>
            </c:strRef>
          </c:tx>
          <c:spPr>
            <a:ln w="28575" cap="rnd">
              <a:solidFill>
                <a:schemeClr val="accent2"/>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20-49'!$C$4:$C$45</c:f>
              <c:numCache>
                <c:formatCode>General</c:formatCode>
                <c:ptCount val="42"/>
                <c:pt idx="0">
                  <c:v>177.8</c:v>
                </c:pt>
                <c:pt idx="1">
                  <c:v>179.8</c:v>
                </c:pt>
                <c:pt idx="2">
                  <c:v>181.4</c:v>
                </c:pt>
                <c:pt idx="3">
                  <c:v>184.3</c:v>
                </c:pt>
                <c:pt idx="4">
                  <c:v>181.1</c:v>
                </c:pt>
                <c:pt idx="5">
                  <c:v>190</c:v>
                </c:pt>
                <c:pt idx="6">
                  <c:v>189.7</c:v>
                </c:pt>
                <c:pt idx="7">
                  <c:v>183</c:v>
                </c:pt>
                <c:pt idx="8">
                  <c:v>187.5</c:v>
                </c:pt>
                <c:pt idx="9">
                  <c:v>187.1</c:v>
                </c:pt>
                <c:pt idx="10">
                  <c:v>193.6</c:v>
                </c:pt>
                <c:pt idx="11">
                  <c:v>184.8</c:v>
                </c:pt>
                <c:pt idx="12">
                  <c:v>178.8</c:v>
                </c:pt>
                <c:pt idx="13">
                  <c:v>175</c:v>
                </c:pt>
                <c:pt idx="14">
                  <c:v>175.1</c:v>
                </c:pt>
                <c:pt idx="15">
                  <c:v>171.8</c:v>
                </c:pt>
                <c:pt idx="16">
                  <c:v>167.5</c:v>
                </c:pt>
                <c:pt idx="17">
                  <c:v>164.2</c:v>
                </c:pt>
                <c:pt idx="18">
                  <c:v>161.4</c:v>
                </c:pt>
                <c:pt idx="19">
                  <c:v>159.80000000000001</c:v>
                </c:pt>
                <c:pt idx="20">
                  <c:v>157</c:v>
                </c:pt>
                <c:pt idx="21">
                  <c:v>157</c:v>
                </c:pt>
                <c:pt idx="22">
                  <c:v>159.4</c:v>
                </c:pt>
                <c:pt idx="23">
                  <c:v>163.6</c:v>
                </c:pt>
                <c:pt idx="24">
                  <c:v>156.5</c:v>
                </c:pt>
                <c:pt idx="25">
                  <c:v>156.19999999999999</c:v>
                </c:pt>
                <c:pt idx="26">
                  <c:v>152.1</c:v>
                </c:pt>
                <c:pt idx="27">
                  <c:v>152.4</c:v>
                </c:pt>
                <c:pt idx="28">
                  <c:v>143.80000000000001</c:v>
                </c:pt>
                <c:pt idx="29">
                  <c:v>139.6</c:v>
                </c:pt>
                <c:pt idx="30">
                  <c:v>135.1</c:v>
                </c:pt>
                <c:pt idx="31">
                  <c:v>132.5</c:v>
                </c:pt>
                <c:pt idx="32">
                  <c:v>130.4</c:v>
                </c:pt>
                <c:pt idx="33">
                  <c:v>127.2</c:v>
                </c:pt>
                <c:pt idx="34">
                  <c:v>122.2</c:v>
                </c:pt>
                <c:pt idx="35">
                  <c:v>111.1</c:v>
                </c:pt>
                <c:pt idx="36">
                  <c:v>107.5</c:v>
                </c:pt>
                <c:pt idx="37">
                  <c:v>104.2</c:v>
                </c:pt>
                <c:pt idx="38">
                  <c:v>99.7</c:v>
                </c:pt>
                <c:pt idx="39">
                  <c:v>101.5</c:v>
                </c:pt>
                <c:pt idx="40">
                  <c:v>97.5</c:v>
                </c:pt>
                <c:pt idx="41">
                  <c:v>96.1</c:v>
                </c:pt>
              </c:numCache>
            </c:numRef>
          </c:val>
          <c:smooth val="0"/>
          <c:extLst>
            <c:ext xmlns:c16="http://schemas.microsoft.com/office/drawing/2014/chart" uri="{C3380CC4-5D6E-409C-BE32-E72D297353CC}">
              <c16:uniqueId val="{00000000-FF52-4917-8652-301BF222958B}"/>
            </c:ext>
          </c:extLst>
        </c:ser>
        <c:dLbls>
          <c:showLegendKey val="0"/>
          <c:showVal val="0"/>
          <c:showCatName val="0"/>
          <c:showSerName val="0"/>
          <c:showPercent val="0"/>
          <c:showBubbleSize val="0"/>
        </c:dLbls>
        <c:smooth val="0"/>
        <c:axId val="480493440"/>
        <c:axId val="480493768"/>
      </c:lineChart>
      <c:catAx>
        <c:axId val="4804934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r>
                  <a:rPr lang="en-US" sz="1200">
                    <a:solidFill>
                      <a:schemeClr val="accent6">
                        <a:lumMod val="10000"/>
                      </a:schemeClr>
                    </a:solidFill>
                  </a:rPr>
                  <a:t>Year of diagnosis</a:t>
                </a:r>
              </a:p>
            </c:rich>
          </c:tx>
          <c:layout>
            <c:manualLayout>
              <c:xMode val="edge"/>
              <c:yMode val="edge"/>
              <c:x val="0.42451618547681536"/>
              <c:y val="0.9352165801899159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493768"/>
        <c:crosses val="autoZero"/>
        <c:auto val="1"/>
        <c:lblAlgn val="ctr"/>
        <c:lblOffset val="100"/>
        <c:tickLblSkip val="5"/>
        <c:noMultiLvlLbl val="0"/>
      </c:catAx>
      <c:valAx>
        <c:axId val="48049376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r>
                  <a:rPr lang="en-US" sz="1200">
                    <a:solidFill>
                      <a:schemeClr val="accent6">
                        <a:lumMod val="10000"/>
                      </a:schemeClr>
                    </a:solidFill>
                  </a:rPr>
                  <a:t>Cases</a:t>
                </a:r>
                <a:r>
                  <a:rPr lang="en-US" sz="1200" baseline="0">
                    <a:solidFill>
                      <a:schemeClr val="accent6">
                        <a:lumMod val="10000"/>
                      </a:schemeClr>
                    </a:solidFill>
                  </a:rPr>
                  <a:t> per 100,000</a:t>
                </a:r>
                <a:endParaRPr lang="en-US" sz="1200">
                  <a:solidFill>
                    <a:schemeClr val="accent6">
                      <a:lumMod val="10000"/>
                    </a:schemeClr>
                  </a:solidFill>
                </a:endParaRPr>
              </a:p>
            </c:rich>
          </c:tx>
          <c:layout>
            <c:manualLayout>
              <c:xMode val="edge"/>
              <c:yMode val="edge"/>
              <c:x val="0"/>
              <c:y val="0.282096738336908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49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7154882154882155"/>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'20_49_ASR'!$L$1</c:f>
              <c:strCache>
                <c:ptCount val="1"/>
                <c:pt idx="0">
                  <c:v>Austria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'20_49_ASR'!$L$2:$L$43</c:f>
              <c:numCache>
                <c:formatCode>General</c:formatCode>
                <c:ptCount val="42"/>
                <c:pt idx="23">
                  <c:v>6.8785999999999996</c:v>
                </c:pt>
                <c:pt idx="24">
                  <c:v>6.7907000000000002</c:v>
                </c:pt>
                <c:pt idx="25">
                  <c:v>6.9837999999999996</c:v>
                </c:pt>
                <c:pt idx="26">
                  <c:v>6.8300999999999998</c:v>
                </c:pt>
                <c:pt idx="27">
                  <c:v>6.2350000000000003</c:v>
                </c:pt>
                <c:pt idx="28">
                  <c:v>6.9809000000000001</c:v>
                </c:pt>
                <c:pt idx="29">
                  <c:v>6.3872</c:v>
                </c:pt>
                <c:pt idx="30">
                  <c:v>6.4588000000000001</c:v>
                </c:pt>
                <c:pt idx="31">
                  <c:v>6.9557000000000002</c:v>
                </c:pt>
                <c:pt idx="32">
                  <c:v>6.0304000000000002</c:v>
                </c:pt>
                <c:pt idx="33">
                  <c:v>6.0148000000000001</c:v>
                </c:pt>
                <c:pt idx="34">
                  <c:v>5.7211999999999996</c:v>
                </c:pt>
                <c:pt idx="35">
                  <c:v>6.9424999999999999</c:v>
                </c:pt>
                <c:pt idx="36">
                  <c:v>6.0022000000000002</c:v>
                </c:pt>
                <c:pt idx="37">
                  <c:v>6.0963000000000003</c:v>
                </c:pt>
              </c:numCache>
            </c:numRef>
          </c:val>
          <c:smooth val="0"/>
          <c:extLst>
            <c:ext xmlns:c16="http://schemas.microsoft.com/office/drawing/2014/chart" uri="{C3380CC4-5D6E-409C-BE32-E72D297353CC}">
              <c16:uniqueId val="{00000000-723C-4949-9EC7-B911191EE26B}"/>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(2)'!$J$1</c:f>
              <c:strCache>
                <c:ptCount val="1"/>
                <c:pt idx="0">
                  <c:v>Lithuania</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(2)'!$J$2:$J$43</c:f>
              <c:numCache>
                <c:formatCode>General</c:formatCode>
                <c:ptCount val="42"/>
                <c:pt idx="18">
                  <c:v>90.832999999999998</c:v>
                </c:pt>
                <c:pt idx="19">
                  <c:v>86.183000000000007</c:v>
                </c:pt>
                <c:pt idx="20">
                  <c:v>94.915999999999997</c:v>
                </c:pt>
                <c:pt idx="21">
                  <c:v>95.061999999999998</c:v>
                </c:pt>
                <c:pt idx="22">
                  <c:v>95.525999999999996</c:v>
                </c:pt>
                <c:pt idx="23">
                  <c:v>102.31699999999999</c:v>
                </c:pt>
                <c:pt idx="24">
                  <c:v>101.57</c:v>
                </c:pt>
                <c:pt idx="25">
                  <c:v>104.729</c:v>
                </c:pt>
                <c:pt idx="26">
                  <c:v>105.88500000000001</c:v>
                </c:pt>
                <c:pt idx="27">
                  <c:v>103.53</c:v>
                </c:pt>
                <c:pt idx="28">
                  <c:v>109.568</c:v>
                </c:pt>
                <c:pt idx="29">
                  <c:v>106.358</c:v>
                </c:pt>
                <c:pt idx="30">
                  <c:v>105.717</c:v>
                </c:pt>
                <c:pt idx="31">
                  <c:v>109.729</c:v>
                </c:pt>
                <c:pt idx="32">
                  <c:v>104.015</c:v>
                </c:pt>
                <c:pt idx="33">
                  <c:v>111.71599999999999</c:v>
                </c:pt>
                <c:pt idx="34">
                  <c:v>118.03400000000001</c:v>
                </c:pt>
                <c:pt idx="35">
                  <c:v>120.596</c:v>
                </c:pt>
                <c:pt idx="36">
                  <c:v>116.51</c:v>
                </c:pt>
                <c:pt idx="37">
                  <c:v>117.67100000000001</c:v>
                </c:pt>
              </c:numCache>
            </c:numRef>
          </c:val>
          <c:smooth val="0"/>
          <c:extLst>
            <c:ext xmlns:c16="http://schemas.microsoft.com/office/drawing/2014/chart" uri="{C3380CC4-5D6E-409C-BE32-E72D297353CC}">
              <c16:uniqueId val="{00000000-0105-41AA-A361-D8D7465D0B0F}"/>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(2)'!$K$1</c:f>
              <c:strCache>
                <c:ptCount val="1"/>
                <c:pt idx="0">
                  <c:v>Italy</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(2)'!$K$2:$K$43</c:f>
              <c:numCache>
                <c:formatCode>General</c:formatCode>
                <c:ptCount val="42"/>
                <c:pt idx="23">
                  <c:v>151.50200000000001</c:v>
                </c:pt>
                <c:pt idx="24">
                  <c:v>149.084</c:v>
                </c:pt>
                <c:pt idx="25">
                  <c:v>151.077</c:v>
                </c:pt>
                <c:pt idx="26">
                  <c:v>152.172</c:v>
                </c:pt>
                <c:pt idx="27">
                  <c:v>155.726</c:v>
                </c:pt>
                <c:pt idx="28">
                  <c:v>157.11000000000001</c:v>
                </c:pt>
                <c:pt idx="29">
                  <c:v>158.482</c:v>
                </c:pt>
                <c:pt idx="30">
                  <c:v>167.27199999999999</c:v>
                </c:pt>
                <c:pt idx="31">
                  <c:v>180.29599999999999</c:v>
                </c:pt>
                <c:pt idx="32">
                  <c:v>171.89400000000001</c:v>
                </c:pt>
                <c:pt idx="33">
                  <c:v>163.82900000000001</c:v>
                </c:pt>
                <c:pt idx="34">
                  <c:v>155.792</c:v>
                </c:pt>
                <c:pt idx="35">
                  <c:v>145.94800000000001</c:v>
                </c:pt>
                <c:pt idx="36">
                  <c:v>138.77199999999999</c:v>
                </c:pt>
                <c:pt idx="37">
                  <c:v>139.672</c:v>
                </c:pt>
              </c:numCache>
            </c:numRef>
          </c:val>
          <c:smooth val="0"/>
          <c:extLst>
            <c:ext xmlns:c16="http://schemas.microsoft.com/office/drawing/2014/chart" uri="{C3380CC4-5D6E-409C-BE32-E72D297353CC}">
              <c16:uniqueId val="{00000000-54D1-4D8B-BDE1-152A1A243CC9}"/>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(2)'!$L$1</c:f>
              <c:strCache>
                <c:ptCount val="1"/>
                <c:pt idx="0">
                  <c:v>Austria</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(2)'!$L$2:$L$43</c:f>
              <c:numCache>
                <c:formatCode>General</c:formatCode>
                <c:ptCount val="42"/>
                <c:pt idx="23">
                  <c:v>149.34899999999999</c:v>
                </c:pt>
                <c:pt idx="24">
                  <c:v>141.852</c:v>
                </c:pt>
                <c:pt idx="25">
                  <c:v>146.321</c:v>
                </c:pt>
                <c:pt idx="26">
                  <c:v>137.70099999999999</c:v>
                </c:pt>
                <c:pt idx="27">
                  <c:v>135.852</c:v>
                </c:pt>
                <c:pt idx="28">
                  <c:v>138.922</c:v>
                </c:pt>
                <c:pt idx="29">
                  <c:v>137.34</c:v>
                </c:pt>
                <c:pt idx="30">
                  <c:v>136.119</c:v>
                </c:pt>
                <c:pt idx="31">
                  <c:v>131.92099999999999</c:v>
                </c:pt>
                <c:pt idx="32">
                  <c:v>125.11499999999999</c:v>
                </c:pt>
                <c:pt idx="33">
                  <c:v>124.557</c:v>
                </c:pt>
                <c:pt idx="34">
                  <c:v>117.699</c:v>
                </c:pt>
                <c:pt idx="35">
                  <c:v>111.69499999999999</c:v>
                </c:pt>
                <c:pt idx="36">
                  <c:v>107.818</c:v>
                </c:pt>
                <c:pt idx="37">
                  <c:v>108.53400000000001</c:v>
                </c:pt>
              </c:numCache>
            </c:numRef>
          </c:val>
          <c:smooth val="0"/>
          <c:extLst>
            <c:ext xmlns:c16="http://schemas.microsoft.com/office/drawing/2014/chart" uri="{C3380CC4-5D6E-409C-BE32-E72D297353CC}">
              <c16:uniqueId val="{00000000-F366-4B2D-B4DB-3C63FC27CD33}"/>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AAPC10!$A$2:$A$42</c:f>
              <c:strCache>
                <c:ptCount val="19"/>
                <c:pt idx="0">
                  <c:v>Slovakia</c:v>
                </c:pt>
                <c:pt idx="1">
                  <c:v>Norway</c:v>
                </c:pt>
                <c:pt idx="2">
                  <c:v>Slovenia</c:v>
                </c:pt>
                <c:pt idx="3">
                  <c:v>Denmark</c:v>
                </c:pt>
                <c:pt idx="4">
                  <c:v>Germany (2 registries)</c:v>
                </c:pt>
                <c:pt idx="5">
                  <c:v>Iceland</c:v>
                </c:pt>
                <c:pt idx="6">
                  <c:v>Netherlands</c:v>
                </c:pt>
                <c:pt idx="7">
                  <c:v>USA (SEER 9 registries)</c:v>
                </c:pt>
                <c:pt idx="8">
                  <c:v>Costa Rica</c:v>
                </c:pt>
                <c:pt idx="9">
                  <c:v>Ecuador, Quito</c:v>
                </c:pt>
                <c:pt idx="10">
                  <c:v>Turkey (2 registries)</c:v>
                </c:pt>
                <c:pt idx="11">
                  <c:v>Australia</c:v>
                </c:pt>
                <c:pt idx="12">
                  <c:v>Canada</c:v>
                </c:pt>
                <c:pt idx="13">
                  <c:v>Thailand (4 registries)</c:v>
                </c:pt>
                <c:pt idx="14">
                  <c:v>India, Chennai</c:v>
                </c:pt>
                <c:pt idx="15">
                  <c:v>United Kingdom</c:v>
                </c:pt>
                <c:pt idx="16">
                  <c:v>Cyprus</c:v>
                </c:pt>
                <c:pt idx="17">
                  <c:v>New Zealand</c:v>
                </c:pt>
                <c:pt idx="18">
                  <c:v>Korea (5 registries)</c:v>
                </c:pt>
              </c:strCache>
            </c:strRef>
          </c:cat>
          <c:val>
            <c:numRef>
              <c:f>AAPC10!$B$2:$B$42</c:f>
              <c:numCache>
                <c:formatCode>0.0</c:formatCode>
                <c:ptCount val="19"/>
                <c:pt idx="0">
                  <c:v>0.52</c:v>
                </c:pt>
                <c:pt idx="1">
                  <c:v>0.53</c:v>
                </c:pt>
                <c:pt idx="2">
                  <c:v>0.84</c:v>
                </c:pt>
                <c:pt idx="3">
                  <c:v>1.03</c:v>
                </c:pt>
                <c:pt idx="4">
                  <c:v>1.28</c:v>
                </c:pt>
                <c:pt idx="5">
                  <c:v>1.4</c:v>
                </c:pt>
                <c:pt idx="6">
                  <c:v>2.0099999999999998</c:v>
                </c:pt>
                <c:pt idx="7">
                  <c:v>2.12</c:v>
                </c:pt>
                <c:pt idx="8">
                  <c:v>2.2400000000000002</c:v>
                </c:pt>
                <c:pt idx="9">
                  <c:v>2.2999999999999998</c:v>
                </c:pt>
                <c:pt idx="10">
                  <c:v>2.39</c:v>
                </c:pt>
                <c:pt idx="11">
                  <c:v>2.8</c:v>
                </c:pt>
                <c:pt idx="12">
                  <c:v>2.83</c:v>
                </c:pt>
                <c:pt idx="13">
                  <c:v>2.85</c:v>
                </c:pt>
                <c:pt idx="14">
                  <c:v>3</c:v>
                </c:pt>
                <c:pt idx="15">
                  <c:v>3.29</c:v>
                </c:pt>
                <c:pt idx="16">
                  <c:v>3.78</c:v>
                </c:pt>
                <c:pt idx="17">
                  <c:v>4</c:v>
                </c:pt>
                <c:pt idx="18">
                  <c:v>4.17</c:v>
                </c:pt>
              </c:numCache>
            </c:numRef>
          </c:val>
          <c:extLst>
            <c:ext xmlns:c16="http://schemas.microsoft.com/office/drawing/2014/chart" uri="{C3380CC4-5D6E-409C-BE32-E72D297353CC}">
              <c16:uniqueId val="{00000052-3731-4B0F-A2AD-6BF3D92BDDBB}"/>
            </c:ext>
          </c:extLst>
        </c:ser>
        <c:dLbls>
          <c:dLblPos val="outEnd"/>
          <c:showLegendKey val="0"/>
          <c:showVal val="1"/>
          <c:showCatName val="0"/>
          <c:showSerName val="0"/>
          <c:showPercent val="0"/>
          <c:showBubbleSize val="0"/>
        </c:dLbls>
        <c:gapWidth val="100"/>
        <c:axId val="382888224"/>
        <c:axId val="382876744"/>
      </c:barChart>
      <c:catAx>
        <c:axId val="382888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2876744"/>
        <c:crosses val="autoZero"/>
        <c:auto val="1"/>
        <c:lblAlgn val="ctr"/>
        <c:lblOffset val="100"/>
        <c:noMultiLvlLbl val="0"/>
      </c:catAx>
      <c:valAx>
        <c:axId val="382876744"/>
        <c:scaling>
          <c:orientation val="minMax"/>
          <c:min val="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Average Annual Percent Change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288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solidFill>
                <a:sysClr val="windowText" lastClr="000000"/>
              </a:solidFill>
            </a:ln>
            <a:effectLst/>
          </c:spPr>
          <c:invertIfNegative val="0"/>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28-E1E4-4B28-B787-9B6DA8AF5327}"/>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29-E1E4-4B28-B787-9B6DA8AF5327}"/>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2B-E1E4-4B28-B787-9B6DA8AF5327}"/>
              </c:ext>
            </c:extLst>
          </c:dPt>
          <c:dPt>
            <c:idx val="7"/>
            <c:invertIfNegative val="0"/>
            <c:bubble3D val="0"/>
            <c:spPr>
              <a:solidFill>
                <a:schemeClr val="bg1">
                  <a:lumMod val="95000"/>
                </a:schemeClr>
              </a:solidFill>
              <a:ln>
                <a:noFill/>
              </a:ln>
              <a:effectLst/>
            </c:spPr>
            <c:extLst>
              <c:ext xmlns:c16="http://schemas.microsoft.com/office/drawing/2014/chart" uri="{C3380CC4-5D6E-409C-BE32-E72D297353CC}">
                <c16:uniqueId val="{0000002F-E1E4-4B28-B787-9B6DA8AF5327}"/>
              </c:ext>
            </c:extLst>
          </c:dPt>
          <c:dPt>
            <c:idx val="11"/>
            <c:invertIfNegative val="0"/>
            <c:bubble3D val="0"/>
            <c:spPr>
              <a:solidFill>
                <a:schemeClr val="bg1">
                  <a:lumMod val="95000"/>
                </a:schemeClr>
              </a:solidFill>
              <a:ln>
                <a:noFill/>
              </a:ln>
              <a:effectLst/>
            </c:spPr>
            <c:extLst>
              <c:ext xmlns:c16="http://schemas.microsoft.com/office/drawing/2014/chart" uri="{C3380CC4-5D6E-409C-BE32-E72D297353CC}">
                <c16:uniqueId val="{00000033-E1E4-4B28-B787-9B6DA8AF5327}"/>
              </c:ext>
            </c:extLst>
          </c:dPt>
          <c:dPt>
            <c:idx val="12"/>
            <c:invertIfNegative val="0"/>
            <c:bubble3D val="0"/>
            <c:spPr>
              <a:solidFill>
                <a:schemeClr val="bg1">
                  <a:lumMod val="95000"/>
                </a:schemeClr>
              </a:solidFill>
              <a:ln>
                <a:noFill/>
              </a:ln>
              <a:effectLst/>
            </c:spPr>
            <c:extLst>
              <c:ext xmlns:c16="http://schemas.microsoft.com/office/drawing/2014/chart" uri="{C3380CC4-5D6E-409C-BE32-E72D297353CC}">
                <c16:uniqueId val="{00000034-E1E4-4B28-B787-9B6DA8AF5327}"/>
              </c:ext>
            </c:extLst>
          </c:dPt>
          <c:dPt>
            <c:idx val="15"/>
            <c:invertIfNegative val="0"/>
            <c:bubble3D val="0"/>
            <c:spPr>
              <a:solidFill>
                <a:schemeClr val="bg1">
                  <a:lumMod val="95000"/>
                </a:schemeClr>
              </a:solidFill>
              <a:ln>
                <a:noFill/>
              </a:ln>
              <a:effectLst/>
            </c:spPr>
            <c:extLst>
              <c:ext xmlns:c16="http://schemas.microsoft.com/office/drawing/2014/chart" uri="{C3380CC4-5D6E-409C-BE32-E72D297353CC}">
                <c16:uniqueId val="{00000037-E1E4-4B28-B787-9B6DA8AF5327}"/>
              </c:ext>
            </c:extLst>
          </c:dPt>
          <c:dPt>
            <c:idx val="17"/>
            <c:invertIfNegative val="0"/>
            <c:bubble3D val="0"/>
            <c:spPr>
              <a:solidFill>
                <a:schemeClr val="bg1">
                  <a:lumMod val="95000"/>
                </a:schemeClr>
              </a:solidFill>
              <a:ln>
                <a:noFill/>
              </a:ln>
              <a:effectLst/>
            </c:spPr>
            <c:extLst>
              <c:ext xmlns:c16="http://schemas.microsoft.com/office/drawing/2014/chart" uri="{C3380CC4-5D6E-409C-BE32-E72D297353CC}">
                <c16:uniqueId val="{00000039-E1E4-4B28-B787-9B6DA8AF532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AAPC10!$A$2:$A$42</c:f>
              <c:strCache>
                <c:ptCount val="19"/>
                <c:pt idx="0">
                  <c:v>Slovakia</c:v>
                </c:pt>
                <c:pt idx="1">
                  <c:v>Norway</c:v>
                </c:pt>
                <c:pt idx="2">
                  <c:v>Slovenia</c:v>
                </c:pt>
                <c:pt idx="3">
                  <c:v>Denmark</c:v>
                </c:pt>
                <c:pt idx="4">
                  <c:v>Germany (2 registries)</c:v>
                </c:pt>
                <c:pt idx="5">
                  <c:v>Iceland</c:v>
                </c:pt>
                <c:pt idx="6">
                  <c:v>Netherlands</c:v>
                </c:pt>
                <c:pt idx="7">
                  <c:v>USA (SEER 9 registries)</c:v>
                </c:pt>
                <c:pt idx="8">
                  <c:v>Costa Rica</c:v>
                </c:pt>
                <c:pt idx="9">
                  <c:v>Ecuador, Quito</c:v>
                </c:pt>
                <c:pt idx="10">
                  <c:v>Turkey (2 registries)</c:v>
                </c:pt>
                <c:pt idx="11">
                  <c:v>Australia</c:v>
                </c:pt>
                <c:pt idx="12">
                  <c:v>Canada</c:v>
                </c:pt>
                <c:pt idx="13">
                  <c:v>Thailand (4 registries)</c:v>
                </c:pt>
                <c:pt idx="14">
                  <c:v>India, Chennai</c:v>
                </c:pt>
                <c:pt idx="15">
                  <c:v>United Kingdom</c:v>
                </c:pt>
                <c:pt idx="16">
                  <c:v>Cyprus</c:v>
                </c:pt>
                <c:pt idx="17">
                  <c:v>New Zealand</c:v>
                </c:pt>
                <c:pt idx="18">
                  <c:v>Korea (5 registries)</c:v>
                </c:pt>
              </c:strCache>
            </c:strRef>
          </c:cat>
          <c:val>
            <c:numRef>
              <c:f>AAPC10!$B$2:$B$42</c:f>
              <c:numCache>
                <c:formatCode>0.0</c:formatCode>
                <c:ptCount val="19"/>
                <c:pt idx="0">
                  <c:v>0.52</c:v>
                </c:pt>
                <c:pt idx="1">
                  <c:v>0.53</c:v>
                </c:pt>
                <c:pt idx="2">
                  <c:v>0.84</c:v>
                </c:pt>
                <c:pt idx="3">
                  <c:v>1.03</c:v>
                </c:pt>
                <c:pt idx="4">
                  <c:v>1.28</c:v>
                </c:pt>
                <c:pt idx="5">
                  <c:v>1.4</c:v>
                </c:pt>
                <c:pt idx="6">
                  <c:v>2.0099999999999998</c:v>
                </c:pt>
                <c:pt idx="7">
                  <c:v>2.12</c:v>
                </c:pt>
                <c:pt idx="8">
                  <c:v>2.2400000000000002</c:v>
                </c:pt>
                <c:pt idx="9">
                  <c:v>2.2999999999999998</c:v>
                </c:pt>
                <c:pt idx="10">
                  <c:v>2.39</c:v>
                </c:pt>
                <c:pt idx="11">
                  <c:v>2.8</c:v>
                </c:pt>
                <c:pt idx="12">
                  <c:v>2.83</c:v>
                </c:pt>
                <c:pt idx="13">
                  <c:v>2.85</c:v>
                </c:pt>
                <c:pt idx="14">
                  <c:v>3</c:v>
                </c:pt>
                <c:pt idx="15">
                  <c:v>3.29</c:v>
                </c:pt>
                <c:pt idx="16">
                  <c:v>3.78</c:v>
                </c:pt>
                <c:pt idx="17">
                  <c:v>4</c:v>
                </c:pt>
                <c:pt idx="18">
                  <c:v>4.17</c:v>
                </c:pt>
              </c:numCache>
            </c:numRef>
          </c:val>
          <c:extLst>
            <c:ext xmlns:c16="http://schemas.microsoft.com/office/drawing/2014/chart" uri="{C3380CC4-5D6E-409C-BE32-E72D297353CC}">
              <c16:uniqueId val="{00000052-3731-4B0F-A2AD-6BF3D92BDDBB}"/>
            </c:ext>
          </c:extLst>
        </c:ser>
        <c:dLbls>
          <c:dLblPos val="outEnd"/>
          <c:showLegendKey val="0"/>
          <c:showVal val="1"/>
          <c:showCatName val="0"/>
          <c:showSerName val="0"/>
          <c:showPercent val="0"/>
          <c:showBubbleSize val="0"/>
        </c:dLbls>
        <c:gapWidth val="100"/>
        <c:axId val="382888224"/>
        <c:axId val="382876744"/>
      </c:barChart>
      <c:catAx>
        <c:axId val="382888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2876744"/>
        <c:crosses val="autoZero"/>
        <c:auto val="1"/>
        <c:lblAlgn val="ctr"/>
        <c:lblOffset val="100"/>
        <c:noMultiLvlLbl val="0"/>
      </c:catAx>
      <c:valAx>
        <c:axId val="3828767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Average Annual Percent Change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288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solidFill>
                <a:sysClr val="windowText" lastClr="000000"/>
              </a:solid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30-F050-4C37-A08B-6570F647389E}"/>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2F-F050-4C37-A08B-6570F647389E}"/>
              </c:ext>
            </c:extLst>
          </c:dPt>
          <c:dPt>
            <c:idx val="5"/>
            <c:invertIfNegative val="0"/>
            <c:bubble3D val="0"/>
            <c:spPr>
              <a:solidFill>
                <a:schemeClr val="bg1">
                  <a:lumMod val="95000"/>
                </a:schemeClr>
              </a:solidFill>
              <a:ln>
                <a:noFill/>
              </a:ln>
              <a:effectLst/>
            </c:spPr>
            <c:extLst>
              <c:ext xmlns:c16="http://schemas.microsoft.com/office/drawing/2014/chart" uri="{C3380CC4-5D6E-409C-BE32-E72D297353CC}">
                <c16:uniqueId val="{0000002E-F050-4C37-A08B-6570F647389E}"/>
              </c:ext>
            </c:extLst>
          </c:dPt>
          <c:dPt>
            <c:idx val="6"/>
            <c:invertIfNegative val="0"/>
            <c:bubble3D val="0"/>
            <c:spPr>
              <a:solidFill>
                <a:schemeClr val="bg1">
                  <a:lumMod val="95000"/>
                </a:schemeClr>
              </a:solidFill>
              <a:ln>
                <a:noFill/>
              </a:ln>
              <a:effectLst/>
            </c:spPr>
            <c:extLst>
              <c:ext xmlns:c16="http://schemas.microsoft.com/office/drawing/2014/chart" uri="{C3380CC4-5D6E-409C-BE32-E72D297353CC}">
                <c16:uniqueId val="{0000002D-F050-4C37-A08B-6570F647389E}"/>
              </c:ext>
            </c:extLst>
          </c:dPt>
          <c:dPt>
            <c:idx val="8"/>
            <c:invertIfNegative val="0"/>
            <c:bubble3D val="0"/>
            <c:spPr>
              <a:solidFill>
                <a:schemeClr val="bg1">
                  <a:lumMod val="95000"/>
                </a:schemeClr>
              </a:solidFill>
              <a:ln>
                <a:noFill/>
              </a:ln>
              <a:effectLst/>
            </c:spPr>
            <c:extLst>
              <c:ext xmlns:c16="http://schemas.microsoft.com/office/drawing/2014/chart" uri="{C3380CC4-5D6E-409C-BE32-E72D297353CC}">
                <c16:uniqueId val="{0000002C-F050-4C37-A08B-6570F647389E}"/>
              </c:ext>
            </c:extLst>
          </c:dPt>
          <c:dPt>
            <c:idx val="9"/>
            <c:invertIfNegative val="0"/>
            <c:bubble3D val="0"/>
            <c:spPr>
              <a:solidFill>
                <a:schemeClr val="bg1">
                  <a:lumMod val="95000"/>
                </a:schemeClr>
              </a:solidFill>
              <a:ln>
                <a:noFill/>
              </a:ln>
              <a:effectLst/>
            </c:spPr>
            <c:extLst>
              <c:ext xmlns:c16="http://schemas.microsoft.com/office/drawing/2014/chart" uri="{C3380CC4-5D6E-409C-BE32-E72D297353CC}">
                <c16:uniqueId val="{0000002B-F050-4C37-A08B-6570F647389E}"/>
              </c:ext>
            </c:extLst>
          </c:dPt>
          <c:dPt>
            <c:idx val="10"/>
            <c:invertIfNegative val="0"/>
            <c:bubble3D val="0"/>
            <c:spPr>
              <a:solidFill>
                <a:schemeClr val="bg1">
                  <a:lumMod val="95000"/>
                </a:schemeClr>
              </a:solidFill>
              <a:ln>
                <a:noFill/>
              </a:ln>
              <a:effectLst/>
            </c:spPr>
            <c:extLst>
              <c:ext xmlns:c16="http://schemas.microsoft.com/office/drawing/2014/chart" uri="{C3380CC4-5D6E-409C-BE32-E72D297353CC}">
                <c16:uniqueId val="{0000002A-F050-4C37-A08B-6570F647389E}"/>
              </c:ext>
            </c:extLst>
          </c:dPt>
          <c:dPt>
            <c:idx val="13"/>
            <c:invertIfNegative val="0"/>
            <c:bubble3D val="0"/>
            <c:spPr>
              <a:solidFill>
                <a:schemeClr val="bg1">
                  <a:lumMod val="95000"/>
                </a:schemeClr>
              </a:solidFill>
              <a:ln>
                <a:noFill/>
              </a:ln>
              <a:effectLst/>
            </c:spPr>
            <c:extLst>
              <c:ext xmlns:c16="http://schemas.microsoft.com/office/drawing/2014/chart" uri="{C3380CC4-5D6E-409C-BE32-E72D297353CC}">
                <c16:uniqueId val="{00000029-F050-4C37-A08B-6570F647389E}"/>
              </c:ext>
            </c:extLst>
          </c:dPt>
          <c:dPt>
            <c:idx val="14"/>
            <c:invertIfNegative val="0"/>
            <c:bubble3D val="0"/>
            <c:spPr>
              <a:solidFill>
                <a:schemeClr val="bg1">
                  <a:lumMod val="95000"/>
                </a:schemeClr>
              </a:solidFill>
              <a:ln>
                <a:noFill/>
              </a:ln>
              <a:effectLst/>
            </c:spPr>
            <c:extLst>
              <c:ext xmlns:c16="http://schemas.microsoft.com/office/drawing/2014/chart" uri="{C3380CC4-5D6E-409C-BE32-E72D297353CC}">
                <c16:uniqueId val="{00000028-F050-4C37-A08B-6570F647389E}"/>
              </c:ext>
            </c:extLst>
          </c:dPt>
          <c:dPt>
            <c:idx val="16"/>
            <c:invertIfNegative val="0"/>
            <c:bubble3D val="0"/>
            <c:spPr>
              <a:solidFill>
                <a:schemeClr val="bg1">
                  <a:lumMod val="95000"/>
                </a:schemeClr>
              </a:solidFill>
              <a:ln>
                <a:noFill/>
              </a:ln>
              <a:effectLst/>
            </c:spPr>
            <c:extLst>
              <c:ext xmlns:c16="http://schemas.microsoft.com/office/drawing/2014/chart" uri="{C3380CC4-5D6E-409C-BE32-E72D297353CC}">
                <c16:uniqueId val="{00000027-F050-4C37-A08B-6570F647389E}"/>
              </c:ext>
            </c:extLst>
          </c:dPt>
          <c:dPt>
            <c:idx val="18"/>
            <c:invertIfNegative val="0"/>
            <c:bubble3D val="0"/>
            <c:spPr>
              <a:solidFill>
                <a:schemeClr val="bg1">
                  <a:lumMod val="95000"/>
                </a:schemeClr>
              </a:solidFill>
              <a:ln>
                <a:noFill/>
              </a:ln>
              <a:effectLst/>
            </c:spPr>
            <c:extLst>
              <c:ext xmlns:c16="http://schemas.microsoft.com/office/drawing/2014/chart" uri="{C3380CC4-5D6E-409C-BE32-E72D297353CC}">
                <c16:uniqueId val="{00000026-F050-4C37-A08B-6570F647389E}"/>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AAPC10!$A$2:$A$42</c:f>
              <c:strCache>
                <c:ptCount val="19"/>
                <c:pt idx="0">
                  <c:v>Slovakia</c:v>
                </c:pt>
                <c:pt idx="1">
                  <c:v>Norway</c:v>
                </c:pt>
                <c:pt idx="2">
                  <c:v>Slovenia</c:v>
                </c:pt>
                <c:pt idx="3">
                  <c:v>Denmark</c:v>
                </c:pt>
                <c:pt idx="4">
                  <c:v>Germany (2 registries)</c:v>
                </c:pt>
                <c:pt idx="5">
                  <c:v>Iceland</c:v>
                </c:pt>
                <c:pt idx="6">
                  <c:v>Netherlands</c:v>
                </c:pt>
                <c:pt idx="7">
                  <c:v>USA (SEER 9 registries)</c:v>
                </c:pt>
                <c:pt idx="8">
                  <c:v>Costa Rica</c:v>
                </c:pt>
                <c:pt idx="9">
                  <c:v>Ecuador, Quito</c:v>
                </c:pt>
                <c:pt idx="10">
                  <c:v>Turkey (2 registries)</c:v>
                </c:pt>
                <c:pt idx="11">
                  <c:v>Australia</c:v>
                </c:pt>
                <c:pt idx="12">
                  <c:v>Canada</c:v>
                </c:pt>
                <c:pt idx="13">
                  <c:v>Thailand (4 registries)</c:v>
                </c:pt>
                <c:pt idx="14">
                  <c:v>India, Chennai</c:v>
                </c:pt>
                <c:pt idx="15">
                  <c:v>United Kingdom</c:v>
                </c:pt>
                <c:pt idx="16">
                  <c:v>Cyprus</c:v>
                </c:pt>
                <c:pt idx="17">
                  <c:v>New Zealand</c:v>
                </c:pt>
                <c:pt idx="18">
                  <c:v>Korea (5 registries)</c:v>
                </c:pt>
              </c:strCache>
            </c:strRef>
          </c:cat>
          <c:val>
            <c:numRef>
              <c:f>AAPC10!$B$2:$B$42</c:f>
              <c:numCache>
                <c:formatCode>0.0</c:formatCode>
                <c:ptCount val="19"/>
                <c:pt idx="0">
                  <c:v>0.52</c:v>
                </c:pt>
                <c:pt idx="1">
                  <c:v>0.53</c:v>
                </c:pt>
                <c:pt idx="2">
                  <c:v>0.84</c:v>
                </c:pt>
                <c:pt idx="3">
                  <c:v>1.03</c:v>
                </c:pt>
                <c:pt idx="4">
                  <c:v>1.28</c:v>
                </c:pt>
                <c:pt idx="5">
                  <c:v>1.4</c:v>
                </c:pt>
                <c:pt idx="6">
                  <c:v>2.0099999999999998</c:v>
                </c:pt>
                <c:pt idx="7">
                  <c:v>2.12</c:v>
                </c:pt>
                <c:pt idx="8">
                  <c:v>2.2400000000000002</c:v>
                </c:pt>
                <c:pt idx="9">
                  <c:v>2.2999999999999998</c:v>
                </c:pt>
                <c:pt idx="10">
                  <c:v>2.39</c:v>
                </c:pt>
                <c:pt idx="11">
                  <c:v>2.8</c:v>
                </c:pt>
                <c:pt idx="12">
                  <c:v>2.83</c:v>
                </c:pt>
                <c:pt idx="13">
                  <c:v>2.85</c:v>
                </c:pt>
                <c:pt idx="14">
                  <c:v>3</c:v>
                </c:pt>
                <c:pt idx="15">
                  <c:v>3.29</c:v>
                </c:pt>
                <c:pt idx="16">
                  <c:v>3.78</c:v>
                </c:pt>
                <c:pt idx="17">
                  <c:v>4</c:v>
                </c:pt>
                <c:pt idx="18">
                  <c:v>4.17</c:v>
                </c:pt>
              </c:numCache>
            </c:numRef>
          </c:val>
          <c:extLst>
            <c:ext xmlns:c16="http://schemas.microsoft.com/office/drawing/2014/chart" uri="{C3380CC4-5D6E-409C-BE32-E72D297353CC}">
              <c16:uniqueId val="{00000052-3731-4B0F-A2AD-6BF3D92BDDBB}"/>
            </c:ext>
          </c:extLst>
        </c:ser>
        <c:dLbls>
          <c:dLblPos val="outEnd"/>
          <c:showLegendKey val="0"/>
          <c:showVal val="1"/>
          <c:showCatName val="0"/>
          <c:showSerName val="0"/>
          <c:showPercent val="0"/>
          <c:showBubbleSize val="0"/>
        </c:dLbls>
        <c:gapWidth val="100"/>
        <c:axId val="382888224"/>
        <c:axId val="382876744"/>
      </c:barChart>
      <c:catAx>
        <c:axId val="382888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2876744"/>
        <c:crosses val="autoZero"/>
        <c:auto val="1"/>
        <c:lblAlgn val="ctr"/>
        <c:lblOffset val="100"/>
        <c:noMultiLvlLbl val="0"/>
      </c:catAx>
      <c:valAx>
        <c:axId val="38287674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Average Annual Percent Change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288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solidFill>
                  <a:sysClr val="windowText" lastClr="000000"/>
                </a:solidFill>
              </a:rPr>
              <a:t>Australia</a:t>
            </a:r>
          </a:p>
        </c:rich>
      </c:tx>
      <c:layout>
        <c:manualLayout>
          <c:xMode val="edge"/>
          <c:yMode val="edge"/>
          <c:x val="0.37203703703703705"/>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'20_49_ASR'!$B$1</c:f>
              <c:strCache>
                <c:ptCount val="1"/>
                <c:pt idx="0">
                  <c:v>Australia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'20_49_ASR'!$B$2:$B$43</c:f>
              <c:numCache>
                <c:formatCode>General</c:formatCode>
                <c:ptCount val="42"/>
                <c:pt idx="7">
                  <c:v>11.15</c:v>
                </c:pt>
                <c:pt idx="8">
                  <c:v>12.01</c:v>
                </c:pt>
                <c:pt idx="9">
                  <c:v>10.87</c:v>
                </c:pt>
                <c:pt idx="10">
                  <c:v>11.54</c:v>
                </c:pt>
                <c:pt idx="11">
                  <c:v>11.12</c:v>
                </c:pt>
                <c:pt idx="12">
                  <c:v>11.25</c:v>
                </c:pt>
                <c:pt idx="13">
                  <c:v>10.29</c:v>
                </c:pt>
                <c:pt idx="14">
                  <c:v>9.61</c:v>
                </c:pt>
                <c:pt idx="15">
                  <c:v>10.32</c:v>
                </c:pt>
                <c:pt idx="16">
                  <c:v>9.84</c:v>
                </c:pt>
                <c:pt idx="17">
                  <c:v>10.06</c:v>
                </c:pt>
                <c:pt idx="18">
                  <c:v>9.84</c:v>
                </c:pt>
                <c:pt idx="19">
                  <c:v>9.33</c:v>
                </c:pt>
                <c:pt idx="20">
                  <c:v>9.27</c:v>
                </c:pt>
                <c:pt idx="21">
                  <c:v>9.68</c:v>
                </c:pt>
                <c:pt idx="22">
                  <c:v>9.94</c:v>
                </c:pt>
                <c:pt idx="23">
                  <c:v>9.64</c:v>
                </c:pt>
                <c:pt idx="24">
                  <c:v>9.98</c:v>
                </c:pt>
                <c:pt idx="25">
                  <c:v>10.34</c:v>
                </c:pt>
                <c:pt idx="26">
                  <c:v>10.27</c:v>
                </c:pt>
                <c:pt idx="27">
                  <c:v>9.64</c:v>
                </c:pt>
                <c:pt idx="28">
                  <c:v>9.6300000000000008</c:v>
                </c:pt>
                <c:pt idx="29">
                  <c:v>9.68</c:v>
                </c:pt>
                <c:pt idx="30">
                  <c:v>9.7799999999999994</c:v>
                </c:pt>
                <c:pt idx="31">
                  <c:v>10.41</c:v>
                </c:pt>
                <c:pt idx="32">
                  <c:v>10.88</c:v>
                </c:pt>
                <c:pt idx="33">
                  <c:v>10.36</c:v>
                </c:pt>
                <c:pt idx="34">
                  <c:v>11.32</c:v>
                </c:pt>
                <c:pt idx="35">
                  <c:v>11.57</c:v>
                </c:pt>
                <c:pt idx="36">
                  <c:v>12.38</c:v>
                </c:pt>
                <c:pt idx="37">
                  <c:v>12.03</c:v>
                </c:pt>
                <c:pt idx="38">
                  <c:v>13.19</c:v>
                </c:pt>
                <c:pt idx="39">
                  <c:v>12.53</c:v>
                </c:pt>
                <c:pt idx="40">
                  <c:v>12.9</c:v>
                </c:pt>
              </c:numCache>
            </c:numRef>
          </c:val>
          <c:smooth val="0"/>
          <c:extLst>
            <c:ext xmlns:c16="http://schemas.microsoft.com/office/drawing/2014/chart" uri="{C3380CC4-5D6E-409C-BE32-E72D297353CC}">
              <c16:uniqueId val="{00000000-97CC-48BC-9DF6-4111F39644CC}"/>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956000291630206"/>
          <c:y val="7.4683204921965419E-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'20_49_ASR'!$C$1</c:f>
              <c:strCache>
                <c:ptCount val="1"/>
                <c:pt idx="0">
                  <c:v>Canada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'20_49_ASR'!$C$2:$C$43</c:f>
              <c:numCache>
                <c:formatCode>General</c:formatCode>
                <c:ptCount val="42"/>
                <c:pt idx="8">
                  <c:v>8.7200000000000006</c:v>
                </c:pt>
                <c:pt idx="9">
                  <c:v>8.2100000000000009</c:v>
                </c:pt>
                <c:pt idx="10">
                  <c:v>8.7100000000000009</c:v>
                </c:pt>
                <c:pt idx="11">
                  <c:v>8.7200000000000006</c:v>
                </c:pt>
                <c:pt idx="12">
                  <c:v>8.1300000000000008</c:v>
                </c:pt>
                <c:pt idx="13">
                  <c:v>7.96</c:v>
                </c:pt>
                <c:pt idx="14">
                  <c:v>7.89</c:v>
                </c:pt>
                <c:pt idx="15">
                  <c:v>7.77</c:v>
                </c:pt>
                <c:pt idx="16">
                  <c:v>7.64</c:v>
                </c:pt>
                <c:pt idx="17">
                  <c:v>7.87</c:v>
                </c:pt>
                <c:pt idx="18">
                  <c:v>7.65</c:v>
                </c:pt>
                <c:pt idx="19">
                  <c:v>7.37</c:v>
                </c:pt>
                <c:pt idx="20">
                  <c:v>7.08</c:v>
                </c:pt>
                <c:pt idx="21">
                  <c:v>6.99</c:v>
                </c:pt>
                <c:pt idx="22">
                  <c:v>7.28</c:v>
                </c:pt>
                <c:pt idx="23">
                  <c:v>7.58</c:v>
                </c:pt>
                <c:pt idx="24">
                  <c:v>7.35</c:v>
                </c:pt>
                <c:pt idx="25">
                  <c:v>7.91</c:v>
                </c:pt>
                <c:pt idx="26">
                  <c:v>7.77</c:v>
                </c:pt>
                <c:pt idx="27">
                  <c:v>7.57</c:v>
                </c:pt>
                <c:pt idx="28">
                  <c:v>7.2</c:v>
                </c:pt>
                <c:pt idx="29">
                  <c:v>8.2200000000000006</c:v>
                </c:pt>
                <c:pt idx="30">
                  <c:v>8.02</c:v>
                </c:pt>
                <c:pt idx="31">
                  <c:v>8.08</c:v>
                </c:pt>
                <c:pt idx="32">
                  <c:v>8.52</c:v>
                </c:pt>
                <c:pt idx="33">
                  <c:v>8.39</c:v>
                </c:pt>
                <c:pt idx="34">
                  <c:v>8.7799999999999994</c:v>
                </c:pt>
                <c:pt idx="35">
                  <c:v>8.82</c:v>
                </c:pt>
                <c:pt idx="36">
                  <c:v>9.1999999999999993</c:v>
                </c:pt>
                <c:pt idx="37">
                  <c:v>10.23</c:v>
                </c:pt>
              </c:numCache>
            </c:numRef>
          </c:val>
          <c:smooth val="0"/>
          <c:extLst>
            <c:ext xmlns:c16="http://schemas.microsoft.com/office/drawing/2014/chart" uri="{C3380CC4-5D6E-409C-BE32-E72D297353CC}">
              <c16:uniqueId val="{00000000-6800-4163-B3F9-0E8FA923E38D}"/>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315944881889766"/>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'20_49_ASR'!$F$1</c:f>
              <c:strCache>
                <c:ptCount val="1"/>
                <c:pt idx="0">
                  <c:v>New Zealand</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'20_49_ASR'!$F$2:$F$43</c:f>
              <c:numCache>
                <c:formatCode>General</c:formatCode>
                <c:ptCount val="42"/>
                <c:pt idx="8">
                  <c:v>13.35</c:v>
                </c:pt>
                <c:pt idx="9">
                  <c:v>15.16</c:v>
                </c:pt>
                <c:pt idx="10">
                  <c:v>14.14</c:v>
                </c:pt>
                <c:pt idx="11">
                  <c:v>12.47</c:v>
                </c:pt>
                <c:pt idx="12">
                  <c:v>13.67</c:v>
                </c:pt>
                <c:pt idx="13">
                  <c:v>13.19</c:v>
                </c:pt>
                <c:pt idx="14">
                  <c:v>10.17</c:v>
                </c:pt>
                <c:pt idx="15">
                  <c:v>9.59</c:v>
                </c:pt>
                <c:pt idx="16">
                  <c:v>9.16</c:v>
                </c:pt>
                <c:pt idx="17">
                  <c:v>7.8</c:v>
                </c:pt>
                <c:pt idx="18">
                  <c:v>9.1300000000000008</c:v>
                </c:pt>
                <c:pt idx="19">
                  <c:v>8.36</c:v>
                </c:pt>
                <c:pt idx="20">
                  <c:v>9.58</c:v>
                </c:pt>
                <c:pt idx="21">
                  <c:v>8.8699999999999992</c:v>
                </c:pt>
                <c:pt idx="22">
                  <c:v>8.73</c:v>
                </c:pt>
                <c:pt idx="23">
                  <c:v>8.52</c:v>
                </c:pt>
                <c:pt idx="24">
                  <c:v>8.2200000000000006</c:v>
                </c:pt>
                <c:pt idx="25">
                  <c:v>7.4</c:v>
                </c:pt>
                <c:pt idx="26">
                  <c:v>9.0299999999999994</c:v>
                </c:pt>
                <c:pt idx="27">
                  <c:v>8.1999999999999993</c:v>
                </c:pt>
                <c:pt idx="28">
                  <c:v>8.6300000000000008</c:v>
                </c:pt>
                <c:pt idx="29">
                  <c:v>8.84</c:v>
                </c:pt>
                <c:pt idx="30">
                  <c:v>8.25</c:v>
                </c:pt>
                <c:pt idx="31">
                  <c:v>9.02</c:v>
                </c:pt>
                <c:pt idx="32">
                  <c:v>8.65</c:v>
                </c:pt>
                <c:pt idx="33">
                  <c:v>8.59</c:v>
                </c:pt>
                <c:pt idx="34">
                  <c:v>9.74</c:v>
                </c:pt>
                <c:pt idx="35">
                  <c:v>9.1</c:v>
                </c:pt>
                <c:pt idx="36">
                  <c:v>9.17</c:v>
                </c:pt>
                <c:pt idx="37">
                  <c:v>10.14</c:v>
                </c:pt>
                <c:pt idx="38">
                  <c:v>9.77</c:v>
                </c:pt>
                <c:pt idx="39">
                  <c:v>12.78</c:v>
                </c:pt>
                <c:pt idx="40">
                  <c:v>11.55</c:v>
                </c:pt>
                <c:pt idx="41">
                  <c:v>11.77</c:v>
                </c:pt>
              </c:numCache>
            </c:numRef>
          </c:val>
          <c:smooth val="0"/>
          <c:extLst>
            <c:ext xmlns:c16="http://schemas.microsoft.com/office/drawing/2014/chart" uri="{C3380CC4-5D6E-409C-BE32-E72D297353CC}">
              <c16:uniqueId val="{00000000-BA46-4736-B5DA-0B8977A3147B}"/>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 vs 20-49'!$B$3</c:f>
              <c:strCache>
                <c:ptCount val="1"/>
                <c:pt idx="0">
                  <c:v>Male</c:v>
                </c:pt>
              </c:strCache>
            </c:strRef>
          </c:tx>
          <c:spPr>
            <a:ln w="28575" cap="rnd">
              <a:solidFill>
                <a:schemeClr val="accent3"/>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20-49'!$B$4:$B$45</c:f>
              <c:numCache>
                <c:formatCode>General</c:formatCode>
                <c:ptCount val="42"/>
                <c:pt idx="0">
                  <c:v>232</c:v>
                </c:pt>
                <c:pt idx="1">
                  <c:v>242.2</c:v>
                </c:pt>
                <c:pt idx="2">
                  <c:v>248.1</c:v>
                </c:pt>
                <c:pt idx="3">
                  <c:v>246</c:v>
                </c:pt>
                <c:pt idx="4">
                  <c:v>251.5</c:v>
                </c:pt>
                <c:pt idx="5">
                  <c:v>253.9</c:v>
                </c:pt>
                <c:pt idx="6">
                  <c:v>258.8</c:v>
                </c:pt>
                <c:pt idx="7">
                  <c:v>256.5</c:v>
                </c:pt>
                <c:pt idx="8">
                  <c:v>258.3</c:v>
                </c:pt>
                <c:pt idx="9">
                  <c:v>265.2</c:v>
                </c:pt>
                <c:pt idx="10">
                  <c:v>270</c:v>
                </c:pt>
                <c:pt idx="11">
                  <c:v>265.2</c:v>
                </c:pt>
                <c:pt idx="12">
                  <c:v>265.10000000000002</c:v>
                </c:pt>
                <c:pt idx="13">
                  <c:v>257.8</c:v>
                </c:pt>
                <c:pt idx="14">
                  <c:v>255.9</c:v>
                </c:pt>
                <c:pt idx="15">
                  <c:v>253.3</c:v>
                </c:pt>
                <c:pt idx="16">
                  <c:v>248.7</c:v>
                </c:pt>
                <c:pt idx="17">
                  <c:v>238.9</c:v>
                </c:pt>
                <c:pt idx="18">
                  <c:v>232.4</c:v>
                </c:pt>
                <c:pt idx="19">
                  <c:v>225.2</c:v>
                </c:pt>
                <c:pt idx="20">
                  <c:v>215.7</c:v>
                </c:pt>
                <c:pt idx="21">
                  <c:v>221.6</c:v>
                </c:pt>
                <c:pt idx="22">
                  <c:v>229.1</c:v>
                </c:pt>
                <c:pt idx="23">
                  <c:v>225.7</c:v>
                </c:pt>
                <c:pt idx="24">
                  <c:v>222.3</c:v>
                </c:pt>
                <c:pt idx="25">
                  <c:v>212.7</c:v>
                </c:pt>
                <c:pt idx="26">
                  <c:v>210.2</c:v>
                </c:pt>
                <c:pt idx="27">
                  <c:v>204.4</c:v>
                </c:pt>
                <c:pt idx="28">
                  <c:v>196.9</c:v>
                </c:pt>
                <c:pt idx="29">
                  <c:v>193.1</c:v>
                </c:pt>
                <c:pt idx="30">
                  <c:v>180.3</c:v>
                </c:pt>
                <c:pt idx="31">
                  <c:v>173</c:v>
                </c:pt>
                <c:pt idx="32">
                  <c:v>173.6</c:v>
                </c:pt>
                <c:pt idx="33">
                  <c:v>166.1</c:v>
                </c:pt>
                <c:pt idx="34">
                  <c:v>156.9</c:v>
                </c:pt>
                <c:pt idx="35">
                  <c:v>150.1</c:v>
                </c:pt>
                <c:pt idx="36">
                  <c:v>141.69999999999999</c:v>
                </c:pt>
                <c:pt idx="37">
                  <c:v>136.69999999999999</c:v>
                </c:pt>
                <c:pt idx="38">
                  <c:v>135.1</c:v>
                </c:pt>
                <c:pt idx="39">
                  <c:v>134.6</c:v>
                </c:pt>
                <c:pt idx="40">
                  <c:v>126.6</c:v>
                </c:pt>
                <c:pt idx="41">
                  <c:v>130</c:v>
                </c:pt>
              </c:numCache>
            </c:numRef>
          </c:val>
          <c:smooth val="0"/>
          <c:extLst>
            <c:ext xmlns:c16="http://schemas.microsoft.com/office/drawing/2014/chart" uri="{C3380CC4-5D6E-409C-BE32-E72D297353CC}">
              <c16:uniqueId val="{00000000-9751-43E8-97BE-752427484BC7}"/>
            </c:ext>
          </c:extLst>
        </c:ser>
        <c:ser>
          <c:idx val="1"/>
          <c:order val="1"/>
          <c:tx>
            <c:strRef>
              <c:f>'50+ vs 20-49'!$C$3</c:f>
              <c:strCache>
                <c:ptCount val="1"/>
                <c:pt idx="0">
                  <c:v>Female</c:v>
                </c:pt>
              </c:strCache>
            </c:strRef>
          </c:tx>
          <c:spPr>
            <a:ln w="28575" cap="rnd">
              <a:solidFill>
                <a:schemeClr val="accent2"/>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20-49'!$C$4:$C$45</c:f>
              <c:numCache>
                <c:formatCode>General</c:formatCode>
                <c:ptCount val="42"/>
                <c:pt idx="0">
                  <c:v>177.8</c:v>
                </c:pt>
                <c:pt idx="1">
                  <c:v>179.8</c:v>
                </c:pt>
                <c:pt idx="2">
                  <c:v>181.4</c:v>
                </c:pt>
                <c:pt idx="3">
                  <c:v>184.3</c:v>
                </c:pt>
                <c:pt idx="4">
                  <c:v>181.1</c:v>
                </c:pt>
                <c:pt idx="5">
                  <c:v>190</c:v>
                </c:pt>
                <c:pt idx="6">
                  <c:v>189.7</c:v>
                </c:pt>
                <c:pt idx="7">
                  <c:v>183</c:v>
                </c:pt>
                <c:pt idx="8">
                  <c:v>187.5</c:v>
                </c:pt>
                <c:pt idx="9">
                  <c:v>187.1</c:v>
                </c:pt>
                <c:pt idx="10">
                  <c:v>193.6</c:v>
                </c:pt>
                <c:pt idx="11">
                  <c:v>184.8</c:v>
                </c:pt>
                <c:pt idx="12">
                  <c:v>178.8</c:v>
                </c:pt>
                <c:pt idx="13">
                  <c:v>175</c:v>
                </c:pt>
                <c:pt idx="14">
                  <c:v>175.1</c:v>
                </c:pt>
                <c:pt idx="15">
                  <c:v>171.8</c:v>
                </c:pt>
                <c:pt idx="16">
                  <c:v>167.5</c:v>
                </c:pt>
                <c:pt idx="17">
                  <c:v>164.2</c:v>
                </c:pt>
                <c:pt idx="18">
                  <c:v>161.4</c:v>
                </c:pt>
                <c:pt idx="19">
                  <c:v>159.80000000000001</c:v>
                </c:pt>
                <c:pt idx="20">
                  <c:v>157</c:v>
                </c:pt>
                <c:pt idx="21">
                  <c:v>157</c:v>
                </c:pt>
                <c:pt idx="22">
                  <c:v>159.4</c:v>
                </c:pt>
                <c:pt idx="23">
                  <c:v>163.6</c:v>
                </c:pt>
                <c:pt idx="24">
                  <c:v>156.5</c:v>
                </c:pt>
                <c:pt idx="25">
                  <c:v>156.19999999999999</c:v>
                </c:pt>
                <c:pt idx="26">
                  <c:v>152.1</c:v>
                </c:pt>
                <c:pt idx="27">
                  <c:v>152.4</c:v>
                </c:pt>
                <c:pt idx="28">
                  <c:v>143.80000000000001</c:v>
                </c:pt>
                <c:pt idx="29">
                  <c:v>139.6</c:v>
                </c:pt>
                <c:pt idx="30">
                  <c:v>135.1</c:v>
                </c:pt>
                <c:pt idx="31">
                  <c:v>132.5</c:v>
                </c:pt>
                <c:pt idx="32">
                  <c:v>130.4</c:v>
                </c:pt>
                <c:pt idx="33">
                  <c:v>127.2</c:v>
                </c:pt>
                <c:pt idx="34">
                  <c:v>122.2</c:v>
                </c:pt>
                <c:pt idx="35">
                  <c:v>111.1</c:v>
                </c:pt>
                <c:pt idx="36">
                  <c:v>107.5</c:v>
                </c:pt>
                <c:pt idx="37">
                  <c:v>104.2</c:v>
                </c:pt>
                <c:pt idx="38">
                  <c:v>99.7</c:v>
                </c:pt>
                <c:pt idx="39">
                  <c:v>101.5</c:v>
                </c:pt>
                <c:pt idx="40">
                  <c:v>97.5</c:v>
                </c:pt>
                <c:pt idx="41">
                  <c:v>96.1</c:v>
                </c:pt>
              </c:numCache>
            </c:numRef>
          </c:val>
          <c:smooth val="0"/>
          <c:extLst>
            <c:ext xmlns:c16="http://schemas.microsoft.com/office/drawing/2014/chart" uri="{C3380CC4-5D6E-409C-BE32-E72D297353CC}">
              <c16:uniqueId val="{00000000-FF52-4917-8652-301BF222958B}"/>
            </c:ext>
          </c:extLst>
        </c:ser>
        <c:dLbls>
          <c:showLegendKey val="0"/>
          <c:showVal val="0"/>
          <c:showCatName val="0"/>
          <c:showSerName val="0"/>
          <c:showPercent val="0"/>
          <c:showBubbleSize val="0"/>
        </c:dLbls>
        <c:smooth val="0"/>
        <c:axId val="480493440"/>
        <c:axId val="480493768"/>
      </c:lineChart>
      <c:catAx>
        <c:axId val="4804934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r>
                  <a:rPr lang="en-US" sz="1200">
                    <a:solidFill>
                      <a:schemeClr val="accent6">
                        <a:lumMod val="10000"/>
                      </a:schemeClr>
                    </a:solidFill>
                  </a:rPr>
                  <a:t>Year of diagnosis</a:t>
                </a:r>
              </a:p>
            </c:rich>
          </c:tx>
          <c:layout>
            <c:manualLayout>
              <c:xMode val="edge"/>
              <c:yMode val="edge"/>
              <c:x val="0.42451618547681536"/>
              <c:y val="0.9352165801899159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493768"/>
        <c:crosses val="autoZero"/>
        <c:auto val="1"/>
        <c:lblAlgn val="ctr"/>
        <c:lblOffset val="100"/>
        <c:tickLblSkip val="5"/>
        <c:noMultiLvlLbl val="0"/>
      </c:catAx>
      <c:valAx>
        <c:axId val="48049376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r>
                  <a:rPr lang="en-US" sz="1200">
                    <a:solidFill>
                      <a:schemeClr val="accent6">
                        <a:lumMod val="10000"/>
                      </a:schemeClr>
                    </a:solidFill>
                  </a:rPr>
                  <a:t>Cases</a:t>
                </a:r>
                <a:r>
                  <a:rPr lang="en-US" sz="1200" baseline="0">
                    <a:solidFill>
                      <a:schemeClr val="accent6">
                        <a:lumMod val="10000"/>
                      </a:schemeClr>
                    </a:solidFill>
                  </a:rPr>
                  <a:t> per 100,000</a:t>
                </a:r>
                <a:endParaRPr lang="en-US" sz="1200">
                  <a:solidFill>
                    <a:schemeClr val="accent6">
                      <a:lumMod val="10000"/>
                    </a:schemeClr>
                  </a:solidFill>
                </a:endParaRPr>
              </a:p>
            </c:rich>
          </c:tx>
          <c:layout>
            <c:manualLayout>
              <c:xMode val="edge"/>
              <c:yMode val="edge"/>
              <c:x val="0"/>
              <c:y val="0.282096738336908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49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dirty="0"/>
              <a:t>United</a:t>
            </a:r>
            <a:r>
              <a:rPr lang="en-US" sz="2000" baseline="0" dirty="0"/>
              <a:t> States</a:t>
            </a:r>
            <a:endParaRPr lang="en-US" sz="2000" dirty="0"/>
          </a:p>
        </c:rich>
      </c:tx>
      <c:layout>
        <c:manualLayout>
          <c:xMode val="edge"/>
          <c:yMode val="edge"/>
          <c:x val="0.2871843102945465"/>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'20_49_ASR'!$I$1</c:f>
              <c:strCache>
                <c:ptCount val="1"/>
                <c:pt idx="0">
                  <c:v>USA (SEER 9)</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'20_49_ASR'!$I$2:$I$43</c:f>
              <c:numCache>
                <c:formatCode>General</c:formatCode>
                <c:ptCount val="42"/>
                <c:pt idx="0">
                  <c:v>8.5399999999999991</c:v>
                </c:pt>
                <c:pt idx="1">
                  <c:v>8.77</c:v>
                </c:pt>
                <c:pt idx="2">
                  <c:v>9.2899999999999991</c:v>
                </c:pt>
                <c:pt idx="3">
                  <c:v>8.19</c:v>
                </c:pt>
                <c:pt idx="4">
                  <c:v>8.7200000000000006</c:v>
                </c:pt>
                <c:pt idx="5">
                  <c:v>8</c:v>
                </c:pt>
                <c:pt idx="6">
                  <c:v>8.01</c:v>
                </c:pt>
                <c:pt idx="7">
                  <c:v>7.78</c:v>
                </c:pt>
                <c:pt idx="8">
                  <c:v>7.53</c:v>
                </c:pt>
                <c:pt idx="9">
                  <c:v>8.36</c:v>
                </c:pt>
                <c:pt idx="10">
                  <c:v>7.87</c:v>
                </c:pt>
                <c:pt idx="11">
                  <c:v>7.78</c:v>
                </c:pt>
                <c:pt idx="12">
                  <c:v>7.16</c:v>
                </c:pt>
                <c:pt idx="13">
                  <c:v>6.94</c:v>
                </c:pt>
                <c:pt idx="14">
                  <c:v>7.59</c:v>
                </c:pt>
                <c:pt idx="15">
                  <c:v>7.65</c:v>
                </c:pt>
                <c:pt idx="16">
                  <c:v>7.37</c:v>
                </c:pt>
                <c:pt idx="17">
                  <c:v>7.72</c:v>
                </c:pt>
                <c:pt idx="18">
                  <c:v>7.45</c:v>
                </c:pt>
                <c:pt idx="19">
                  <c:v>7.05</c:v>
                </c:pt>
                <c:pt idx="20">
                  <c:v>7.16</c:v>
                </c:pt>
                <c:pt idx="21">
                  <c:v>7.33</c:v>
                </c:pt>
                <c:pt idx="22">
                  <c:v>8.14</c:v>
                </c:pt>
                <c:pt idx="23">
                  <c:v>8.1300000000000008</c:v>
                </c:pt>
                <c:pt idx="24">
                  <c:v>8.2799999999999994</c:v>
                </c:pt>
                <c:pt idx="25">
                  <c:v>7.85</c:v>
                </c:pt>
                <c:pt idx="26">
                  <c:v>8.52</c:v>
                </c:pt>
                <c:pt idx="27">
                  <c:v>8.75</c:v>
                </c:pt>
                <c:pt idx="28">
                  <c:v>8.6300000000000008</c:v>
                </c:pt>
                <c:pt idx="29">
                  <c:v>9.14</c:v>
                </c:pt>
                <c:pt idx="30">
                  <c:v>9.27</c:v>
                </c:pt>
                <c:pt idx="31">
                  <c:v>9.81</c:v>
                </c:pt>
                <c:pt idx="32">
                  <c:v>9.2799999999999994</c:v>
                </c:pt>
                <c:pt idx="33">
                  <c:v>9.44</c:v>
                </c:pt>
                <c:pt idx="34">
                  <c:v>9.64</c:v>
                </c:pt>
                <c:pt idx="35">
                  <c:v>9.9</c:v>
                </c:pt>
                <c:pt idx="36">
                  <c:v>10.48</c:v>
                </c:pt>
                <c:pt idx="37">
                  <c:v>10.62</c:v>
                </c:pt>
                <c:pt idx="38">
                  <c:v>9.64</c:v>
                </c:pt>
                <c:pt idx="39">
                  <c:v>11.54</c:v>
                </c:pt>
                <c:pt idx="40">
                  <c:v>11.6</c:v>
                </c:pt>
              </c:numCache>
            </c:numRef>
          </c:val>
          <c:smooth val="0"/>
          <c:extLst>
            <c:ext xmlns:c16="http://schemas.microsoft.com/office/drawing/2014/chart" uri="{C3380CC4-5D6E-409C-BE32-E72D297353CC}">
              <c16:uniqueId val="{00000000-1CB0-4357-BE0E-04B5B9BAD055}"/>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'50plus_ASR'!$B$1</c:f>
              <c:strCache>
                <c:ptCount val="1"/>
                <c:pt idx="0">
                  <c:v>Australia</c:v>
                </c:pt>
              </c:strCache>
            </c:strRef>
          </c:tx>
          <c:spPr>
            <a:ln w="28575" cap="rnd">
              <a:solidFill>
                <a:sysClr val="windowText" lastClr="000000"/>
              </a:solidFill>
              <a:round/>
            </a:ln>
            <a:effectLst/>
          </c:spPr>
          <c:marker>
            <c:symbol val="none"/>
          </c:marker>
          <c:cat>
            <c:numRef>
              <c:f>'50plus_ASR'!$A$2:$A$43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'50plus_ASR'!$B$2:$B$43</c:f>
              <c:numCache>
                <c:formatCode>General</c:formatCode>
                <c:ptCount val="42"/>
                <c:pt idx="7">
                  <c:v>159.06</c:v>
                </c:pt>
                <c:pt idx="8">
                  <c:v>158.03</c:v>
                </c:pt>
                <c:pt idx="9">
                  <c:v>163.6</c:v>
                </c:pt>
                <c:pt idx="10">
                  <c:v>171.12</c:v>
                </c:pt>
                <c:pt idx="11">
                  <c:v>167.1</c:v>
                </c:pt>
                <c:pt idx="12">
                  <c:v>167.96</c:v>
                </c:pt>
                <c:pt idx="13">
                  <c:v>165.01</c:v>
                </c:pt>
                <c:pt idx="14">
                  <c:v>172</c:v>
                </c:pt>
                <c:pt idx="15">
                  <c:v>170.21</c:v>
                </c:pt>
                <c:pt idx="16">
                  <c:v>181.05</c:v>
                </c:pt>
                <c:pt idx="17">
                  <c:v>178.7</c:v>
                </c:pt>
                <c:pt idx="18">
                  <c:v>178.64</c:v>
                </c:pt>
                <c:pt idx="19">
                  <c:v>183.47</c:v>
                </c:pt>
                <c:pt idx="20">
                  <c:v>182.32</c:v>
                </c:pt>
                <c:pt idx="21">
                  <c:v>184.3</c:v>
                </c:pt>
                <c:pt idx="22">
                  <c:v>182.58</c:v>
                </c:pt>
                <c:pt idx="23">
                  <c:v>179.07</c:v>
                </c:pt>
                <c:pt idx="24">
                  <c:v>179.84</c:v>
                </c:pt>
                <c:pt idx="25">
                  <c:v>185.47</c:v>
                </c:pt>
                <c:pt idx="26">
                  <c:v>184.03</c:v>
                </c:pt>
                <c:pt idx="27">
                  <c:v>178.78</c:v>
                </c:pt>
                <c:pt idx="28">
                  <c:v>176.4</c:v>
                </c:pt>
                <c:pt idx="29">
                  <c:v>177.02</c:v>
                </c:pt>
                <c:pt idx="30">
                  <c:v>173.06</c:v>
                </c:pt>
                <c:pt idx="31">
                  <c:v>176.59</c:v>
                </c:pt>
                <c:pt idx="32">
                  <c:v>181.88</c:v>
                </c:pt>
                <c:pt idx="33">
                  <c:v>176.32</c:v>
                </c:pt>
                <c:pt idx="34">
                  <c:v>166.13</c:v>
                </c:pt>
                <c:pt idx="35">
                  <c:v>170.63</c:v>
                </c:pt>
                <c:pt idx="36">
                  <c:v>163.75</c:v>
                </c:pt>
                <c:pt idx="37">
                  <c:v>156.24</c:v>
                </c:pt>
                <c:pt idx="38">
                  <c:v>147.19</c:v>
                </c:pt>
                <c:pt idx="39">
                  <c:v>147.21</c:v>
                </c:pt>
                <c:pt idx="40">
                  <c:v>149.47999999999999</c:v>
                </c:pt>
              </c:numCache>
            </c:numRef>
          </c:val>
          <c:smooth val="0"/>
          <c:extLst>
            <c:ext xmlns:c16="http://schemas.microsoft.com/office/drawing/2014/chart" uri="{C3380CC4-5D6E-409C-BE32-E72D297353CC}">
              <c16:uniqueId val="{00000000-5F5E-4549-9D1C-32404981F969}"/>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'50plus_ASR'!$C$1</c:f>
              <c:strCache>
                <c:ptCount val="1"/>
                <c:pt idx="0">
                  <c:v>Canada</c:v>
                </c:pt>
              </c:strCache>
            </c:strRef>
          </c:tx>
          <c:spPr>
            <a:ln w="28575" cap="rnd">
              <a:solidFill>
                <a:sysClr val="windowText" lastClr="000000"/>
              </a:solidFill>
              <a:round/>
            </a:ln>
            <a:effectLst/>
          </c:spPr>
          <c:marker>
            <c:symbol val="none"/>
          </c:marker>
          <c:cat>
            <c:numRef>
              <c:f>'50plus_ASR'!$A$2:$A$43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'50plus_ASR'!$C$2:$C$43</c:f>
              <c:numCache>
                <c:formatCode>General</c:formatCode>
                <c:ptCount val="42"/>
                <c:pt idx="8">
                  <c:v>158.22999999999999</c:v>
                </c:pt>
                <c:pt idx="9">
                  <c:v>164.16</c:v>
                </c:pt>
                <c:pt idx="10">
                  <c:v>168.79</c:v>
                </c:pt>
                <c:pt idx="11">
                  <c:v>159.62</c:v>
                </c:pt>
                <c:pt idx="12">
                  <c:v>160.91999999999999</c:v>
                </c:pt>
                <c:pt idx="13">
                  <c:v>160.16</c:v>
                </c:pt>
                <c:pt idx="14">
                  <c:v>157.15</c:v>
                </c:pt>
                <c:pt idx="15">
                  <c:v>155.61000000000001</c:v>
                </c:pt>
                <c:pt idx="16">
                  <c:v>155.35</c:v>
                </c:pt>
                <c:pt idx="17">
                  <c:v>155.44999999999999</c:v>
                </c:pt>
                <c:pt idx="18">
                  <c:v>152</c:v>
                </c:pt>
                <c:pt idx="19">
                  <c:v>153.83000000000001</c:v>
                </c:pt>
                <c:pt idx="20">
                  <c:v>151.07</c:v>
                </c:pt>
                <c:pt idx="21">
                  <c:v>147.68</c:v>
                </c:pt>
                <c:pt idx="22">
                  <c:v>148.28</c:v>
                </c:pt>
                <c:pt idx="23">
                  <c:v>156.27000000000001</c:v>
                </c:pt>
                <c:pt idx="24">
                  <c:v>156.25</c:v>
                </c:pt>
                <c:pt idx="25">
                  <c:v>159.33000000000001</c:v>
                </c:pt>
                <c:pt idx="26">
                  <c:v>157.33000000000001</c:v>
                </c:pt>
                <c:pt idx="27">
                  <c:v>157.12</c:v>
                </c:pt>
                <c:pt idx="28">
                  <c:v>151.9</c:v>
                </c:pt>
                <c:pt idx="29">
                  <c:v>153.94999999999999</c:v>
                </c:pt>
                <c:pt idx="30">
                  <c:v>155.02000000000001</c:v>
                </c:pt>
                <c:pt idx="31">
                  <c:v>150.72999999999999</c:v>
                </c:pt>
                <c:pt idx="32">
                  <c:v>152.01</c:v>
                </c:pt>
                <c:pt idx="33">
                  <c:v>153.94</c:v>
                </c:pt>
                <c:pt idx="34">
                  <c:v>149.30000000000001</c:v>
                </c:pt>
                <c:pt idx="35">
                  <c:v>142.74</c:v>
                </c:pt>
                <c:pt idx="36">
                  <c:v>142.96</c:v>
                </c:pt>
                <c:pt idx="37">
                  <c:v>139.81</c:v>
                </c:pt>
              </c:numCache>
            </c:numRef>
          </c:val>
          <c:smooth val="0"/>
          <c:extLst>
            <c:ext xmlns:c16="http://schemas.microsoft.com/office/drawing/2014/chart" uri="{C3380CC4-5D6E-409C-BE32-E72D297353CC}">
              <c16:uniqueId val="{00000000-41ED-410C-82CA-FB80CE84F679}"/>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'50plus_ASR'!$F$1</c:f>
              <c:strCache>
                <c:ptCount val="1"/>
                <c:pt idx="0">
                  <c:v>New Zealand</c:v>
                </c:pt>
              </c:strCache>
            </c:strRef>
          </c:tx>
          <c:spPr>
            <a:ln w="28575" cap="rnd">
              <a:solidFill>
                <a:sysClr val="windowText" lastClr="000000"/>
              </a:solidFill>
              <a:round/>
            </a:ln>
            <a:effectLst/>
          </c:spPr>
          <c:marker>
            <c:symbol val="none"/>
          </c:marker>
          <c:cat>
            <c:numRef>
              <c:f>'50plus_ASR'!$A$2:$A$43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'50plus_ASR'!$F$2:$F$43</c:f>
              <c:numCache>
                <c:formatCode>General</c:formatCode>
                <c:ptCount val="42"/>
                <c:pt idx="8">
                  <c:v>195.12</c:v>
                </c:pt>
                <c:pt idx="9">
                  <c:v>197.73</c:v>
                </c:pt>
                <c:pt idx="10">
                  <c:v>191.35</c:v>
                </c:pt>
                <c:pt idx="11">
                  <c:v>196.71</c:v>
                </c:pt>
                <c:pt idx="12">
                  <c:v>201.75</c:v>
                </c:pt>
                <c:pt idx="13">
                  <c:v>200.87</c:v>
                </c:pt>
                <c:pt idx="14">
                  <c:v>196.79</c:v>
                </c:pt>
                <c:pt idx="15">
                  <c:v>198.03</c:v>
                </c:pt>
                <c:pt idx="16">
                  <c:v>201.5</c:v>
                </c:pt>
                <c:pt idx="17">
                  <c:v>196.9</c:v>
                </c:pt>
                <c:pt idx="18">
                  <c:v>197.85</c:v>
                </c:pt>
                <c:pt idx="19">
                  <c:v>222.26</c:v>
                </c:pt>
                <c:pt idx="20">
                  <c:v>213.18</c:v>
                </c:pt>
                <c:pt idx="21">
                  <c:v>209.63</c:v>
                </c:pt>
                <c:pt idx="22">
                  <c:v>193.66</c:v>
                </c:pt>
                <c:pt idx="23">
                  <c:v>202.1</c:v>
                </c:pt>
                <c:pt idx="24">
                  <c:v>206.23</c:v>
                </c:pt>
                <c:pt idx="25">
                  <c:v>201.27</c:v>
                </c:pt>
                <c:pt idx="26">
                  <c:v>197.08</c:v>
                </c:pt>
                <c:pt idx="27">
                  <c:v>193.25</c:v>
                </c:pt>
                <c:pt idx="28">
                  <c:v>191.32</c:v>
                </c:pt>
                <c:pt idx="29">
                  <c:v>190.23</c:v>
                </c:pt>
                <c:pt idx="30">
                  <c:v>185.72</c:v>
                </c:pt>
                <c:pt idx="31">
                  <c:v>185.7</c:v>
                </c:pt>
                <c:pt idx="32">
                  <c:v>175.7</c:v>
                </c:pt>
                <c:pt idx="33">
                  <c:v>171.41</c:v>
                </c:pt>
                <c:pt idx="34">
                  <c:v>169.62</c:v>
                </c:pt>
                <c:pt idx="35">
                  <c:v>172.2</c:v>
                </c:pt>
                <c:pt idx="36">
                  <c:v>167.84</c:v>
                </c:pt>
                <c:pt idx="37">
                  <c:v>161.25</c:v>
                </c:pt>
                <c:pt idx="38">
                  <c:v>157.16</c:v>
                </c:pt>
                <c:pt idx="39">
                  <c:v>162.84</c:v>
                </c:pt>
                <c:pt idx="40">
                  <c:v>150.55000000000001</c:v>
                </c:pt>
                <c:pt idx="41">
                  <c:v>149.34</c:v>
                </c:pt>
              </c:numCache>
            </c:numRef>
          </c:val>
          <c:smooth val="0"/>
          <c:extLst>
            <c:ext xmlns:c16="http://schemas.microsoft.com/office/drawing/2014/chart" uri="{C3380CC4-5D6E-409C-BE32-E72D297353CC}">
              <c16:uniqueId val="{00000000-85E7-4BAC-A5EE-09963FD45886}"/>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'50plus_ASR'!$I$1</c:f>
              <c:strCache>
                <c:ptCount val="1"/>
                <c:pt idx="0">
                  <c:v>USA (SEER 9)</c:v>
                </c:pt>
              </c:strCache>
            </c:strRef>
          </c:tx>
          <c:spPr>
            <a:ln w="28575" cap="rnd">
              <a:solidFill>
                <a:sysClr val="windowText" lastClr="000000"/>
              </a:solidFill>
              <a:round/>
            </a:ln>
            <a:effectLst/>
          </c:spPr>
          <c:marker>
            <c:symbol val="none"/>
          </c:marker>
          <c:cat>
            <c:numRef>
              <c:f>'50plus_ASR'!$A$2:$A$43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'50plus_ASR'!$I$2:$I$43</c:f>
              <c:numCache>
                <c:formatCode>General</c:formatCode>
                <c:ptCount val="42"/>
                <c:pt idx="0">
                  <c:v>162.69</c:v>
                </c:pt>
                <c:pt idx="1">
                  <c:v>168.8</c:v>
                </c:pt>
                <c:pt idx="2">
                  <c:v>168.64</c:v>
                </c:pt>
                <c:pt idx="3">
                  <c:v>170.44</c:v>
                </c:pt>
                <c:pt idx="4">
                  <c:v>168.7</c:v>
                </c:pt>
                <c:pt idx="5">
                  <c:v>174.48</c:v>
                </c:pt>
                <c:pt idx="6">
                  <c:v>175.63</c:v>
                </c:pt>
                <c:pt idx="7">
                  <c:v>171.44</c:v>
                </c:pt>
                <c:pt idx="8">
                  <c:v>174.1</c:v>
                </c:pt>
                <c:pt idx="9">
                  <c:v>177.24</c:v>
                </c:pt>
                <c:pt idx="10">
                  <c:v>183.7</c:v>
                </c:pt>
                <c:pt idx="11">
                  <c:v>177.56</c:v>
                </c:pt>
                <c:pt idx="12">
                  <c:v>172.55</c:v>
                </c:pt>
                <c:pt idx="13">
                  <c:v>167.9</c:v>
                </c:pt>
                <c:pt idx="14">
                  <c:v>168.38</c:v>
                </c:pt>
                <c:pt idx="15">
                  <c:v>166.11</c:v>
                </c:pt>
                <c:pt idx="16">
                  <c:v>163.01</c:v>
                </c:pt>
                <c:pt idx="17">
                  <c:v>159.41</c:v>
                </c:pt>
                <c:pt idx="18">
                  <c:v>155.85</c:v>
                </c:pt>
                <c:pt idx="19">
                  <c:v>152.97</c:v>
                </c:pt>
                <c:pt idx="20">
                  <c:v>148.86000000000001</c:v>
                </c:pt>
                <c:pt idx="21">
                  <c:v>150.66999999999999</c:v>
                </c:pt>
                <c:pt idx="22">
                  <c:v>154.15</c:v>
                </c:pt>
                <c:pt idx="23">
                  <c:v>154.66999999999999</c:v>
                </c:pt>
                <c:pt idx="24">
                  <c:v>151.61000000000001</c:v>
                </c:pt>
                <c:pt idx="25">
                  <c:v>148.78</c:v>
                </c:pt>
                <c:pt idx="26">
                  <c:v>145.44999999999999</c:v>
                </c:pt>
                <c:pt idx="27">
                  <c:v>144.9</c:v>
                </c:pt>
                <c:pt idx="28">
                  <c:v>137.99</c:v>
                </c:pt>
                <c:pt idx="29">
                  <c:v>134.52000000000001</c:v>
                </c:pt>
                <c:pt idx="30">
                  <c:v>129.29</c:v>
                </c:pt>
                <c:pt idx="31">
                  <c:v>124.93</c:v>
                </c:pt>
                <c:pt idx="32">
                  <c:v>125.1</c:v>
                </c:pt>
                <c:pt idx="33">
                  <c:v>120.54</c:v>
                </c:pt>
                <c:pt idx="34">
                  <c:v>115.77</c:v>
                </c:pt>
                <c:pt idx="35">
                  <c:v>108.72</c:v>
                </c:pt>
                <c:pt idx="36">
                  <c:v>103.47</c:v>
                </c:pt>
                <c:pt idx="37">
                  <c:v>101.07</c:v>
                </c:pt>
                <c:pt idx="38">
                  <c:v>99.09</c:v>
                </c:pt>
                <c:pt idx="39">
                  <c:v>100.79</c:v>
                </c:pt>
                <c:pt idx="40">
                  <c:v>96.94</c:v>
                </c:pt>
              </c:numCache>
            </c:numRef>
          </c:val>
          <c:smooth val="0"/>
          <c:extLst>
            <c:ext xmlns:c16="http://schemas.microsoft.com/office/drawing/2014/chart" uri="{C3380CC4-5D6E-409C-BE32-E72D297353CC}">
              <c16:uniqueId val="{00000000-1D76-4E9F-B56A-719634DE12C0}"/>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577537182852142"/>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'20_49_ASR'!$D$1</c:f>
              <c:strCache>
                <c:ptCount val="1"/>
                <c:pt idx="0">
                  <c:v>Denmark</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'20_49_ASR'!$D$2:$D$43</c:f>
              <c:numCache>
                <c:formatCode>General</c:formatCode>
                <c:ptCount val="42"/>
                <c:pt idx="3">
                  <c:v>8.1999999999999993</c:v>
                </c:pt>
                <c:pt idx="4">
                  <c:v>8.65</c:v>
                </c:pt>
                <c:pt idx="5">
                  <c:v>8.4499999999999993</c:v>
                </c:pt>
                <c:pt idx="6">
                  <c:v>6.69</c:v>
                </c:pt>
                <c:pt idx="7">
                  <c:v>7.09</c:v>
                </c:pt>
                <c:pt idx="8">
                  <c:v>7.21</c:v>
                </c:pt>
                <c:pt idx="9">
                  <c:v>7.4</c:v>
                </c:pt>
                <c:pt idx="10">
                  <c:v>6.37</c:v>
                </c:pt>
                <c:pt idx="11">
                  <c:v>7.21</c:v>
                </c:pt>
                <c:pt idx="12">
                  <c:v>6.79</c:v>
                </c:pt>
                <c:pt idx="13">
                  <c:v>8.1199999999999992</c:v>
                </c:pt>
                <c:pt idx="14">
                  <c:v>7.47</c:v>
                </c:pt>
                <c:pt idx="15">
                  <c:v>6.26</c:v>
                </c:pt>
                <c:pt idx="16">
                  <c:v>7.28</c:v>
                </c:pt>
                <c:pt idx="17">
                  <c:v>6.4</c:v>
                </c:pt>
                <c:pt idx="18">
                  <c:v>6.28</c:v>
                </c:pt>
                <c:pt idx="19">
                  <c:v>5.64</c:v>
                </c:pt>
                <c:pt idx="20">
                  <c:v>6.5</c:v>
                </c:pt>
                <c:pt idx="21">
                  <c:v>6.97</c:v>
                </c:pt>
                <c:pt idx="22">
                  <c:v>6.36</c:v>
                </c:pt>
                <c:pt idx="23">
                  <c:v>6.08</c:v>
                </c:pt>
                <c:pt idx="24">
                  <c:v>6.51</c:v>
                </c:pt>
                <c:pt idx="25">
                  <c:v>6.54</c:v>
                </c:pt>
                <c:pt idx="26">
                  <c:v>6.49</c:v>
                </c:pt>
                <c:pt idx="27">
                  <c:v>6.91</c:v>
                </c:pt>
                <c:pt idx="28">
                  <c:v>6.85</c:v>
                </c:pt>
                <c:pt idx="29">
                  <c:v>6.09</c:v>
                </c:pt>
                <c:pt idx="30">
                  <c:v>6.77</c:v>
                </c:pt>
                <c:pt idx="31">
                  <c:v>7.91</c:v>
                </c:pt>
                <c:pt idx="32">
                  <c:v>7.61</c:v>
                </c:pt>
                <c:pt idx="33">
                  <c:v>7.44</c:v>
                </c:pt>
                <c:pt idx="34">
                  <c:v>7.22</c:v>
                </c:pt>
                <c:pt idx="35">
                  <c:v>7.21</c:v>
                </c:pt>
                <c:pt idx="36">
                  <c:v>6.91</c:v>
                </c:pt>
                <c:pt idx="37">
                  <c:v>8</c:v>
                </c:pt>
              </c:numCache>
            </c:numRef>
          </c:val>
          <c:smooth val="0"/>
          <c:extLst>
            <c:ext xmlns:c16="http://schemas.microsoft.com/office/drawing/2014/chart" uri="{C3380CC4-5D6E-409C-BE32-E72D297353CC}">
              <c16:uniqueId val="{00000000-317F-4B86-AF81-5657D8AA7956}"/>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dirty="0">
                    <a:solidFill>
                      <a:sysClr val="windowText" lastClr="000000"/>
                    </a:solidFill>
                  </a:rPr>
                  <a:t>Rate per 100,000</a:t>
                </a:r>
              </a:p>
            </c:rich>
          </c:tx>
          <c:layout>
            <c:manualLayout>
              <c:xMode val="edge"/>
              <c:yMode val="edge"/>
              <c:x val="0"/>
              <c:y val="0.2843115880676205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4271981627296593"/>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'20_49_ASR'!$H$1</c:f>
              <c:strCache>
                <c:ptCount val="1"/>
                <c:pt idx="0">
                  <c:v>United Kingdom</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'20_49_ASR'!$H$2:$H$43</c:f>
              <c:numCache>
                <c:formatCode>General</c:formatCode>
                <c:ptCount val="42"/>
                <c:pt idx="20">
                  <c:v>5.57</c:v>
                </c:pt>
                <c:pt idx="21">
                  <c:v>6.32</c:v>
                </c:pt>
                <c:pt idx="22">
                  <c:v>6.17</c:v>
                </c:pt>
                <c:pt idx="23">
                  <c:v>5.92</c:v>
                </c:pt>
                <c:pt idx="24">
                  <c:v>6.16</c:v>
                </c:pt>
                <c:pt idx="25">
                  <c:v>5.95</c:v>
                </c:pt>
                <c:pt idx="26">
                  <c:v>5.98</c:v>
                </c:pt>
                <c:pt idx="27">
                  <c:v>5.92</c:v>
                </c:pt>
                <c:pt idx="28">
                  <c:v>6.04</c:v>
                </c:pt>
                <c:pt idx="29">
                  <c:v>6.15</c:v>
                </c:pt>
                <c:pt idx="30">
                  <c:v>6.54</c:v>
                </c:pt>
                <c:pt idx="31">
                  <c:v>6.82</c:v>
                </c:pt>
                <c:pt idx="32">
                  <c:v>6.64</c:v>
                </c:pt>
                <c:pt idx="33">
                  <c:v>6.7</c:v>
                </c:pt>
                <c:pt idx="34">
                  <c:v>6.97</c:v>
                </c:pt>
                <c:pt idx="35">
                  <c:v>6.87</c:v>
                </c:pt>
                <c:pt idx="36">
                  <c:v>7.47</c:v>
                </c:pt>
                <c:pt idx="37">
                  <c:v>8.5299999999999994</c:v>
                </c:pt>
              </c:numCache>
            </c:numRef>
          </c:val>
          <c:smooth val="0"/>
          <c:extLst>
            <c:ext xmlns:c16="http://schemas.microsoft.com/office/drawing/2014/chart" uri="{C3380CC4-5D6E-409C-BE32-E72D297353CC}">
              <c16:uniqueId val="{00000000-31F7-4531-B562-CE2E0691A1F0}"/>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(2)'!$D$1</c:f>
              <c:strCache>
                <c:ptCount val="1"/>
                <c:pt idx="0">
                  <c:v>Denmark</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(2)'!$D$2:$D$43</c:f>
              <c:numCache>
                <c:formatCode>General</c:formatCode>
                <c:ptCount val="42"/>
                <c:pt idx="3">
                  <c:v>150.65</c:v>
                </c:pt>
                <c:pt idx="4">
                  <c:v>147.61000000000001</c:v>
                </c:pt>
                <c:pt idx="5">
                  <c:v>142.46</c:v>
                </c:pt>
                <c:pt idx="6">
                  <c:v>148.19</c:v>
                </c:pt>
                <c:pt idx="7">
                  <c:v>149.24</c:v>
                </c:pt>
                <c:pt idx="8">
                  <c:v>155.38999999999999</c:v>
                </c:pt>
                <c:pt idx="9">
                  <c:v>147.47</c:v>
                </c:pt>
                <c:pt idx="10">
                  <c:v>149.86000000000001</c:v>
                </c:pt>
                <c:pt idx="11">
                  <c:v>147.54</c:v>
                </c:pt>
                <c:pt idx="12">
                  <c:v>148.38999999999999</c:v>
                </c:pt>
                <c:pt idx="13">
                  <c:v>155.66999999999999</c:v>
                </c:pt>
                <c:pt idx="14">
                  <c:v>148.38</c:v>
                </c:pt>
                <c:pt idx="15">
                  <c:v>145.31</c:v>
                </c:pt>
                <c:pt idx="16">
                  <c:v>144.69</c:v>
                </c:pt>
                <c:pt idx="17">
                  <c:v>154.35</c:v>
                </c:pt>
                <c:pt idx="18">
                  <c:v>149.91999999999999</c:v>
                </c:pt>
                <c:pt idx="19">
                  <c:v>152.34</c:v>
                </c:pt>
                <c:pt idx="20">
                  <c:v>145.46</c:v>
                </c:pt>
                <c:pt idx="21">
                  <c:v>145.59</c:v>
                </c:pt>
                <c:pt idx="22">
                  <c:v>157.30000000000001</c:v>
                </c:pt>
                <c:pt idx="23">
                  <c:v>155.9</c:v>
                </c:pt>
                <c:pt idx="24">
                  <c:v>151.71</c:v>
                </c:pt>
                <c:pt idx="25">
                  <c:v>152.1</c:v>
                </c:pt>
                <c:pt idx="26">
                  <c:v>159.43</c:v>
                </c:pt>
                <c:pt idx="27">
                  <c:v>155.30000000000001</c:v>
                </c:pt>
                <c:pt idx="28">
                  <c:v>152.97999999999999</c:v>
                </c:pt>
                <c:pt idx="29">
                  <c:v>166.35</c:v>
                </c:pt>
                <c:pt idx="30">
                  <c:v>164.36</c:v>
                </c:pt>
                <c:pt idx="31">
                  <c:v>172.31</c:v>
                </c:pt>
                <c:pt idx="32">
                  <c:v>165.88</c:v>
                </c:pt>
                <c:pt idx="33">
                  <c:v>168.92</c:v>
                </c:pt>
                <c:pt idx="34">
                  <c:v>166.21</c:v>
                </c:pt>
                <c:pt idx="35">
                  <c:v>164.76</c:v>
                </c:pt>
                <c:pt idx="36">
                  <c:v>166.67</c:v>
                </c:pt>
                <c:pt idx="37">
                  <c:v>162.44999999999999</c:v>
                </c:pt>
              </c:numCache>
            </c:numRef>
          </c:val>
          <c:smooth val="0"/>
          <c:extLst>
            <c:ext xmlns:c16="http://schemas.microsoft.com/office/drawing/2014/chart" uri="{C3380CC4-5D6E-409C-BE32-E72D297353CC}">
              <c16:uniqueId val="{00000000-41B0-4F95-9C80-64CA9DAE2EB3}"/>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Rate per 100,000</a:t>
                </a:r>
              </a:p>
            </c:rich>
          </c:tx>
          <c:layout>
            <c:manualLayout>
              <c:xMode val="edge"/>
              <c:yMode val="edge"/>
              <c:x val="4.0322580645161289E-2"/>
              <c:y val="0.183359438941100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58100029163021"/>
          <c:y val="4.4802867383512543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'20_49_ASR'!$E$1</c:f>
              <c:strCache>
                <c:ptCount val="1"/>
                <c:pt idx="0">
                  <c:v>Germany</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'20_49_ASR'!$E$2:$E$43</c:f>
              <c:numCache>
                <c:formatCode>General</c:formatCode>
                <c:ptCount val="42"/>
                <c:pt idx="23">
                  <c:v>5.97</c:v>
                </c:pt>
                <c:pt idx="24">
                  <c:v>7.25</c:v>
                </c:pt>
                <c:pt idx="25">
                  <c:v>7.01</c:v>
                </c:pt>
                <c:pt idx="26">
                  <c:v>6.75</c:v>
                </c:pt>
                <c:pt idx="27">
                  <c:v>7.07</c:v>
                </c:pt>
                <c:pt idx="28">
                  <c:v>7.25</c:v>
                </c:pt>
                <c:pt idx="29">
                  <c:v>6.52</c:v>
                </c:pt>
                <c:pt idx="30">
                  <c:v>7.08</c:v>
                </c:pt>
                <c:pt idx="31">
                  <c:v>5.56</c:v>
                </c:pt>
                <c:pt idx="32">
                  <c:v>7.09</c:v>
                </c:pt>
                <c:pt idx="33">
                  <c:v>7.78</c:v>
                </c:pt>
                <c:pt idx="34">
                  <c:v>6.83</c:v>
                </c:pt>
                <c:pt idx="35">
                  <c:v>7.27</c:v>
                </c:pt>
                <c:pt idx="36">
                  <c:v>8.4</c:v>
                </c:pt>
                <c:pt idx="37">
                  <c:v>8.23</c:v>
                </c:pt>
              </c:numCache>
            </c:numRef>
          </c:val>
          <c:smooth val="0"/>
          <c:extLst>
            <c:ext xmlns:c16="http://schemas.microsoft.com/office/drawing/2014/chart" uri="{C3380CC4-5D6E-409C-BE32-E72D297353CC}">
              <c16:uniqueId val="{00000000-4FF3-4716-A643-ADB1D329D48B}"/>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(2)'!$E$1</c:f>
              <c:strCache>
                <c:ptCount val="1"/>
                <c:pt idx="0">
                  <c:v>Germany</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(2)'!$E$2:$E$43</c:f>
              <c:numCache>
                <c:formatCode>General</c:formatCode>
                <c:ptCount val="42"/>
                <c:pt idx="23">
                  <c:v>156.35</c:v>
                </c:pt>
                <c:pt idx="24">
                  <c:v>157.38</c:v>
                </c:pt>
                <c:pt idx="25">
                  <c:v>147.15</c:v>
                </c:pt>
                <c:pt idx="26">
                  <c:v>144.59</c:v>
                </c:pt>
                <c:pt idx="27">
                  <c:v>156.55000000000001</c:v>
                </c:pt>
                <c:pt idx="28">
                  <c:v>152.82</c:v>
                </c:pt>
                <c:pt idx="29">
                  <c:v>156.75</c:v>
                </c:pt>
                <c:pt idx="30">
                  <c:v>141.94999999999999</c:v>
                </c:pt>
                <c:pt idx="31">
                  <c:v>143.86000000000001</c:v>
                </c:pt>
                <c:pt idx="32">
                  <c:v>143.93</c:v>
                </c:pt>
                <c:pt idx="33">
                  <c:v>151.65</c:v>
                </c:pt>
                <c:pt idx="34">
                  <c:v>154.65</c:v>
                </c:pt>
                <c:pt idx="35">
                  <c:v>139.28</c:v>
                </c:pt>
                <c:pt idx="36">
                  <c:v>135.06</c:v>
                </c:pt>
                <c:pt idx="37">
                  <c:v>124.5</c:v>
                </c:pt>
              </c:numCache>
            </c:numRef>
          </c:val>
          <c:smooth val="0"/>
          <c:extLst>
            <c:ext xmlns:c16="http://schemas.microsoft.com/office/drawing/2014/chart" uri="{C3380CC4-5D6E-409C-BE32-E72D297353CC}">
              <c16:uniqueId val="{00000000-BE2E-4319-823D-D31E2C678321}"/>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3.4799418327938876E-2"/>
          <c:w val="0.82447244094488203"/>
          <c:h val="0.82136788503886105"/>
        </c:manualLayout>
      </c:layout>
      <c:lineChart>
        <c:grouping val="standard"/>
        <c:varyColors val="0"/>
        <c:ser>
          <c:idx val="0"/>
          <c:order val="0"/>
          <c:tx>
            <c:strRef>
              <c:f>'50+ vs 20-49'!$D$3</c:f>
              <c:strCache>
                <c:ptCount val="1"/>
                <c:pt idx="0">
                  <c:v>Male</c:v>
                </c:pt>
              </c:strCache>
            </c:strRef>
          </c:tx>
          <c:spPr>
            <a:ln w="28575" cap="rnd">
              <a:solidFill>
                <a:schemeClr val="accent3"/>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20-49'!$D$4:$D$45</c:f>
              <c:numCache>
                <c:formatCode>General</c:formatCode>
                <c:ptCount val="42"/>
                <c:pt idx="0">
                  <c:v>9</c:v>
                </c:pt>
                <c:pt idx="1">
                  <c:v>10.3</c:v>
                </c:pt>
                <c:pt idx="2">
                  <c:v>10.199999999999999</c:v>
                </c:pt>
                <c:pt idx="3">
                  <c:v>9.1</c:v>
                </c:pt>
                <c:pt idx="4">
                  <c:v>9.6999999999999993</c:v>
                </c:pt>
                <c:pt idx="5">
                  <c:v>9.3000000000000007</c:v>
                </c:pt>
                <c:pt idx="6">
                  <c:v>9.1999999999999993</c:v>
                </c:pt>
                <c:pt idx="7">
                  <c:v>9.1</c:v>
                </c:pt>
                <c:pt idx="8">
                  <c:v>8.6</c:v>
                </c:pt>
                <c:pt idx="9">
                  <c:v>9.1999999999999993</c:v>
                </c:pt>
                <c:pt idx="10">
                  <c:v>9.6</c:v>
                </c:pt>
                <c:pt idx="11">
                  <c:v>9.5</c:v>
                </c:pt>
                <c:pt idx="12">
                  <c:v>8.8000000000000007</c:v>
                </c:pt>
                <c:pt idx="13">
                  <c:v>8.3000000000000007</c:v>
                </c:pt>
                <c:pt idx="14">
                  <c:v>8.6</c:v>
                </c:pt>
                <c:pt idx="15">
                  <c:v>9.1</c:v>
                </c:pt>
                <c:pt idx="16">
                  <c:v>8.4</c:v>
                </c:pt>
                <c:pt idx="17">
                  <c:v>9.1</c:v>
                </c:pt>
                <c:pt idx="18">
                  <c:v>8.6999999999999993</c:v>
                </c:pt>
                <c:pt idx="19">
                  <c:v>8.4</c:v>
                </c:pt>
                <c:pt idx="20">
                  <c:v>8.4</c:v>
                </c:pt>
                <c:pt idx="21">
                  <c:v>9.1999999999999993</c:v>
                </c:pt>
                <c:pt idx="22">
                  <c:v>9.8000000000000007</c:v>
                </c:pt>
                <c:pt idx="23">
                  <c:v>9.3000000000000007</c:v>
                </c:pt>
                <c:pt idx="24">
                  <c:v>8.8000000000000007</c:v>
                </c:pt>
                <c:pt idx="25">
                  <c:v>10</c:v>
                </c:pt>
                <c:pt idx="26">
                  <c:v>10.1</c:v>
                </c:pt>
                <c:pt idx="27">
                  <c:v>10.1</c:v>
                </c:pt>
                <c:pt idx="28">
                  <c:v>10.3</c:v>
                </c:pt>
                <c:pt idx="29">
                  <c:v>10.6</c:v>
                </c:pt>
                <c:pt idx="30">
                  <c:v>10.9</c:v>
                </c:pt>
                <c:pt idx="31">
                  <c:v>11</c:v>
                </c:pt>
                <c:pt idx="32">
                  <c:v>10.8</c:v>
                </c:pt>
                <c:pt idx="33">
                  <c:v>11.1</c:v>
                </c:pt>
                <c:pt idx="34">
                  <c:v>11.3</c:v>
                </c:pt>
                <c:pt idx="35">
                  <c:v>10.9</c:v>
                </c:pt>
                <c:pt idx="36">
                  <c:v>12.6</c:v>
                </c:pt>
                <c:pt idx="37">
                  <c:v>11.8</c:v>
                </c:pt>
                <c:pt idx="38">
                  <c:v>11.3</c:v>
                </c:pt>
                <c:pt idx="39">
                  <c:v>12.8</c:v>
                </c:pt>
                <c:pt idx="40">
                  <c:v>12.7</c:v>
                </c:pt>
                <c:pt idx="41">
                  <c:v>12.5</c:v>
                </c:pt>
              </c:numCache>
            </c:numRef>
          </c:val>
          <c:smooth val="0"/>
          <c:extLst>
            <c:ext xmlns:c16="http://schemas.microsoft.com/office/drawing/2014/chart" uri="{C3380CC4-5D6E-409C-BE32-E72D297353CC}">
              <c16:uniqueId val="{00000000-F0AA-4219-8546-F74FE9C2102C}"/>
            </c:ext>
          </c:extLst>
        </c:ser>
        <c:ser>
          <c:idx val="1"/>
          <c:order val="1"/>
          <c:tx>
            <c:strRef>
              <c:f>'50+ vs 20-49'!$E$3</c:f>
              <c:strCache>
                <c:ptCount val="1"/>
                <c:pt idx="0">
                  <c:v>Female</c:v>
                </c:pt>
              </c:strCache>
            </c:strRef>
          </c:tx>
          <c:spPr>
            <a:ln w="28575" cap="rnd">
              <a:solidFill>
                <a:schemeClr val="accent2"/>
              </a:solidFill>
              <a:round/>
            </a:ln>
            <a:effectLst/>
          </c:spPr>
          <c:marker>
            <c:symbol val="none"/>
          </c:marker>
          <c:cat>
            <c:numRef>
              <c:f>'50+ vs 20-49'!$A$4:$A$45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 vs 20-49'!$E$4:$E$45</c:f>
              <c:numCache>
                <c:formatCode>General</c:formatCode>
                <c:ptCount val="42"/>
                <c:pt idx="0">
                  <c:v>9.6</c:v>
                </c:pt>
                <c:pt idx="1">
                  <c:v>9</c:v>
                </c:pt>
                <c:pt idx="2">
                  <c:v>10.1</c:v>
                </c:pt>
                <c:pt idx="3">
                  <c:v>8.9</c:v>
                </c:pt>
                <c:pt idx="4">
                  <c:v>9.3000000000000007</c:v>
                </c:pt>
                <c:pt idx="5">
                  <c:v>8.5</c:v>
                </c:pt>
                <c:pt idx="6">
                  <c:v>8.8000000000000007</c:v>
                </c:pt>
                <c:pt idx="7">
                  <c:v>8.1999999999999993</c:v>
                </c:pt>
                <c:pt idx="8">
                  <c:v>8.3000000000000007</c:v>
                </c:pt>
                <c:pt idx="9">
                  <c:v>9.3000000000000007</c:v>
                </c:pt>
                <c:pt idx="10">
                  <c:v>7.7</c:v>
                </c:pt>
                <c:pt idx="11">
                  <c:v>7.8</c:v>
                </c:pt>
                <c:pt idx="12">
                  <c:v>7</c:v>
                </c:pt>
                <c:pt idx="13">
                  <c:v>7.2</c:v>
                </c:pt>
                <c:pt idx="14">
                  <c:v>8.1</c:v>
                </c:pt>
                <c:pt idx="15">
                  <c:v>8</c:v>
                </c:pt>
                <c:pt idx="16">
                  <c:v>7.9</c:v>
                </c:pt>
                <c:pt idx="17">
                  <c:v>7.8</c:v>
                </c:pt>
                <c:pt idx="18">
                  <c:v>7.6</c:v>
                </c:pt>
                <c:pt idx="19">
                  <c:v>7.3</c:v>
                </c:pt>
                <c:pt idx="20">
                  <c:v>7.2</c:v>
                </c:pt>
                <c:pt idx="21">
                  <c:v>6.9</c:v>
                </c:pt>
                <c:pt idx="22">
                  <c:v>8.1</c:v>
                </c:pt>
                <c:pt idx="23">
                  <c:v>8.4</c:v>
                </c:pt>
                <c:pt idx="24">
                  <c:v>9.1999999999999993</c:v>
                </c:pt>
                <c:pt idx="25">
                  <c:v>7.3</c:v>
                </c:pt>
                <c:pt idx="26">
                  <c:v>8.6</c:v>
                </c:pt>
                <c:pt idx="27">
                  <c:v>8.9</c:v>
                </c:pt>
                <c:pt idx="28">
                  <c:v>8.3000000000000007</c:v>
                </c:pt>
                <c:pt idx="29">
                  <c:v>9.1999999999999993</c:v>
                </c:pt>
                <c:pt idx="30">
                  <c:v>9</c:v>
                </c:pt>
                <c:pt idx="31">
                  <c:v>10.199999999999999</c:v>
                </c:pt>
                <c:pt idx="32">
                  <c:v>9.6</c:v>
                </c:pt>
                <c:pt idx="33">
                  <c:v>9.4</c:v>
                </c:pt>
                <c:pt idx="34">
                  <c:v>9.6</c:v>
                </c:pt>
                <c:pt idx="35">
                  <c:v>10.4</c:v>
                </c:pt>
                <c:pt idx="36">
                  <c:v>10.199999999999999</c:v>
                </c:pt>
                <c:pt idx="37">
                  <c:v>10.199999999999999</c:v>
                </c:pt>
                <c:pt idx="38">
                  <c:v>9</c:v>
                </c:pt>
                <c:pt idx="39">
                  <c:v>11.2</c:v>
                </c:pt>
                <c:pt idx="40">
                  <c:v>10.5</c:v>
                </c:pt>
                <c:pt idx="41">
                  <c:v>11.7</c:v>
                </c:pt>
              </c:numCache>
            </c:numRef>
          </c:val>
          <c:smooth val="0"/>
          <c:extLst>
            <c:ext xmlns:c16="http://schemas.microsoft.com/office/drawing/2014/chart" uri="{C3380CC4-5D6E-409C-BE32-E72D297353CC}">
              <c16:uniqueId val="{00000002-CE96-419C-BA0B-460ABE37E9BE}"/>
            </c:ext>
          </c:extLst>
        </c:ser>
        <c:dLbls>
          <c:showLegendKey val="0"/>
          <c:showVal val="0"/>
          <c:showCatName val="0"/>
          <c:showSerName val="0"/>
          <c:showPercent val="0"/>
          <c:showBubbleSize val="0"/>
        </c:dLbls>
        <c:smooth val="0"/>
        <c:axId val="480900992"/>
        <c:axId val="480901976"/>
      </c:lineChart>
      <c:catAx>
        <c:axId val="48090099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r>
                  <a:rPr lang="en-US" sz="1200" dirty="0">
                    <a:solidFill>
                      <a:schemeClr val="accent6">
                        <a:lumMod val="10000"/>
                      </a:schemeClr>
                    </a:solidFill>
                  </a:rPr>
                  <a:t>Year of diagnosis</a:t>
                </a:r>
              </a:p>
            </c:rich>
          </c:tx>
          <c:layout>
            <c:manualLayout>
              <c:xMode val="edge"/>
              <c:yMode val="edge"/>
              <c:x val="0.36118088363954498"/>
              <c:y val="0.9259934734321997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901976"/>
        <c:crosses val="autoZero"/>
        <c:auto val="1"/>
        <c:lblAlgn val="ctr"/>
        <c:lblOffset val="100"/>
        <c:tickLblSkip val="5"/>
        <c:noMultiLvlLbl val="0"/>
      </c:catAx>
      <c:valAx>
        <c:axId val="480901976"/>
        <c:scaling>
          <c:orientation val="minMax"/>
          <c:max val="1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6">
                    <a:lumMod val="10000"/>
                  </a:schemeClr>
                </a:solidFill>
                <a:latin typeface="+mn-lt"/>
                <a:ea typeface="+mn-ea"/>
                <a:cs typeface="+mn-cs"/>
              </a:defRPr>
            </a:pPr>
            <a:endParaRPr lang="en-US"/>
          </a:p>
        </c:txPr>
        <c:crossAx val="480900992"/>
        <c:crosses val="autoZero"/>
        <c:crossBetween val="between"/>
        <c:majorUnit val="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10531496062992"/>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'20_49_ASR'!$G$1</c:f>
              <c:strCache>
                <c:ptCount val="1"/>
                <c:pt idx="0">
                  <c:v>Slovenia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'20_49_ASR'!$G$2:$G$43</c:f>
              <c:numCache>
                <c:formatCode>General</c:formatCode>
                <c:ptCount val="42"/>
                <c:pt idx="8">
                  <c:v>6.69</c:v>
                </c:pt>
                <c:pt idx="9">
                  <c:v>6.18</c:v>
                </c:pt>
                <c:pt idx="10">
                  <c:v>6.53</c:v>
                </c:pt>
                <c:pt idx="11">
                  <c:v>5.44</c:v>
                </c:pt>
                <c:pt idx="12">
                  <c:v>7.17</c:v>
                </c:pt>
                <c:pt idx="13">
                  <c:v>7.09</c:v>
                </c:pt>
                <c:pt idx="14">
                  <c:v>6.72</c:v>
                </c:pt>
                <c:pt idx="15">
                  <c:v>7.44</c:v>
                </c:pt>
                <c:pt idx="16">
                  <c:v>7.34</c:v>
                </c:pt>
                <c:pt idx="17">
                  <c:v>6.39</c:v>
                </c:pt>
                <c:pt idx="18">
                  <c:v>8.15</c:v>
                </c:pt>
                <c:pt idx="19">
                  <c:v>8.2100000000000009</c:v>
                </c:pt>
                <c:pt idx="20">
                  <c:v>7.36</c:v>
                </c:pt>
                <c:pt idx="21">
                  <c:v>6.52</c:v>
                </c:pt>
                <c:pt idx="22">
                  <c:v>8.08</c:v>
                </c:pt>
                <c:pt idx="23">
                  <c:v>6.78</c:v>
                </c:pt>
                <c:pt idx="24">
                  <c:v>7.6</c:v>
                </c:pt>
                <c:pt idx="25">
                  <c:v>8.73</c:v>
                </c:pt>
                <c:pt idx="26">
                  <c:v>6.86</c:v>
                </c:pt>
                <c:pt idx="27">
                  <c:v>7.99</c:v>
                </c:pt>
                <c:pt idx="28">
                  <c:v>6.84</c:v>
                </c:pt>
                <c:pt idx="29">
                  <c:v>7.74</c:v>
                </c:pt>
                <c:pt idx="30">
                  <c:v>6.63</c:v>
                </c:pt>
                <c:pt idx="31">
                  <c:v>7.58</c:v>
                </c:pt>
                <c:pt idx="32">
                  <c:v>7.45</c:v>
                </c:pt>
                <c:pt idx="33">
                  <c:v>8.58</c:v>
                </c:pt>
                <c:pt idx="34">
                  <c:v>7.89</c:v>
                </c:pt>
                <c:pt idx="35">
                  <c:v>6.8</c:v>
                </c:pt>
                <c:pt idx="36">
                  <c:v>9.73</c:v>
                </c:pt>
                <c:pt idx="37">
                  <c:v>9.0299999999999994</c:v>
                </c:pt>
              </c:numCache>
            </c:numRef>
          </c:val>
          <c:smooth val="0"/>
          <c:extLst>
            <c:ext xmlns:c16="http://schemas.microsoft.com/office/drawing/2014/chart" uri="{C3380CC4-5D6E-409C-BE32-E72D297353CC}">
              <c16:uniqueId val="{00000000-43A2-432C-BBD3-A7039F4E7DAE}"/>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(2)'!$G$1</c:f>
              <c:strCache>
                <c:ptCount val="1"/>
                <c:pt idx="0">
                  <c:v>Slovenia</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(2)'!$G$2:$G$43</c:f>
              <c:numCache>
                <c:formatCode>General</c:formatCode>
                <c:ptCount val="42"/>
                <c:pt idx="8">
                  <c:v>92.08</c:v>
                </c:pt>
                <c:pt idx="9">
                  <c:v>90.47</c:v>
                </c:pt>
                <c:pt idx="10">
                  <c:v>95.46</c:v>
                </c:pt>
                <c:pt idx="11">
                  <c:v>94.78</c:v>
                </c:pt>
                <c:pt idx="12">
                  <c:v>101.59</c:v>
                </c:pt>
                <c:pt idx="13">
                  <c:v>104.32</c:v>
                </c:pt>
                <c:pt idx="14">
                  <c:v>101.78</c:v>
                </c:pt>
                <c:pt idx="15">
                  <c:v>108.86</c:v>
                </c:pt>
                <c:pt idx="16">
                  <c:v>116.18</c:v>
                </c:pt>
                <c:pt idx="17">
                  <c:v>126.67</c:v>
                </c:pt>
                <c:pt idx="18">
                  <c:v>126.88</c:v>
                </c:pt>
                <c:pt idx="19">
                  <c:v>129.54</c:v>
                </c:pt>
                <c:pt idx="20">
                  <c:v>128.66</c:v>
                </c:pt>
                <c:pt idx="21">
                  <c:v>130.38</c:v>
                </c:pt>
                <c:pt idx="22">
                  <c:v>137.94</c:v>
                </c:pt>
                <c:pt idx="23">
                  <c:v>148.94</c:v>
                </c:pt>
                <c:pt idx="24">
                  <c:v>135.94999999999999</c:v>
                </c:pt>
                <c:pt idx="25">
                  <c:v>142.61000000000001</c:v>
                </c:pt>
                <c:pt idx="26">
                  <c:v>148.91</c:v>
                </c:pt>
                <c:pt idx="27">
                  <c:v>153.36000000000001</c:v>
                </c:pt>
                <c:pt idx="28">
                  <c:v>151.31</c:v>
                </c:pt>
                <c:pt idx="29">
                  <c:v>162.16999999999999</c:v>
                </c:pt>
                <c:pt idx="30">
                  <c:v>147.62</c:v>
                </c:pt>
                <c:pt idx="31">
                  <c:v>152.41</c:v>
                </c:pt>
                <c:pt idx="32">
                  <c:v>163.37</c:v>
                </c:pt>
                <c:pt idx="33">
                  <c:v>162.91</c:v>
                </c:pt>
                <c:pt idx="34">
                  <c:v>177.5</c:v>
                </c:pt>
                <c:pt idx="35">
                  <c:v>199.17</c:v>
                </c:pt>
                <c:pt idx="36">
                  <c:v>180.38</c:v>
                </c:pt>
                <c:pt idx="37">
                  <c:v>159.32</c:v>
                </c:pt>
              </c:numCache>
            </c:numRef>
          </c:val>
          <c:smooth val="0"/>
          <c:extLst>
            <c:ext xmlns:c16="http://schemas.microsoft.com/office/drawing/2014/chart" uri="{C3380CC4-5D6E-409C-BE32-E72D297353CC}">
              <c16:uniqueId val="{00000000-6749-4D88-BA57-CA9A6F4AFD59}"/>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'50plus_ASR (2)'!$H$1</c:f>
              <c:strCache>
                <c:ptCount val="1"/>
                <c:pt idx="0">
                  <c:v>United Kingdom</c:v>
                </c:pt>
              </c:strCache>
            </c:strRef>
          </c:tx>
          <c:spPr>
            <a:ln w="28575" cap="rnd">
              <a:solidFill>
                <a:sysClr val="windowText" lastClr="000000"/>
              </a:solidFill>
              <a:round/>
            </a:ln>
            <a:effectLst/>
          </c:spPr>
          <c:marker>
            <c:symbol val="none"/>
          </c:marker>
          <c:cat>
            <c:numRef>
              <c:f>'50plus_ASR (2)'!$A$2:$A$43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'50plus_ASR (2)'!$H$2:$H$43</c:f>
              <c:numCache>
                <c:formatCode>General</c:formatCode>
                <c:ptCount val="42"/>
                <c:pt idx="20">
                  <c:v>128.88999999999999</c:v>
                </c:pt>
                <c:pt idx="21">
                  <c:v>134.81</c:v>
                </c:pt>
                <c:pt idx="22">
                  <c:v>133.24</c:v>
                </c:pt>
                <c:pt idx="23">
                  <c:v>136.84</c:v>
                </c:pt>
                <c:pt idx="24">
                  <c:v>133.91</c:v>
                </c:pt>
                <c:pt idx="25">
                  <c:v>135.29</c:v>
                </c:pt>
                <c:pt idx="26">
                  <c:v>130.76</c:v>
                </c:pt>
                <c:pt idx="27">
                  <c:v>128.44</c:v>
                </c:pt>
                <c:pt idx="28">
                  <c:v>128.4</c:v>
                </c:pt>
                <c:pt idx="29">
                  <c:v>131.22</c:v>
                </c:pt>
                <c:pt idx="30">
                  <c:v>131.30000000000001</c:v>
                </c:pt>
                <c:pt idx="31">
                  <c:v>132.27000000000001</c:v>
                </c:pt>
                <c:pt idx="32">
                  <c:v>134.97</c:v>
                </c:pt>
                <c:pt idx="33">
                  <c:v>139.32</c:v>
                </c:pt>
                <c:pt idx="34">
                  <c:v>139.27000000000001</c:v>
                </c:pt>
                <c:pt idx="35">
                  <c:v>140.78</c:v>
                </c:pt>
                <c:pt idx="36">
                  <c:v>140.9</c:v>
                </c:pt>
                <c:pt idx="37">
                  <c:v>138.1</c:v>
                </c:pt>
              </c:numCache>
            </c:numRef>
          </c:val>
          <c:smooth val="0"/>
          <c:extLst>
            <c:ext xmlns:c16="http://schemas.microsoft.com/office/drawing/2014/chart" uri="{C3380CC4-5D6E-409C-BE32-E72D297353CC}">
              <c16:uniqueId val="{00000000-B2DB-42E0-A5CD-A117DCE04DEF}"/>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Year of diagnosis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25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subsite!$B$3</c:f>
              <c:strCache>
                <c:ptCount val="1"/>
                <c:pt idx="0">
                  <c:v>proximal colon</c:v>
                </c:pt>
              </c:strCache>
            </c:strRef>
          </c:tx>
          <c:spPr>
            <a:ln w="28575" cap="rnd">
              <a:solidFill>
                <a:srgbClr val="00B050"/>
              </a:solidFill>
              <a:round/>
            </a:ln>
            <a:effectLst/>
          </c:spPr>
          <c:marker>
            <c:symbol val="none"/>
          </c:marker>
          <c:cat>
            <c:numRef>
              <c:f>subsite!$A$4:$A$45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subsite!$B$4:$B$45</c:f>
              <c:numCache>
                <c:formatCode>General</c:formatCode>
                <c:ptCount val="42"/>
                <c:pt idx="0">
                  <c:v>2.4</c:v>
                </c:pt>
                <c:pt idx="1">
                  <c:v>2.9</c:v>
                </c:pt>
                <c:pt idx="2">
                  <c:v>2.9</c:v>
                </c:pt>
                <c:pt idx="3">
                  <c:v>2.8</c:v>
                </c:pt>
                <c:pt idx="4">
                  <c:v>2.9</c:v>
                </c:pt>
                <c:pt idx="5">
                  <c:v>2.7</c:v>
                </c:pt>
                <c:pt idx="6">
                  <c:v>2.2999999999999998</c:v>
                </c:pt>
                <c:pt idx="7">
                  <c:v>2.7</c:v>
                </c:pt>
                <c:pt idx="8">
                  <c:v>2.2999999999999998</c:v>
                </c:pt>
                <c:pt idx="9">
                  <c:v>2.8</c:v>
                </c:pt>
                <c:pt idx="10">
                  <c:v>2.4</c:v>
                </c:pt>
                <c:pt idx="11">
                  <c:v>2.2999999999999998</c:v>
                </c:pt>
                <c:pt idx="12">
                  <c:v>2.2999999999999998</c:v>
                </c:pt>
                <c:pt idx="13">
                  <c:v>2.4</c:v>
                </c:pt>
                <c:pt idx="14">
                  <c:v>2.7</c:v>
                </c:pt>
                <c:pt idx="15">
                  <c:v>2.5</c:v>
                </c:pt>
                <c:pt idx="16">
                  <c:v>2.4</c:v>
                </c:pt>
                <c:pt idx="17">
                  <c:v>2.6</c:v>
                </c:pt>
                <c:pt idx="18">
                  <c:v>2.7</c:v>
                </c:pt>
                <c:pt idx="19">
                  <c:v>2.2999999999999998</c:v>
                </c:pt>
                <c:pt idx="20">
                  <c:v>2.2000000000000002</c:v>
                </c:pt>
                <c:pt idx="21">
                  <c:v>2</c:v>
                </c:pt>
                <c:pt idx="22">
                  <c:v>2.2999999999999998</c:v>
                </c:pt>
                <c:pt idx="23">
                  <c:v>2.2000000000000002</c:v>
                </c:pt>
                <c:pt idx="24">
                  <c:v>2.2000000000000002</c:v>
                </c:pt>
                <c:pt idx="25">
                  <c:v>2.4</c:v>
                </c:pt>
                <c:pt idx="26">
                  <c:v>2.5</c:v>
                </c:pt>
                <c:pt idx="27">
                  <c:v>2.7</c:v>
                </c:pt>
                <c:pt idx="28">
                  <c:v>2.2999999999999998</c:v>
                </c:pt>
                <c:pt idx="29">
                  <c:v>2.5</c:v>
                </c:pt>
                <c:pt idx="30">
                  <c:v>2.7</c:v>
                </c:pt>
                <c:pt idx="31">
                  <c:v>2.7</c:v>
                </c:pt>
                <c:pt idx="32">
                  <c:v>2.4</c:v>
                </c:pt>
                <c:pt idx="33">
                  <c:v>2.2999999999999998</c:v>
                </c:pt>
                <c:pt idx="34">
                  <c:v>2.6</c:v>
                </c:pt>
                <c:pt idx="35">
                  <c:v>2.4</c:v>
                </c:pt>
                <c:pt idx="36">
                  <c:v>2.8</c:v>
                </c:pt>
                <c:pt idx="37">
                  <c:v>2.6</c:v>
                </c:pt>
                <c:pt idx="38">
                  <c:v>2.4</c:v>
                </c:pt>
                <c:pt idx="39">
                  <c:v>2.9</c:v>
                </c:pt>
                <c:pt idx="40">
                  <c:v>2.7</c:v>
                </c:pt>
                <c:pt idx="41">
                  <c:v>2.8</c:v>
                </c:pt>
              </c:numCache>
            </c:numRef>
          </c:val>
          <c:smooth val="0"/>
          <c:extLst>
            <c:ext xmlns:c16="http://schemas.microsoft.com/office/drawing/2014/chart" uri="{C3380CC4-5D6E-409C-BE32-E72D297353CC}">
              <c16:uniqueId val="{00000000-BA6E-4578-9EBE-AFE196FD42EC}"/>
            </c:ext>
          </c:extLst>
        </c:ser>
        <c:ser>
          <c:idx val="1"/>
          <c:order val="1"/>
          <c:tx>
            <c:strRef>
              <c:f>subsite!$C$3</c:f>
              <c:strCache>
                <c:ptCount val="1"/>
                <c:pt idx="0">
                  <c:v>distal colon</c:v>
                </c:pt>
              </c:strCache>
            </c:strRef>
          </c:tx>
          <c:spPr>
            <a:ln w="28575" cap="rnd">
              <a:solidFill>
                <a:schemeClr val="accent2"/>
              </a:solidFill>
              <a:round/>
            </a:ln>
            <a:effectLst/>
          </c:spPr>
          <c:marker>
            <c:symbol val="none"/>
          </c:marker>
          <c:cat>
            <c:numRef>
              <c:f>subsite!$A$4:$A$45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subsite!$C$4:$C$45</c:f>
              <c:numCache>
                <c:formatCode>General</c:formatCode>
                <c:ptCount val="42"/>
                <c:pt idx="0">
                  <c:v>3.7</c:v>
                </c:pt>
                <c:pt idx="1">
                  <c:v>3.4</c:v>
                </c:pt>
                <c:pt idx="2">
                  <c:v>3.7</c:v>
                </c:pt>
                <c:pt idx="3">
                  <c:v>3.4</c:v>
                </c:pt>
                <c:pt idx="4">
                  <c:v>3.3</c:v>
                </c:pt>
                <c:pt idx="5">
                  <c:v>3</c:v>
                </c:pt>
                <c:pt idx="6">
                  <c:v>3.3</c:v>
                </c:pt>
                <c:pt idx="7">
                  <c:v>3</c:v>
                </c:pt>
                <c:pt idx="8">
                  <c:v>2.9</c:v>
                </c:pt>
                <c:pt idx="9">
                  <c:v>3.2</c:v>
                </c:pt>
                <c:pt idx="10">
                  <c:v>3.1</c:v>
                </c:pt>
                <c:pt idx="11">
                  <c:v>3</c:v>
                </c:pt>
                <c:pt idx="12">
                  <c:v>2.5</c:v>
                </c:pt>
                <c:pt idx="13">
                  <c:v>2.4</c:v>
                </c:pt>
                <c:pt idx="14">
                  <c:v>2.5</c:v>
                </c:pt>
                <c:pt idx="15">
                  <c:v>2.8</c:v>
                </c:pt>
                <c:pt idx="16">
                  <c:v>2.8</c:v>
                </c:pt>
                <c:pt idx="17">
                  <c:v>2.6</c:v>
                </c:pt>
                <c:pt idx="18">
                  <c:v>2.5</c:v>
                </c:pt>
                <c:pt idx="19">
                  <c:v>2.4</c:v>
                </c:pt>
                <c:pt idx="20">
                  <c:v>2.5</c:v>
                </c:pt>
                <c:pt idx="21">
                  <c:v>2.4</c:v>
                </c:pt>
                <c:pt idx="22">
                  <c:v>2.7</c:v>
                </c:pt>
                <c:pt idx="23">
                  <c:v>2.6</c:v>
                </c:pt>
                <c:pt idx="24">
                  <c:v>2.9</c:v>
                </c:pt>
                <c:pt idx="25">
                  <c:v>2.2999999999999998</c:v>
                </c:pt>
                <c:pt idx="26">
                  <c:v>2.8</c:v>
                </c:pt>
                <c:pt idx="27">
                  <c:v>2.8</c:v>
                </c:pt>
                <c:pt idx="28">
                  <c:v>2.9</c:v>
                </c:pt>
                <c:pt idx="29">
                  <c:v>2.9</c:v>
                </c:pt>
                <c:pt idx="30">
                  <c:v>2.8</c:v>
                </c:pt>
                <c:pt idx="31">
                  <c:v>3.2</c:v>
                </c:pt>
                <c:pt idx="32">
                  <c:v>2.8</c:v>
                </c:pt>
                <c:pt idx="33">
                  <c:v>3.3</c:v>
                </c:pt>
                <c:pt idx="34">
                  <c:v>2.8</c:v>
                </c:pt>
                <c:pt idx="35">
                  <c:v>3.4</c:v>
                </c:pt>
                <c:pt idx="36">
                  <c:v>3.4</c:v>
                </c:pt>
                <c:pt idx="37">
                  <c:v>3.2</c:v>
                </c:pt>
                <c:pt idx="38">
                  <c:v>3</c:v>
                </c:pt>
                <c:pt idx="39">
                  <c:v>3.6</c:v>
                </c:pt>
                <c:pt idx="40">
                  <c:v>3.7</c:v>
                </c:pt>
                <c:pt idx="41">
                  <c:v>3.6</c:v>
                </c:pt>
              </c:numCache>
            </c:numRef>
          </c:val>
          <c:smooth val="0"/>
          <c:extLst>
            <c:ext xmlns:c16="http://schemas.microsoft.com/office/drawing/2014/chart" uri="{C3380CC4-5D6E-409C-BE32-E72D297353CC}">
              <c16:uniqueId val="{00000001-BA6E-4578-9EBE-AFE196FD42EC}"/>
            </c:ext>
          </c:extLst>
        </c:ser>
        <c:ser>
          <c:idx val="2"/>
          <c:order val="2"/>
          <c:tx>
            <c:strRef>
              <c:f>subsite!$D$3</c:f>
              <c:strCache>
                <c:ptCount val="1"/>
                <c:pt idx="0">
                  <c:v>rectum</c:v>
                </c:pt>
              </c:strCache>
            </c:strRef>
          </c:tx>
          <c:spPr>
            <a:ln w="28575" cap="rnd">
              <a:solidFill>
                <a:schemeClr val="accent3"/>
              </a:solidFill>
              <a:round/>
            </a:ln>
            <a:effectLst/>
          </c:spPr>
          <c:marker>
            <c:symbol val="none"/>
          </c:marker>
          <c:cat>
            <c:numRef>
              <c:f>subsite!$A$4:$A$45</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subsite!$D$4:$D$45</c:f>
              <c:numCache>
                <c:formatCode>General</c:formatCode>
                <c:ptCount val="42"/>
                <c:pt idx="0">
                  <c:v>3</c:v>
                </c:pt>
                <c:pt idx="1">
                  <c:v>3</c:v>
                </c:pt>
                <c:pt idx="2">
                  <c:v>3.3</c:v>
                </c:pt>
                <c:pt idx="3">
                  <c:v>2.5</c:v>
                </c:pt>
                <c:pt idx="4">
                  <c:v>2.9</c:v>
                </c:pt>
                <c:pt idx="5">
                  <c:v>2.9</c:v>
                </c:pt>
                <c:pt idx="6">
                  <c:v>3.2</c:v>
                </c:pt>
                <c:pt idx="7">
                  <c:v>2.6</c:v>
                </c:pt>
                <c:pt idx="8">
                  <c:v>2.8</c:v>
                </c:pt>
                <c:pt idx="9">
                  <c:v>2.9</c:v>
                </c:pt>
                <c:pt idx="10">
                  <c:v>3</c:v>
                </c:pt>
                <c:pt idx="11">
                  <c:v>3.1</c:v>
                </c:pt>
                <c:pt idx="12">
                  <c:v>2.9</c:v>
                </c:pt>
                <c:pt idx="13">
                  <c:v>2.8</c:v>
                </c:pt>
                <c:pt idx="14">
                  <c:v>2.9</c:v>
                </c:pt>
                <c:pt idx="15">
                  <c:v>3</c:v>
                </c:pt>
                <c:pt idx="16">
                  <c:v>2.6</c:v>
                </c:pt>
                <c:pt idx="17">
                  <c:v>3</c:v>
                </c:pt>
                <c:pt idx="18">
                  <c:v>2.7</c:v>
                </c:pt>
                <c:pt idx="19">
                  <c:v>2.9</c:v>
                </c:pt>
                <c:pt idx="20">
                  <c:v>2.9</c:v>
                </c:pt>
                <c:pt idx="21">
                  <c:v>3.3</c:v>
                </c:pt>
                <c:pt idx="22">
                  <c:v>3.5</c:v>
                </c:pt>
                <c:pt idx="23">
                  <c:v>3.8</c:v>
                </c:pt>
                <c:pt idx="24">
                  <c:v>3.5</c:v>
                </c:pt>
                <c:pt idx="25">
                  <c:v>3.6</c:v>
                </c:pt>
                <c:pt idx="26">
                  <c:v>3.7</c:v>
                </c:pt>
                <c:pt idx="27">
                  <c:v>3.8</c:v>
                </c:pt>
                <c:pt idx="28">
                  <c:v>3.8</c:v>
                </c:pt>
                <c:pt idx="29">
                  <c:v>4</c:v>
                </c:pt>
                <c:pt idx="30">
                  <c:v>4.2</c:v>
                </c:pt>
                <c:pt idx="31">
                  <c:v>4.4000000000000004</c:v>
                </c:pt>
                <c:pt idx="32">
                  <c:v>4.7</c:v>
                </c:pt>
                <c:pt idx="33">
                  <c:v>4.3</c:v>
                </c:pt>
                <c:pt idx="34">
                  <c:v>4.5999999999999996</c:v>
                </c:pt>
                <c:pt idx="35">
                  <c:v>4.5</c:v>
                </c:pt>
                <c:pt idx="36">
                  <c:v>4.9000000000000004</c:v>
                </c:pt>
                <c:pt idx="37">
                  <c:v>4.8</c:v>
                </c:pt>
                <c:pt idx="38">
                  <c:v>4.4000000000000004</c:v>
                </c:pt>
                <c:pt idx="39">
                  <c:v>5.2</c:v>
                </c:pt>
                <c:pt idx="40">
                  <c:v>4.9000000000000004</c:v>
                </c:pt>
                <c:pt idx="41">
                  <c:v>5.4</c:v>
                </c:pt>
              </c:numCache>
            </c:numRef>
          </c:val>
          <c:smooth val="0"/>
          <c:extLst>
            <c:ext xmlns:c16="http://schemas.microsoft.com/office/drawing/2014/chart" uri="{C3380CC4-5D6E-409C-BE32-E72D297353CC}">
              <c16:uniqueId val="{00000002-BA6E-4578-9EBE-AFE196FD42EC}"/>
            </c:ext>
          </c:extLst>
        </c:ser>
        <c:dLbls>
          <c:showLegendKey val="0"/>
          <c:showVal val="0"/>
          <c:showCatName val="0"/>
          <c:showSerName val="0"/>
          <c:showPercent val="0"/>
          <c:showBubbleSize val="0"/>
        </c:dLbls>
        <c:smooth val="0"/>
        <c:axId val="566777352"/>
        <c:axId val="566775384"/>
      </c:lineChart>
      <c:catAx>
        <c:axId val="5667773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 of diagnosis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775384"/>
        <c:crosses val="autoZero"/>
        <c:auto val="1"/>
        <c:lblAlgn val="ctr"/>
        <c:lblOffset val="100"/>
        <c:tickLblSkip val="5"/>
        <c:noMultiLvlLbl val="0"/>
      </c:catAx>
      <c:valAx>
        <c:axId val="5667753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Cases per 100,000</a:t>
                </a:r>
              </a:p>
            </c:rich>
          </c:tx>
          <c:layout>
            <c:manualLayout>
              <c:xMode val="edge"/>
              <c:yMode val="edge"/>
              <c:x val="5.5555555555555558E-3"/>
              <c:y val="0.2786788283316226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6777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585016835016834"/>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'20_49_ASR'!$J$1</c:f>
              <c:strCache>
                <c:ptCount val="1"/>
                <c:pt idx="0">
                  <c:v>Lithuania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'20_49_ASR'!$J$2:$J$43</c:f>
              <c:numCache>
                <c:formatCode>General</c:formatCode>
                <c:ptCount val="42"/>
                <c:pt idx="18">
                  <c:v>6.4127000000000001</c:v>
                </c:pt>
                <c:pt idx="19">
                  <c:v>7.3665000000000003</c:v>
                </c:pt>
                <c:pt idx="20">
                  <c:v>6.4291999999999998</c:v>
                </c:pt>
                <c:pt idx="21">
                  <c:v>5.8204000000000002</c:v>
                </c:pt>
                <c:pt idx="22">
                  <c:v>5.5126999999999997</c:v>
                </c:pt>
                <c:pt idx="23">
                  <c:v>6.0461</c:v>
                </c:pt>
                <c:pt idx="24">
                  <c:v>5.7842000000000002</c:v>
                </c:pt>
                <c:pt idx="25">
                  <c:v>4.2484000000000002</c:v>
                </c:pt>
                <c:pt idx="26">
                  <c:v>5.2885999999999997</c:v>
                </c:pt>
                <c:pt idx="27">
                  <c:v>6.2766000000000002</c:v>
                </c:pt>
                <c:pt idx="28">
                  <c:v>6.1414999999999997</c:v>
                </c:pt>
                <c:pt idx="29">
                  <c:v>5.8559000000000001</c:v>
                </c:pt>
                <c:pt idx="30">
                  <c:v>5.0240999999999998</c:v>
                </c:pt>
                <c:pt idx="31">
                  <c:v>5.1257000000000001</c:v>
                </c:pt>
                <c:pt idx="32">
                  <c:v>4.6706000000000003</c:v>
                </c:pt>
                <c:pt idx="33">
                  <c:v>5.8947000000000003</c:v>
                </c:pt>
                <c:pt idx="34">
                  <c:v>4.9835000000000003</c:v>
                </c:pt>
                <c:pt idx="35">
                  <c:v>5.4222999999999999</c:v>
                </c:pt>
                <c:pt idx="36">
                  <c:v>4.9204999999999997</c:v>
                </c:pt>
                <c:pt idx="37">
                  <c:v>5.9267000000000003</c:v>
                </c:pt>
              </c:numCache>
            </c:numRef>
          </c:val>
          <c:smooth val="0"/>
          <c:extLst>
            <c:ext xmlns:c16="http://schemas.microsoft.com/office/drawing/2014/chart" uri="{C3380CC4-5D6E-409C-BE32-E72D297353CC}">
              <c16:uniqueId val="{00000000-6197-465C-8BEA-FA1F13B929DC}"/>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848484848484848"/>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'20_49_ASR'!$K$1</c:f>
              <c:strCache>
                <c:ptCount val="1"/>
                <c:pt idx="0">
                  <c:v>Italy</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'20_49_ASR'!$K$2:$K$43</c:f>
              <c:numCache>
                <c:formatCode>General</c:formatCode>
                <c:ptCount val="42"/>
                <c:pt idx="23">
                  <c:v>8.5571000000000002</c:v>
                </c:pt>
                <c:pt idx="24">
                  <c:v>8.7912999999999997</c:v>
                </c:pt>
                <c:pt idx="25">
                  <c:v>8.9626999999999999</c:v>
                </c:pt>
                <c:pt idx="26">
                  <c:v>9.5763999999999996</c:v>
                </c:pt>
                <c:pt idx="27">
                  <c:v>8.0931999999999995</c:v>
                </c:pt>
                <c:pt idx="28">
                  <c:v>8.9763000000000002</c:v>
                </c:pt>
                <c:pt idx="29">
                  <c:v>8.9117999999999995</c:v>
                </c:pt>
                <c:pt idx="30">
                  <c:v>10.058299999999999</c:v>
                </c:pt>
                <c:pt idx="31">
                  <c:v>8.1280000000000001</c:v>
                </c:pt>
                <c:pt idx="32">
                  <c:v>8.8689</c:v>
                </c:pt>
                <c:pt idx="33">
                  <c:v>8.2270000000000003</c:v>
                </c:pt>
                <c:pt idx="34">
                  <c:v>8.3069000000000006</c:v>
                </c:pt>
                <c:pt idx="35">
                  <c:v>7.6976000000000004</c:v>
                </c:pt>
                <c:pt idx="36">
                  <c:v>7.3749000000000002</c:v>
                </c:pt>
                <c:pt idx="37">
                  <c:v>7.7267000000000001</c:v>
                </c:pt>
              </c:numCache>
            </c:numRef>
          </c:val>
          <c:smooth val="0"/>
          <c:extLst>
            <c:ext xmlns:c16="http://schemas.microsoft.com/office/drawing/2014/chart" uri="{C3380CC4-5D6E-409C-BE32-E72D297353CC}">
              <c16:uniqueId val="{00000000-2020-48C1-9525-031ABAAB5F1C}"/>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7154882154882155"/>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'20_49_ASR'!$L$1</c:f>
              <c:strCache>
                <c:ptCount val="1"/>
                <c:pt idx="0">
                  <c:v>Austria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'20_49_ASR'!$L$2:$L$43</c:f>
              <c:numCache>
                <c:formatCode>General</c:formatCode>
                <c:ptCount val="42"/>
                <c:pt idx="23">
                  <c:v>6.8785999999999996</c:v>
                </c:pt>
                <c:pt idx="24">
                  <c:v>6.7907000000000002</c:v>
                </c:pt>
                <c:pt idx="25">
                  <c:v>6.9837999999999996</c:v>
                </c:pt>
                <c:pt idx="26">
                  <c:v>6.8300999999999998</c:v>
                </c:pt>
                <c:pt idx="27">
                  <c:v>6.2350000000000003</c:v>
                </c:pt>
                <c:pt idx="28">
                  <c:v>6.9809000000000001</c:v>
                </c:pt>
                <c:pt idx="29">
                  <c:v>6.3872</c:v>
                </c:pt>
                <c:pt idx="30">
                  <c:v>6.4588000000000001</c:v>
                </c:pt>
                <c:pt idx="31">
                  <c:v>6.9557000000000002</c:v>
                </c:pt>
                <c:pt idx="32">
                  <c:v>6.0304000000000002</c:v>
                </c:pt>
                <c:pt idx="33">
                  <c:v>6.0148000000000001</c:v>
                </c:pt>
                <c:pt idx="34">
                  <c:v>5.7211999999999996</c:v>
                </c:pt>
                <c:pt idx="35">
                  <c:v>6.9424999999999999</c:v>
                </c:pt>
                <c:pt idx="36">
                  <c:v>6.0022000000000002</c:v>
                </c:pt>
                <c:pt idx="37">
                  <c:v>6.0963000000000003</c:v>
                </c:pt>
              </c:numCache>
            </c:numRef>
          </c:val>
          <c:smooth val="0"/>
          <c:extLst>
            <c:ext xmlns:c16="http://schemas.microsoft.com/office/drawing/2014/chart" uri="{C3380CC4-5D6E-409C-BE32-E72D297353CC}">
              <c16:uniqueId val="{00000000-723C-4949-9EC7-B911191EE26B}"/>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585016835016834"/>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'20_49_ASR'!$J$1</c:f>
              <c:strCache>
                <c:ptCount val="1"/>
                <c:pt idx="0">
                  <c:v>Lithuania</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'20_49_ASR'!$J$2:$J$43</c:f>
              <c:numCache>
                <c:formatCode>General</c:formatCode>
                <c:ptCount val="42"/>
                <c:pt idx="18">
                  <c:v>6.4127000000000001</c:v>
                </c:pt>
                <c:pt idx="19">
                  <c:v>7.3665000000000003</c:v>
                </c:pt>
                <c:pt idx="20">
                  <c:v>6.4291999999999998</c:v>
                </c:pt>
                <c:pt idx="21">
                  <c:v>5.8204000000000002</c:v>
                </c:pt>
                <c:pt idx="22">
                  <c:v>5.5126999999999997</c:v>
                </c:pt>
                <c:pt idx="23">
                  <c:v>6.0461</c:v>
                </c:pt>
                <c:pt idx="24">
                  <c:v>5.7842000000000002</c:v>
                </c:pt>
                <c:pt idx="25">
                  <c:v>4.2484000000000002</c:v>
                </c:pt>
                <c:pt idx="26">
                  <c:v>5.2885999999999997</c:v>
                </c:pt>
                <c:pt idx="27">
                  <c:v>6.2766000000000002</c:v>
                </c:pt>
                <c:pt idx="28">
                  <c:v>6.1414999999999997</c:v>
                </c:pt>
                <c:pt idx="29">
                  <c:v>5.8559000000000001</c:v>
                </c:pt>
                <c:pt idx="30">
                  <c:v>5.0240999999999998</c:v>
                </c:pt>
                <c:pt idx="31">
                  <c:v>5.1257000000000001</c:v>
                </c:pt>
                <c:pt idx="32">
                  <c:v>4.6706000000000003</c:v>
                </c:pt>
                <c:pt idx="33">
                  <c:v>5.8947000000000003</c:v>
                </c:pt>
                <c:pt idx="34">
                  <c:v>4.9835000000000003</c:v>
                </c:pt>
                <c:pt idx="35">
                  <c:v>5.4222999999999999</c:v>
                </c:pt>
                <c:pt idx="36">
                  <c:v>4.9204999999999997</c:v>
                </c:pt>
                <c:pt idx="37">
                  <c:v>5.9267000000000003</c:v>
                </c:pt>
              </c:numCache>
            </c:numRef>
          </c:val>
          <c:smooth val="0"/>
          <c:extLst>
            <c:ext xmlns:c16="http://schemas.microsoft.com/office/drawing/2014/chart" uri="{C3380CC4-5D6E-409C-BE32-E72D297353CC}">
              <c16:uniqueId val="{00000000-6197-465C-8BEA-FA1F13B929DC}"/>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9848484848484848"/>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'20_49_ASR'!$K$1</c:f>
              <c:strCache>
                <c:ptCount val="1"/>
                <c:pt idx="0">
                  <c:v>Italy</c:v>
                </c:pt>
              </c:strCache>
            </c:strRef>
          </c:tx>
          <c:spPr>
            <a:ln w="28575" cap="rnd">
              <a:solidFill>
                <a:sysClr val="windowText" lastClr="000000"/>
              </a:solidFill>
              <a:round/>
            </a:ln>
            <a:effectLst/>
          </c:spPr>
          <c:marker>
            <c:symbol val="none"/>
          </c:marker>
          <c:cat>
            <c:numRef>
              <c:f>'20_49_ASR'!$A$2:$A$43</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cat>
          <c:val>
            <c:numRef>
              <c:f>'20_49_ASR'!$K$2:$K$43</c:f>
              <c:numCache>
                <c:formatCode>General</c:formatCode>
                <c:ptCount val="42"/>
                <c:pt idx="23">
                  <c:v>8.5571000000000002</c:v>
                </c:pt>
                <c:pt idx="24">
                  <c:v>8.7912999999999997</c:v>
                </c:pt>
                <c:pt idx="25">
                  <c:v>8.9626999999999999</c:v>
                </c:pt>
                <c:pt idx="26">
                  <c:v>9.5763999999999996</c:v>
                </c:pt>
                <c:pt idx="27">
                  <c:v>8.0931999999999995</c:v>
                </c:pt>
                <c:pt idx="28">
                  <c:v>8.9763000000000002</c:v>
                </c:pt>
                <c:pt idx="29">
                  <c:v>8.9117999999999995</c:v>
                </c:pt>
                <c:pt idx="30">
                  <c:v>10.058299999999999</c:v>
                </c:pt>
                <c:pt idx="31">
                  <c:v>8.1280000000000001</c:v>
                </c:pt>
                <c:pt idx="32">
                  <c:v>8.8689</c:v>
                </c:pt>
                <c:pt idx="33">
                  <c:v>8.2270000000000003</c:v>
                </c:pt>
                <c:pt idx="34">
                  <c:v>8.3069000000000006</c:v>
                </c:pt>
                <c:pt idx="35">
                  <c:v>7.6976000000000004</c:v>
                </c:pt>
                <c:pt idx="36">
                  <c:v>7.3749000000000002</c:v>
                </c:pt>
                <c:pt idx="37">
                  <c:v>7.7267000000000001</c:v>
                </c:pt>
              </c:numCache>
            </c:numRef>
          </c:val>
          <c:smooth val="0"/>
          <c:extLst>
            <c:ext xmlns:c16="http://schemas.microsoft.com/office/drawing/2014/chart" uri="{C3380CC4-5D6E-409C-BE32-E72D297353CC}">
              <c16:uniqueId val="{00000000-2020-48C1-9525-031ABAAB5F1C}"/>
            </c:ext>
          </c:extLst>
        </c:ser>
        <c:dLbls>
          <c:showLegendKey val="0"/>
          <c:showVal val="0"/>
          <c:showCatName val="0"/>
          <c:showSerName val="0"/>
          <c:showPercent val="0"/>
          <c:showBubbleSize val="0"/>
        </c:dLbls>
        <c:smooth val="0"/>
        <c:axId val="596986248"/>
        <c:axId val="596984280"/>
      </c:lineChart>
      <c:catAx>
        <c:axId val="59698624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96984280"/>
        <c:crosses val="autoZero"/>
        <c:auto val="1"/>
        <c:lblAlgn val="ctr"/>
        <c:lblOffset val="100"/>
        <c:tickLblSkip val="5"/>
        <c:tickMarkSkip val="5"/>
        <c:noMultiLvlLbl val="0"/>
      </c:catAx>
      <c:valAx>
        <c:axId val="596984280"/>
        <c:scaling>
          <c:orientation val="minMax"/>
          <c:max val="15"/>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Rate per 100,000</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596986248"/>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image" Target="../media/image18.emf"/><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0.5808</cdr:x>
      <cdr:y>0.68075</cdr:y>
    </cdr:from>
    <cdr:to>
      <cdr:x>0.97413</cdr:x>
      <cdr:y>0.78631</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1" y="1929692"/>
          <a:ext cx="1186881"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-1.1*</a:t>
          </a:r>
          <a:endParaRPr lang="en-US" sz="14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0.00976</cdr:x>
      <cdr:y>0.53326</cdr:y>
    </cdr:from>
    <cdr:to>
      <cdr:x>0.35976</cdr:x>
      <cdr:y>0.56239</cdr:y>
    </cdr:to>
    <cdr:sp macro="" textlink="">
      <cdr:nvSpPr>
        <cdr:cNvPr id="2" name="Rectangle 1">
          <a:extLst xmlns:a="http://schemas.openxmlformats.org/drawingml/2006/main">
            <a:ext uri="{FF2B5EF4-FFF2-40B4-BE49-F238E27FC236}">
              <a16:creationId xmlns:a16="http://schemas.microsoft.com/office/drawing/2014/main" id="{B748B2D3-0F3D-444A-97E3-B3782F84464F}"/>
            </a:ext>
          </a:extLst>
        </cdr:cNvPr>
        <cdr:cNvSpPr/>
      </cdr:nvSpPr>
      <cdr:spPr>
        <a:xfrm xmlns:a="http://schemas.openxmlformats.org/drawingml/2006/main">
          <a:off x="53535" y="3674939"/>
          <a:ext cx="1920240" cy="20072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11.xml><?xml version="1.0" encoding="utf-8"?>
<c:userShapes xmlns:c="http://schemas.openxmlformats.org/drawingml/2006/chart">
  <cdr:relSizeAnchor xmlns:cdr="http://schemas.openxmlformats.org/drawingml/2006/chartDrawing">
    <cdr:from>
      <cdr:x>0.53326</cdr:x>
      <cdr:y>0.60692</cdr:y>
    </cdr:from>
    <cdr:to>
      <cdr:x>0.92659</cdr:x>
      <cdr:y>0.71248</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462826" y="1720401"/>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2.8*</a:t>
          </a:r>
          <a:endParaRPr lang="en-US" sz="1400" dirty="0"/>
        </a:p>
      </cdr:txBody>
    </cdr:sp>
  </cdr:relSizeAnchor>
</c:userShapes>
</file>

<file path=ppt/drawings/drawing12.xml><?xml version="1.0" encoding="utf-8"?>
<c:userShapes xmlns:c="http://schemas.openxmlformats.org/drawingml/2006/chart">
  <cdr:relSizeAnchor xmlns:cdr="http://schemas.openxmlformats.org/drawingml/2006/chartDrawing">
    <cdr:from>
      <cdr:x>0.5</cdr:x>
      <cdr:y>0.61872</cdr:y>
    </cdr:from>
    <cdr:to>
      <cdr:x>0.89333</cdr:x>
      <cdr:y>0.72428</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371600" y="1753855"/>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2.8*</a:t>
          </a:r>
          <a:endParaRPr lang="en-US" sz="1400" dirty="0"/>
        </a:p>
      </cdr:txBody>
    </cdr:sp>
  </cdr:relSizeAnchor>
</c:userShapes>
</file>

<file path=ppt/drawings/drawing13.xml><?xml version="1.0" encoding="utf-8"?>
<c:userShapes xmlns:c="http://schemas.openxmlformats.org/drawingml/2006/chart">
  <cdr:relSizeAnchor xmlns:cdr="http://schemas.openxmlformats.org/drawingml/2006/chartDrawing">
    <cdr:from>
      <cdr:x>0.5</cdr:x>
      <cdr:y>0.61085</cdr:y>
    </cdr:from>
    <cdr:to>
      <cdr:x>0.89333</cdr:x>
      <cdr:y>0.71641</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371600" y="1731552"/>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4.0*</a:t>
          </a:r>
          <a:endParaRPr lang="en-US" sz="1400" dirty="0"/>
        </a:p>
      </cdr:txBody>
    </cdr:sp>
  </cdr:relSizeAnchor>
</c:userShapes>
</file>

<file path=ppt/drawings/drawing14.xml><?xml version="1.0" encoding="utf-8"?>
<c:userShapes xmlns:c="http://schemas.openxmlformats.org/drawingml/2006/chart">
  <cdr:relSizeAnchor xmlns:cdr="http://schemas.openxmlformats.org/drawingml/2006/chartDrawing">
    <cdr:from>
      <cdr:x>0.52919</cdr:x>
      <cdr:y>0.59905</cdr:y>
    </cdr:from>
    <cdr:to>
      <cdr:x>0.92252</cdr:x>
      <cdr:y>0.70461</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451675" y="1698099"/>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2.1*</a:t>
          </a:r>
          <a:endParaRPr lang="en-US" sz="1400" dirty="0"/>
        </a:p>
      </cdr:txBody>
    </cdr:sp>
  </cdr:relSizeAnchor>
</c:userShapes>
</file>

<file path=ppt/drawings/drawing15.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-2.2*</a:t>
          </a:r>
          <a:endParaRPr lang="en-US" sz="1400" dirty="0"/>
        </a:p>
      </cdr:txBody>
    </cdr:sp>
  </cdr:relSizeAnchor>
</c:userShapes>
</file>

<file path=ppt/drawings/drawing16.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-1.2*</a:t>
          </a:r>
          <a:endParaRPr lang="en-US" sz="1400" dirty="0"/>
        </a:p>
      </cdr:txBody>
    </cdr:sp>
  </cdr:relSizeAnchor>
</c:userShapes>
</file>

<file path=ppt/drawings/drawing17.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-1.8*</a:t>
          </a:r>
          <a:endParaRPr lang="en-US" sz="1400" dirty="0"/>
        </a:p>
      </cdr:txBody>
    </cdr:sp>
  </cdr:relSizeAnchor>
</c:userShapes>
</file>

<file path=ppt/drawings/drawing18.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-3.0*</a:t>
          </a:r>
          <a:endParaRPr lang="en-US" sz="1400" dirty="0"/>
        </a:p>
      </cdr:txBody>
    </cdr:sp>
  </cdr:relSizeAnchor>
</c:userShapes>
</file>

<file path=ppt/drawings/drawing19.xml><?xml version="1.0" encoding="utf-8"?>
<c:userShapes xmlns:c="http://schemas.openxmlformats.org/drawingml/2006/chart">
  <cdr:relSizeAnchor xmlns:cdr="http://schemas.openxmlformats.org/drawingml/2006/chartDrawing">
    <cdr:from>
      <cdr:x>0.55691</cdr:x>
      <cdr:y>0.65019</cdr:y>
    </cdr:from>
    <cdr:to>
      <cdr:x>0.95024</cdr:x>
      <cdr:y>0.75575</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527717" y="1843065"/>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1.0*</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0.5808</cdr:x>
      <cdr:y>0.64952</cdr:y>
    </cdr:from>
    <cdr:to>
      <cdr:x>0.97413</cdr:x>
      <cdr:y>0.75508</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2" y="1841143"/>
          <a:ext cx="1186881" cy="299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-1.0*</a:t>
          </a:r>
          <a:endParaRPr lang="en-US" sz="1400" dirty="0"/>
        </a:p>
      </cdr:txBody>
    </cdr:sp>
  </cdr:relSizeAnchor>
</c:userShapes>
</file>

<file path=ppt/drawings/drawing20.xml><?xml version="1.0" encoding="utf-8"?>
<c:userShapes xmlns:c="http://schemas.openxmlformats.org/drawingml/2006/chart">
  <cdr:relSizeAnchor xmlns:cdr="http://schemas.openxmlformats.org/drawingml/2006/chartDrawing">
    <cdr:from>
      <cdr:x>0.56701</cdr:x>
      <cdr:y>0.64626</cdr:y>
    </cdr:from>
    <cdr:to>
      <cdr:x>0.96034</cdr:x>
      <cdr:y>0.75182</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555414" y="1831914"/>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3.3*</a:t>
          </a:r>
          <a:endParaRPr lang="en-US" sz="1400" dirty="0"/>
        </a:p>
      </cdr:txBody>
    </cdr:sp>
  </cdr:relSizeAnchor>
</c:userShapes>
</file>

<file path=ppt/drawings/drawing21.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0.4</a:t>
          </a:r>
          <a:endParaRPr lang="en-US" sz="1400" dirty="0"/>
        </a:p>
      </cdr:txBody>
    </cdr:sp>
  </cdr:relSizeAnchor>
</c:userShapes>
</file>

<file path=ppt/drawings/drawing22.xml><?xml version="1.0" encoding="utf-8"?>
<c:userShapes xmlns:c="http://schemas.openxmlformats.org/drawingml/2006/chart">
  <cdr:relSizeAnchor xmlns:cdr="http://schemas.openxmlformats.org/drawingml/2006/chartDrawing">
    <cdr:from>
      <cdr:x>0.54545</cdr:x>
      <cdr:y>0.64233</cdr:y>
    </cdr:from>
    <cdr:to>
      <cdr:x>0.93878</cdr:x>
      <cdr:y>0.74789</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496280" y="1820762"/>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1.3*</a:t>
          </a:r>
          <a:endParaRPr lang="en-US" sz="1400" dirty="0"/>
        </a:p>
      </cdr:txBody>
    </cdr:sp>
  </cdr:relSizeAnchor>
</c:userShapes>
</file>

<file path=ppt/drawings/drawing23.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-1.0*</a:t>
          </a:r>
          <a:endParaRPr lang="en-US" sz="1400" dirty="0"/>
        </a:p>
      </cdr:txBody>
    </cdr:sp>
  </cdr:relSizeAnchor>
</c:userShapes>
</file>

<file path=ppt/drawings/drawing24.xml><?xml version="1.0" encoding="utf-8"?>
<c:userShapes xmlns:c="http://schemas.openxmlformats.org/drawingml/2006/chart">
  <cdr:relSizeAnchor xmlns:cdr="http://schemas.openxmlformats.org/drawingml/2006/chartDrawing">
    <cdr:from>
      <cdr:x>0.54545</cdr:x>
      <cdr:y>0.63839</cdr:y>
    </cdr:from>
    <cdr:to>
      <cdr:x>0.93878</cdr:x>
      <cdr:y>0.74395</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496279" y="1809611"/>
          <a:ext cx="1078983"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0.8*</a:t>
          </a:r>
          <a:endParaRPr lang="en-US" sz="1400" dirty="0"/>
        </a:p>
      </cdr:txBody>
    </cdr:sp>
  </cdr:relSizeAnchor>
</c:userShapes>
</file>

<file path=ppt/drawings/drawing25.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0.7</a:t>
          </a:r>
          <a:endParaRPr lang="en-US" sz="1400" dirty="0"/>
        </a:p>
      </cdr:txBody>
    </cdr:sp>
  </cdr:relSizeAnchor>
</c:userShapes>
</file>

<file path=ppt/drawings/drawing26.xml><?xml version="1.0" encoding="utf-8"?>
<c:userShapes xmlns:c="http://schemas.openxmlformats.org/drawingml/2006/chart">
  <cdr:relSizeAnchor xmlns:cdr="http://schemas.openxmlformats.org/drawingml/2006/chartDrawing">
    <cdr:from>
      <cdr:x>0.49667</cdr:x>
      <cdr:y>0.53611</cdr:y>
    </cdr:from>
    <cdr:to>
      <cdr:x>0.89</cdr:x>
      <cdr:y>0.64167</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135380" y="1470660"/>
          <a:ext cx="899160" cy="289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0.9</a:t>
          </a:r>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0.5808</cdr:x>
      <cdr:y>0.63887</cdr:y>
    </cdr:from>
    <cdr:to>
      <cdr:x>0.97413</cdr:x>
      <cdr:y>0.74443</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2" y="1810961"/>
          <a:ext cx="1186881"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-0.9*</a:t>
          </a:r>
          <a:endParaRPr lang="en-US" sz="1400" dirty="0"/>
        </a:p>
      </cdr:txBody>
    </cdr:sp>
  </cdr:relSizeAnchor>
</c:userShapes>
</file>

<file path=ppt/drawings/drawing4.xml><?xml version="1.0" encoding="utf-8"?>
<c:userShapes xmlns:c="http://schemas.openxmlformats.org/drawingml/2006/chart">
  <cdr:relSizeAnchor xmlns:cdr="http://schemas.openxmlformats.org/drawingml/2006/chartDrawing">
    <cdr:from>
      <cdr:x>0.5808</cdr:x>
      <cdr:y>0.68075</cdr:y>
    </cdr:from>
    <cdr:to>
      <cdr:x>0.97413</cdr:x>
      <cdr:y>0.78631</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1" y="1929692"/>
          <a:ext cx="1186881"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-1.1*</a:t>
          </a:r>
          <a:endParaRPr lang="en-US" sz="1400" dirty="0"/>
        </a:p>
      </cdr:txBody>
    </cdr:sp>
  </cdr:relSizeAnchor>
</c:userShapes>
</file>

<file path=ppt/drawings/drawing5.xml><?xml version="1.0" encoding="utf-8"?>
<c:userShapes xmlns:c="http://schemas.openxmlformats.org/drawingml/2006/chart">
  <cdr:relSizeAnchor xmlns:cdr="http://schemas.openxmlformats.org/drawingml/2006/chartDrawing">
    <cdr:from>
      <cdr:x>0.5808</cdr:x>
      <cdr:y>0.64952</cdr:y>
    </cdr:from>
    <cdr:to>
      <cdr:x>0.97413</cdr:x>
      <cdr:y>0.75508</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2" y="1841143"/>
          <a:ext cx="1186881" cy="299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-1.0*</a:t>
          </a:r>
          <a:endParaRPr lang="en-US" sz="1400" dirty="0"/>
        </a:p>
      </cdr:txBody>
    </cdr:sp>
  </cdr:relSizeAnchor>
</c:userShapes>
</file>

<file path=ppt/drawings/drawing6.xml><?xml version="1.0" encoding="utf-8"?>
<c:userShapes xmlns:c="http://schemas.openxmlformats.org/drawingml/2006/chart">
  <cdr:relSizeAnchor xmlns:cdr="http://schemas.openxmlformats.org/drawingml/2006/chartDrawing">
    <cdr:from>
      <cdr:x>0.5808</cdr:x>
      <cdr:y>0.63887</cdr:y>
    </cdr:from>
    <cdr:to>
      <cdr:x>0.97413</cdr:x>
      <cdr:y>0.74443</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52582" y="1810961"/>
          <a:ext cx="1186881"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-0.9*</a:t>
          </a:r>
          <a:endParaRPr lang="en-US" sz="1400" dirty="0"/>
        </a:p>
      </cdr:txBody>
    </cdr:sp>
  </cdr:relSizeAnchor>
</c:userShapes>
</file>

<file path=ppt/drawings/drawing7.xml><?xml version="1.0" encoding="utf-8"?>
<c:userShapes xmlns:c="http://schemas.openxmlformats.org/drawingml/2006/chart">
  <cdr:relSizeAnchor xmlns:cdr="http://schemas.openxmlformats.org/drawingml/2006/chartDrawing">
    <cdr:from>
      <cdr:x>0.60667</cdr:x>
      <cdr:y>0.52255</cdr:y>
    </cdr:from>
    <cdr:to>
      <cdr:x>1</cdr:x>
      <cdr:y>0.62811</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830639" y="1481237"/>
          <a:ext cx="1186881" cy="299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1.4*</a:t>
          </a:r>
          <a:endParaRPr lang="en-US" sz="1400" dirty="0"/>
        </a:p>
      </cdr:txBody>
    </cdr:sp>
  </cdr:relSizeAnchor>
</c:userShapes>
</file>

<file path=ppt/drawings/drawing8.xml><?xml version="1.0" encoding="utf-8"?>
<c:userShapes xmlns:c="http://schemas.openxmlformats.org/drawingml/2006/chart">
  <cdr:relSizeAnchor xmlns:cdr="http://schemas.openxmlformats.org/drawingml/2006/chartDrawing">
    <cdr:from>
      <cdr:x>0.56875</cdr:x>
      <cdr:y>0.5215</cdr:y>
    </cdr:from>
    <cdr:to>
      <cdr:x>0.96208</cdr:x>
      <cdr:y>0.62706</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716228" y="1478253"/>
          <a:ext cx="1186881" cy="2992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 =</a:t>
          </a:r>
          <a:r>
            <a:rPr lang="en-US" sz="1400" baseline="0" dirty="0"/>
            <a:t> -1.5*</a:t>
          </a:r>
          <a:endParaRPr lang="en-US" sz="1400" dirty="0"/>
        </a:p>
      </cdr:txBody>
    </cdr:sp>
  </cdr:relSizeAnchor>
</c:userShapes>
</file>

<file path=ppt/drawings/drawing9.xml><?xml version="1.0" encoding="utf-8"?>
<c:userShapes xmlns:c="http://schemas.openxmlformats.org/drawingml/2006/chart">
  <cdr:relSizeAnchor xmlns:cdr="http://schemas.openxmlformats.org/drawingml/2006/chartDrawing">
    <cdr:from>
      <cdr:x>0.60667</cdr:x>
      <cdr:y>0.53039</cdr:y>
    </cdr:from>
    <cdr:to>
      <cdr:x>1</cdr:x>
      <cdr:y>0.63595</cdr:y>
    </cdr:to>
    <cdr:sp macro="" textlink="">
      <cdr:nvSpPr>
        <cdr:cNvPr id="2" name="TextBox 1">
          <a:extLst xmlns:a="http://schemas.openxmlformats.org/drawingml/2006/main">
            <a:ext uri="{FF2B5EF4-FFF2-40B4-BE49-F238E27FC236}">
              <a16:creationId xmlns:a16="http://schemas.microsoft.com/office/drawing/2014/main" id="{08968DB5-9440-4386-848F-CE8964A50D9C}"/>
            </a:ext>
          </a:extLst>
        </cdr:cNvPr>
        <cdr:cNvSpPr txBox="1"/>
      </cdr:nvSpPr>
      <cdr:spPr>
        <a:xfrm xmlns:a="http://schemas.openxmlformats.org/drawingml/2006/main">
          <a:off x="1830639" y="1503467"/>
          <a:ext cx="1186881" cy="2992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AAPC</a:t>
          </a:r>
          <a:r>
            <a:rPr lang="en-US" sz="1200" dirty="0"/>
            <a:t> </a:t>
          </a:r>
          <a:r>
            <a:rPr lang="en-US" sz="1400" dirty="0"/>
            <a:t>=</a:t>
          </a:r>
          <a:r>
            <a:rPr lang="en-US" sz="1400" baseline="0" dirty="0"/>
            <a:t> -2.9*</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39CB7-83A0-440C-B9C7-C0026AA06650}" type="datetimeFigureOut">
              <a:rPr lang="en-US" smtClean="0"/>
              <a:t>6/11/2019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5ED4D-D878-4946-92FD-D08AECFFE2EE}" type="slidenum">
              <a:rPr lang="en-US" smtClean="0"/>
              <a:t>‹#›</a:t>
            </a:fld>
            <a:endParaRPr lang="en-US"/>
          </a:p>
        </p:txBody>
      </p:sp>
    </p:spTree>
    <p:extLst>
      <p:ext uri="{BB962C8B-B14F-4D97-AF65-F5344CB8AC3E}">
        <p14:creationId xmlns:p14="http://schemas.microsoft.com/office/powerpoint/2010/main" val="96490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morning. I’m happy to be here to share results from a study on global patterns &amp; trends in EO CRC that we’ll be submitting soon for journal publication. But this is still a work in progress, so I’d appreciate any feedback on data presentation and interpretation.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81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Norway. </a:t>
            </a:r>
          </a:p>
        </p:txBody>
      </p:sp>
      <p:sp>
        <p:nvSpPr>
          <p:cNvPr id="4" name="Slide Number Placeholder 3"/>
          <p:cNvSpPr>
            <a:spLocks noGrp="1"/>
          </p:cNvSpPr>
          <p:nvPr>
            <p:ph type="sldNum" sz="quarter" idx="10"/>
          </p:nvPr>
        </p:nvSpPr>
        <p:spPr/>
        <p:txBody>
          <a:bodyPr/>
          <a:lstStyle/>
          <a:p>
            <a:fld id="{0BB15CC9-23B8-448B-A4E9-71B1B0C24EC6}" type="slidenum">
              <a:rPr lang="en-US" smtClean="0"/>
              <a:t>10</a:t>
            </a:fld>
            <a:endParaRPr lang="en-US"/>
          </a:p>
        </p:txBody>
      </p:sp>
    </p:spTree>
    <p:extLst>
      <p:ext uri="{BB962C8B-B14F-4D97-AF65-F5344CB8AC3E}">
        <p14:creationId xmlns:p14="http://schemas.microsoft.com/office/powerpoint/2010/main" val="198443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more recently multi-country analyses have presented early-onset CRC trends for specific regions or income level. However, there’s been no comprehensive global analysis of trends in CRC by age through 2012, which is the most recent data available.</a:t>
            </a:r>
          </a:p>
        </p:txBody>
      </p:sp>
      <p:sp>
        <p:nvSpPr>
          <p:cNvPr id="4" name="Slide Number Placeholder 3"/>
          <p:cNvSpPr>
            <a:spLocks noGrp="1"/>
          </p:cNvSpPr>
          <p:nvPr>
            <p:ph type="sldNum" sz="quarter" idx="5"/>
          </p:nvPr>
        </p:nvSpPr>
        <p:spPr/>
        <p:txBody>
          <a:bodyPr/>
          <a:lstStyle/>
          <a:p>
            <a:fld id="{A7A5ED4D-D878-4946-92FD-D08AECFFE2EE}" type="slidenum">
              <a:rPr lang="en-US" smtClean="0"/>
              <a:t>11</a:t>
            </a:fld>
            <a:endParaRPr lang="en-US"/>
          </a:p>
        </p:txBody>
      </p:sp>
    </p:spTree>
    <p:extLst>
      <p:ext uri="{BB962C8B-B14F-4D97-AF65-F5344CB8AC3E}">
        <p14:creationId xmlns:p14="http://schemas.microsoft.com/office/powerpoint/2010/main" val="386567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fill this gap, we analyzed high-quality data on colorectal cancer incidence from IARC’s Cancer Incidence in Five Continents, as well as supplemental sources from Australia, Iceland, the US, and New Zealand to take advantage of more contemporary available data. We calculated age standardized incidence rates and the average annual percent change in rates during the most recent 10 available data years – which was 2003-2012 for most countries, based on </a:t>
            </a:r>
            <a:r>
              <a:rPr lang="en-US" dirty="0" err="1"/>
              <a:t>joinpoint</a:t>
            </a:r>
            <a:r>
              <a:rPr lang="en-US" dirty="0"/>
              <a:t> analysis, separately for ages 20-49 years and 50+ years. We also examined trends by anatomic subsite, but there isn’t time today to share those results. </a:t>
            </a:r>
          </a:p>
        </p:txBody>
      </p:sp>
      <p:sp>
        <p:nvSpPr>
          <p:cNvPr id="4" name="Slide Number Placeholder 3"/>
          <p:cNvSpPr>
            <a:spLocks noGrp="1"/>
          </p:cNvSpPr>
          <p:nvPr>
            <p:ph type="sldNum" sz="quarter" idx="5"/>
          </p:nvPr>
        </p:nvSpPr>
        <p:spPr/>
        <p:txBody>
          <a:bodyPr/>
          <a:lstStyle/>
          <a:p>
            <a:fld id="{A7A5ED4D-D878-4946-92FD-D08AECFFE2EE}" type="slidenum">
              <a:rPr lang="en-US" smtClean="0"/>
              <a:t>12</a:t>
            </a:fld>
            <a:endParaRPr lang="en-US"/>
          </a:p>
        </p:txBody>
      </p:sp>
    </p:spTree>
    <p:extLst>
      <p:ext uri="{BB962C8B-B14F-4D97-AF65-F5344CB8AC3E}">
        <p14:creationId xmlns:p14="http://schemas.microsoft.com/office/powerpoint/2010/main" val="321558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map shows age-standardized average annual incidence rates for early-onset CRC during 2008-2012 for the 41 countries with available data. The highest rates in South Korea, Australia, the US and Slovakia the lowest rates are in India, Uganda, and Chile. The pattern is quite similar to that in older adults although the highest rate is in Slovakia.  What is also apparent in this map is the enormous lack of data for low- and middle-income counties.</a:t>
            </a:r>
          </a:p>
        </p:txBody>
      </p:sp>
      <p:sp>
        <p:nvSpPr>
          <p:cNvPr id="4" name="Slide Number Placeholder 3"/>
          <p:cNvSpPr>
            <a:spLocks noGrp="1"/>
          </p:cNvSpPr>
          <p:nvPr>
            <p:ph type="sldNum" sz="quarter" idx="5"/>
          </p:nvPr>
        </p:nvSpPr>
        <p:spPr/>
        <p:txBody>
          <a:bodyPr/>
          <a:lstStyle/>
          <a:p>
            <a:fld id="{A7A5ED4D-D878-4946-92FD-D08AECFFE2EE}" type="slidenum">
              <a:rPr lang="en-US" smtClean="0"/>
              <a:t>13</a:t>
            </a:fld>
            <a:endParaRPr lang="en-US"/>
          </a:p>
        </p:txBody>
      </p:sp>
    </p:spTree>
    <p:extLst>
      <p:ext uri="{BB962C8B-B14F-4D97-AF65-F5344CB8AC3E}">
        <p14:creationId xmlns:p14="http://schemas.microsoft.com/office/powerpoint/2010/main" val="103444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the trend, EO CRC declined from 2003-2012 in only 3 of the 41 countries – Austria, Italy, and Lithuania – all by about 1% per year. Notably, Austria screens for CRC beginning at age 40, and Italy beginning at age 45, and both countries initiated screening in the early 80s, well before other countries. The only other country except Japan screens aver risk individuals before 50 except Japan, and the US as of last year.</a:t>
            </a:r>
          </a:p>
        </p:txBody>
      </p:sp>
      <p:sp>
        <p:nvSpPr>
          <p:cNvPr id="4" name="Slide Number Placeholder 3"/>
          <p:cNvSpPr>
            <a:spLocks noGrp="1"/>
          </p:cNvSpPr>
          <p:nvPr>
            <p:ph type="sldNum" sz="quarter" idx="5"/>
          </p:nvPr>
        </p:nvSpPr>
        <p:spPr/>
        <p:txBody>
          <a:bodyPr/>
          <a:lstStyle/>
          <a:p>
            <a:fld id="{A7A5ED4D-D878-4946-92FD-D08AECFFE2EE}" type="slidenum">
              <a:rPr lang="en-US" smtClean="0"/>
              <a:t>14</a:t>
            </a:fld>
            <a:endParaRPr lang="en-US"/>
          </a:p>
        </p:txBody>
      </p:sp>
    </p:spTree>
    <p:extLst>
      <p:ext uri="{BB962C8B-B14F-4D97-AF65-F5344CB8AC3E}">
        <p14:creationId xmlns:p14="http://schemas.microsoft.com/office/powerpoint/2010/main" val="4100739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Rates in older adults in these countries also declined in Austria and Italy, but increased in Lithuania. </a:t>
            </a:r>
          </a:p>
        </p:txBody>
      </p:sp>
      <p:sp>
        <p:nvSpPr>
          <p:cNvPr id="4" name="Slide Number Placeholder 3"/>
          <p:cNvSpPr>
            <a:spLocks noGrp="1"/>
          </p:cNvSpPr>
          <p:nvPr>
            <p:ph type="sldNum" sz="quarter" idx="5"/>
          </p:nvPr>
        </p:nvSpPr>
        <p:spPr/>
        <p:txBody>
          <a:bodyPr/>
          <a:lstStyle/>
          <a:p>
            <a:fld id="{A7A5ED4D-D878-4946-92FD-D08AECFFE2EE}" type="slidenum">
              <a:rPr lang="en-US" smtClean="0"/>
              <a:t>15</a:t>
            </a:fld>
            <a:endParaRPr lang="en-US"/>
          </a:p>
        </p:txBody>
      </p:sp>
    </p:spTree>
    <p:extLst>
      <p:ext uri="{BB962C8B-B14F-4D97-AF65-F5344CB8AC3E}">
        <p14:creationId xmlns:p14="http://schemas.microsoft.com/office/powerpoint/2010/main" val="383095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the remaining 38 countries, rates of EO CRC were stable in 19, or half, and increased in the other half, which are shown here ranked based on the magnitude of the average annual percent change in the past 10 data years. </a:t>
            </a:r>
            <a:r>
              <a:rPr lang="en-US" b="1" dirty="0"/>
              <a:t>The most rapid </a:t>
            </a:r>
            <a:r>
              <a:rPr lang="en-US" dirty="0"/>
              <a:t>increases – about 4% per year – were in Korea, New Zealand, and Cyprus. And recall that Korea already has the highest incidence rate.</a:t>
            </a:r>
          </a:p>
        </p:txBody>
      </p:sp>
      <p:sp>
        <p:nvSpPr>
          <p:cNvPr id="4" name="Slide Number Placeholder 3"/>
          <p:cNvSpPr>
            <a:spLocks noGrp="1"/>
          </p:cNvSpPr>
          <p:nvPr>
            <p:ph type="sldNum" sz="quarter" idx="5"/>
          </p:nvPr>
        </p:nvSpPr>
        <p:spPr/>
        <p:txBody>
          <a:bodyPr/>
          <a:lstStyle/>
          <a:p>
            <a:fld id="{13AC34AD-DDF3-42A9-A2D6-BED2F450F114}" type="slidenum">
              <a:rPr lang="en-US" smtClean="0"/>
              <a:t>16</a:t>
            </a:fld>
            <a:endParaRPr lang="en-US"/>
          </a:p>
        </p:txBody>
      </p:sp>
    </p:spTree>
    <p:extLst>
      <p:ext uri="{BB962C8B-B14F-4D97-AF65-F5344CB8AC3E}">
        <p14:creationId xmlns:p14="http://schemas.microsoft.com/office/powerpoint/2010/main" val="2101020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11 of these countries, CRC incidence is also increasing in older adults, so the trend is consistent across age. Half of these are high-income countries. </a:t>
            </a:r>
          </a:p>
        </p:txBody>
      </p:sp>
      <p:sp>
        <p:nvSpPr>
          <p:cNvPr id="4" name="Slide Number Placeholder 3"/>
          <p:cNvSpPr>
            <a:spLocks noGrp="1"/>
          </p:cNvSpPr>
          <p:nvPr>
            <p:ph type="sldNum" sz="quarter" idx="5"/>
          </p:nvPr>
        </p:nvSpPr>
        <p:spPr/>
        <p:txBody>
          <a:bodyPr/>
          <a:lstStyle/>
          <a:p>
            <a:fld id="{13AC34AD-DDF3-42A9-A2D6-BED2F450F114}" type="slidenum">
              <a:rPr lang="en-US" smtClean="0"/>
              <a:t>17</a:t>
            </a:fld>
            <a:endParaRPr lang="en-US"/>
          </a:p>
        </p:txBody>
      </p:sp>
    </p:spTree>
    <p:extLst>
      <p:ext uri="{BB962C8B-B14F-4D97-AF65-F5344CB8AC3E}">
        <p14:creationId xmlns:p14="http://schemas.microsoft.com/office/powerpoint/2010/main" val="3423004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 I’ve highlighted 3 high-income countries with increasing rates in both age groups. Korea, on the far left, has both the highest rates and the steepest increase in young adults, and also among the highest rate and steepest increase in ages 50+. Rates in the Netherlands increased by 2% per year in adults under 50 and 1% per year in older adults, although the most recent </a:t>
            </a:r>
            <a:r>
              <a:rPr lang="en-US" dirty="0" err="1"/>
              <a:t>jp</a:t>
            </a:r>
            <a:r>
              <a:rPr lang="en-US" dirty="0"/>
              <a:t> is stable for 50+. Rates are increasing in Norway at the same slow pace </a:t>
            </a:r>
            <a:r>
              <a:rPr lang="en-US"/>
              <a:t>in both age groups.</a:t>
            </a:r>
            <a:endParaRPr lang="en-US" dirty="0"/>
          </a:p>
          <a:p>
            <a:endParaRPr lang="en-US" dirty="0"/>
          </a:p>
          <a:p>
            <a:r>
              <a:rPr lang="en-US" dirty="0"/>
              <a:t>Netherlands late to screening game, with organized program begun in 2014.</a:t>
            </a:r>
          </a:p>
        </p:txBody>
      </p:sp>
      <p:sp>
        <p:nvSpPr>
          <p:cNvPr id="4" name="Slide Number Placeholder 3"/>
          <p:cNvSpPr>
            <a:spLocks noGrp="1"/>
          </p:cNvSpPr>
          <p:nvPr>
            <p:ph type="sldNum" sz="quarter" idx="5"/>
          </p:nvPr>
        </p:nvSpPr>
        <p:spPr/>
        <p:txBody>
          <a:bodyPr/>
          <a:lstStyle/>
          <a:p>
            <a:fld id="{A7A5ED4D-D878-4946-92FD-D08AECFFE2EE}" type="slidenum">
              <a:rPr lang="en-US" smtClean="0"/>
              <a:t>18</a:t>
            </a:fld>
            <a:endParaRPr lang="en-US"/>
          </a:p>
        </p:txBody>
      </p:sp>
    </p:spTree>
    <p:extLst>
      <p:ext uri="{BB962C8B-B14F-4D97-AF65-F5344CB8AC3E}">
        <p14:creationId xmlns:p14="http://schemas.microsoft.com/office/powerpoint/2010/main" val="2011400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the remaining 8 countries where EO disease increased, rates in ages 50 and older are either </a:t>
            </a:r>
            <a:r>
              <a:rPr lang="en-US" b="1" dirty="0"/>
              <a:t>stable, as in UK, Denmark, and Slovenia,</a:t>
            </a:r>
            <a:r>
              <a:rPr lang="en-US" dirty="0"/>
              <a:t> or </a:t>
            </a:r>
            <a:r>
              <a:rPr lang="en-US" b="1" dirty="0"/>
              <a:t>declining, as in NZ, Canada, Australia, US, and Germany. Thus</a:t>
            </a:r>
            <a:r>
              <a:rPr lang="en-US" b="0" dirty="0"/>
              <a:t>, in these countries incidence is uniquely increasing in young adults.</a:t>
            </a:r>
            <a:endParaRPr lang="en-US" b="1" dirty="0"/>
          </a:p>
        </p:txBody>
      </p:sp>
      <p:sp>
        <p:nvSpPr>
          <p:cNvPr id="4" name="Slide Number Placeholder 3"/>
          <p:cNvSpPr>
            <a:spLocks noGrp="1"/>
          </p:cNvSpPr>
          <p:nvPr>
            <p:ph type="sldNum" sz="quarter" idx="5"/>
          </p:nvPr>
        </p:nvSpPr>
        <p:spPr/>
        <p:txBody>
          <a:bodyPr/>
          <a:lstStyle/>
          <a:p>
            <a:fld id="{13AC34AD-DDF3-42A9-A2D6-BED2F450F114}" type="slidenum">
              <a:rPr lang="en-US" smtClean="0"/>
              <a:t>19</a:t>
            </a:fld>
            <a:endParaRPr lang="en-US"/>
          </a:p>
        </p:txBody>
      </p:sp>
    </p:spTree>
    <p:extLst>
      <p:ext uri="{BB962C8B-B14F-4D97-AF65-F5344CB8AC3E}">
        <p14:creationId xmlns:p14="http://schemas.microsoft.com/office/powerpoint/2010/main" val="76971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I’ll start with a few background slides to provide context for the study, then briefly describe data sources and outcome measures, followed by results and conclusions.</a:t>
            </a:r>
          </a:p>
        </p:txBody>
      </p:sp>
      <p:sp>
        <p:nvSpPr>
          <p:cNvPr id="4" name="Slide Number Placeholder 3"/>
          <p:cNvSpPr>
            <a:spLocks noGrp="1"/>
          </p:cNvSpPr>
          <p:nvPr>
            <p:ph type="sldNum" sz="quarter" idx="5"/>
          </p:nvPr>
        </p:nvSpPr>
        <p:spPr/>
        <p:txBody>
          <a:bodyPr/>
          <a:lstStyle/>
          <a:p>
            <a:fld id="{A7A5ED4D-D878-4946-92FD-D08AECFFE2EE}" type="slidenum">
              <a:rPr lang="en-US" smtClean="0"/>
              <a:t>2</a:t>
            </a:fld>
            <a:endParaRPr lang="en-US"/>
          </a:p>
        </p:txBody>
      </p:sp>
    </p:spTree>
    <p:extLst>
      <p:ext uri="{BB962C8B-B14F-4D97-AF65-F5344CB8AC3E}">
        <p14:creationId xmlns:p14="http://schemas.microsoft.com/office/powerpoint/2010/main" val="202044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trends for the 4 countries located in Oceania and N America– with AAPCs in young adults ranging from 2.1 in the US to 4 in N. Zealand, and are in striking contrast to the fairly rapid declines in older adults. </a:t>
            </a:r>
            <a:r>
              <a:rPr lang="en-US" b="1" dirty="0"/>
              <a:t>Notice that </a:t>
            </a:r>
            <a:r>
              <a:rPr lang="en-US" dirty="0"/>
              <a:t>in all 4 countries, rates of EO disease were declining prior to the uptick that began in the mid-1990s. </a:t>
            </a:r>
          </a:p>
        </p:txBody>
      </p:sp>
      <p:sp>
        <p:nvSpPr>
          <p:cNvPr id="4" name="Slide Number Placeholder 3"/>
          <p:cNvSpPr>
            <a:spLocks noGrp="1"/>
          </p:cNvSpPr>
          <p:nvPr>
            <p:ph type="sldNum" sz="quarter" idx="5"/>
          </p:nvPr>
        </p:nvSpPr>
        <p:spPr/>
        <p:txBody>
          <a:bodyPr/>
          <a:lstStyle/>
          <a:p>
            <a:fld id="{A7A5ED4D-D878-4946-92FD-D08AECFFE2EE}" type="slidenum">
              <a:rPr lang="en-US" smtClean="0"/>
              <a:t>20</a:t>
            </a:fld>
            <a:endParaRPr lang="en-US"/>
          </a:p>
        </p:txBody>
      </p:sp>
    </p:spTree>
    <p:extLst>
      <p:ext uri="{BB962C8B-B14F-4D97-AF65-F5344CB8AC3E}">
        <p14:creationId xmlns:p14="http://schemas.microsoft.com/office/powerpoint/2010/main" val="141297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4 countries are in Europe, where we only had data prior to the 1990s in Denmark, </a:t>
            </a:r>
            <a:r>
              <a:rPr lang="en-US" b="1" dirty="0"/>
              <a:t>where you do see the same </a:t>
            </a:r>
            <a:r>
              <a:rPr lang="en-US" dirty="0"/>
              <a:t>early downturn, and Slovenia, where the trend has been a slow consistent increase since the mid-80s. The trend in older adults in Slovenia is also inconsistent with the other that in the other 7 countries. With the exception of the UK, the rise in EO disease in European is less steep than in the countries in the previous slide, and the incidence rates themselves are also lower. </a:t>
            </a:r>
          </a:p>
        </p:txBody>
      </p:sp>
      <p:sp>
        <p:nvSpPr>
          <p:cNvPr id="4" name="Slide Number Placeholder 3"/>
          <p:cNvSpPr>
            <a:spLocks noGrp="1"/>
          </p:cNvSpPr>
          <p:nvPr>
            <p:ph type="sldNum" sz="quarter" idx="5"/>
          </p:nvPr>
        </p:nvSpPr>
        <p:spPr/>
        <p:txBody>
          <a:bodyPr/>
          <a:lstStyle/>
          <a:p>
            <a:fld id="{A7A5ED4D-D878-4946-92FD-D08AECFFE2EE}" type="slidenum">
              <a:rPr lang="en-US" smtClean="0"/>
              <a:t>21</a:t>
            </a:fld>
            <a:endParaRPr lang="en-US"/>
          </a:p>
        </p:txBody>
      </p:sp>
    </p:spTree>
    <p:extLst>
      <p:ext uri="{BB962C8B-B14F-4D97-AF65-F5344CB8AC3E}">
        <p14:creationId xmlns:p14="http://schemas.microsoft.com/office/powerpoint/2010/main" val="1854140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incidence rates of CRC in young adults are declining in Austria, Italy, and Lithuania. </a:t>
            </a:r>
          </a:p>
        </p:txBody>
      </p:sp>
      <p:sp>
        <p:nvSpPr>
          <p:cNvPr id="4" name="Slide Number Placeholder 3"/>
          <p:cNvSpPr>
            <a:spLocks noGrp="1"/>
          </p:cNvSpPr>
          <p:nvPr>
            <p:ph type="sldNum" sz="quarter" idx="10"/>
          </p:nvPr>
        </p:nvSpPr>
        <p:spPr/>
        <p:txBody>
          <a:bodyPr/>
          <a:lstStyle/>
          <a:p>
            <a:fld id="{0BB15CC9-23B8-448B-A4E9-71B1B0C24EC6}" type="slidenum">
              <a:rPr lang="en-US" smtClean="0"/>
              <a:t>22</a:t>
            </a:fld>
            <a:endParaRPr lang="en-US"/>
          </a:p>
        </p:txBody>
      </p:sp>
    </p:spTree>
    <p:extLst>
      <p:ext uri="{BB962C8B-B14F-4D97-AF65-F5344CB8AC3E}">
        <p14:creationId xmlns:p14="http://schemas.microsoft.com/office/powerpoint/2010/main" val="2026254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increasing in half of the remaining 38 countries where data are available. </a:t>
            </a:r>
          </a:p>
        </p:txBody>
      </p:sp>
      <p:sp>
        <p:nvSpPr>
          <p:cNvPr id="4" name="Slide Number Placeholder 3"/>
          <p:cNvSpPr>
            <a:spLocks noGrp="1"/>
          </p:cNvSpPr>
          <p:nvPr>
            <p:ph type="sldNum" sz="quarter" idx="10"/>
          </p:nvPr>
        </p:nvSpPr>
        <p:spPr/>
        <p:txBody>
          <a:bodyPr/>
          <a:lstStyle/>
          <a:p>
            <a:fld id="{0BB15CC9-23B8-448B-A4E9-71B1B0C24EC6}" type="slidenum">
              <a:rPr lang="en-US" smtClean="0"/>
              <a:t>23</a:t>
            </a:fld>
            <a:endParaRPr lang="en-US"/>
          </a:p>
        </p:txBody>
      </p:sp>
    </p:spTree>
    <p:extLst>
      <p:ext uri="{BB962C8B-B14F-4D97-AF65-F5344CB8AC3E}">
        <p14:creationId xmlns:p14="http://schemas.microsoft.com/office/powerpoint/2010/main" val="1286877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rapid increase is in Korea, which already has the highest rate.</a:t>
            </a:r>
          </a:p>
        </p:txBody>
      </p:sp>
      <p:sp>
        <p:nvSpPr>
          <p:cNvPr id="4" name="Slide Number Placeholder 3"/>
          <p:cNvSpPr>
            <a:spLocks noGrp="1"/>
          </p:cNvSpPr>
          <p:nvPr>
            <p:ph type="sldNum" sz="quarter" idx="10"/>
          </p:nvPr>
        </p:nvSpPr>
        <p:spPr/>
        <p:txBody>
          <a:bodyPr/>
          <a:lstStyle/>
          <a:p>
            <a:fld id="{0BB15CC9-23B8-448B-A4E9-71B1B0C24EC6}" type="slidenum">
              <a:rPr lang="en-US" smtClean="0"/>
              <a:t>24</a:t>
            </a:fld>
            <a:endParaRPr lang="en-US"/>
          </a:p>
        </p:txBody>
      </p:sp>
    </p:spTree>
    <p:extLst>
      <p:ext uri="{BB962C8B-B14F-4D97-AF65-F5344CB8AC3E}">
        <p14:creationId xmlns:p14="http://schemas.microsoft.com/office/powerpoint/2010/main" val="94343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Incidence is uniquely increasing in young adults in 8 countries with the uptick in most beginning in the mid-1990s and preceded by declining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BB15CC9-23B8-448B-A4E9-71B1B0C24EC6}" type="slidenum">
              <a:rPr lang="en-US" smtClean="0"/>
              <a:t>25</a:t>
            </a:fld>
            <a:endParaRPr lang="en-US"/>
          </a:p>
        </p:txBody>
      </p:sp>
    </p:spTree>
    <p:extLst>
      <p:ext uri="{BB962C8B-B14F-4D97-AF65-F5344CB8AC3E}">
        <p14:creationId xmlns:p14="http://schemas.microsoft.com/office/powerpoint/2010/main" val="1061015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limited by the lack of availability data for most low- and middle-income countries. Even for the 41 countries with data available, many reflect less than 100% pop coverage and 2012 is the most recent year, meaning contemporary patterns are unknown. And with the CI5 data we were unable to exclude appendix.</a:t>
            </a:r>
          </a:p>
        </p:txBody>
      </p:sp>
      <p:sp>
        <p:nvSpPr>
          <p:cNvPr id="4" name="Slide Number Placeholder 3"/>
          <p:cNvSpPr>
            <a:spLocks noGrp="1"/>
          </p:cNvSpPr>
          <p:nvPr>
            <p:ph type="sldNum" sz="quarter" idx="5"/>
          </p:nvPr>
        </p:nvSpPr>
        <p:spPr/>
        <p:txBody>
          <a:bodyPr/>
          <a:lstStyle/>
          <a:p>
            <a:fld id="{A7A5ED4D-D878-4946-92FD-D08AECFFE2EE}" type="slidenum">
              <a:rPr lang="en-US" smtClean="0"/>
              <a:t>26</a:t>
            </a:fld>
            <a:endParaRPr lang="en-US"/>
          </a:p>
        </p:txBody>
      </p:sp>
    </p:spTree>
    <p:extLst>
      <p:ext uri="{BB962C8B-B14F-4D97-AF65-F5344CB8AC3E}">
        <p14:creationId xmlns:p14="http://schemas.microsoft.com/office/powerpoint/2010/main" val="167278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has been grouped with the colon in surveillance data historically because of it’s anatomic proximity, but it is increasingly recognized as a distinct and different neoplasm. In addition, rates of appendiceal cancer are increasing rapidly in the US, Netherlands, and probably many other high-income countries, so their inclusion in our analysis has a fairly large influence on the APCs. This slide shows the trend for EO CRC in the US including appendix on the left and excluding it on the right. With appendix, the magnitude of the APC is larger and the </a:t>
            </a:r>
            <a:r>
              <a:rPr lang="en-US" dirty="0" err="1"/>
              <a:t>joinpoint</a:t>
            </a:r>
            <a:r>
              <a:rPr lang="en-US" dirty="0"/>
              <a:t> even changes.</a:t>
            </a:r>
          </a:p>
          <a:p>
            <a:endParaRPr lang="en-US" dirty="0"/>
          </a:p>
          <a:p>
            <a:r>
              <a:rPr lang="en-US" dirty="0"/>
              <a:t>Increase likely due to increased awareness/improvements in classification (in 1990 WHO emphasized differentiation b/t ovarian and appendiceal tumors, which are often confused); increased detection via colonoscopy and CT imaging; declines in appendectomy; other causes? Increases in both localized and distant stage, and across age.</a:t>
            </a:r>
          </a:p>
        </p:txBody>
      </p:sp>
      <p:sp>
        <p:nvSpPr>
          <p:cNvPr id="4" name="Slide Number Placeholder 3"/>
          <p:cNvSpPr>
            <a:spLocks noGrp="1"/>
          </p:cNvSpPr>
          <p:nvPr>
            <p:ph type="sldNum" sz="quarter" idx="5"/>
          </p:nvPr>
        </p:nvSpPr>
        <p:spPr/>
        <p:txBody>
          <a:bodyPr/>
          <a:lstStyle/>
          <a:p>
            <a:fld id="{A7A5ED4D-D878-4946-92FD-D08AECFFE2EE}" type="slidenum">
              <a:rPr lang="en-US" smtClean="0"/>
              <a:t>27</a:t>
            </a:fld>
            <a:endParaRPr lang="en-US"/>
          </a:p>
        </p:txBody>
      </p:sp>
    </p:spTree>
    <p:extLst>
      <p:ext uri="{BB962C8B-B14F-4D97-AF65-F5344CB8AC3E}">
        <p14:creationId xmlns:p14="http://schemas.microsoft.com/office/powerpoint/2010/main" val="3887857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issue is even more pertinent in analyses by anatomic subsite because the APC for colon including appendix is the same as that for rectum, whereas it is half the magnitude when appendix is excluded. Most global studies of CRC include appendix, but when it is excluded, the increase in early-onset disease outside the US also appears to be driven by rectal tumors.</a:t>
            </a:r>
          </a:p>
        </p:txBody>
      </p:sp>
      <p:sp>
        <p:nvSpPr>
          <p:cNvPr id="4" name="Slide Number Placeholder 3"/>
          <p:cNvSpPr>
            <a:spLocks noGrp="1"/>
          </p:cNvSpPr>
          <p:nvPr>
            <p:ph type="sldNum" sz="quarter" idx="5"/>
          </p:nvPr>
        </p:nvSpPr>
        <p:spPr/>
        <p:txBody>
          <a:bodyPr/>
          <a:lstStyle/>
          <a:p>
            <a:fld id="{A7A5ED4D-D878-4946-92FD-D08AECFFE2EE}" type="slidenum">
              <a:rPr lang="en-US" smtClean="0"/>
              <a:t>28</a:t>
            </a:fld>
            <a:endParaRPr lang="en-US"/>
          </a:p>
        </p:txBody>
      </p:sp>
    </p:spTree>
    <p:extLst>
      <p:ext uri="{BB962C8B-B14F-4D97-AF65-F5344CB8AC3E}">
        <p14:creationId xmlns:p14="http://schemas.microsoft.com/office/powerpoint/2010/main" val="3282361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I’d like to thank cancer registry staff everywhere; without your hard work and dedication there would be no cancer surveillance and this and other important emerging trends would remain unknown. I’d also like to thank my collaborators on this project, listed here…</a:t>
            </a:r>
          </a:p>
        </p:txBody>
      </p:sp>
      <p:sp>
        <p:nvSpPr>
          <p:cNvPr id="4" name="Slide Number Placeholder 3"/>
          <p:cNvSpPr>
            <a:spLocks noGrp="1"/>
          </p:cNvSpPr>
          <p:nvPr>
            <p:ph type="sldNum" sz="quarter" idx="5"/>
          </p:nvPr>
        </p:nvSpPr>
        <p:spPr/>
        <p:txBody>
          <a:bodyPr/>
          <a:lstStyle/>
          <a:p>
            <a:fld id="{A7A5ED4D-D878-4946-92FD-D08AECFFE2EE}" type="slidenum">
              <a:rPr lang="en-US" smtClean="0"/>
              <a:t>29</a:t>
            </a:fld>
            <a:endParaRPr lang="en-US"/>
          </a:p>
        </p:txBody>
      </p:sp>
    </p:spTree>
    <p:extLst>
      <p:ext uri="{BB962C8B-B14F-4D97-AF65-F5344CB8AC3E}">
        <p14:creationId xmlns:p14="http://schemas.microsoft.com/office/powerpoint/2010/main" val="26344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depicts CRC incidence trends in the US from 1975-2016 among men/women 50 and older. Incidence rates have declined </a:t>
            </a:r>
            <a:r>
              <a:rPr lang="en-US" b="1" dirty="0"/>
              <a:t>by 50% </a:t>
            </a:r>
            <a:r>
              <a:rPr lang="en-US" dirty="0"/>
              <a:t>since the mid-80s because of changing patterns in risk factors and the uptake of screening.</a:t>
            </a:r>
          </a:p>
        </p:txBody>
      </p:sp>
      <p:sp>
        <p:nvSpPr>
          <p:cNvPr id="4" name="Slide Number Placeholder 3"/>
          <p:cNvSpPr>
            <a:spLocks noGrp="1"/>
          </p:cNvSpPr>
          <p:nvPr>
            <p:ph type="sldNum" sz="quarter" idx="10"/>
          </p:nvPr>
        </p:nvSpPr>
        <p:spPr/>
        <p:txBody>
          <a:bodyPr/>
          <a:lstStyle/>
          <a:p>
            <a:fld id="{0BB15CC9-23B8-448B-A4E9-71B1B0C24EC6}" type="slidenum">
              <a:rPr lang="en-US" smtClean="0"/>
              <a:t>3</a:t>
            </a:fld>
            <a:endParaRPr lang="en-US"/>
          </a:p>
        </p:txBody>
      </p:sp>
    </p:spTree>
    <p:extLst>
      <p:ext uri="{BB962C8B-B14F-4D97-AF65-F5344CB8AC3E}">
        <p14:creationId xmlns:p14="http://schemas.microsoft.com/office/powerpoint/2010/main" val="3229858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81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screening rates in Europe were in Austria, Germany, France, and Switzerland as of 2004/5.</a:t>
            </a:r>
          </a:p>
        </p:txBody>
      </p:sp>
      <p:sp>
        <p:nvSpPr>
          <p:cNvPr id="4" name="Slide Number Placeholder 3"/>
          <p:cNvSpPr>
            <a:spLocks noGrp="1"/>
          </p:cNvSpPr>
          <p:nvPr>
            <p:ph type="sldNum" sz="quarter" idx="5"/>
          </p:nvPr>
        </p:nvSpPr>
        <p:spPr/>
        <p:txBody>
          <a:bodyPr/>
          <a:lstStyle/>
          <a:p>
            <a:fld id="{A7A5ED4D-D878-4946-92FD-D08AECFFE2EE}" type="slidenum">
              <a:rPr lang="en-US" smtClean="0"/>
              <a:t>32</a:t>
            </a:fld>
            <a:endParaRPr lang="en-US"/>
          </a:p>
        </p:txBody>
      </p:sp>
    </p:spTree>
    <p:extLst>
      <p:ext uri="{BB962C8B-B14F-4D97-AF65-F5344CB8AC3E}">
        <p14:creationId xmlns:p14="http://schemas.microsoft.com/office/powerpoint/2010/main" val="60638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primary research question in this study is where are rates of early-onset CRC changing, and is this trend different from what is happening in older adults. This slide shows the countries where the AAPC during the past 10 years of data indicated a statistically significant increase – in red – or decrease – in green. Rates are stable for those countries included in the study but not shown here. Rates are decreasing in Austria, Italy, and Lithuania – all by about 1% per year – while rates are increasing in 19 countries. </a:t>
            </a:r>
          </a:p>
        </p:txBody>
      </p:sp>
      <p:sp>
        <p:nvSpPr>
          <p:cNvPr id="4" name="Slide Number Placeholder 3"/>
          <p:cNvSpPr>
            <a:spLocks noGrp="1"/>
          </p:cNvSpPr>
          <p:nvPr>
            <p:ph type="sldNum" sz="quarter" idx="5"/>
          </p:nvPr>
        </p:nvSpPr>
        <p:spPr/>
        <p:txBody>
          <a:bodyPr/>
          <a:lstStyle/>
          <a:p>
            <a:fld id="{A7A5ED4D-D878-4946-92FD-D08AECFFE2EE}" type="slidenum">
              <a:rPr lang="en-US" smtClean="0"/>
              <a:t>34</a:t>
            </a:fld>
            <a:endParaRPr lang="en-US"/>
          </a:p>
        </p:txBody>
      </p:sp>
    </p:spTree>
    <p:extLst>
      <p:ext uri="{BB962C8B-B14F-4D97-AF65-F5344CB8AC3E}">
        <p14:creationId xmlns:p14="http://schemas.microsoft.com/office/powerpoint/2010/main" val="270777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the incidence trend in young adults has increased by 55% since the mid-90s for reasons that are unknown. And this is the age group I’ll be focusing on today. Although rates are slightly higher in men than in women, the trends are quite similar, enabling us to combine men and women in our analyses to improve statistical power. Colorectal cancer is the leading cause of cancer death in the US in this age group.</a:t>
            </a:r>
          </a:p>
        </p:txBody>
      </p:sp>
      <p:sp>
        <p:nvSpPr>
          <p:cNvPr id="4" name="Slide Number Placeholder 3"/>
          <p:cNvSpPr>
            <a:spLocks noGrp="1"/>
          </p:cNvSpPr>
          <p:nvPr>
            <p:ph type="sldNum" sz="quarter" idx="10"/>
          </p:nvPr>
        </p:nvSpPr>
        <p:spPr/>
        <p:txBody>
          <a:bodyPr/>
          <a:lstStyle/>
          <a:p>
            <a:fld id="{0BB15CC9-23B8-448B-A4E9-71B1B0C24EC6}" type="slidenum">
              <a:rPr lang="en-US" smtClean="0"/>
              <a:t>4</a:t>
            </a:fld>
            <a:endParaRPr lang="en-US"/>
          </a:p>
        </p:txBody>
      </p:sp>
    </p:spTree>
    <p:extLst>
      <p:ext uri="{BB962C8B-B14F-4D97-AF65-F5344CB8AC3E}">
        <p14:creationId xmlns:p14="http://schemas.microsoft.com/office/powerpoint/2010/main" val="62562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r>
              <a:rPr lang="en-US" dirty="0"/>
              <a:t>Surveillance studies of US data have provided clues about what might be causing the increase, one of these being differences in the trend by anatomic subsite. There’s been a much smaller increase in incidence for tumors developing in the </a:t>
            </a:r>
            <a:r>
              <a:rPr lang="en-US" b="1" dirty="0"/>
              <a:t>proximal colon</a:t>
            </a:r>
            <a:r>
              <a:rPr lang="en-US" dirty="0"/>
              <a:t>, indicated in green, than for tumors in the distal colon or rectum.  In fact the rate of rectal cancer has doubled. </a:t>
            </a:r>
          </a:p>
          <a:p>
            <a:endParaRPr lang="en-US" dirty="0"/>
          </a:p>
          <a:p>
            <a:r>
              <a:rPr lang="en-US" dirty="0"/>
              <a:t>Although colon and rectal tumors have much in common, they also differ in many ways, including in their c</a:t>
            </a:r>
            <a:r>
              <a:rPr lang="en-US" sz="1200" b="0" i="0" kern="1200" dirty="0">
                <a:solidFill>
                  <a:schemeClr val="tx1"/>
                </a:solidFill>
                <a:effectLst/>
                <a:latin typeface="+mn-lt"/>
                <a:ea typeface="+mn-ea"/>
                <a:cs typeface="+mn-cs"/>
              </a:rPr>
              <a:t>linical and biologic characteristics, response to drugs, prognosis, and some risk factor differences.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0BB15CC9-23B8-448B-A4E9-71B1B0C24EC6}" type="slidenum">
              <a:rPr lang="en-US" smtClean="0"/>
              <a:t>5</a:t>
            </a:fld>
            <a:endParaRPr lang="en-US"/>
          </a:p>
        </p:txBody>
      </p:sp>
    </p:spTree>
    <p:extLst>
      <p:ext uri="{BB962C8B-B14F-4D97-AF65-F5344CB8AC3E}">
        <p14:creationId xmlns:p14="http://schemas.microsoft.com/office/powerpoint/2010/main" val="147874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There’s also variation in the trend by race/ethnicity. This slide shows trends based on NAACCR data from 1995-2015 for 4 broadly defined racial/ethnic groups for colon cancer on the top and rectal cancer on the bottom. Over the past 2 decades, r</a:t>
            </a:r>
            <a:r>
              <a:rPr lang="en-US" b="1" dirty="0"/>
              <a:t>ates of colon cancer increased </a:t>
            </a:r>
            <a:r>
              <a:rPr lang="en-US" dirty="0"/>
              <a:t>in non-Hispanic whites, </a:t>
            </a:r>
            <a:r>
              <a:rPr lang="en-US" b="1" dirty="0"/>
              <a:t>decreased slightly in non-Hispanic blacks, </a:t>
            </a:r>
            <a:r>
              <a:rPr lang="en-US" dirty="0"/>
              <a:t>and were stable for Hispanics and APIs, whereas rectal cancer incidence increased in all groups except APIs, but at a magnitude twice as rapid in whites as in blacks or Hispanics.</a:t>
            </a:r>
          </a:p>
        </p:txBody>
      </p:sp>
      <p:sp>
        <p:nvSpPr>
          <p:cNvPr id="4" name="Slide Number Placeholder 3"/>
          <p:cNvSpPr>
            <a:spLocks noGrp="1"/>
          </p:cNvSpPr>
          <p:nvPr>
            <p:ph type="sldNum" sz="quarter" idx="5"/>
          </p:nvPr>
        </p:nvSpPr>
        <p:spPr/>
        <p:txBody>
          <a:bodyPr/>
          <a:lstStyle/>
          <a:p>
            <a:fld id="{A7A5ED4D-D878-4946-92FD-D08AECFFE2EE}" type="slidenum">
              <a:rPr lang="en-US" smtClean="0"/>
              <a:t>6</a:t>
            </a:fld>
            <a:endParaRPr lang="en-US"/>
          </a:p>
        </p:txBody>
      </p:sp>
    </p:spTree>
    <p:extLst>
      <p:ext uri="{BB962C8B-B14F-4D97-AF65-F5344CB8AC3E}">
        <p14:creationId xmlns:p14="http://schemas.microsoft.com/office/powerpoint/2010/main" val="203587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recently reported geographic variation in the trend as well. This map shows state differences in the average annual percent change in CRC in NHWs over the past 10 data years. Incidence rates significantly increased </a:t>
            </a:r>
            <a:r>
              <a:rPr lang="en-US" b="1" dirty="0"/>
              <a:t>in 40/47 states with available data </a:t>
            </a:r>
            <a:r>
              <a:rPr lang="en-US" b="0" dirty="0"/>
              <a:t>and were otherwise stable, with</a:t>
            </a:r>
            <a:r>
              <a:rPr lang="en-US" dirty="0"/>
              <a:t> the steepest increases mostly in western states where healthier lifestyles prevail, so this was a surprising finding. </a:t>
            </a:r>
          </a:p>
          <a:p>
            <a:endParaRPr lang="en-US" dirty="0"/>
          </a:p>
          <a:p>
            <a:r>
              <a:rPr lang="en-US" dirty="0"/>
              <a:t>Rates among blacks and Hispanics increased in just a handful of states and was confined to rectal tumors.</a:t>
            </a:r>
          </a:p>
          <a:p>
            <a:endParaRPr lang="en-US" dirty="0"/>
          </a:p>
        </p:txBody>
      </p:sp>
      <p:sp>
        <p:nvSpPr>
          <p:cNvPr id="4" name="Slide Number Placeholder 3"/>
          <p:cNvSpPr>
            <a:spLocks noGrp="1"/>
          </p:cNvSpPr>
          <p:nvPr>
            <p:ph type="sldNum" sz="quarter" idx="5"/>
          </p:nvPr>
        </p:nvSpPr>
        <p:spPr/>
        <p:txBody>
          <a:bodyPr/>
          <a:lstStyle/>
          <a:p>
            <a:fld id="{A7A5ED4D-D878-4946-92FD-D08AECFFE2EE}" type="slidenum">
              <a:rPr lang="en-US" smtClean="0"/>
              <a:t>7</a:t>
            </a:fld>
            <a:endParaRPr lang="en-US"/>
          </a:p>
        </p:txBody>
      </p:sp>
    </p:spTree>
    <p:extLst>
      <p:ext uri="{BB962C8B-B14F-4D97-AF65-F5344CB8AC3E}">
        <p14:creationId xmlns:p14="http://schemas.microsoft.com/office/powerpoint/2010/main" val="182168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Increases in EO CRC have also been reported in other high-income countries, including Australia, </a:t>
            </a:r>
          </a:p>
        </p:txBody>
      </p:sp>
      <p:sp>
        <p:nvSpPr>
          <p:cNvPr id="4" name="Slide Number Placeholder 3"/>
          <p:cNvSpPr>
            <a:spLocks noGrp="1"/>
          </p:cNvSpPr>
          <p:nvPr>
            <p:ph type="sldNum" sz="quarter" idx="10"/>
          </p:nvPr>
        </p:nvSpPr>
        <p:spPr/>
        <p:txBody>
          <a:bodyPr/>
          <a:lstStyle/>
          <a:p>
            <a:fld id="{0BB15CC9-23B8-448B-A4E9-71B1B0C24EC6}" type="slidenum">
              <a:rPr lang="en-US" smtClean="0"/>
              <a:t>8</a:t>
            </a:fld>
            <a:endParaRPr lang="en-US"/>
          </a:p>
        </p:txBody>
      </p:sp>
    </p:spTree>
    <p:extLst>
      <p:ext uri="{BB962C8B-B14F-4D97-AF65-F5344CB8AC3E}">
        <p14:creationId xmlns:p14="http://schemas.microsoft.com/office/powerpoint/2010/main" val="269944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Canada</a:t>
            </a:r>
          </a:p>
        </p:txBody>
      </p:sp>
      <p:sp>
        <p:nvSpPr>
          <p:cNvPr id="4" name="Slide Number Placeholder 3"/>
          <p:cNvSpPr>
            <a:spLocks noGrp="1"/>
          </p:cNvSpPr>
          <p:nvPr>
            <p:ph type="sldNum" sz="quarter" idx="10"/>
          </p:nvPr>
        </p:nvSpPr>
        <p:spPr/>
        <p:txBody>
          <a:bodyPr/>
          <a:lstStyle/>
          <a:p>
            <a:fld id="{0BB15CC9-23B8-448B-A4E9-71B1B0C24EC6}" type="slidenum">
              <a:rPr lang="en-US" smtClean="0"/>
              <a:t>9</a:t>
            </a:fld>
            <a:endParaRPr lang="en-US"/>
          </a:p>
        </p:txBody>
      </p:sp>
    </p:spTree>
    <p:extLst>
      <p:ext uri="{BB962C8B-B14F-4D97-AF65-F5344CB8AC3E}">
        <p14:creationId xmlns:p14="http://schemas.microsoft.com/office/powerpoint/2010/main" val="2729095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617"/>
            <a:ext cx="12198926" cy="6865328"/>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1" y="5943600"/>
            <a:ext cx="3490384" cy="400532"/>
          </a:xfrm>
        </p:spPr>
        <p:txBody>
          <a:bodyPr anchor="b">
            <a:noAutofit/>
          </a:bodyPr>
          <a:lstStyle>
            <a:lvl1pPr>
              <a:lnSpc>
                <a:spcPct val="100000"/>
              </a:lnSpc>
              <a:spcBef>
                <a:spcPts val="2400"/>
              </a:spcBef>
              <a:spcAft>
                <a:spcPts val="1600"/>
              </a:spcAft>
              <a:defRPr sz="1801"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6" name="Picture 5">
            <a:extLst>
              <a:ext uri="{FF2B5EF4-FFF2-40B4-BE49-F238E27FC236}">
                <a16:creationId xmlns:a16="http://schemas.microsoft.com/office/drawing/2014/main" id="{33A46EFC-CA52-6040-949B-6D4B03937F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1" cy="915428"/>
          </a:xfrm>
          <a:prstGeom prst="rect">
            <a:avLst/>
          </a:prstGeom>
        </p:spPr>
      </p:pic>
    </p:spTree>
    <p:extLst>
      <p:ext uri="{BB962C8B-B14F-4D97-AF65-F5344CB8AC3E}">
        <p14:creationId xmlns:p14="http://schemas.microsoft.com/office/powerpoint/2010/main" val="362403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2 image right 3">
    <p:spTree>
      <p:nvGrpSpPr>
        <p:cNvPr id="1" name=""/>
        <p:cNvGrpSpPr/>
        <p:nvPr/>
      </p:nvGrpSpPr>
      <p:grpSpPr>
        <a:xfrm>
          <a:off x="0" y="0"/>
          <a:ext cx="0" cy="0"/>
          <a:chOff x="0" y="0"/>
          <a:chExt cx="0" cy="0"/>
        </a:xfrm>
      </p:grpSpPr>
      <p:sp>
        <p:nvSpPr>
          <p:cNvPr id="8" name="Rectangle 7"/>
          <p:cNvSpPr/>
          <p:nvPr userDrawn="1"/>
        </p:nvSpPr>
        <p:spPr>
          <a:xfrm>
            <a:off x="6103208"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8"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2"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91"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1"/>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2C8F7A1F-8239-7F49-9589-E773BF9A02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988"/>
                    </a14:imgEffect>
                  </a14:imgLayer>
                </a14:imgProps>
              </a:ext>
              <a:ext uri="{28A0092B-C50C-407E-A947-70E740481C1C}">
                <a14:useLocalDpi xmlns:a14="http://schemas.microsoft.com/office/drawing/2010/main"/>
              </a:ext>
            </a:extLst>
          </a:blip>
          <a:srcRect/>
          <a:stretch/>
        </p:blipFill>
        <p:spPr>
          <a:xfrm>
            <a:off x="6103207" y="0"/>
            <a:ext cx="6088796" cy="6858000"/>
          </a:xfrm>
          <a:prstGeom prst="rect">
            <a:avLst/>
          </a:prstGeom>
        </p:spPr>
      </p:pic>
    </p:spTree>
    <p:extLst>
      <p:ext uri="{BB962C8B-B14F-4D97-AF65-F5344CB8AC3E}">
        <p14:creationId xmlns:p14="http://schemas.microsoft.com/office/powerpoint/2010/main" val="171034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2 image right 2">
    <p:spTree>
      <p:nvGrpSpPr>
        <p:cNvPr id="1" name=""/>
        <p:cNvGrpSpPr/>
        <p:nvPr/>
      </p:nvGrpSpPr>
      <p:grpSpPr>
        <a:xfrm>
          <a:off x="0" y="0"/>
          <a:ext cx="0" cy="0"/>
          <a:chOff x="0" y="0"/>
          <a:chExt cx="0" cy="0"/>
        </a:xfrm>
      </p:grpSpPr>
      <p:sp>
        <p:nvSpPr>
          <p:cNvPr id="8" name="Rectangle 7"/>
          <p:cNvSpPr/>
          <p:nvPr userDrawn="1"/>
        </p:nvSpPr>
        <p:spPr>
          <a:xfrm>
            <a:off x="6103208"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8"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2"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91"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1"/>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47D1B422-32AC-714A-B75F-7A3A8DB3D7D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232"/>
                    </a14:imgEffect>
                    <a14:imgEffect>
                      <a14:brightnessContrast contrast="9000"/>
                    </a14:imgEffect>
                  </a14:imgLayer>
                </a14:imgProps>
              </a:ext>
              <a:ext uri="{28A0092B-C50C-407E-A947-70E740481C1C}">
                <a14:useLocalDpi xmlns:a14="http://schemas.microsoft.com/office/drawing/2010/main"/>
              </a:ext>
            </a:extLst>
          </a:blip>
          <a:srcRect/>
          <a:stretch/>
        </p:blipFill>
        <p:spPr>
          <a:xfrm>
            <a:off x="6103207" y="0"/>
            <a:ext cx="6088793" cy="6858000"/>
          </a:xfrm>
          <a:prstGeom prst="rect">
            <a:avLst/>
          </a:prstGeom>
        </p:spPr>
      </p:pic>
    </p:spTree>
    <p:extLst>
      <p:ext uri="{BB962C8B-B14F-4D97-AF65-F5344CB8AC3E}">
        <p14:creationId xmlns:p14="http://schemas.microsoft.com/office/powerpoint/2010/main" val="125767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8" name="Rectangle 7"/>
          <p:cNvSpPr/>
          <p:nvPr userDrawn="1"/>
        </p:nvSpPr>
        <p:spPr>
          <a:xfrm>
            <a:off x="6103208"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8"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2"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91"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1"/>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EC454EB-9E0D-B040-A825-981BD29F0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207" y="0"/>
            <a:ext cx="6088793" cy="6858000"/>
          </a:xfrm>
          <a:prstGeom prst="rect">
            <a:avLst/>
          </a:prstGeom>
        </p:spPr>
      </p:pic>
    </p:spTree>
    <p:extLst>
      <p:ext uri="{BB962C8B-B14F-4D97-AF65-F5344CB8AC3E}">
        <p14:creationId xmlns:p14="http://schemas.microsoft.com/office/powerpoint/2010/main" val="153988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Phone, content">
    <p:spTree>
      <p:nvGrpSpPr>
        <p:cNvPr id="1" name=""/>
        <p:cNvGrpSpPr/>
        <p:nvPr/>
      </p:nvGrpSpPr>
      <p:grpSpPr>
        <a:xfrm>
          <a:off x="0" y="0"/>
          <a:ext cx="0" cy="0"/>
          <a:chOff x="0" y="0"/>
          <a:chExt cx="0" cy="0"/>
        </a:xfrm>
      </p:grpSpPr>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8" y="536787"/>
            <a:ext cx="60938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0"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8"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8" y="1905001"/>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51749" y="0"/>
            <a:ext cx="4241454" cy="6858000"/>
          </a:xfrm>
          <a:prstGeom prst="rect">
            <a:avLst/>
          </a:prstGeom>
        </p:spPr>
      </p:pic>
      <p:sp>
        <p:nvSpPr>
          <p:cNvPr id="16" name="Picture Placeholder 12"/>
          <p:cNvSpPr>
            <a:spLocks noGrp="1"/>
          </p:cNvSpPr>
          <p:nvPr>
            <p:ph type="pic" sz="quarter" idx="19" hasCustomPrompt="1"/>
          </p:nvPr>
        </p:nvSpPr>
        <p:spPr>
          <a:xfrm>
            <a:off x="7643675" y="149352"/>
            <a:ext cx="3657600" cy="6528816"/>
          </a:xfrm>
          <a:solidFill>
            <a:schemeClr val="accent1"/>
          </a:solidFill>
          <a:ln w="19050" cmpd="sng">
            <a:solidFill>
              <a:schemeClr val="tx1"/>
            </a:solidFill>
          </a:ln>
        </p:spPr>
        <p:txBody>
          <a:bodyPr anchor="ctr"/>
          <a:lstStyle>
            <a:lvl1pPr marL="0" marR="0" indent="0" algn="ctr" defTabSz="457206"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iPhone screenshots only. </a:t>
            </a:r>
          </a:p>
          <a:p>
            <a:r>
              <a:rPr lang="en-US" dirty="0"/>
              <a:t>DO NOT place desktop </a:t>
            </a:r>
          </a:p>
          <a:p>
            <a:r>
              <a:rPr lang="en-US" dirty="0"/>
              <a:t>screenshots here.</a:t>
            </a:r>
          </a:p>
          <a:p>
            <a:endParaRPr lang="en-US" dirty="0"/>
          </a:p>
        </p:txBody>
      </p:sp>
    </p:spTree>
    <p:extLst>
      <p:ext uri="{BB962C8B-B14F-4D97-AF65-F5344CB8AC3E}">
        <p14:creationId xmlns:p14="http://schemas.microsoft.com/office/powerpoint/2010/main" val="26175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droid, content">
    <p:spTree>
      <p:nvGrpSpPr>
        <p:cNvPr id="1" name=""/>
        <p:cNvGrpSpPr/>
        <p:nvPr/>
      </p:nvGrpSpPr>
      <p:grpSpPr>
        <a:xfrm>
          <a:off x="0" y="0"/>
          <a:ext cx="0" cy="0"/>
          <a:chOff x="0" y="0"/>
          <a:chExt cx="0" cy="0"/>
        </a:xfrm>
      </p:grpSpPr>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8" y="536787"/>
            <a:ext cx="60938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0"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8"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8" y="1905001"/>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5084" y="0"/>
            <a:ext cx="4214761" cy="6858000"/>
          </a:xfrm>
          <a:prstGeom prst="rect">
            <a:avLst/>
          </a:prstGeom>
        </p:spPr>
      </p:pic>
      <p:sp>
        <p:nvSpPr>
          <p:cNvPr id="16" name="Picture Placeholder 12"/>
          <p:cNvSpPr>
            <a:spLocks noGrp="1"/>
          </p:cNvSpPr>
          <p:nvPr>
            <p:ph type="pic" sz="quarter" idx="19" hasCustomPrompt="1"/>
          </p:nvPr>
        </p:nvSpPr>
        <p:spPr>
          <a:xfrm>
            <a:off x="7587463" y="45720"/>
            <a:ext cx="3809998" cy="6766560"/>
          </a:xfrm>
          <a:solidFill>
            <a:schemeClr val="accent1"/>
          </a:solidFill>
          <a:ln w="19050" cmpd="sng">
            <a:solidFill>
              <a:schemeClr val="tx1"/>
            </a:solidFill>
          </a:ln>
        </p:spPr>
        <p:txBody>
          <a:bodyPr anchor="ctr"/>
          <a:lstStyle>
            <a:lvl1pPr marL="0" marR="0" indent="0" algn="ctr" defTabSz="457206"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Android screenshots only. </a:t>
            </a:r>
          </a:p>
          <a:p>
            <a:r>
              <a:rPr lang="en-US" dirty="0"/>
              <a:t>DO NOT place desktop </a:t>
            </a:r>
          </a:p>
          <a:p>
            <a:r>
              <a:rPr lang="en-US" dirty="0"/>
              <a:t>screenshots here.</a:t>
            </a:r>
          </a:p>
          <a:p>
            <a:endParaRPr lang="en-US" dirty="0"/>
          </a:p>
        </p:txBody>
      </p:sp>
    </p:spTree>
    <p:extLst>
      <p:ext uri="{BB962C8B-B14F-4D97-AF65-F5344CB8AC3E}">
        <p14:creationId xmlns:p14="http://schemas.microsoft.com/office/powerpoint/2010/main" val="21640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ktop w/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F212C6-8907-2442-9AB7-0A38B63F180E}" type="slidenum">
              <a:rPr lang="en-US" smtClean="0"/>
              <a:pPr/>
              <a:t>‹#›</a:t>
            </a:fld>
            <a:endParaRPr lang="en-US" dirty="0"/>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2650460" y="1526594"/>
            <a:ext cx="8627140" cy="5331407"/>
          </a:xfrm>
          <a:prstGeom prst="rect">
            <a:avLst/>
          </a:prstGeom>
        </p:spPr>
      </p:pic>
      <p:sp>
        <p:nvSpPr>
          <p:cNvPr id="6" name="Picture Placeholder 5"/>
          <p:cNvSpPr>
            <a:spLocks noGrp="1"/>
          </p:cNvSpPr>
          <p:nvPr>
            <p:ph type="pic" sz="quarter" idx="12" hasCustomPrompt="1"/>
          </p:nvPr>
        </p:nvSpPr>
        <p:spPr>
          <a:xfrm>
            <a:off x="3107661" y="1903899"/>
            <a:ext cx="7640028" cy="4792558"/>
          </a:xfrm>
          <a:solidFill>
            <a:schemeClr val="accent1"/>
          </a:solidFill>
          <a:ln w="19050" cmpd="sng">
            <a:solidFill>
              <a:schemeClr val="tx1"/>
            </a:solidFill>
          </a:ln>
        </p:spPr>
        <p:txBody>
          <a:bodyPr anchor="ctr"/>
          <a:lstStyle>
            <a:lvl1pPr algn="ctr">
              <a:defRPr sz="1200" baseline="0">
                <a:solidFill>
                  <a:srgbClr val="FFFFFF"/>
                </a:solidFill>
              </a:defRPr>
            </a:lvl1pPr>
          </a:lstStyle>
          <a:p>
            <a:r>
              <a:rPr lang="en-US" dirty="0"/>
              <a:t>Insert MSABC desktop screenshot. Put browser into full screen or presentation mode </a:t>
            </a:r>
          </a:p>
          <a:p>
            <a:r>
              <a:rPr lang="en-US" dirty="0"/>
              <a:t>to take a screenshot without showing browser clutter in your screenshot</a:t>
            </a:r>
          </a:p>
        </p:txBody>
      </p:sp>
      <p:sp>
        <p:nvSpPr>
          <p:cNvPr id="7" name="Text Placeholder 3"/>
          <p:cNvSpPr>
            <a:spLocks noGrp="1"/>
          </p:cNvSpPr>
          <p:nvPr>
            <p:ph type="body" sz="quarter" idx="18" hasCustomPrompt="1"/>
          </p:nvPr>
        </p:nvSpPr>
        <p:spPr>
          <a:xfrm>
            <a:off x="611718" y="536788"/>
            <a:ext cx="10682423" cy="453813"/>
          </a:xfrm>
        </p:spPr>
        <p:txBody>
          <a:bodyPr/>
          <a:lstStyle>
            <a:lvl1pPr algn="l">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p:txBody>
      </p:sp>
    </p:spTree>
    <p:extLst>
      <p:ext uri="{BB962C8B-B14F-4D97-AF65-F5344CB8AC3E}">
        <p14:creationId xmlns:p14="http://schemas.microsoft.com/office/powerpoint/2010/main" val="13179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200" dirty="0">
              <a:solidFill>
                <a:srgbClr val="000000"/>
              </a:solidFill>
            </a:endParaRPr>
          </a:p>
        </p:txBody>
      </p:sp>
      <p:grpSp>
        <p:nvGrpSpPr>
          <p:cNvPr id="21" name="Group 20"/>
          <p:cNvGrpSpPr/>
          <p:nvPr userDrawn="1"/>
        </p:nvGrpSpPr>
        <p:grpSpPr>
          <a:xfrm>
            <a:off x="1981200" y="732472"/>
            <a:ext cx="8534400" cy="1477328"/>
            <a:chOff x="1981200" y="533400"/>
            <a:chExt cx="8534400" cy="1477326"/>
          </a:xfrm>
        </p:grpSpPr>
        <p:sp>
          <p:nvSpPr>
            <p:cNvPr id="3" name="TextBox 2"/>
            <p:cNvSpPr txBox="1"/>
            <p:nvPr userDrawn="1"/>
          </p:nvSpPr>
          <p:spPr>
            <a:xfrm>
              <a:off x="5739332" y="533400"/>
              <a:ext cx="713337" cy="1477326"/>
            </a:xfrm>
            <a:prstGeom prst="rect">
              <a:avLst/>
            </a:prstGeom>
            <a:noFill/>
          </p:spPr>
          <p:txBody>
            <a:bodyPr wrap="none" lIns="0" tIns="0" rIns="0" bIns="0" rtlCol="0">
              <a:spAutoFit/>
            </a:bodyPr>
            <a:lstStyle/>
            <a:p>
              <a:pPr>
                <a:spcAft>
                  <a:spcPts val="1200"/>
                </a:spcAft>
              </a:pPr>
              <a:r>
                <a:rPr lang="en-US" sz="9600" b="1" i="0" dirty="0">
                  <a:solidFill>
                    <a:schemeClr val="accent1"/>
                  </a:solidFill>
                  <a:latin typeface="Source Sans Pro Black" charset="0"/>
                  <a:ea typeface="Source Sans Pro Black" charset="0"/>
                  <a:cs typeface="Source Sans Pro Black" charset="0"/>
                </a:rPr>
                <a:t>“</a:t>
              </a:r>
            </a:p>
          </p:txBody>
        </p:sp>
        <p:cxnSp>
          <p:nvCxnSpPr>
            <p:cNvPr id="8" name="Straight Connector 7"/>
            <p:cNvCxnSpPr/>
            <p:nvPr userDrawn="1"/>
          </p:nvCxnSpPr>
          <p:spPr>
            <a:xfrm>
              <a:off x="6528869" y="1066800"/>
              <a:ext cx="3986731"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981200" y="1066800"/>
              <a:ext cx="3605731"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userDrawn="1"/>
        </p:nvGrpSpPr>
        <p:grpSpPr>
          <a:xfrm>
            <a:off x="1981200" y="4694869"/>
            <a:ext cx="8534400" cy="1477328"/>
            <a:chOff x="1981200" y="4923470"/>
            <a:chExt cx="8534400" cy="1477330"/>
          </a:xfrm>
        </p:grpSpPr>
        <p:sp>
          <p:nvSpPr>
            <p:cNvPr id="7" name="TextBox 6"/>
            <p:cNvSpPr txBox="1"/>
            <p:nvPr userDrawn="1"/>
          </p:nvSpPr>
          <p:spPr>
            <a:xfrm rot="10800000">
              <a:off x="5739333" y="4923470"/>
              <a:ext cx="713337" cy="1477330"/>
            </a:xfrm>
            <a:prstGeom prst="rect">
              <a:avLst/>
            </a:prstGeom>
            <a:noFill/>
          </p:spPr>
          <p:txBody>
            <a:bodyPr wrap="none" lIns="0" tIns="0" rIns="0" bIns="0" rtlCol="0">
              <a:spAutoFit/>
            </a:bodyPr>
            <a:lstStyle/>
            <a:p>
              <a:pPr>
                <a:spcAft>
                  <a:spcPts val="1200"/>
                </a:spcAft>
              </a:pPr>
              <a:r>
                <a:rPr lang="en-US" sz="9600" b="1" i="0" dirty="0">
                  <a:solidFill>
                    <a:schemeClr val="accent1"/>
                  </a:solidFill>
                  <a:latin typeface="Source Sans Pro Black" charset="0"/>
                  <a:ea typeface="Source Sans Pro Black" charset="0"/>
                  <a:cs typeface="Source Sans Pro Black" charset="0"/>
                </a:rPr>
                <a:t>“</a:t>
              </a:r>
            </a:p>
          </p:txBody>
        </p:sp>
        <p:cxnSp>
          <p:nvCxnSpPr>
            <p:cNvPr id="12" name="Straight Connector 11"/>
            <p:cNvCxnSpPr/>
            <p:nvPr userDrawn="1"/>
          </p:nvCxnSpPr>
          <p:spPr>
            <a:xfrm>
              <a:off x="1981200" y="5867400"/>
              <a:ext cx="360573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528869" y="5867400"/>
              <a:ext cx="3986731"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4" name="Text Placeholder 3"/>
          <p:cNvSpPr>
            <a:spLocks noGrp="1"/>
          </p:cNvSpPr>
          <p:nvPr>
            <p:ph type="body" sz="quarter" idx="18" hasCustomPrompt="1"/>
          </p:nvPr>
        </p:nvSpPr>
        <p:spPr>
          <a:xfrm>
            <a:off x="1986777" y="4648200"/>
            <a:ext cx="8534400" cy="232914"/>
          </a:xfrm>
        </p:spPr>
        <p:txBody>
          <a:bodyPr/>
          <a:lstStyle>
            <a:lvl1pPr algn="ctr">
              <a:lnSpc>
                <a:spcPct val="80000"/>
              </a:lnSpc>
              <a:spcBef>
                <a:spcPts val="0"/>
              </a:spcBef>
              <a:spcAft>
                <a:spcPts val="533"/>
              </a:spcAft>
              <a:defRPr sz="2400" b="0" i="0" kern="2000" spc="100" baseline="0">
                <a:solidFill>
                  <a:schemeClr val="accent4"/>
                </a:solidFill>
                <a:latin typeface="Calibri" panose="020F0502020204030204" pitchFamily="34" charset="0"/>
                <a:ea typeface="Source Sans Pro Light"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Text goes here</a:t>
            </a:r>
          </a:p>
        </p:txBody>
      </p:sp>
      <p:sp>
        <p:nvSpPr>
          <p:cNvPr id="17" name="Text Placeholder 3"/>
          <p:cNvSpPr>
            <a:spLocks noGrp="1"/>
          </p:cNvSpPr>
          <p:nvPr>
            <p:ph type="body" sz="quarter" idx="19" hasCustomPrompt="1"/>
          </p:nvPr>
        </p:nvSpPr>
        <p:spPr>
          <a:xfrm>
            <a:off x="1981200" y="1934348"/>
            <a:ext cx="8534400" cy="2480938"/>
          </a:xfrm>
        </p:spPr>
        <p:txBody>
          <a:bodyPr/>
          <a:lstStyle>
            <a:lvl1pPr>
              <a:lnSpc>
                <a:spcPct val="80000"/>
              </a:lnSpc>
              <a:spcBef>
                <a:spcPts val="0"/>
              </a:spcBef>
              <a:spcAft>
                <a:spcPts val="533"/>
              </a:spcAft>
              <a:defRPr sz="6000" b="0" i="0" kern="2000" spc="100" baseline="0">
                <a:solidFill>
                  <a:schemeClr val="accent4"/>
                </a:solidFill>
                <a:latin typeface="Calibri" panose="020F0502020204030204" pitchFamily="34" charset="0"/>
                <a:ea typeface="Source Sans Pro Light"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Text goes here</a:t>
            </a:r>
          </a:p>
        </p:txBody>
      </p:sp>
      <p:sp>
        <p:nvSpPr>
          <p:cNvPr id="22"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5"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ext uri="{BB962C8B-B14F-4D97-AF65-F5344CB8AC3E}">
        <p14:creationId xmlns:p14="http://schemas.microsoft.com/office/powerpoint/2010/main" val="209520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err="1"/>
              <a:t>cancer.org</a:t>
            </a:r>
            <a:endParaRPr lang="en-US" dirty="0"/>
          </a:p>
        </p:txBody>
      </p:sp>
      <p:sp>
        <p:nvSpPr>
          <p:cNvPr id="6" name="Text Placeholder 3"/>
          <p:cNvSpPr>
            <a:spLocks noGrp="1"/>
          </p:cNvSpPr>
          <p:nvPr>
            <p:ph type="body" sz="quarter" idx="18" hasCustomPrompt="1"/>
          </p:nvPr>
        </p:nvSpPr>
        <p:spPr>
          <a:xfrm>
            <a:off x="611718" y="2209799"/>
            <a:ext cx="109706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DIVIDER PAGE </a:t>
            </a:r>
          </a:p>
          <a:p>
            <a:pPr lvl="1"/>
            <a:r>
              <a:rPr lang="en-US" dirty="0"/>
              <a:t>Subtitle here</a:t>
            </a:r>
          </a:p>
        </p:txBody>
      </p:sp>
    </p:spTree>
    <p:extLst>
      <p:ext uri="{BB962C8B-B14F-4D97-AF65-F5344CB8AC3E}">
        <p14:creationId xmlns:p14="http://schemas.microsoft.com/office/powerpoint/2010/main" val="427513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E26C3-95BD-284A-9C59-3E4A12D80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QUESTIONS?</a:t>
            </a:r>
          </a:p>
        </p:txBody>
      </p:sp>
      <p:pic>
        <p:nvPicPr>
          <p:cNvPr id="18" name="Picture 17">
            <a:extLst>
              <a:ext uri="{FF2B5EF4-FFF2-40B4-BE49-F238E27FC236}">
                <a16:creationId xmlns:a16="http://schemas.microsoft.com/office/drawing/2014/main" id="{BD6AF8C7-333F-F145-AC3B-8D653E68C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254981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C14BB-785A-424B-827A-AEC5139DE5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12191998" cy="6858000"/>
          </a:xfrm>
          <a:prstGeom prst="rect">
            <a:avLst/>
          </a:prstGeom>
          <a:gradFill flip="none" rotWithShape="1">
            <a:gsLst>
              <a:gs pos="0">
                <a:schemeClr val="tx2">
                  <a:lumMod val="37000"/>
                </a:schemeClr>
              </a:gs>
              <a:gs pos="48000">
                <a:schemeClr val="accent6">
                  <a:lumMod val="97000"/>
                  <a:lumOff val="3000"/>
                </a:schemeClr>
              </a:gs>
              <a:gs pos="100000">
                <a:schemeClr val="accent6">
                  <a:lumMod val="60000"/>
                  <a:lumOff val="40000"/>
                </a:schemeClr>
              </a:gs>
            </a:gsLst>
            <a:lin ang="0" scaled="1"/>
            <a:tileRect/>
          </a:gradFill>
        </p:spPr>
      </p:pic>
      <p:sp>
        <p:nvSpPr>
          <p:cNvPr id="6" name="Rectangle 5">
            <a:extLst>
              <a:ext uri="{FF2B5EF4-FFF2-40B4-BE49-F238E27FC236}">
                <a16:creationId xmlns:a16="http://schemas.microsoft.com/office/drawing/2014/main" id="{728D6BB9-A4EC-384B-ADB0-C3C12890120E}"/>
              </a:ext>
            </a:extLst>
          </p:cNvPr>
          <p:cNvSpPr/>
          <p:nvPr userDrawn="1"/>
        </p:nvSpPr>
        <p:spPr>
          <a:xfrm>
            <a:off x="0" y="0"/>
            <a:ext cx="12192000" cy="6858000"/>
          </a:xfrm>
          <a:prstGeom prst="rect">
            <a:avLst/>
          </a:prstGeom>
          <a:gradFill flip="none" rotWithShape="1">
            <a:gsLst>
              <a:gs pos="0">
                <a:schemeClr val="tx1">
                  <a:lumMod val="50000"/>
                  <a:alpha val="37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THANK YOU!</a:t>
            </a:r>
          </a:p>
        </p:txBody>
      </p:sp>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11" name="Picture 10">
            <a:extLst>
              <a:ext uri="{FF2B5EF4-FFF2-40B4-BE49-F238E27FC236}">
                <a16:creationId xmlns:a16="http://schemas.microsoft.com/office/drawing/2014/main" id="{4B7B505F-4DEC-3F4E-BE90-A964B8583C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16224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5617"/>
            <a:ext cx="12198924"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1" y="5943600"/>
            <a:ext cx="3490384" cy="400532"/>
          </a:xfrm>
        </p:spPr>
        <p:txBody>
          <a:bodyPr anchor="b">
            <a:noAutofit/>
          </a:bodyPr>
          <a:lstStyle>
            <a:lvl1pPr>
              <a:lnSpc>
                <a:spcPct val="100000"/>
              </a:lnSpc>
              <a:spcBef>
                <a:spcPts val="2400"/>
              </a:spcBef>
              <a:spcAft>
                <a:spcPts val="1600"/>
              </a:spcAft>
              <a:defRPr sz="1801"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7" name="Picture 6">
            <a:extLst>
              <a:ext uri="{FF2B5EF4-FFF2-40B4-BE49-F238E27FC236}">
                <a16:creationId xmlns:a16="http://schemas.microsoft.com/office/drawing/2014/main" id="{8C18B3DF-E17E-9246-B950-914786B7EC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1" cy="915428"/>
          </a:xfrm>
          <a:prstGeom prst="rect">
            <a:avLst/>
          </a:prstGeom>
        </p:spPr>
      </p:pic>
    </p:spTree>
    <p:extLst>
      <p:ext uri="{BB962C8B-B14F-4D97-AF65-F5344CB8AC3E}">
        <p14:creationId xmlns:p14="http://schemas.microsoft.com/office/powerpoint/2010/main" val="29817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e w/ copyright">
    <p:spTree>
      <p:nvGrpSpPr>
        <p:cNvPr id="1" name=""/>
        <p:cNvGrpSpPr/>
        <p:nvPr/>
      </p:nvGrpSpPr>
      <p:grpSpPr>
        <a:xfrm>
          <a:off x="0" y="0"/>
          <a:ext cx="0" cy="0"/>
          <a:chOff x="0" y="0"/>
          <a:chExt cx="0" cy="0"/>
        </a:xfrm>
      </p:grpSpPr>
      <p:sp>
        <p:nvSpPr>
          <p:cNvPr id="10" name="Shape 117"/>
          <p:cNvSpPr/>
          <p:nvPr userDrawn="1"/>
        </p:nvSpPr>
        <p:spPr>
          <a:xfrm>
            <a:off x="4922730" y="6278504"/>
            <a:ext cx="2346540" cy="184666"/>
          </a:xfrm>
          <a:prstGeom prst="rect">
            <a:avLst/>
          </a:prstGeom>
          <a:ln w="3175">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1200" dirty="0">
                <a:solidFill>
                  <a:schemeClr val="tx2"/>
                </a:solidFill>
                <a:latin typeface="Calibri" panose="020F0502020204030204" pitchFamily="34" charset="0"/>
                <a:cs typeface="Calibri" panose="020F0502020204030204" pitchFamily="34" charset="0"/>
              </a:rPr>
              <a:t>© 2018 American Cancer</a:t>
            </a:r>
            <a:r>
              <a:rPr lang="en-US" sz="1200" baseline="0" dirty="0">
                <a:solidFill>
                  <a:schemeClr val="tx2"/>
                </a:solidFill>
                <a:latin typeface="Calibri" panose="020F0502020204030204" pitchFamily="34" charset="0"/>
                <a:cs typeface="Calibri" panose="020F0502020204030204" pitchFamily="34" charset="0"/>
              </a:rPr>
              <a:t> Society, Inc.</a:t>
            </a:r>
            <a:endParaRPr lang="en-US" sz="1200" dirty="0">
              <a:solidFill>
                <a:schemeClr val="tx2"/>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85A316-2CC0-E747-984A-3E84F3B9FB16}"/>
              </a:ext>
            </a:extLst>
          </p:cNvPr>
          <p:cNvGrpSpPr/>
          <p:nvPr userDrawn="1"/>
        </p:nvGrpSpPr>
        <p:grpSpPr>
          <a:xfrm>
            <a:off x="1812235" y="2257124"/>
            <a:ext cx="8567531" cy="2619676"/>
            <a:chOff x="1589228" y="2438400"/>
            <a:chExt cx="8567530" cy="2619676"/>
          </a:xfrm>
        </p:grpSpPr>
        <p:pic>
          <p:nvPicPr>
            <p:cNvPr id="3" name="Picture 2">
              <a:extLst>
                <a:ext uri="{FF2B5EF4-FFF2-40B4-BE49-F238E27FC236}">
                  <a16:creationId xmlns:a16="http://schemas.microsoft.com/office/drawing/2014/main" id="{C430E4D1-7E05-2640-8E4E-1C428CA0542D}"/>
                </a:ext>
              </a:extLst>
            </p:cNvPr>
            <p:cNvPicPr>
              <a:picLocks noChangeAspect="1"/>
            </p:cNvPicPr>
            <p:nvPr userDrawn="1"/>
          </p:nvPicPr>
          <p:blipFill>
            <a:blip r:embed="rId2"/>
            <a:stretch>
              <a:fillRect/>
            </a:stretch>
          </p:blipFill>
          <p:spPr>
            <a:xfrm>
              <a:off x="4742693" y="2438400"/>
              <a:ext cx="2522698" cy="1530626"/>
            </a:xfrm>
            <a:prstGeom prst="rect">
              <a:avLst/>
            </a:prstGeom>
          </p:spPr>
        </p:pic>
        <p:sp>
          <p:nvSpPr>
            <p:cNvPr id="8" name="Title 3">
              <a:extLst>
                <a:ext uri="{FF2B5EF4-FFF2-40B4-BE49-F238E27FC236}">
                  <a16:creationId xmlns:a16="http://schemas.microsoft.com/office/drawing/2014/main" id="{0B757378-3C8F-B74D-BC5D-5A95DC6B90FC}"/>
                </a:ext>
              </a:extLst>
            </p:cNvPr>
            <p:cNvSpPr txBox="1">
              <a:spLocks/>
            </p:cNvSpPr>
            <p:nvPr userDrawn="1"/>
          </p:nvSpPr>
          <p:spPr>
            <a:xfrm>
              <a:off x="1589228" y="3816626"/>
              <a:ext cx="8567530" cy="1241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bg1"/>
                  </a:solidFill>
                  <a:latin typeface="Arial" charset="0"/>
                  <a:ea typeface="Arial" charset="0"/>
                  <a:cs typeface="Arial" charset="0"/>
                </a:defRPr>
              </a:lvl1pPr>
            </a:lstStyle>
            <a:p>
              <a:pPr marL="0" marR="0" lvl="0" indent="0" algn="ctr" defTabSz="685809" rtl="0" eaLnBrk="1" fontAlgn="auto" latinLnBrk="0" hangingPunct="1">
                <a:lnSpc>
                  <a:spcPts val="5200"/>
                </a:lnSpc>
                <a:spcBef>
                  <a:spcPts val="601"/>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Calibri" panose="020F0502020204030204" pitchFamily="34" charset="0"/>
                  <a:cs typeface="Calibri" panose="020F0502020204030204" pitchFamily="34" charset="0"/>
                </a:rPr>
                <a:t>cancer.org</a:t>
              </a:r>
              <a:r>
                <a:rPr kumimoji="0" lang="en-US" sz="2400" b="0" i="0" u="none" strike="noStrike" kern="120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 | 1.800.227.2345</a:t>
              </a:r>
            </a:p>
          </p:txBody>
        </p:sp>
      </p:grpSp>
      <p:sp>
        <p:nvSpPr>
          <p:cNvPr id="6" name="Rectangle 5">
            <a:extLst>
              <a:ext uri="{FF2B5EF4-FFF2-40B4-BE49-F238E27FC236}">
                <a16:creationId xmlns:a16="http://schemas.microsoft.com/office/drawing/2014/main" id="{2D09AB23-4C82-3E4D-B81C-E06780E7B7AC}"/>
              </a:ext>
            </a:extLst>
          </p:cNvPr>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200" dirty="0">
              <a:solidFill>
                <a:srgbClr val="000000"/>
              </a:solidFill>
            </a:endParaRPr>
          </a:p>
        </p:txBody>
      </p:sp>
    </p:spTree>
    <p:extLst>
      <p:ext uri="{BB962C8B-B14F-4D97-AF65-F5344CB8AC3E}">
        <p14:creationId xmlns:p14="http://schemas.microsoft.com/office/powerpoint/2010/main" val="96303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44D39D-2594-4423-8CA2-42E4282A4D80}"/>
              </a:ext>
            </a:extLst>
          </p:cNvPr>
          <p:cNvSpPr>
            <a:spLocks noGrp="1"/>
          </p:cNvSpPr>
          <p:nvPr>
            <p:ph type="dt" sz="half" idx="10"/>
          </p:nvPr>
        </p:nvSpPr>
        <p:spPr/>
        <p:txBody>
          <a:bodyPr/>
          <a:lstStyle/>
          <a:p>
            <a:fld id="{9BB6EB91-FD52-41F6-B8D5-DB5403571DA9}" type="datetimeFigureOut">
              <a:rPr lang="en-US" smtClean="0"/>
              <a:t>6/11/2019</a:t>
            </a:fld>
            <a:endParaRPr lang="en-US"/>
          </a:p>
        </p:txBody>
      </p:sp>
      <p:sp>
        <p:nvSpPr>
          <p:cNvPr id="3" name="Footer Placeholder 2">
            <a:extLst>
              <a:ext uri="{FF2B5EF4-FFF2-40B4-BE49-F238E27FC236}">
                <a16:creationId xmlns:a16="http://schemas.microsoft.com/office/drawing/2014/main" id="{DF110A1A-03CB-4528-8A04-C6CF030D7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4E4982-0662-4F5C-A420-99650F26A5FE}"/>
              </a:ext>
            </a:extLst>
          </p:cNvPr>
          <p:cNvSpPr>
            <a:spLocks noGrp="1"/>
          </p:cNvSpPr>
          <p:nvPr>
            <p:ph type="sldNum" sz="quarter" idx="12"/>
          </p:nvPr>
        </p:nvSpPr>
        <p:spPr/>
        <p:txBody>
          <a:bodyPr/>
          <a:lstStyle/>
          <a:p>
            <a:fld id="{AAB0F9F0-5E93-4283-8D29-21D4F3D18BF8}" type="slidenum">
              <a:rPr lang="en-US" smtClean="0"/>
              <a:t>‹#›</a:t>
            </a:fld>
            <a:endParaRPr lang="en-US"/>
          </a:p>
        </p:txBody>
      </p:sp>
    </p:spTree>
    <p:extLst>
      <p:ext uri="{BB962C8B-B14F-4D97-AF65-F5344CB8AC3E}">
        <p14:creationId xmlns:p14="http://schemas.microsoft.com/office/powerpoint/2010/main" val="1380948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4" name="Picture 6" descr="0049.57_Enterprise PPT Slides_Standard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609600" y="1354150"/>
            <a:ext cx="10972800" cy="933605"/>
          </a:xfrm>
        </p:spPr>
        <p:txBody>
          <a:bodyPr>
            <a:normAutofit/>
          </a:bodyPr>
          <a:lstStyle>
            <a:lvl1pPr algn="l">
              <a:defRPr sz="4000"/>
            </a:lvl1pPr>
          </a:lstStyle>
          <a:p>
            <a:r>
              <a:rPr lang="en-US" dirty="0"/>
              <a:t>Click to edit Master title style</a:t>
            </a:r>
          </a:p>
        </p:txBody>
      </p:sp>
      <p:sp>
        <p:nvSpPr>
          <p:cNvPr id="9" name="Subtitle 2"/>
          <p:cNvSpPr>
            <a:spLocks noGrp="1"/>
          </p:cNvSpPr>
          <p:nvPr>
            <p:ph type="subTitle" idx="1"/>
          </p:nvPr>
        </p:nvSpPr>
        <p:spPr>
          <a:xfrm>
            <a:off x="609600" y="2405504"/>
            <a:ext cx="10972800" cy="3835350"/>
          </a:xfrm>
        </p:spPr>
        <p:txBody>
          <a:bodyPr/>
          <a:lstStyle>
            <a:lvl1pPr marL="457206" indent="-457206" algn="l">
              <a:buFont typeface="Arial"/>
              <a:buChar char="•"/>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6FA95B0-0456-47D2-B5E2-97EC0DCC9C06}" type="datetimeFigureOut">
              <a:rPr lang="en-US" altLang="en-US"/>
              <a:pPr>
                <a:defRPr/>
              </a:pPr>
              <a:t>6/11/2019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045C22FD-F20A-4F42-A917-75E7E34BACBC}" type="slidenum">
              <a:rPr lang="en-US" altLang="en-US"/>
              <a:pPr>
                <a:defRPr/>
              </a:pPr>
              <a:t>‹#›</a:t>
            </a:fld>
            <a:endParaRPr lang="en-US" altLang="en-US"/>
          </a:p>
        </p:txBody>
      </p:sp>
    </p:spTree>
    <p:extLst>
      <p:ext uri="{BB962C8B-B14F-4D97-AF65-F5344CB8AC3E}">
        <p14:creationId xmlns:p14="http://schemas.microsoft.com/office/powerpoint/2010/main" val="1069621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18F479-0183-024A-8D6F-AA1CEB498524}"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696008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8F479-0183-024A-8D6F-AA1CEB498524}"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25336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8F479-0183-024A-8D6F-AA1CEB498524}"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72784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18F479-0183-024A-8D6F-AA1CEB498524}"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1204787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18F479-0183-024A-8D6F-AA1CEB498524}"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1176744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18F479-0183-024A-8D6F-AA1CEB498524}"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1728360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8F479-0183-024A-8D6F-AA1CEB498524}"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62114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5617"/>
            <a:ext cx="12198924"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1" y="5943600"/>
            <a:ext cx="3490384" cy="400532"/>
          </a:xfrm>
        </p:spPr>
        <p:txBody>
          <a:bodyPr anchor="b">
            <a:noAutofit/>
          </a:bodyPr>
          <a:lstStyle>
            <a:lvl1pPr>
              <a:lnSpc>
                <a:spcPct val="100000"/>
              </a:lnSpc>
              <a:spcBef>
                <a:spcPts val="2400"/>
              </a:spcBef>
              <a:spcAft>
                <a:spcPts val="1600"/>
              </a:spcAft>
              <a:defRPr sz="1801"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9" name="Picture 8">
            <a:extLst>
              <a:ext uri="{FF2B5EF4-FFF2-40B4-BE49-F238E27FC236}">
                <a16:creationId xmlns:a16="http://schemas.microsoft.com/office/drawing/2014/main" id="{AC85AD17-FD50-AB4C-A471-BBEE73A836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1" cy="915428"/>
          </a:xfrm>
          <a:prstGeom prst="rect">
            <a:avLst/>
          </a:prstGeom>
        </p:spPr>
      </p:pic>
    </p:spTree>
    <p:extLst>
      <p:ext uri="{BB962C8B-B14F-4D97-AF65-F5344CB8AC3E}">
        <p14:creationId xmlns:p14="http://schemas.microsoft.com/office/powerpoint/2010/main" val="30852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8F479-0183-024A-8D6F-AA1CEB498524}"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99804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8F479-0183-024A-8D6F-AA1CEB498524}"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4169396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8F479-0183-024A-8D6F-AA1CEB498524}"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411314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18F479-0183-024A-8D6F-AA1CEB498524}"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C761-9AB1-7140-9DB8-E3FB32A66EED}" type="slidenum">
              <a:rPr lang="en-US" smtClean="0"/>
              <a:t>‹#›</a:t>
            </a:fld>
            <a:endParaRPr lang="en-US"/>
          </a:p>
        </p:txBody>
      </p:sp>
    </p:spTree>
    <p:extLst>
      <p:ext uri="{BB962C8B-B14F-4D97-AF65-F5344CB8AC3E}">
        <p14:creationId xmlns:p14="http://schemas.microsoft.com/office/powerpoint/2010/main" val="57934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53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013"/>
            </a:lvl1pPr>
            <a:lvl2pPr marL="192884" indent="0" algn="ctr">
              <a:buNone/>
              <a:defRPr sz="844"/>
            </a:lvl2pPr>
            <a:lvl3pPr marL="385768" indent="0" algn="ctr">
              <a:buNone/>
              <a:defRPr sz="759"/>
            </a:lvl3pPr>
            <a:lvl4pPr marL="578651" indent="0" algn="ctr">
              <a:buNone/>
              <a:defRPr sz="676"/>
            </a:lvl4pPr>
            <a:lvl5pPr marL="771535" indent="0" algn="ctr">
              <a:buNone/>
              <a:defRPr sz="676"/>
            </a:lvl5pPr>
            <a:lvl6pPr marL="964417" indent="0" algn="ctr">
              <a:buNone/>
              <a:defRPr sz="676"/>
            </a:lvl6pPr>
            <a:lvl7pPr marL="1157303" indent="0" algn="ctr">
              <a:buNone/>
              <a:defRPr sz="676"/>
            </a:lvl7pPr>
            <a:lvl8pPr marL="1350186" indent="0" algn="ctr">
              <a:buNone/>
              <a:defRPr sz="676"/>
            </a:lvl8pPr>
            <a:lvl9pPr marL="1543070" indent="0" algn="ctr">
              <a:buNone/>
              <a:defRPr sz="6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503EBE-3A0B-43DB-84CF-AB902EB1131F}"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1146756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03EBE-3A0B-43DB-84CF-AB902EB1131F}"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2724172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39"/>
            <a:ext cx="10515600" cy="2852737"/>
          </a:xfrm>
        </p:spPr>
        <p:txBody>
          <a:bodyPr anchor="b"/>
          <a:lstStyle>
            <a:lvl1pPr>
              <a:defRPr sz="2532"/>
            </a:lvl1pPr>
          </a:lstStyle>
          <a:p>
            <a:r>
              <a:rPr lang="en-US"/>
              <a:t>Click to edit Master title style</a:t>
            </a:r>
            <a:endParaRPr lang="en-US" dirty="0"/>
          </a:p>
        </p:txBody>
      </p:sp>
      <p:sp>
        <p:nvSpPr>
          <p:cNvPr id="3" name="Text Placeholder 2"/>
          <p:cNvSpPr>
            <a:spLocks noGrp="1"/>
          </p:cNvSpPr>
          <p:nvPr>
            <p:ph type="body" idx="1"/>
          </p:nvPr>
        </p:nvSpPr>
        <p:spPr>
          <a:xfrm>
            <a:off x="831853" y="4589466"/>
            <a:ext cx="10515600" cy="1500187"/>
          </a:xfrm>
        </p:spPr>
        <p:txBody>
          <a:bodyPr/>
          <a:lstStyle>
            <a:lvl1pPr marL="0" indent="0">
              <a:buNone/>
              <a:defRPr sz="1013">
                <a:solidFill>
                  <a:schemeClr val="tx1"/>
                </a:solidFill>
              </a:defRPr>
            </a:lvl1pPr>
            <a:lvl2pPr marL="192884" indent="0">
              <a:buNone/>
              <a:defRPr sz="844">
                <a:solidFill>
                  <a:schemeClr val="tx1">
                    <a:tint val="75000"/>
                  </a:schemeClr>
                </a:solidFill>
              </a:defRPr>
            </a:lvl2pPr>
            <a:lvl3pPr marL="385768" indent="0">
              <a:buNone/>
              <a:defRPr sz="759">
                <a:solidFill>
                  <a:schemeClr val="tx1">
                    <a:tint val="75000"/>
                  </a:schemeClr>
                </a:solidFill>
              </a:defRPr>
            </a:lvl3pPr>
            <a:lvl4pPr marL="578651" indent="0">
              <a:buNone/>
              <a:defRPr sz="676">
                <a:solidFill>
                  <a:schemeClr val="tx1">
                    <a:tint val="75000"/>
                  </a:schemeClr>
                </a:solidFill>
              </a:defRPr>
            </a:lvl4pPr>
            <a:lvl5pPr marL="771535" indent="0">
              <a:buNone/>
              <a:defRPr sz="676">
                <a:solidFill>
                  <a:schemeClr val="tx1">
                    <a:tint val="75000"/>
                  </a:schemeClr>
                </a:solidFill>
              </a:defRPr>
            </a:lvl5pPr>
            <a:lvl6pPr marL="964417" indent="0">
              <a:buNone/>
              <a:defRPr sz="676">
                <a:solidFill>
                  <a:schemeClr val="tx1">
                    <a:tint val="75000"/>
                  </a:schemeClr>
                </a:solidFill>
              </a:defRPr>
            </a:lvl6pPr>
            <a:lvl7pPr marL="1157303" indent="0">
              <a:buNone/>
              <a:defRPr sz="676">
                <a:solidFill>
                  <a:schemeClr val="tx1">
                    <a:tint val="75000"/>
                  </a:schemeClr>
                </a:solidFill>
              </a:defRPr>
            </a:lvl7pPr>
            <a:lvl8pPr marL="1350186" indent="0">
              <a:buNone/>
              <a:defRPr sz="676">
                <a:solidFill>
                  <a:schemeClr val="tx1">
                    <a:tint val="75000"/>
                  </a:schemeClr>
                </a:solidFill>
              </a:defRPr>
            </a:lvl8pPr>
            <a:lvl9pPr marL="1543070" indent="0">
              <a:buNone/>
              <a:defRPr sz="67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503EBE-3A0B-43DB-84CF-AB902EB1131F}"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21778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503EBE-3A0B-43DB-84CF-AB902EB1131F}"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3173108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1013" b="1"/>
            </a:lvl1pPr>
            <a:lvl2pPr marL="192884" indent="0">
              <a:buNone/>
              <a:defRPr sz="844" b="1"/>
            </a:lvl2pPr>
            <a:lvl3pPr marL="385768" indent="0">
              <a:buNone/>
              <a:defRPr sz="759" b="1"/>
            </a:lvl3pPr>
            <a:lvl4pPr marL="578651" indent="0">
              <a:buNone/>
              <a:defRPr sz="676" b="1"/>
            </a:lvl4pPr>
            <a:lvl5pPr marL="771535" indent="0">
              <a:buNone/>
              <a:defRPr sz="676" b="1"/>
            </a:lvl5pPr>
            <a:lvl6pPr marL="964417" indent="0">
              <a:buNone/>
              <a:defRPr sz="676" b="1"/>
            </a:lvl6pPr>
            <a:lvl7pPr marL="1157303" indent="0">
              <a:buNone/>
              <a:defRPr sz="676" b="1"/>
            </a:lvl7pPr>
            <a:lvl8pPr marL="1350186" indent="0">
              <a:buNone/>
              <a:defRPr sz="676" b="1"/>
            </a:lvl8pPr>
            <a:lvl9pPr marL="1543070" indent="0">
              <a:buNone/>
              <a:defRPr sz="676" b="1"/>
            </a:lvl9pPr>
          </a:lstStyle>
          <a:p>
            <a:pPr lvl="0"/>
            <a:r>
              <a:rPr lang="en-US"/>
              <a:t>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013" b="1"/>
            </a:lvl1pPr>
            <a:lvl2pPr marL="192884" indent="0">
              <a:buNone/>
              <a:defRPr sz="844" b="1"/>
            </a:lvl2pPr>
            <a:lvl3pPr marL="385768" indent="0">
              <a:buNone/>
              <a:defRPr sz="759" b="1"/>
            </a:lvl3pPr>
            <a:lvl4pPr marL="578651" indent="0">
              <a:buNone/>
              <a:defRPr sz="676" b="1"/>
            </a:lvl4pPr>
            <a:lvl5pPr marL="771535" indent="0">
              <a:buNone/>
              <a:defRPr sz="676" b="1"/>
            </a:lvl5pPr>
            <a:lvl6pPr marL="964417" indent="0">
              <a:buNone/>
              <a:defRPr sz="676" b="1"/>
            </a:lvl6pPr>
            <a:lvl7pPr marL="1157303" indent="0">
              <a:buNone/>
              <a:defRPr sz="676" b="1"/>
            </a:lvl7pPr>
            <a:lvl8pPr marL="1350186" indent="0">
              <a:buNone/>
              <a:defRPr sz="676" b="1"/>
            </a:lvl8pPr>
            <a:lvl9pPr marL="1543070" indent="0">
              <a:buNone/>
              <a:defRPr sz="676"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503EBE-3A0B-43DB-84CF-AB902EB1131F}"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509350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503EBE-3A0B-43DB-84CF-AB902EB1131F}"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39123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5617"/>
            <a:ext cx="12198923" cy="6865326"/>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1" y="5943600"/>
            <a:ext cx="3490384" cy="400532"/>
          </a:xfrm>
        </p:spPr>
        <p:txBody>
          <a:bodyPr anchor="b">
            <a:noAutofit/>
          </a:bodyPr>
          <a:lstStyle>
            <a:lvl1pPr>
              <a:lnSpc>
                <a:spcPct val="100000"/>
              </a:lnSpc>
              <a:spcBef>
                <a:spcPts val="2400"/>
              </a:spcBef>
              <a:spcAft>
                <a:spcPts val="1600"/>
              </a:spcAft>
              <a:defRPr sz="1801"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7" name="Picture 6">
            <a:extLst>
              <a:ext uri="{FF2B5EF4-FFF2-40B4-BE49-F238E27FC236}">
                <a16:creationId xmlns:a16="http://schemas.microsoft.com/office/drawing/2014/main" id="{AD7F2EC6-3F71-C940-9E1B-A55BB41FF9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1" cy="915428"/>
          </a:xfrm>
          <a:prstGeom prst="rect">
            <a:avLst/>
          </a:prstGeom>
        </p:spPr>
      </p:pic>
    </p:spTree>
    <p:extLst>
      <p:ext uri="{BB962C8B-B14F-4D97-AF65-F5344CB8AC3E}">
        <p14:creationId xmlns:p14="http://schemas.microsoft.com/office/powerpoint/2010/main" val="421337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03EBE-3A0B-43DB-84CF-AB902EB1131F}" type="datetimeFigureOut">
              <a:rPr lang="en-US" smtClean="0"/>
              <a:t>6/11/2019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2869903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349"/>
            </a:lvl1pPr>
          </a:lstStyle>
          <a:p>
            <a:r>
              <a:rPr lang="en-US"/>
              <a:t>Click to edit Master title style</a:t>
            </a:r>
            <a:endParaRPr lang="en-US" dirty="0"/>
          </a:p>
        </p:txBody>
      </p:sp>
      <p:sp>
        <p:nvSpPr>
          <p:cNvPr id="3" name="Content Placeholder 2"/>
          <p:cNvSpPr>
            <a:spLocks noGrp="1"/>
          </p:cNvSpPr>
          <p:nvPr>
            <p:ph idx="1"/>
          </p:nvPr>
        </p:nvSpPr>
        <p:spPr>
          <a:xfrm>
            <a:off x="5183190" y="987428"/>
            <a:ext cx="6172201" cy="4873625"/>
          </a:xfrm>
        </p:spPr>
        <p:txBody>
          <a:bodyPr/>
          <a:lstStyle>
            <a:lvl1pPr>
              <a:defRPr sz="1349"/>
            </a:lvl1pPr>
            <a:lvl2pPr>
              <a:defRPr sz="1180"/>
            </a:lvl2pPr>
            <a:lvl3pPr>
              <a:defRPr sz="1013"/>
            </a:lvl3pPr>
            <a:lvl4pPr>
              <a:defRPr sz="844"/>
            </a:lvl4pPr>
            <a:lvl5pPr>
              <a:defRPr sz="844"/>
            </a:lvl5pPr>
            <a:lvl6pPr>
              <a:defRPr sz="844"/>
            </a:lvl6pPr>
            <a:lvl7pPr>
              <a:defRPr sz="844"/>
            </a:lvl7pPr>
            <a:lvl8pPr>
              <a:defRPr sz="844"/>
            </a:lvl8pPr>
            <a:lvl9pPr>
              <a:defRPr sz="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676"/>
            </a:lvl1pPr>
            <a:lvl2pPr marL="192884" indent="0">
              <a:buNone/>
              <a:defRPr sz="590"/>
            </a:lvl2pPr>
            <a:lvl3pPr marL="385768" indent="0">
              <a:buNone/>
              <a:defRPr sz="507"/>
            </a:lvl3pPr>
            <a:lvl4pPr marL="578651" indent="0">
              <a:buNone/>
              <a:defRPr sz="421"/>
            </a:lvl4pPr>
            <a:lvl5pPr marL="771535" indent="0">
              <a:buNone/>
              <a:defRPr sz="421"/>
            </a:lvl5pPr>
            <a:lvl6pPr marL="964417" indent="0">
              <a:buNone/>
              <a:defRPr sz="421"/>
            </a:lvl6pPr>
            <a:lvl7pPr marL="1157303" indent="0">
              <a:buNone/>
              <a:defRPr sz="421"/>
            </a:lvl7pPr>
            <a:lvl8pPr marL="1350186" indent="0">
              <a:buNone/>
              <a:defRPr sz="421"/>
            </a:lvl8pPr>
            <a:lvl9pPr marL="1543070" indent="0">
              <a:buNone/>
              <a:defRPr sz="421"/>
            </a:lvl9pPr>
          </a:lstStyle>
          <a:p>
            <a:pPr lvl="0"/>
            <a:r>
              <a:rPr lang="en-US"/>
              <a:t>Edit Master text styles</a:t>
            </a:r>
          </a:p>
        </p:txBody>
      </p:sp>
      <p:sp>
        <p:nvSpPr>
          <p:cNvPr id="5" name="Date Placeholder 4"/>
          <p:cNvSpPr>
            <a:spLocks noGrp="1"/>
          </p:cNvSpPr>
          <p:nvPr>
            <p:ph type="dt" sz="half" idx="10"/>
          </p:nvPr>
        </p:nvSpPr>
        <p:spPr/>
        <p:txBody>
          <a:bodyPr/>
          <a:lstStyle/>
          <a:p>
            <a:fld id="{19503EBE-3A0B-43DB-84CF-AB902EB1131F}"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3883492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134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0" y="987428"/>
            <a:ext cx="6172201" cy="4873625"/>
          </a:xfrm>
        </p:spPr>
        <p:txBody>
          <a:bodyPr anchor="t"/>
          <a:lstStyle>
            <a:lvl1pPr marL="0" indent="0">
              <a:buNone/>
              <a:defRPr sz="1349"/>
            </a:lvl1pPr>
            <a:lvl2pPr marL="192884" indent="0">
              <a:buNone/>
              <a:defRPr sz="1180"/>
            </a:lvl2pPr>
            <a:lvl3pPr marL="385768" indent="0">
              <a:buNone/>
              <a:defRPr sz="1013"/>
            </a:lvl3pPr>
            <a:lvl4pPr marL="578651" indent="0">
              <a:buNone/>
              <a:defRPr sz="844"/>
            </a:lvl4pPr>
            <a:lvl5pPr marL="771535" indent="0">
              <a:buNone/>
              <a:defRPr sz="844"/>
            </a:lvl5pPr>
            <a:lvl6pPr marL="964417" indent="0">
              <a:buNone/>
              <a:defRPr sz="844"/>
            </a:lvl6pPr>
            <a:lvl7pPr marL="1157303" indent="0">
              <a:buNone/>
              <a:defRPr sz="844"/>
            </a:lvl7pPr>
            <a:lvl8pPr marL="1350186" indent="0">
              <a:buNone/>
              <a:defRPr sz="844"/>
            </a:lvl8pPr>
            <a:lvl9pPr marL="1543070" indent="0">
              <a:buNone/>
              <a:defRPr sz="844"/>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676"/>
            </a:lvl1pPr>
            <a:lvl2pPr marL="192884" indent="0">
              <a:buNone/>
              <a:defRPr sz="590"/>
            </a:lvl2pPr>
            <a:lvl3pPr marL="385768" indent="0">
              <a:buNone/>
              <a:defRPr sz="507"/>
            </a:lvl3pPr>
            <a:lvl4pPr marL="578651" indent="0">
              <a:buNone/>
              <a:defRPr sz="421"/>
            </a:lvl4pPr>
            <a:lvl5pPr marL="771535" indent="0">
              <a:buNone/>
              <a:defRPr sz="421"/>
            </a:lvl5pPr>
            <a:lvl6pPr marL="964417" indent="0">
              <a:buNone/>
              <a:defRPr sz="421"/>
            </a:lvl6pPr>
            <a:lvl7pPr marL="1157303" indent="0">
              <a:buNone/>
              <a:defRPr sz="421"/>
            </a:lvl7pPr>
            <a:lvl8pPr marL="1350186" indent="0">
              <a:buNone/>
              <a:defRPr sz="421"/>
            </a:lvl8pPr>
            <a:lvl9pPr marL="1543070" indent="0">
              <a:buNone/>
              <a:defRPr sz="421"/>
            </a:lvl9pPr>
          </a:lstStyle>
          <a:p>
            <a:pPr lvl="0"/>
            <a:r>
              <a:rPr lang="en-US"/>
              <a:t>Edit Master text styles</a:t>
            </a:r>
          </a:p>
        </p:txBody>
      </p:sp>
      <p:sp>
        <p:nvSpPr>
          <p:cNvPr id="5" name="Date Placeholder 4"/>
          <p:cNvSpPr>
            <a:spLocks noGrp="1"/>
          </p:cNvSpPr>
          <p:nvPr>
            <p:ph type="dt" sz="half" idx="10"/>
          </p:nvPr>
        </p:nvSpPr>
        <p:spPr/>
        <p:txBody>
          <a:bodyPr/>
          <a:lstStyle/>
          <a:p>
            <a:fld id="{19503EBE-3A0B-43DB-84CF-AB902EB1131F}"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351400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03EBE-3A0B-43DB-84CF-AB902EB1131F}"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1180965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03EBE-3A0B-43DB-84CF-AB902EB1131F}"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BC9BA-A457-4979-AA3E-98F072C6EC78}" type="slidenum">
              <a:rPr lang="en-US" smtClean="0"/>
              <a:t>‹#›</a:t>
            </a:fld>
            <a:endParaRPr lang="en-US"/>
          </a:p>
        </p:txBody>
      </p:sp>
    </p:spTree>
    <p:extLst>
      <p:ext uri="{BB962C8B-B14F-4D97-AF65-F5344CB8AC3E}">
        <p14:creationId xmlns:p14="http://schemas.microsoft.com/office/powerpoint/2010/main" val="269255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7"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ext uri="{BB962C8B-B14F-4D97-AF65-F5344CB8AC3E}">
        <p14:creationId xmlns:p14="http://schemas.microsoft.com/office/powerpoint/2010/main" val="101176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8" y="536787"/>
            <a:ext cx="109706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7"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8"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ext uri="{BB962C8B-B14F-4D97-AF65-F5344CB8AC3E}">
        <p14:creationId xmlns:p14="http://schemas.microsoft.com/office/powerpoint/2010/main" val="193695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888" userDrawn="1">
          <p15:clr>
            <a:srgbClr val="FBAE40"/>
          </p15:clr>
        </p15:guide>
        <p15:guide id="2" pos="7296" userDrawn="1">
          <p15:clr>
            <a:srgbClr val="FBAE40"/>
          </p15:clr>
        </p15:guide>
        <p15:guide id="3" orient="horz" pos="3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1"/>
            <a:ext cx="10972800" cy="37548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quarter" idx="18" hasCustomPrompt="1"/>
          </p:nvPr>
        </p:nvSpPr>
        <p:spPr>
          <a:xfrm>
            <a:off x="611718" y="536787"/>
            <a:ext cx="109706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3"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4"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ext uri="{BB962C8B-B14F-4D97-AF65-F5344CB8AC3E}">
        <p14:creationId xmlns:p14="http://schemas.microsoft.com/office/powerpoint/2010/main" val="198001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8" y="536787"/>
            <a:ext cx="109706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4" name="Content Placeholder 2"/>
          <p:cNvSpPr>
            <a:spLocks noGrp="1"/>
          </p:cNvSpPr>
          <p:nvPr>
            <p:ph idx="1"/>
          </p:nvPr>
        </p:nvSpPr>
        <p:spPr>
          <a:xfrm>
            <a:off x="611717" y="1905001"/>
            <a:ext cx="5255684"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9"/>
          </p:nvPr>
        </p:nvSpPr>
        <p:spPr>
          <a:xfrm>
            <a:off x="6326716" y="1905000"/>
            <a:ext cx="5255684"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9"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ext uri="{BB962C8B-B14F-4D97-AF65-F5344CB8AC3E}">
        <p14:creationId xmlns:p14="http://schemas.microsoft.com/office/powerpoint/2010/main" val="7563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8"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8"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5" y="2761132"/>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2" y="6306688"/>
            <a:ext cx="288260" cy="170313"/>
          </a:xfrm>
          <a:prstGeom prst="rect">
            <a:avLst/>
          </a:prstGeom>
        </p:spPr>
        <p:txBody>
          <a:bodyPr vert="horz" lIns="0" tIns="0" rIns="0" bIns="0" rtlCol="0" anchor="b"/>
          <a:lstStyle>
            <a:lvl1pPr algn="r">
              <a:lnSpc>
                <a:spcPct val="90000"/>
              </a:lnSpc>
              <a:defRPr sz="1051"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91" y="6306982"/>
            <a:ext cx="2404219" cy="170018"/>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1"/>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6414248-3907-5342-9A81-44992FF95D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207" y="1"/>
            <a:ext cx="6088793" cy="6877877"/>
          </a:xfrm>
          <a:prstGeom prst="rect">
            <a:avLst/>
          </a:prstGeom>
        </p:spPr>
      </p:pic>
    </p:spTree>
    <p:extLst>
      <p:ext uri="{BB962C8B-B14F-4D97-AF65-F5344CB8AC3E}">
        <p14:creationId xmlns:p14="http://schemas.microsoft.com/office/powerpoint/2010/main" val="9219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8" y="544747"/>
            <a:ext cx="10970683" cy="1143000"/>
          </a:xfrm>
          <a:prstGeom prst="rect">
            <a:avLst/>
          </a:prstGeom>
        </p:spPr>
        <p:txBody>
          <a:bodyPr vert="horz" lIns="0" tIns="0" rIns="0" bIns="0" rtlCol="0" anchor="t">
            <a:noAutofit/>
          </a:bodyPr>
          <a:lstStyle/>
          <a:p>
            <a:r>
              <a:rPr lang="en-US" dirty="0"/>
              <a:t>CLICK TO EDIT MASTER TITLE SLIDE</a:t>
            </a:r>
          </a:p>
        </p:txBody>
      </p:sp>
      <p:sp>
        <p:nvSpPr>
          <p:cNvPr id="3" name="Text Placeholder 2"/>
          <p:cNvSpPr>
            <a:spLocks noGrp="1"/>
          </p:cNvSpPr>
          <p:nvPr>
            <p:ph type="body" idx="1"/>
          </p:nvPr>
        </p:nvSpPr>
        <p:spPr>
          <a:xfrm>
            <a:off x="611717" y="1905002"/>
            <a:ext cx="10972800" cy="3802116"/>
          </a:xfrm>
          <a:prstGeom prst="rect">
            <a:avLst/>
          </a:prstGeom>
        </p:spPr>
        <p:txBody>
          <a:bodyPr vert="horz" lIns="0" tIns="0" rIns="0" bIns="0" rtlCol="0">
            <a:noAutofit/>
          </a:bodyPr>
          <a:lstStyle/>
          <a:p>
            <a:pPr lvl="0"/>
            <a:r>
              <a:rPr lang="en-US" dirty="0"/>
              <a:t>Body style </a:t>
            </a:r>
          </a:p>
          <a:p>
            <a:pPr lvl="1"/>
            <a:r>
              <a:rPr lang="en-US" dirty="0"/>
              <a:t>SUBHEADER</a:t>
            </a:r>
          </a:p>
          <a:p>
            <a:pPr lvl="2"/>
            <a:r>
              <a:rPr lang="en-US" dirty="0"/>
              <a:t>Bullet style</a:t>
            </a:r>
          </a:p>
          <a:p>
            <a:pPr lvl="3"/>
            <a:r>
              <a:rPr lang="en-US" dirty="0"/>
              <a:t>Second bullet style</a:t>
            </a:r>
          </a:p>
          <a:p>
            <a:pPr lvl="4"/>
            <a:r>
              <a:rPr lang="en-US" dirty="0"/>
              <a:t>Third bullet style</a:t>
            </a:r>
          </a:p>
        </p:txBody>
      </p:sp>
      <p:sp>
        <p:nvSpPr>
          <p:cNvPr id="22" name="Slide Number Placeholder 5"/>
          <p:cNvSpPr>
            <a:spLocks noGrp="1"/>
          </p:cNvSpPr>
          <p:nvPr>
            <p:ph type="sldNum" sz="quarter" idx="4"/>
          </p:nvPr>
        </p:nvSpPr>
        <p:spPr>
          <a:xfrm>
            <a:off x="11294140" y="6306688"/>
            <a:ext cx="288260"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3" name="Footer Placeholder 3"/>
          <p:cNvSpPr>
            <a:spLocks noGrp="1"/>
          </p:cNvSpPr>
          <p:nvPr>
            <p:ph type="ftr" sz="quarter" idx="3"/>
          </p:nvPr>
        </p:nvSpPr>
        <p:spPr>
          <a:xfrm>
            <a:off x="3352800" y="6307278"/>
            <a:ext cx="7827420"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pic>
        <p:nvPicPr>
          <p:cNvPr id="8" name="Picture 7">
            <a:extLst>
              <a:ext uri="{FF2B5EF4-FFF2-40B4-BE49-F238E27FC236}">
                <a16:creationId xmlns:a16="http://schemas.microsoft.com/office/drawing/2014/main" id="{43CDBD10-E322-A64F-A44A-61C8D4E5C1D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3686725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9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93"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p:titleStyle>
    <p:bodyStyle>
      <a:lvl1pPr marL="0" indent="0" algn="l" defTabSz="609593" rtl="0" eaLnBrk="1" latinLnBrk="0" hangingPunct="1">
        <a:lnSpc>
          <a:spcPts val="2500"/>
        </a:lnSpc>
        <a:spcBef>
          <a:spcPts val="533"/>
        </a:spcBef>
        <a:spcAft>
          <a:spcPts val="1132"/>
        </a:spcAft>
        <a:buFont typeface="Arial"/>
        <a:buNone/>
        <a:defRPr lang="en-US" sz="1801"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609593" rtl="0" eaLnBrk="1" latinLnBrk="0" hangingPunct="1">
        <a:lnSpc>
          <a:spcPct val="100000"/>
        </a:lnSpc>
        <a:spcBef>
          <a:spcPts val="800"/>
        </a:spcBef>
        <a:spcAft>
          <a:spcPts val="0"/>
        </a:spcAft>
        <a:buFont typeface="Arial"/>
        <a:buNone/>
        <a:tabLst/>
        <a:defRPr lang="en-US" sz="2400" b="1" kern="1200" spc="100"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226481" indent="-226481" algn="l" defTabSz="609593" rtl="0" eaLnBrk="1" latinLnBrk="0" hangingPunct="1">
        <a:lnSpc>
          <a:spcPct val="100000"/>
        </a:lnSpc>
        <a:spcBef>
          <a:spcPts val="533"/>
        </a:spcBef>
        <a:spcAft>
          <a:spcPts val="533"/>
        </a:spcAft>
        <a:buFont typeface="Arial"/>
        <a:buChar char="•"/>
        <a:defRPr lang="en-US" sz="1801"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535511" indent="-224364" algn="l" defTabSz="609593"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73" indent="-228597" algn="l" defTabSz="609593"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58" indent="-304797"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7"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7"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5" indent="-304797" algn="l" defTabSz="60959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3" rtl="0" eaLnBrk="1" latinLnBrk="0" hangingPunct="1">
        <a:defRPr sz="2400" kern="1200">
          <a:solidFill>
            <a:schemeClr val="tx1"/>
          </a:solidFill>
          <a:latin typeface="+mn-lt"/>
          <a:ea typeface="+mn-ea"/>
          <a:cs typeface="+mn-cs"/>
        </a:defRPr>
      </a:lvl1pPr>
      <a:lvl2pPr marL="609593" algn="l" defTabSz="609593" rtl="0" eaLnBrk="1" latinLnBrk="0" hangingPunct="1">
        <a:defRPr sz="2400" kern="1200">
          <a:solidFill>
            <a:schemeClr val="tx1"/>
          </a:solidFill>
          <a:latin typeface="+mn-lt"/>
          <a:ea typeface="+mn-ea"/>
          <a:cs typeface="+mn-cs"/>
        </a:defRPr>
      </a:lvl2pPr>
      <a:lvl3pPr marL="1219185" algn="l" defTabSz="609593" rtl="0" eaLnBrk="1" latinLnBrk="0" hangingPunct="1">
        <a:defRPr sz="2400" kern="1200">
          <a:solidFill>
            <a:schemeClr val="tx1"/>
          </a:solidFill>
          <a:latin typeface="+mn-lt"/>
          <a:ea typeface="+mn-ea"/>
          <a:cs typeface="+mn-cs"/>
        </a:defRPr>
      </a:lvl3pPr>
      <a:lvl4pPr marL="1828777" algn="l" defTabSz="609593" rtl="0" eaLnBrk="1" latinLnBrk="0" hangingPunct="1">
        <a:defRPr sz="2400" kern="1200">
          <a:solidFill>
            <a:schemeClr val="tx1"/>
          </a:solidFill>
          <a:latin typeface="+mn-lt"/>
          <a:ea typeface="+mn-ea"/>
          <a:cs typeface="+mn-cs"/>
        </a:defRPr>
      </a:lvl4pPr>
      <a:lvl5pPr marL="2438370" algn="l" defTabSz="609593" rtl="0" eaLnBrk="1" latinLnBrk="0" hangingPunct="1">
        <a:defRPr sz="2400" kern="1200">
          <a:solidFill>
            <a:schemeClr val="tx1"/>
          </a:solidFill>
          <a:latin typeface="+mn-lt"/>
          <a:ea typeface="+mn-ea"/>
          <a:cs typeface="+mn-cs"/>
        </a:defRPr>
      </a:lvl5pPr>
      <a:lvl6pPr marL="3047962" algn="l" defTabSz="609593" rtl="0" eaLnBrk="1" latinLnBrk="0" hangingPunct="1">
        <a:defRPr sz="2400" kern="1200">
          <a:solidFill>
            <a:schemeClr val="tx1"/>
          </a:solidFill>
          <a:latin typeface="+mn-lt"/>
          <a:ea typeface="+mn-ea"/>
          <a:cs typeface="+mn-cs"/>
        </a:defRPr>
      </a:lvl6pPr>
      <a:lvl7pPr marL="3657555" algn="l" defTabSz="609593" rtl="0" eaLnBrk="1" latinLnBrk="0" hangingPunct="1">
        <a:defRPr sz="2400" kern="1200">
          <a:solidFill>
            <a:schemeClr val="tx1"/>
          </a:solidFill>
          <a:latin typeface="+mn-lt"/>
          <a:ea typeface="+mn-ea"/>
          <a:cs typeface="+mn-cs"/>
        </a:defRPr>
      </a:lvl7pPr>
      <a:lvl8pPr marL="4267147" algn="l" defTabSz="609593" rtl="0" eaLnBrk="1" latinLnBrk="0" hangingPunct="1">
        <a:defRPr sz="2400" kern="1200">
          <a:solidFill>
            <a:schemeClr val="tx1"/>
          </a:solidFill>
          <a:latin typeface="+mn-lt"/>
          <a:ea typeface="+mn-ea"/>
          <a:cs typeface="+mn-cs"/>
        </a:defRPr>
      </a:lvl8pPr>
      <a:lvl9pPr marL="4876738" algn="l" defTabSz="609593"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8F479-0183-024A-8D6F-AA1CEB498524}" type="datetimeFigureOut">
              <a:rPr lang="en-US" smtClean="0"/>
              <a:t>6/11/2019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6C761-9AB1-7140-9DB8-E3FB32A66EED}" type="slidenum">
              <a:rPr lang="en-US" smtClean="0"/>
              <a:t>‹#›</a:t>
            </a:fld>
            <a:endParaRPr lang="en-US"/>
          </a:p>
        </p:txBody>
      </p:sp>
    </p:spTree>
    <p:extLst>
      <p:ext uri="{BB962C8B-B14F-4D97-AF65-F5344CB8AC3E}">
        <p14:creationId xmlns:p14="http://schemas.microsoft.com/office/powerpoint/2010/main" val="10178500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6"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3"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5" indent="-228604"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1" indent="-228604"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7" indent="-228604"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507">
                <a:solidFill>
                  <a:schemeClr val="tx1">
                    <a:tint val="75000"/>
                  </a:schemeClr>
                </a:solidFill>
              </a:defRPr>
            </a:lvl1pPr>
          </a:lstStyle>
          <a:p>
            <a:fld id="{19503EBE-3A0B-43DB-84CF-AB902EB1131F}" type="datetimeFigureOut">
              <a:rPr lang="en-US" smtClean="0"/>
              <a:t>6/11/2019</a:t>
            </a:fld>
            <a:endParaRPr lang="en-US"/>
          </a:p>
        </p:txBody>
      </p:sp>
      <p:sp>
        <p:nvSpPr>
          <p:cNvPr id="5" name="Footer Placeholder 4"/>
          <p:cNvSpPr>
            <a:spLocks noGrp="1"/>
          </p:cNvSpPr>
          <p:nvPr>
            <p:ph type="ftr" sz="quarter" idx="3"/>
          </p:nvPr>
        </p:nvSpPr>
        <p:spPr>
          <a:xfrm>
            <a:off x="4038604" y="6356353"/>
            <a:ext cx="4114800" cy="365125"/>
          </a:xfrm>
          <a:prstGeom prst="rect">
            <a:avLst/>
          </a:prstGeom>
        </p:spPr>
        <p:txBody>
          <a:bodyPr vert="horz" lIns="91440" tIns="45720" rIns="91440" bIns="45720" rtlCol="0" anchor="ctr"/>
          <a:lstStyle>
            <a:lvl1pPr algn="ctr">
              <a:defRPr sz="5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507">
                <a:solidFill>
                  <a:schemeClr val="tx1">
                    <a:tint val="75000"/>
                  </a:schemeClr>
                </a:solidFill>
              </a:defRPr>
            </a:lvl1pPr>
          </a:lstStyle>
          <a:p>
            <a:fld id="{A71BC9BA-A457-4979-AA3E-98F072C6EC78}" type="slidenum">
              <a:rPr lang="en-US" smtClean="0"/>
              <a:t>‹#›</a:t>
            </a:fld>
            <a:endParaRPr lang="en-US"/>
          </a:p>
        </p:txBody>
      </p:sp>
    </p:spTree>
    <p:extLst>
      <p:ext uri="{BB962C8B-B14F-4D97-AF65-F5344CB8AC3E}">
        <p14:creationId xmlns:p14="http://schemas.microsoft.com/office/powerpoint/2010/main" val="10830573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385768"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2" indent="-96442" algn="l" defTabSz="385768" rtl="0" eaLnBrk="1" latinLnBrk="0" hangingPunct="1">
        <a:lnSpc>
          <a:spcPct val="90000"/>
        </a:lnSpc>
        <a:spcBef>
          <a:spcPts val="421"/>
        </a:spcBef>
        <a:buFont typeface="Arial" panose="020B0604020202020204" pitchFamily="34" charset="0"/>
        <a:buChar char="•"/>
        <a:defRPr sz="1180" kern="1200">
          <a:solidFill>
            <a:schemeClr val="tx1"/>
          </a:solidFill>
          <a:latin typeface="+mn-lt"/>
          <a:ea typeface="+mn-ea"/>
          <a:cs typeface="+mn-cs"/>
        </a:defRPr>
      </a:lvl1pPr>
      <a:lvl2pPr marL="289326" indent="-96442" algn="l" defTabSz="385768" rtl="0" eaLnBrk="1" latinLnBrk="0" hangingPunct="1">
        <a:lnSpc>
          <a:spcPct val="90000"/>
        </a:lnSpc>
        <a:spcBef>
          <a:spcPts val="212"/>
        </a:spcBef>
        <a:buFont typeface="Arial" panose="020B0604020202020204" pitchFamily="34" charset="0"/>
        <a:buChar char="•"/>
        <a:defRPr sz="1013" kern="1200">
          <a:solidFill>
            <a:schemeClr val="tx1"/>
          </a:solidFill>
          <a:latin typeface="+mn-lt"/>
          <a:ea typeface="+mn-ea"/>
          <a:cs typeface="+mn-cs"/>
        </a:defRPr>
      </a:lvl2pPr>
      <a:lvl3pPr marL="482209" indent="-96442" algn="l" defTabSz="385768" rtl="0" eaLnBrk="1" latinLnBrk="0" hangingPunct="1">
        <a:lnSpc>
          <a:spcPct val="90000"/>
        </a:lnSpc>
        <a:spcBef>
          <a:spcPts val="212"/>
        </a:spcBef>
        <a:buFont typeface="Arial" panose="020B0604020202020204" pitchFamily="34" charset="0"/>
        <a:buChar char="•"/>
        <a:defRPr sz="844" kern="1200">
          <a:solidFill>
            <a:schemeClr val="tx1"/>
          </a:solidFill>
          <a:latin typeface="+mn-lt"/>
          <a:ea typeface="+mn-ea"/>
          <a:cs typeface="+mn-cs"/>
        </a:defRPr>
      </a:lvl3pPr>
      <a:lvl4pPr marL="675093"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4pPr>
      <a:lvl5pPr marL="867977"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5pPr>
      <a:lvl6pPr marL="1060859"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6pPr>
      <a:lvl7pPr marL="1253744"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7pPr>
      <a:lvl8pPr marL="1446628"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8pPr>
      <a:lvl9pPr marL="1639512" indent="-96442" algn="l" defTabSz="385768" rtl="0" eaLnBrk="1" latinLnBrk="0" hangingPunct="1">
        <a:lnSpc>
          <a:spcPct val="90000"/>
        </a:lnSpc>
        <a:spcBef>
          <a:spcPts val="212"/>
        </a:spcBef>
        <a:buFont typeface="Arial" panose="020B0604020202020204" pitchFamily="34" charset="0"/>
        <a:buChar char="•"/>
        <a:defRPr sz="759" kern="1200">
          <a:solidFill>
            <a:schemeClr val="tx1"/>
          </a:solidFill>
          <a:latin typeface="+mn-lt"/>
          <a:ea typeface="+mn-ea"/>
          <a:cs typeface="+mn-cs"/>
        </a:defRPr>
      </a:lvl9pPr>
    </p:bodyStyle>
    <p:otherStyle>
      <a:defPPr>
        <a:defRPr lang="en-US"/>
      </a:defPPr>
      <a:lvl1pPr marL="0" algn="l" defTabSz="385768" rtl="0" eaLnBrk="1" latinLnBrk="0" hangingPunct="1">
        <a:defRPr sz="759" kern="1200">
          <a:solidFill>
            <a:schemeClr val="tx1"/>
          </a:solidFill>
          <a:latin typeface="+mn-lt"/>
          <a:ea typeface="+mn-ea"/>
          <a:cs typeface="+mn-cs"/>
        </a:defRPr>
      </a:lvl1pPr>
      <a:lvl2pPr marL="192884" algn="l" defTabSz="385768" rtl="0" eaLnBrk="1" latinLnBrk="0" hangingPunct="1">
        <a:defRPr sz="759" kern="1200">
          <a:solidFill>
            <a:schemeClr val="tx1"/>
          </a:solidFill>
          <a:latin typeface="+mn-lt"/>
          <a:ea typeface="+mn-ea"/>
          <a:cs typeface="+mn-cs"/>
        </a:defRPr>
      </a:lvl2pPr>
      <a:lvl3pPr marL="385768" algn="l" defTabSz="385768" rtl="0" eaLnBrk="1" latinLnBrk="0" hangingPunct="1">
        <a:defRPr sz="759" kern="1200">
          <a:solidFill>
            <a:schemeClr val="tx1"/>
          </a:solidFill>
          <a:latin typeface="+mn-lt"/>
          <a:ea typeface="+mn-ea"/>
          <a:cs typeface="+mn-cs"/>
        </a:defRPr>
      </a:lvl3pPr>
      <a:lvl4pPr marL="578651" algn="l" defTabSz="385768" rtl="0" eaLnBrk="1" latinLnBrk="0" hangingPunct="1">
        <a:defRPr sz="759" kern="1200">
          <a:solidFill>
            <a:schemeClr val="tx1"/>
          </a:solidFill>
          <a:latin typeface="+mn-lt"/>
          <a:ea typeface="+mn-ea"/>
          <a:cs typeface="+mn-cs"/>
        </a:defRPr>
      </a:lvl4pPr>
      <a:lvl5pPr marL="771535" algn="l" defTabSz="385768" rtl="0" eaLnBrk="1" latinLnBrk="0" hangingPunct="1">
        <a:defRPr sz="759" kern="1200">
          <a:solidFill>
            <a:schemeClr val="tx1"/>
          </a:solidFill>
          <a:latin typeface="+mn-lt"/>
          <a:ea typeface="+mn-ea"/>
          <a:cs typeface="+mn-cs"/>
        </a:defRPr>
      </a:lvl5pPr>
      <a:lvl6pPr marL="964417" algn="l" defTabSz="385768" rtl="0" eaLnBrk="1" latinLnBrk="0" hangingPunct="1">
        <a:defRPr sz="759" kern="1200">
          <a:solidFill>
            <a:schemeClr val="tx1"/>
          </a:solidFill>
          <a:latin typeface="+mn-lt"/>
          <a:ea typeface="+mn-ea"/>
          <a:cs typeface="+mn-cs"/>
        </a:defRPr>
      </a:lvl6pPr>
      <a:lvl7pPr marL="1157303" algn="l" defTabSz="385768" rtl="0" eaLnBrk="1" latinLnBrk="0" hangingPunct="1">
        <a:defRPr sz="759" kern="1200">
          <a:solidFill>
            <a:schemeClr val="tx1"/>
          </a:solidFill>
          <a:latin typeface="+mn-lt"/>
          <a:ea typeface="+mn-ea"/>
          <a:cs typeface="+mn-cs"/>
        </a:defRPr>
      </a:lvl7pPr>
      <a:lvl8pPr marL="1350186" algn="l" defTabSz="385768" rtl="0" eaLnBrk="1" latinLnBrk="0" hangingPunct="1">
        <a:defRPr sz="759" kern="1200">
          <a:solidFill>
            <a:schemeClr val="tx1"/>
          </a:solidFill>
          <a:latin typeface="+mn-lt"/>
          <a:ea typeface="+mn-ea"/>
          <a:cs typeface="+mn-cs"/>
        </a:defRPr>
      </a:lvl8pPr>
      <a:lvl9pPr marL="1543070" algn="l" defTabSz="385768" rtl="0" eaLnBrk="1" latinLnBrk="0" hangingPunct="1">
        <a:defRPr sz="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chart" Target="../charts/chart20.xml"/><Relationship Id="rId5" Type="http://schemas.openxmlformats.org/officeDocument/2006/relationships/chart" Target="../charts/chart19.xml"/><Relationship Id="rId10" Type="http://schemas.openxmlformats.org/officeDocument/2006/relationships/chart" Target="../charts/chart24.xml"/><Relationship Id="rId4" Type="http://schemas.openxmlformats.org/officeDocument/2006/relationships/chart" Target="../charts/chart18.xml"/><Relationship Id="rId9" Type="http://schemas.openxmlformats.org/officeDocument/2006/relationships/chart" Target="../charts/chart23.xml"/></Relationships>
</file>

<file path=ppt/slides/_rels/slide21.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chart" Target="../charts/chart28.xml"/><Relationship Id="rId5" Type="http://schemas.openxmlformats.org/officeDocument/2006/relationships/chart" Target="../charts/chart27.xml"/><Relationship Id="rId10" Type="http://schemas.openxmlformats.org/officeDocument/2006/relationships/chart" Target="../charts/chart32.xml"/><Relationship Id="rId4" Type="http://schemas.openxmlformats.org/officeDocument/2006/relationships/chart" Target="../charts/chart26.xml"/><Relationship Id="rId9" Type="http://schemas.openxmlformats.org/officeDocument/2006/relationships/chart" Target="../charts/char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2.emf"/><Relationship Id="rId18" Type="http://schemas.openxmlformats.org/officeDocument/2006/relationships/oleObject" Target="../embeddings/oleObject8.bin"/><Relationship Id="rId3" Type="http://schemas.openxmlformats.org/officeDocument/2006/relationships/notesSlide" Target="../notesSlides/notesSlide6.xml"/><Relationship Id="rId7" Type="http://schemas.openxmlformats.org/officeDocument/2006/relationships/image" Target="../media/image19.emf"/><Relationship Id="rId12" Type="http://schemas.openxmlformats.org/officeDocument/2006/relationships/oleObject" Target="../embeddings/oleObject5.bin"/><Relationship Id="rId17" Type="http://schemas.openxmlformats.org/officeDocument/2006/relationships/image" Target="../media/image24.emf"/><Relationship Id="rId2" Type="http://schemas.openxmlformats.org/officeDocument/2006/relationships/slideLayout" Target="../slideLayouts/slideLayout24.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1.emf"/><Relationship Id="rId5" Type="http://schemas.openxmlformats.org/officeDocument/2006/relationships/image" Target="../media/image18.emf"/><Relationship Id="rId15" Type="http://schemas.openxmlformats.org/officeDocument/2006/relationships/image" Target="../media/image23.emf"/><Relationship Id="rId10" Type="http://schemas.openxmlformats.org/officeDocument/2006/relationships/oleObject" Target="../embeddings/oleObject4.bin"/><Relationship Id="rId19" Type="http://schemas.openxmlformats.org/officeDocument/2006/relationships/image" Target="../media/image25.emf"/><Relationship Id="rId4" Type="http://schemas.openxmlformats.org/officeDocument/2006/relationships/oleObject" Target="../embeddings/oleObject1.bin"/><Relationship Id="rId9" Type="http://schemas.openxmlformats.org/officeDocument/2006/relationships/image" Target="../media/image20.emf"/><Relationship Id="rId1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11">
              <a:defRPr/>
            </a:pPr>
            <a:fld id="{B2F212C6-8907-2442-9AB7-0A38B63F180E}" type="slidenum">
              <a:rPr lang="en-US">
                <a:solidFill>
                  <a:srgbClr val="FFFFFF"/>
                </a:solidFill>
              </a:rPr>
              <a:pPr defTabSz="914411">
                <a:defRPr/>
              </a:pPr>
              <a:t>1</a:t>
            </a:fld>
            <a:endParaRPr lang="en-US" dirty="0">
              <a:solidFill>
                <a:srgbClr val="FFFFFF"/>
              </a:solidFill>
            </a:endParaRPr>
          </a:p>
        </p:txBody>
      </p:sp>
      <p:sp>
        <p:nvSpPr>
          <p:cNvPr id="4" name="Text Placeholder 3"/>
          <p:cNvSpPr>
            <a:spLocks noGrp="1"/>
          </p:cNvSpPr>
          <p:nvPr>
            <p:ph type="body" sz="quarter" idx="18"/>
          </p:nvPr>
        </p:nvSpPr>
        <p:spPr>
          <a:xfrm>
            <a:off x="1000437" y="1845130"/>
            <a:ext cx="10754085" cy="1613454"/>
          </a:xfrm>
        </p:spPr>
        <p:txBody>
          <a:bodyPr/>
          <a:lstStyle/>
          <a:p>
            <a:r>
              <a:rPr lang="en-US" dirty="0"/>
              <a:t>Global patterns &amp; trends in early-onset colorectal cancer</a:t>
            </a:r>
            <a:r>
              <a:rPr lang="en-US" sz="4800" dirty="0"/>
              <a:t> </a:t>
            </a:r>
          </a:p>
        </p:txBody>
      </p:sp>
      <p:sp>
        <p:nvSpPr>
          <p:cNvPr id="5" name="TextBox 4">
            <a:extLst>
              <a:ext uri="{FF2B5EF4-FFF2-40B4-BE49-F238E27FC236}">
                <a16:creationId xmlns:a16="http://schemas.microsoft.com/office/drawing/2014/main" id="{6F8FEEEF-1AD5-4677-AB3E-CAF17FE09156}"/>
              </a:ext>
            </a:extLst>
          </p:cNvPr>
          <p:cNvSpPr txBox="1"/>
          <p:nvPr/>
        </p:nvSpPr>
        <p:spPr>
          <a:xfrm>
            <a:off x="4681058" y="4914515"/>
            <a:ext cx="4328718" cy="1477328"/>
          </a:xfrm>
          <a:prstGeom prst="rect">
            <a:avLst/>
          </a:prstGeom>
          <a:noFill/>
        </p:spPr>
        <p:txBody>
          <a:bodyPr wrap="square" lIns="0" tIns="0" rIns="0" bIns="0" rtlCol="0">
            <a:spAutoFit/>
          </a:bodyPr>
          <a:lstStyle/>
          <a:p>
            <a:r>
              <a:rPr lang="en-US" sz="3200" dirty="0">
                <a:solidFill>
                  <a:schemeClr val="bg2"/>
                </a:solidFill>
                <a:latin typeface="Calibri" panose="020F0502020204030204" pitchFamily="34" charset="0"/>
              </a:rPr>
              <a:t>Rebecca Siegel, MPH</a:t>
            </a:r>
          </a:p>
          <a:p>
            <a:r>
              <a:rPr lang="en-US" sz="3200" dirty="0">
                <a:solidFill>
                  <a:schemeClr val="bg2"/>
                </a:solidFill>
                <a:latin typeface="Calibri" panose="020F0502020204030204" pitchFamily="34" charset="0"/>
              </a:rPr>
              <a:t>NAACCR-IACR</a:t>
            </a:r>
          </a:p>
          <a:p>
            <a:r>
              <a:rPr lang="en-US" sz="3200" dirty="0">
                <a:solidFill>
                  <a:schemeClr val="bg2"/>
                </a:solidFill>
                <a:latin typeface="Calibri" panose="020F0502020204030204" pitchFamily="34" charset="0"/>
              </a:rPr>
              <a:t>June 12, 2019</a:t>
            </a:r>
          </a:p>
        </p:txBody>
      </p:sp>
    </p:spTree>
    <p:extLst>
      <p:ext uri="{BB962C8B-B14F-4D97-AF65-F5344CB8AC3E}">
        <p14:creationId xmlns:p14="http://schemas.microsoft.com/office/powerpoint/2010/main" val="28291076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2F589-3A53-4275-A8B9-FA5DB6861BBE}"/>
              </a:ext>
            </a:extLst>
          </p:cNvPr>
          <p:cNvPicPr>
            <a:picLocks noChangeAspect="1"/>
          </p:cNvPicPr>
          <p:nvPr/>
        </p:nvPicPr>
        <p:blipFill>
          <a:blip r:embed="rId3"/>
          <a:stretch>
            <a:fillRect/>
          </a:stretch>
        </p:blipFill>
        <p:spPr>
          <a:xfrm>
            <a:off x="5916998" y="1216729"/>
            <a:ext cx="5930988" cy="3091330"/>
          </a:xfrm>
          <a:prstGeom prst="rect">
            <a:avLst/>
          </a:prstGeom>
          <a:ln>
            <a:solidFill>
              <a:schemeClr val="tx1"/>
            </a:solidFill>
          </a:ln>
        </p:spPr>
      </p:pic>
      <p:pic>
        <p:nvPicPr>
          <p:cNvPr id="2" name="Picture 1">
            <a:extLst>
              <a:ext uri="{FF2B5EF4-FFF2-40B4-BE49-F238E27FC236}">
                <a16:creationId xmlns:a16="http://schemas.microsoft.com/office/drawing/2014/main" id="{A9DB6CB4-A377-464B-9DDE-D52FEEA9352A}"/>
              </a:ext>
            </a:extLst>
          </p:cNvPr>
          <p:cNvPicPr>
            <a:picLocks noChangeAspect="1"/>
          </p:cNvPicPr>
          <p:nvPr/>
        </p:nvPicPr>
        <p:blipFill>
          <a:blip r:embed="rId4"/>
          <a:stretch>
            <a:fillRect/>
          </a:stretch>
        </p:blipFill>
        <p:spPr>
          <a:xfrm>
            <a:off x="20521" y="2072465"/>
            <a:ext cx="6727577" cy="2606937"/>
          </a:xfrm>
          <a:prstGeom prst="rect">
            <a:avLst/>
          </a:prstGeom>
          <a:ln>
            <a:solidFill>
              <a:schemeClr val="tx1"/>
            </a:solidFill>
          </a:ln>
        </p:spPr>
      </p:pic>
      <p:pic>
        <p:nvPicPr>
          <p:cNvPr id="12" name="Picture 11">
            <a:extLst>
              <a:ext uri="{FF2B5EF4-FFF2-40B4-BE49-F238E27FC236}">
                <a16:creationId xmlns:a16="http://schemas.microsoft.com/office/drawing/2014/main" id="{EE874F64-A966-4421-B218-8065E4F98FD2}"/>
              </a:ext>
            </a:extLst>
          </p:cNvPr>
          <p:cNvPicPr>
            <a:picLocks noChangeAspect="1"/>
          </p:cNvPicPr>
          <p:nvPr/>
        </p:nvPicPr>
        <p:blipFill rotWithShape="1">
          <a:blip r:embed="rId5"/>
          <a:srcRect r="8720"/>
          <a:stretch/>
        </p:blipFill>
        <p:spPr>
          <a:xfrm>
            <a:off x="2426140" y="4905140"/>
            <a:ext cx="6981714" cy="1943372"/>
          </a:xfrm>
          <a:prstGeom prst="rect">
            <a:avLst/>
          </a:prstGeom>
          <a:ln>
            <a:solidFill>
              <a:schemeClr val="tx1"/>
            </a:solidFill>
          </a:ln>
        </p:spPr>
      </p:pic>
      <p:sp>
        <p:nvSpPr>
          <p:cNvPr id="5" name="Title 1">
            <a:extLst>
              <a:ext uri="{FF2B5EF4-FFF2-40B4-BE49-F238E27FC236}">
                <a16:creationId xmlns:a16="http://schemas.microsoft.com/office/drawing/2014/main" id="{E86F9771-AE6E-4BCE-8F42-9309ABBD6993}"/>
              </a:ext>
            </a:extLst>
          </p:cNvPr>
          <p:cNvSpPr txBox="1">
            <a:spLocks/>
          </p:cNvSpPr>
          <p:nvPr/>
        </p:nvSpPr>
        <p:spPr>
          <a:xfrm>
            <a:off x="216729" y="244421"/>
            <a:ext cx="12489628" cy="933451"/>
          </a:xfrm>
          <a:prstGeom prst="rect">
            <a:avLst/>
          </a:prstGeom>
        </p:spPr>
        <p:txBody>
          <a:bodyPr vert="horz" lIns="0" tIns="0" rIns="0" bIns="0" rtlCol="0" anchor="t">
            <a:norm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3200" dirty="0"/>
              <a:t>Early-onset CRC beyond the US: by country</a:t>
            </a:r>
          </a:p>
        </p:txBody>
      </p:sp>
    </p:spTree>
    <p:extLst>
      <p:ext uri="{BB962C8B-B14F-4D97-AF65-F5344CB8AC3E}">
        <p14:creationId xmlns:p14="http://schemas.microsoft.com/office/powerpoint/2010/main" val="33673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28B2A-13B7-4FDB-9EAC-27CCB6EB10B6}"/>
              </a:ext>
            </a:extLst>
          </p:cNvPr>
          <p:cNvSpPr>
            <a:spLocks noGrp="1"/>
          </p:cNvSpPr>
          <p:nvPr>
            <p:ph type="sldNum" sz="quarter" idx="4"/>
          </p:nvPr>
        </p:nvSpPr>
        <p:spPr/>
        <p:txBody>
          <a:bodyPr/>
          <a:lstStyle/>
          <a:p>
            <a:fld id="{B2F212C6-8907-2442-9AB7-0A38B63F180E}" type="slidenum">
              <a:rPr lang="en-US" smtClean="0"/>
              <a:pPr/>
              <a:t>11</a:t>
            </a:fld>
            <a:endParaRPr lang="en-US" dirty="0"/>
          </a:p>
        </p:txBody>
      </p:sp>
      <p:pic>
        <p:nvPicPr>
          <p:cNvPr id="5" name="Picture 4">
            <a:extLst>
              <a:ext uri="{FF2B5EF4-FFF2-40B4-BE49-F238E27FC236}">
                <a16:creationId xmlns:a16="http://schemas.microsoft.com/office/drawing/2014/main" id="{7EECF021-04EA-4C57-914A-D77FD13EC4C0}"/>
              </a:ext>
            </a:extLst>
          </p:cNvPr>
          <p:cNvPicPr>
            <a:picLocks noChangeAspect="1"/>
          </p:cNvPicPr>
          <p:nvPr/>
        </p:nvPicPr>
        <p:blipFill rotWithShape="1">
          <a:blip r:embed="rId3"/>
          <a:srcRect l="6000" t="38046" r="4354"/>
          <a:stretch/>
        </p:blipFill>
        <p:spPr>
          <a:xfrm>
            <a:off x="2124023" y="4299993"/>
            <a:ext cx="10067977" cy="2452743"/>
          </a:xfrm>
          <a:prstGeom prst="rect">
            <a:avLst/>
          </a:prstGeom>
        </p:spPr>
      </p:pic>
      <p:pic>
        <p:nvPicPr>
          <p:cNvPr id="3" name="Picture 2">
            <a:extLst>
              <a:ext uri="{FF2B5EF4-FFF2-40B4-BE49-F238E27FC236}">
                <a16:creationId xmlns:a16="http://schemas.microsoft.com/office/drawing/2014/main" id="{43F405CA-F7C6-43D3-BC18-9BABD914F46A}"/>
              </a:ext>
            </a:extLst>
          </p:cNvPr>
          <p:cNvPicPr>
            <a:picLocks noChangeAspect="1"/>
          </p:cNvPicPr>
          <p:nvPr/>
        </p:nvPicPr>
        <p:blipFill>
          <a:blip r:embed="rId4"/>
          <a:stretch>
            <a:fillRect/>
          </a:stretch>
        </p:blipFill>
        <p:spPr>
          <a:xfrm>
            <a:off x="0" y="1488427"/>
            <a:ext cx="8555184" cy="2729261"/>
          </a:xfrm>
          <a:prstGeom prst="rect">
            <a:avLst/>
          </a:prstGeom>
        </p:spPr>
      </p:pic>
      <p:sp>
        <p:nvSpPr>
          <p:cNvPr id="9" name="Text Placeholder 1">
            <a:extLst>
              <a:ext uri="{FF2B5EF4-FFF2-40B4-BE49-F238E27FC236}">
                <a16:creationId xmlns:a16="http://schemas.microsoft.com/office/drawing/2014/main" id="{C4E5DA97-4BBA-41C0-8A3B-6262B7F18B3E}"/>
              </a:ext>
            </a:extLst>
          </p:cNvPr>
          <p:cNvSpPr txBox="1">
            <a:spLocks/>
          </p:cNvSpPr>
          <p:nvPr/>
        </p:nvSpPr>
        <p:spPr>
          <a:xfrm>
            <a:off x="0" y="-168276"/>
            <a:ext cx="11749668" cy="1098549"/>
          </a:xfrm>
          <a:prstGeom prst="rect">
            <a:avLst/>
          </a:prstGeom>
        </p:spPr>
        <p:txBody>
          <a:bodyPr vert="horz" lIns="91440" tIns="45720" rIns="91440" bIns="45720" rtlCol="0">
            <a:normAutofit lnSpcReduction="10000"/>
          </a:bodyPr>
          <a:lst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3"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5" indent="-228604"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1" indent="-228604"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7" indent="-228604"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6"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457206" rtl="0" eaLnBrk="1" fontAlgn="auto" latinLnBrk="0" hangingPunct="1">
              <a:lnSpc>
                <a:spcPct val="100000"/>
              </a:lnSpc>
              <a:spcBef>
                <a:spcPct val="20000"/>
              </a:spcBef>
              <a:spcAft>
                <a:spcPts val="0"/>
              </a:spcAft>
              <a:buClrTx/>
              <a:buSzTx/>
              <a:buNone/>
              <a:tabLst/>
              <a:defRPr/>
            </a:pPr>
            <a:r>
              <a:rPr kumimoji="0" lang="en-US" sz="3200" b="1" i="0" u="none" strike="noStrike" kern="1200" cap="none" spc="0" normalizeH="0" baseline="0" noProof="0" dirty="0">
                <a:ln>
                  <a:noFill/>
                </a:ln>
                <a:solidFill>
                  <a:srgbClr val="1F497D"/>
                </a:solidFill>
                <a:effectLst/>
                <a:uLnTx/>
                <a:uFillTx/>
                <a:latin typeface="Calibri"/>
                <a:ea typeface="+mn-ea"/>
                <a:cs typeface="+mn-cs"/>
              </a:rPr>
              <a:t>Early-onset CRC beyond the US</a:t>
            </a:r>
          </a:p>
        </p:txBody>
      </p:sp>
    </p:spTree>
    <p:extLst>
      <p:ext uri="{BB962C8B-B14F-4D97-AF65-F5344CB8AC3E}">
        <p14:creationId xmlns:p14="http://schemas.microsoft.com/office/powerpoint/2010/main" val="313969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9D7423-04B1-46FC-A60E-F98459377A23}"/>
              </a:ext>
            </a:extLst>
          </p:cNvPr>
          <p:cNvSpPr>
            <a:spLocks noGrp="1"/>
          </p:cNvSpPr>
          <p:nvPr>
            <p:ph type="sldNum" sz="quarter" idx="12"/>
          </p:nvPr>
        </p:nvSpPr>
        <p:spPr/>
        <p:txBody>
          <a:bodyPr/>
          <a:lstStyle/>
          <a:p>
            <a:fld id="{B2F212C6-8907-2442-9AB7-0A38B63F180E}" type="slidenum">
              <a:rPr lang="en-US" smtClean="0"/>
              <a:pPr/>
              <a:t>12</a:t>
            </a:fld>
            <a:endParaRPr lang="en-US" dirty="0"/>
          </a:p>
        </p:txBody>
      </p:sp>
      <p:sp>
        <p:nvSpPr>
          <p:cNvPr id="2" name="Text Placeholder 1">
            <a:extLst>
              <a:ext uri="{FF2B5EF4-FFF2-40B4-BE49-F238E27FC236}">
                <a16:creationId xmlns:a16="http://schemas.microsoft.com/office/drawing/2014/main" id="{B618D9A4-E0DC-4B8D-B4DA-53339B12EE7A}"/>
              </a:ext>
            </a:extLst>
          </p:cNvPr>
          <p:cNvSpPr>
            <a:spLocks noGrp="1"/>
          </p:cNvSpPr>
          <p:nvPr>
            <p:ph type="body" sz="quarter" idx="4294967295"/>
          </p:nvPr>
        </p:nvSpPr>
        <p:spPr>
          <a:xfrm>
            <a:off x="126384" y="0"/>
            <a:ext cx="11749668" cy="1098549"/>
          </a:xfrm>
        </p:spPr>
        <p:txBody>
          <a:bodyPr/>
          <a:lstStyle/>
          <a:p>
            <a:pPr marL="0" indent="0">
              <a:buNone/>
            </a:pPr>
            <a:r>
              <a:rPr lang="en-US" b="1" dirty="0">
                <a:solidFill>
                  <a:schemeClr val="tx2"/>
                </a:solidFill>
              </a:rPr>
              <a:t>Global patterns and trends in colorectal cancer incidence in young adults: Methods</a:t>
            </a:r>
          </a:p>
          <a:p>
            <a:endParaRPr lang="en-US" b="1" dirty="0">
              <a:solidFill>
                <a:schemeClr val="tx2"/>
              </a:solidFill>
            </a:endParaRPr>
          </a:p>
        </p:txBody>
      </p:sp>
      <p:sp>
        <p:nvSpPr>
          <p:cNvPr id="5" name="TextBox 4">
            <a:extLst>
              <a:ext uri="{FF2B5EF4-FFF2-40B4-BE49-F238E27FC236}">
                <a16:creationId xmlns:a16="http://schemas.microsoft.com/office/drawing/2014/main" id="{A31A510A-3F14-40BB-B376-CB4F55B117AD}"/>
              </a:ext>
            </a:extLst>
          </p:cNvPr>
          <p:cNvSpPr txBox="1"/>
          <p:nvPr/>
        </p:nvSpPr>
        <p:spPr>
          <a:xfrm>
            <a:off x="762000" y="1199000"/>
            <a:ext cx="11582400" cy="5971122"/>
          </a:xfrm>
          <a:prstGeom prst="rect">
            <a:avLst/>
          </a:prstGeom>
          <a:noFill/>
        </p:spPr>
        <p:txBody>
          <a:bodyPr wrap="square" lIns="0" tIns="0" rIns="0" bIns="0" rtlCol="0">
            <a:spAutoFit/>
          </a:bodyPr>
          <a:lstStyle/>
          <a:p>
            <a:pPr>
              <a:spcAft>
                <a:spcPts val="1200"/>
              </a:spcAft>
            </a:pPr>
            <a:r>
              <a:rPr lang="en-US" sz="2400" u="sng" dirty="0"/>
              <a:t>Data sources</a:t>
            </a:r>
          </a:p>
          <a:p>
            <a:pPr marL="342904" indent="-342904">
              <a:spcAft>
                <a:spcPts val="1200"/>
              </a:spcAft>
              <a:buFont typeface="Arial" panose="020B0604020202020204" pitchFamily="34" charset="0"/>
              <a:buChar char="•"/>
            </a:pPr>
            <a:r>
              <a:rPr lang="en-US" sz="2400" i="1" dirty="0"/>
              <a:t> </a:t>
            </a:r>
            <a:r>
              <a:rPr lang="en-US" sz="2000" i="1" dirty="0">
                <a:ea typeface="Batang" panose="020B0503020000020004" pitchFamily="18" charset="-127"/>
              </a:rPr>
              <a:t>Cancer Incidence in Five Continents </a:t>
            </a:r>
            <a:r>
              <a:rPr lang="en-US" sz="2000" dirty="0">
                <a:ea typeface="Batang" panose="020B0503020000020004" pitchFamily="18" charset="-127"/>
              </a:rPr>
              <a:t>(</a:t>
            </a:r>
            <a:r>
              <a:rPr lang="en-US" sz="2000" i="1" dirty="0">
                <a:ea typeface="Batang" panose="020B0503020000020004" pitchFamily="18" charset="-127"/>
              </a:rPr>
              <a:t>CI5plus</a:t>
            </a:r>
            <a:r>
              <a:rPr lang="en-US" sz="2000" dirty="0">
                <a:ea typeface="Batang" panose="020B0503020000020004" pitchFamily="18" charset="-127"/>
              </a:rPr>
              <a:t>)</a:t>
            </a:r>
          </a:p>
          <a:p>
            <a:pPr lvl="1"/>
            <a:r>
              <a:rPr lang="en-US" sz="1801" dirty="0">
                <a:ea typeface="Batang" panose="020B0503020000020004" pitchFamily="18" charset="-127"/>
              </a:rPr>
              <a:t>  41 countries, earliest available data through 2012</a:t>
            </a:r>
          </a:p>
          <a:p>
            <a:pPr lvl="1"/>
            <a:endParaRPr lang="en-US" sz="1801" dirty="0">
              <a:ea typeface="Batang" panose="020B0503020000020004" pitchFamily="18" charset="-127"/>
            </a:endParaRPr>
          </a:p>
          <a:p>
            <a:pPr marL="342904" indent="-342904">
              <a:spcAft>
                <a:spcPts val="1200"/>
              </a:spcAft>
              <a:buFont typeface="Arial" panose="020B0604020202020204" pitchFamily="34" charset="0"/>
              <a:buChar char="•"/>
            </a:pPr>
            <a:r>
              <a:rPr lang="en-US" sz="2000" dirty="0">
                <a:ea typeface="Batang" panose="020B0503020000020004" pitchFamily="18" charset="-127"/>
              </a:rPr>
              <a:t> Supplemental data from registries in Australia (2015), Iceland (2017), US (2015), New Zealand (2016)</a:t>
            </a:r>
          </a:p>
          <a:p>
            <a:pPr>
              <a:spcAft>
                <a:spcPts val="1200"/>
              </a:spcAft>
            </a:pPr>
            <a:r>
              <a:rPr lang="en-US" sz="2400" u="sng" dirty="0"/>
              <a:t>Population</a:t>
            </a:r>
          </a:p>
          <a:p>
            <a:pPr>
              <a:spcAft>
                <a:spcPts val="1200"/>
              </a:spcAft>
            </a:pPr>
            <a:r>
              <a:rPr lang="en-US" sz="2400" dirty="0"/>
              <a:t>   </a:t>
            </a:r>
            <a:r>
              <a:rPr lang="en-US" sz="2000" dirty="0">
                <a:ea typeface="Batang" panose="02030600000101010101" pitchFamily="18" charset="-127"/>
              </a:rPr>
              <a:t>Adults aged 20+ years, stratified by age (&lt;50 vs 50+)</a:t>
            </a:r>
          </a:p>
          <a:p>
            <a:pPr>
              <a:spcAft>
                <a:spcPts val="1200"/>
              </a:spcAft>
            </a:pPr>
            <a:r>
              <a:rPr lang="en-US" sz="2400" u="sng" dirty="0"/>
              <a:t>Outcome</a:t>
            </a:r>
          </a:p>
          <a:p>
            <a:pPr>
              <a:spcAft>
                <a:spcPts val="1200"/>
              </a:spcAft>
            </a:pPr>
            <a:r>
              <a:rPr lang="en-US" sz="2400" dirty="0"/>
              <a:t>   </a:t>
            </a:r>
            <a:r>
              <a:rPr lang="en-US" sz="2000" dirty="0">
                <a:ea typeface="Batang" panose="02030600000101010101" pitchFamily="18" charset="-127"/>
              </a:rPr>
              <a:t>Colorectal cancer, stratified by subsite (colon, rectum)</a:t>
            </a:r>
          </a:p>
          <a:p>
            <a:pPr>
              <a:spcAft>
                <a:spcPts val="1200"/>
              </a:spcAft>
            </a:pPr>
            <a:r>
              <a:rPr lang="en-US" sz="2400" u="sng" dirty="0"/>
              <a:t>Measures</a:t>
            </a:r>
            <a:endParaRPr lang="en-US" sz="2000" dirty="0"/>
          </a:p>
          <a:p>
            <a:pPr marL="342904" indent="-342904">
              <a:spcAft>
                <a:spcPts val="1200"/>
              </a:spcAft>
              <a:buFont typeface="Arial" panose="020B0604020202020204" pitchFamily="34" charset="0"/>
              <a:buChar char="•"/>
            </a:pPr>
            <a:r>
              <a:rPr lang="en-US" sz="2000" dirty="0"/>
              <a:t>   </a:t>
            </a:r>
            <a:r>
              <a:rPr lang="en-US" sz="2000" dirty="0">
                <a:ea typeface="Batang" panose="02030600000101010101" pitchFamily="18" charset="-127"/>
              </a:rPr>
              <a:t>Age-standardized (1960 </a:t>
            </a:r>
            <a:r>
              <a:rPr lang="en-US" sz="2000" dirty="0" err="1">
                <a:ea typeface="Batang" panose="02030600000101010101" pitchFamily="18" charset="-127"/>
              </a:rPr>
              <a:t>Segi</a:t>
            </a:r>
            <a:r>
              <a:rPr lang="en-US" sz="2000" dirty="0">
                <a:ea typeface="Batang" panose="02030600000101010101" pitchFamily="18" charset="-127"/>
              </a:rPr>
              <a:t> world std pop) incidence rate</a:t>
            </a:r>
          </a:p>
          <a:p>
            <a:pPr marL="342904" indent="-342904">
              <a:spcAft>
                <a:spcPts val="1200"/>
              </a:spcAft>
              <a:buFont typeface="Arial" panose="020B0604020202020204" pitchFamily="34" charset="0"/>
              <a:buChar char="•"/>
            </a:pPr>
            <a:r>
              <a:rPr lang="en-US" sz="2000" dirty="0">
                <a:ea typeface="Batang" panose="02030600000101010101" pitchFamily="18" charset="-127"/>
              </a:rPr>
              <a:t>  Average annual percent change (AAPC) in CRC incidence rate during past 10 years</a:t>
            </a:r>
          </a:p>
          <a:p>
            <a:pPr>
              <a:spcAft>
                <a:spcPts val="1200"/>
              </a:spcAft>
            </a:pPr>
            <a:endParaRPr lang="en-US" sz="2400" b="1" dirty="0"/>
          </a:p>
        </p:txBody>
      </p:sp>
    </p:spTree>
    <p:extLst>
      <p:ext uri="{BB962C8B-B14F-4D97-AF65-F5344CB8AC3E}">
        <p14:creationId xmlns:p14="http://schemas.microsoft.com/office/powerpoint/2010/main" val="291532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58B2A-4814-4EA3-B439-4978BCFB9B0E}"/>
              </a:ext>
            </a:extLst>
          </p:cNvPr>
          <p:cNvSpPr>
            <a:spLocks noGrp="1"/>
          </p:cNvSpPr>
          <p:nvPr>
            <p:ph type="sldNum" sz="quarter" idx="12"/>
          </p:nvPr>
        </p:nvSpPr>
        <p:spPr/>
        <p:txBody>
          <a:bodyPr/>
          <a:lstStyle/>
          <a:p>
            <a:fld id="{B2F212C6-8907-2442-9AB7-0A38B63F180E}" type="slidenum">
              <a:rPr lang="en-US" smtClean="0"/>
              <a:pPr/>
              <a:t>13</a:t>
            </a:fld>
            <a:endParaRPr lang="en-US" dirty="0"/>
          </a:p>
        </p:txBody>
      </p:sp>
      <p:pic>
        <p:nvPicPr>
          <p:cNvPr id="8" name="Picture 7">
            <a:extLst>
              <a:ext uri="{FF2B5EF4-FFF2-40B4-BE49-F238E27FC236}">
                <a16:creationId xmlns:a16="http://schemas.microsoft.com/office/drawing/2014/main" id="{40112E87-583E-4BE4-862D-A281F02D7143}"/>
              </a:ext>
            </a:extLst>
          </p:cNvPr>
          <p:cNvPicPr>
            <a:picLocks noChangeAspect="1"/>
          </p:cNvPicPr>
          <p:nvPr/>
        </p:nvPicPr>
        <p:blipFill rotWithShape="1">
          <a:blip r:embed="rId3">
            <a:extLst>
              <a:ext uri="{28A0092B-C50C-407E-A947-70E740481C1C}">
                <a14:useLocalDpi xmlns:a14="http://schemas.microsoft.com/office/drawing/2010/main" val="0"/>
              </a:ext>
            </a:extLst>
          </a:blip>
          <a:srcRect t="18195" b="21255"/>
          <a:stretch/>
        </p:blipFill>
        <p:spPr>
          <a:xfrm>
            <a:off x="79140" y="957431"/>
            <a:ext cx="12025013" cy="5626252"/>
          </a:xfrm>
          <a:prstGeom prst="rect">
            <a:avLst/>
          </a:prstGeom>
        </p:spPr>
      </p:pic>
      <p:sp>
        <p:nvSpPr>
          <p:cNvPr id="9" name="TextBox 8">
            <a:extLst>
              <a:ext uri="{FF2B5EF4-FFF2-40B4-BE49-F238E27FC236}">
                <a16:creationId xmlns:a16="http://schemas.microsoft.com/office/drawing/2014/main" id="{31FF7BA5-2B86-40F8-8D7C-3A24132FEA76}"/>
              </a:ext>
            </a:extLst>
          </p:cNvPr>
          <p:cNvSpPr txBox="1"/>
          <p:nvPr/>
        </p:nvSpPr>
        <p:spPr>
          <a:xfrm>
            <a:off x="24120" y="4554"/>
            <a:ext cx="9821732" cy="584775"/>
          </a:xfrm>
          <a:prstGeom prst="rect">
            <a:avLst/>
          </a:prstGeom>
          <a:noFill/>
        </p:spPr>
        <p:txBody>
          <a:bodyPr wrap="square" rtlCol="0">
            <a:spAutoFit/>
          </a:bodyPr>
          <a:lstStyle/>
          <a:p>
            <a:r>
              <a:rPr lang="en-US" sz="3200" b="1" dirty="0">
                <a:solidFill>
                  <a:schemeClr val="tx2"/>
                </a:solidFill>
              </a:rPr>
              <a:t>Early-onset (20-49 years) CRC incidence rates, 2008-2012</a:t>
            </a:r>
          </a:p>
        </p:txBody>
      </p:sp>
      <p:sp>
        <p:nvSpPr>
          <p:cNvPr id="4" name="TextBox 3">
            <a:extLst>
              <a:ext uri="{FF2B5EF4-FFF2-40B4-BE49-F238E27FC236}">
                <a16:creationId xmlns:a16="http://schemas.microsoft.com/office/drawing/2014/main" id="{0FF0B438-D110-44C7-8E26-D62461C144AA}"/>
              </a:ext>
            </a:extLst>
          </p:cNvPr>
          <p:cNvSpPr txBox="1"/>
          <p:nvPr/>
        </p:nvSpPr>
        <p:spPr>
          <a:xfrm>
            <a:off x="892709" y="2784691"/>
            <a:ext cx="1138858" cy="523220"/>
          </a:xfrm>
          <a:prstGeom prst="rect">
            <a:avLst/>
          </a:prstGeom>
          <a:noFill/>
        </p:spPr>
        <p:txBody>
          <a:bodyPr wrap="square" rtlCol="0">
            <a:spAutoFit/>
          </a:bodyPr>
          <a:lstStyle/>
          <a:p>
            <a:r>
              <a:rPr lang="en-US" sz="2800" b="1" dirty="0"/>
              <a:t>10.0</a:t>
            </a:r>
          </a:p>
        </p:txBody>
      </p:sp>
      <p:sp>
        <p:nvSpPr>
          <p:cNvPr id="14" name="TextBox 13">
            <a:extLst>
              <a:ext uri="{FF2B5EF4-FFF2-40B4-BE49-F238E27FC236}">
                <a16:creationId xmlns:a16="http://schemas.microsoft.com/office/drawing/2014/main" id="{D59CA82E-3405-4FB9-B72B-37D0D2678E4E}"/>
              </a:ext>
            </a:extLst>
          </p:cNvPr>
          <p:cNvSpPr txBox="1"/>
          <p:nvPr/>
        </p:nvSpPr>
        <p:spPr>
          <a:xfrm>
            <a:off x="9501182" y="5096929"/>
            <a:ext cx="1138858" cy="523220"/>
          </a:xfrm>
          <a:prstGeom prst="rect">
            <a:avLst/>
          </a:prstGeom>
          <a:noFill/>
        </p:spPr>
        <p:txBody>
          <a:bodyPr wrap="square" rtlCol="0">
            <a:spAutoFit/>
          </a:bodyPr>
          <a:lstStyle/>
          <a:p>
            <a:r>
              <a:rPr lang="en-US" sz="2800" b="1" dirty="0"/>
              <a:t>11.2</a:t>
            </a:r>
          </a:p>
        </p:txBody>
      </p:sp>
      <p:sp>
        <p:nvSpPr>
          <p:cNvPr id="16" name="TextBox 15">
            <a:extLst>
              <a:ext uri="{FF2B5EF4-FFF2-40B4-BE49-F238E27FC236}">
                <a16:creationId xmlns:a16="http://schemas.microsoft.com/office/drawing/2014/main" id="{539CD434-6D2E-4C68-84FA-19368B6F8FFE}"/>
              </a:ext>
            </a:extLst>
          </p:cNvPr>
          <p:cNvSpPr txBox="1"/>
          <p:nvPr/>
        </p:nvSpPr>
        <p:spPr>
          <a:xfrm>
            <a:off x="10640040" y="2660149"/>
            <a:ext cx="1138858" cy="523220"/>
          </a:xfrm>
          <a:prstGeom prst="rect">
            <a:avLst/>
          </a:prstGeom>
          <a:noFill/>
        </p:spPr>
        <p:txBody>
          <a:bodyPr wrap="square" rtlCol="0">
            <a:spAutoFit/>
          </a:bodyPr>
          <a:lstStyle/>
          <a:p>
            <a:r>
              <a:rPr lang="en-US" sz="2800" b="1" dirty="0"/>
              <a:t>12.9</a:t>
            </a:r>
          </a:p>
        </p:txBody>
      </p:sp>
      <p:sp>
        <p:nvSpPr>
          <p:cNvPr id="5" name="Arrow: Right 4">
            <a:extLst>
              <a:ext uri="{FF2B5EF4-FFF2-40B4-BE49-F238E27FC236}">
                <a16:creationId xmlns:a16="http://schemas.microsoft.com/office/drawing/2014/main" id="{1C9D998A-FEA3-4811-AE8C-6F120B7B0BDB}"/>
              </a:ext>
            </a:extLst>
          </p:cNvPr>
          <p:cNvSpPr/>
          <p:nvPr/>
        </p:nvSpPr>
        <p:spPr>
          <a:xfrm rot="20302411">
            <a:off x="1604022" y="2713557"/>
            <a:ext cx="967898" cy="91440"/>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5AF4D468-F0DD-4E48-92A3-87674015BA62}"/>
              </a:ext>
            </a:extLst>
          </p:cNvPr>
          <p:cNvSpPr/>
          <p:nvPr/>
        </p:nvSpPr>
        <p:spPr>
          <a:xfrm rot="21168558">
            <a:off x="5481105" y="2279721"/>
            <a:ext cx="1097280" cy="91440"/>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B73DD025-01F6-4BA6-960C-27A2FC8AEE85}"/>
              </a:ext>
            </a:extLst>
          </p:cNvPr>
          <p:cNvSpPr/>
          <p:nvPr/>
        </p:nvSpPr>
        <p:spPr>
          <a:xfrm rot="11690563">
            <a:off x="9749976" y="2721321"/>
            <a:ext cx="967898" cy="91440"/>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F8E8BA2-F0A0-42CC-AC80-F6BEA156D536}"/>
              </a:ext>
            </a:extLst>
          </p:cNvPr>
          <p:cNvSpPr/>
          <p:nvPr/>
        </p:nvSpPr>
        <p:spPr>
          <a:xfrm rot="16200000">
            <a:off x="9480092" y="4856790"/>
            <a:ext cx="640080" cy="91440"/>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0EFE2FA-A6F4-453A-A6D1-A0C5BB52EDEC}"/>
              </a:ext>
            </a:extLst>
          </p:cNvPr>
          <p:cNvSpPr txBox="1"/>
          <p:nvPr/>
        </p:nvSpPr>
        <p:spPr>
          <a:xfrm>
            <a:off x="4733682" y="2128215"/>
            <a:ext cx="1138858" cy="523220"/>
          </a:xfrm>
          <a:prstGeom prst="rect">
            <a:avLst/>
          </a:prstGeom>
          <a:noFill/>
        </p:spPr>
        <p:txBody>
          <a:bodyPr wrap="square" rtlCol="0">
            <a:spAutoFit/>
          </a:bodyPr>
          <a:lstStyle/>
          <a:p>
            <a:r>
              <a:rPr lang="en-US" sz="2800" b="1" dirty="0"/>
              <a:t>10.0</a:t>
            </a:r>
          </a:p>
        </p:txBody>
      </p:sp>
      <p:sp>
        <p:nvSpPr>
          <p:cNvPr id="13" name="Arrow: Right 12">
            <a:extLst>
              <a:ext uri="{FF2B5EF4-FFF2-40B4-BE49-F238E27FC236}">
                <a16:creationId xmlns:a16="http://schemas.microsoft.com/office/drawing/2014/main" id="{804E9D5A-80DE-4337-B285-1C8413CE4017}"/>
              </a:ext>
            </a:extLst>
          </p:cNvPr>
          <p:cNvSpPr/>
          <p:nvPr/>
        </p:nvSpPr>
        <p:spPr>
          <a:xfrm rot="16200000">
            <a:off x="7948658" y="3682197"/>
            <a:ext cx="640080" cy="91440"/>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32F6A1-E25F-4A6E-92B2-D42B1F9A0A00}"/>
              </a:ext>
            </a:extLst>
          </p:cNvPr>
          <p:cNvSpPr txBox="1"/>
          <p:nvPr/>
        </p:nvSpPr>
        <p:spPr>
          <a:xfrm>
            <a:off x="2747519" y="3885478"/>
            <a:ext cx="651641" cy="523220"/>
          </a:xfrm>
          <a:prstGeom prst="rect">
            <a:avLst/>
          </a:prstGeom>
          <a:noFill/>
        </p:spPr>
        <p:txBody>
          <a:bodyPr wrap="square" rtlCol="0">
            <a:spAutoFit/>
          </a:bodyPr>
          <a:lstStyle/>
          <a:p>
            <a:r>
              <a:rPr lang="en-US" sz="2800" b="1" dirty="0"/>
              <a:t>3.8</a:t>
            </a:r>
          </a:p>
        </p:txBody>
      </p:sp>
      <p:sp>
        <p:nvSpPr>
          <p:cNvPr id="21" name="TextBox 20">
            <a:extLst>
              <a:ext uri="{FF2B5EF4-FFF2-40B4-BE49-F238E27FC236}">
                <a16:creationId xmlns:a16="http://schemas.microsoft.com/office/drawing/2014/main" id="{23705616-87D0-4D59-A665-FD509DA8613D}"/>
              </a:ext>
            </a:extLst>
          </p:cNvPr>
          <p:cNvSpPr txBox="1"/>
          <p:nvPr/>
        </p:nvSpPr>
        <p:spPr>
          <a:xfrm>
            <a:off x="6926682" y="4474365"/>
            <a:ext cx="1138858" cy="523220"/>
          </a:xfrm>
          <a:prstGeom prst="rect">
            <a:avLst/>
          </a:prstGeom>
          <a:noFill/>
        </p:spPr>
        <p:txBody>
          <a:bodyPr wrap="square" rtlCol="0">
            <a:spAutoFit/>
          </a:bodyPr>
          <a:lstStyle/>
          <a:p>
            <a:r>
              <a:rPr lang="en-US" sz="2800" b="1" dirty="0"/>
              <a:t>3.8</a:t>
            </a:r>
          </a:p>
        </p:txBody>
      </p:sp>
      <p:sp>
        <p:nvSpPr>
          <p:cNvPr id="22" name="TextBox 21">
            <a:extLst>
              <a:ext uri="{FF2B5EF4-FFF2-40B4-BE49-F238E27FC236}">
                <a16:creationId xmlns:a16="http://schemas.microsoft.com/office/drawing/2014/main" id="{5AD90D4E-D936-4E9F-BF08-CD2EB2BCC89A}"/>
              </a:ext>
            </a:extLst>
          </p:cNvPr>
          <p:cNvSpPr txBox="1"/>
          <p:nvPr/>
        </p:nvSpPr>
        <p:spPr>
          <a:xfrm>
            <a:off x="7973465" y="3966509"/>
            <a:ext cx="1138858" cy="523220"/>
          </a:xfrm>
          <a:prstGeom prst="rect">
            <a:avLst/>
          </a:prstGeom>
          <a:noFill/>
        </p:spPr>
        <p:txBody>
          <a:bodyPr wrap="square" rtlCol="0">
            <a:spAutoFit/>
          </a:bodyPr>
          <a:lstStyle/>
          <a:p>
            <a:r>
              <a:rPr lang="en-US" sz="2800" b="1" dirty="0"/>
              <a:t>3.5</a:t>
            </a:r>
          </a:p>
        </p:txBody>
      </p:sp>
      <p:sp>
        <p:nvSpPr>
          <p:cNvPr id="23" name="Arrow: Right 22">
            <a:extLst>
              <a:ext uri="{FF2B5EF4-FFF2-40B4-BE49-F238E27FC236}">
                <a16:creationId xmlns:a16="http://schemas.microsoft.com/office/drawing/2014/main" id="{47B11D03-768F-4D17-AD68-C380FCC3DEC4}"/>
              </a:ext>
            </a:extLst>
          </p:cNvPr>
          <p:cNvSpPr/>
          <p:nvPr/>
        </p:nvSpPr>
        <p:spPr>
          <a:xfrm rot="1508650">
            <a:off x="3323936" y="4299789"/>
            <a:ext cx="640080" cy="91440"/>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3758672-527F-4D9A-858C-35CEF4D3BCA4}"/>
              </a:ext>
            </a:extLst>
          </p:cNvPr>
          <p:cNvSpPr/>
          <p:nvPr/>
        </p:nvSpPr>
        <p:spPr>
          <a:xfrm rot="15566251">
            <a:off x="6695598" y="4095086"/>
            <a:ext cx="822960" cy="91440"/>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55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5" grpId="0" animBg="1"/>
      <p:bldP spid="17" grpId="0" animBg="1"/>
      <p:bldP spid="18" grpId="0" animBg="1"/>
      <p:bldP spid="19" grpId="0" animBg="1"/>
      <p:bldP spid="20" grpId="0"/>
      <p:bldP spid="13" grpId="0" animBg="1"/>
      <p:bldP spid="15" grpId="0"/>
      <p:bldP spid="21" grpId="0"/>
      <p:bldP spid="2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AF8CA9D-034B-49B8-BFB7-83CD1FF40F75}"/>
              </a:ext>
            </a:extLst>
          </p:cNvPr>
          <p:cNvGraphicFramePr>
            <a:graphicFrameLocks/>
          </p:cNvGraphicFramePr>
          <p:nvPr>
            <p:extLst>
              <p:ext uri="{D42A27DB-BD31-4B8C-83A1-F6EECF244321}">
                <p14:modId xmlns:p14="http://schemas.microsoft.com/office/powerpoint/2010/main" val="2619042407"/>
              </p:ext>
            </p:extLst>
          </p:nvPr>
        </p:nvGraphicFramePr>
        <p:xfrm>
          <a:off x="8665959" y="1060086"/>
          <a:ext cx="301752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B6024E00-FBA0-486E-8D63-69F93CC35297}"/>
              </a:ext>
            </a:extLst>
          </p:cNvPr>
          <p:cNvGraphicFramePr>
            <a:graphicFrameLocks/>
          </p:cNvGraphicFramePr>
          <p:nvPr>
            <p:extLst>
              <p:ext uri="{D42A27DB-BD31-4B8C-83A1-F6EECF244321}">
                <p14:modId xmlns:p14="http://schemas.microsoft.com/office/powerpoint/2010/main" val="2617123881"/>
              </p:ext>
            </p:extLst>
          </p:nvPr>
        </p:nvGraphicFramePr>
        <p:xfrm>
          <a:off x="5258547" y="1060086"/>
          <a:ext cx="3017520" cy="283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FA9129F3-D609-4394-ACE2-044481B91350}"/>
              </a:ext>
            </a:extLst>
          </p:cNvPr>
          <p:cNvGraphicFramePr>
            <a:graphicFrameLocks/>
          </p:cNvGraphicFramePr>
          <p:nvPr>
            <p:extLst>
              <p:ext uri="{D42A27DB-BD31-4B8C-83A1-F6EECF244321}">
                <p14:modId xmlns:p14="http://schemas.microsoft.com/office/powerpoint/2010/main" val="2790833883"/>
              </p:ext>
            </p:extLst>
          </p:nvPr>
        </p:nvGraphicFramePr>
        <p:xfrm>
          <a:off x="1851136" y="1082454"/>
          <a:ext cx="3017520" cy="283464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B649B696-C903-4A3B-AA83-759F524F49E7}"/>
              </a:ext>
            </a:extLst>
          </p:cNvPr>
          <p:cNvSpPr txBox="1"/>
          <p:nvPr/>
        </p:nvSpPr>
        <p:spPr>
          <a:xfrm>
            <a:off x="100359" y="0"/>
            <a:ext cx="4884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solidFill>
                <a:effectLst/>
                <a:uLnTx/>
                <a:uFillTx/>
              </a:rPr>
              <a:t>Declines in early-onset CRC</a:t>
            </a:r>
          </a:p>
        </p:txBody>
      </p:sp>
      <p:sp>
        <p:nvSpPr>
          <p:cNvPr id="3" name="TextBox 2">
            <a:extLst>
              <a:ext uri="{FF2B5EF4-FFF2-40B4-BE49-F238E27FC236}">
                <a16:creationId xmlns:a16="http://schemas.microsoft.com/office/drawing/2014/main" id="{9BD63A8F-B311-48B9-8DE3-F17CFC743D63}"/>
              </a:ext>
            </a:extLst>
          </p:cNvPr>
          <p:cNvSpPr txBox="1"/>
          <p:nvPr/>
        </p:nvSpPr>
        <p:spPr>
          <a:xfrm>
            <a:off x="301116" y="2132671"/>
            <a:ext cx="1550020" cy="523220"/>
          </a:xfrm>
          <a:prstGeom prst="rect">
            <a:avLst/>
          </a:prstGeom>
          <a:noFill/>
        </p:spPr>
        <p:txBody>
          <a:bodyPr wrap="square" rtlCol="0">
            <a:spAutoFit/>
          </a:bodyPr>
          <a:lstStyle/>
          <a:p>
            <a:r>
              <a:rPr lang="en-US" sz="2800" b="1" dirty="0">
                <a:solidFill>
                  <a:schemeClr val="tx2"/>
                </a:solidFill>
              </a:rPr>
              <a:t>20-49 </a:t>
            </a:r>
            <a:r>
              <a:rPr lang="en-US" sz="2800" b="1" dirty="0" err="1">
                <a:solidFill>
                  <a:schemeClr val="tx2"/>
                </a:solidFill>
              </a:rPr>
              <a:t>yrs</a:t>
            </a:r>
            <a:endParaRPr lang="en-US" sz="2800" b="1" dirty="0">
              <a:solidFill>
                <a:schemeClr val="tx2"/>
              </a:solidFill>
            </a:endParaRPr>
          </a:p>
        </p:txBody>
      </p:sp>
    </p:spTree>
    <p:extLst>
      <p:ext uri="{BB962C8B-B14F-4D97-AF65-F5344CB8AC3E}">
        <p14:creationId xmlns:p14="http://schemas.microsoft.com/office/powerpoint/2010/main" val="364470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AF8CA9D-034B-49B8-BFB7-83CD1FF40F75}"/>
              </a:ext>
            </a:extLst>
          </p:cNvPr>
          <p:cNvGraphicFramePr>
            <a:graphicFrameLocks/>
          </p:cNvGraphicFramePr>
          <p:nvPr>
            <p:extLst/>
          </p:nvPr>
        </p:nvGraphicFramePr>
        <p:xfrm>
          <a:off x="8665959" y="1060086"/>
          <a:ext cx="301752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B6024E00-FBA0-486E-8D63-69F93CC35297}"/>
              </a:ext>
            </a:extLst>
          </p:cNvPr>
          <p:cNvGraphicFramePr>
            <a:graphicFrameLocks/>
          </p:cNvGraphicFramePr>
          <p:nvPr>
            <p:extLst/>
          </p:nvPr>
        </p:nvGraphicFramePr>
        <p:xfrm>
          <a:off x="5258547" y="1060086"/>
          <a:ext cx="3017520" cy="283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FA9129F3-D609-4394-ACE2-044481B91350}"/>
              </a:ext>
            </a:extLst>
          </p:cNvPr>
          <p:cNvGraphicFramePr>
            <a:graphicFrameLocks/>
          </p:cNvGraphicFramePr>
          <p:nvPr>
            <p:extLst/>
          </p:nvPr>
        </p:nvGraphicFramePr>
        <p:xfrm>
          <a:off x="1851136" y="1082454"/>
          <a:ext cx="3017520" cy="28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A85B78D3-FA54-408B-B4FE-A9A378A25B33}"/>
              </a:ext>
            </a:extLst>
          </p:cNvPr>
          <p:cNvGraphicFramePr>
            <a:graphicFrameLocks/>
          </p:cNvGraphicFramePr>
          <p:nvPr>
            <p:extLst/>
          </p:nvPr>
        </p:nvGraphicFramePr>
        <p:xfrm>
          <a:off x="8587901" y="4017452"/>
          <a:ext cx="3017520" cy="2834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4695BC27-535A-4568-B8A6-B516FCCA27DA}"/>
              </a:ext>
            </a:extLst>
          </p:cNvPr>
          <p:cNvGraphicFramePr>
            <a:graphicFrameLocks/>
          </p:cNvGraphicFramePr>
          <p:nvPr>
            <p:extLst/>
          </p:nvPr>
        </p:nvGraphicFramePr>
        <p:xfrm>
          <a:off x="5180490" y="4020436"/>
          <a:ext cx="3017520" cy="28346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a:extLst>
              <a:ext uri="{FF2B5EF4-FFF2-40B4-BE49-F238E27FC236}">
                <a16:creationId xmlns:a16="http://schemas.microsoft.com/office/drawing/2014/main" id="{CA84CBFF-5C14-4401-8EE1-7E8F22EB0113}"/>
              </a:ext>
            </a:extLst>
          </p:cNvPr>
          <p:cNvGraphicFramePr>
            <a:graphicFrameLocks/>
          </p:cNvGraphicFramePr>
          <p:nvPr>
            <p:extLst/>
          </p:nvPr>
        </p:nvGraphicFramePr>
        <p:xfrm>
          <a:off x="1773079" y="4028610"/>
          <a:ext cx="3017520" cy="2834640"/>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B649B696-C903-4A3B-AA83-759F524F49E7}"/>
              </a:ext>
            </a:extLst>
          </p:cNvPr>
          <p:cNvSpPr txBox="1"/>
          <p:nvPr/>
        </p:nvSpPr>
        <p:spPr>
          <a:xfrm>
            <a:off x="100359" y="0"/>
            <a:ext cx="4884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solidFill>
                <a:effectLst/>
                <a:uLnTx/>
                <a:uFillTx/>
              </a:rPr>
              <a:t>Declines in early-onset CRC</a:t>
            </a:r>
          </a:p>
        </p:txBody>
      </p:sp>
      <p:sp>
        <p:nvSpPr>
          <p:cNvPr id="3" name="TextBox 2">
            <a:extLst>
              <a:ext uri="{FF2B5EF4-FFF2-40B4-BE49-F238E27FC236}">
                <a16:creationId xmlns:a16="http://schemas.microsoft.com/office/drawing/2014/main" id="{9BD63A8F-B311-48B9-8DE3-F17CFC743D63}"/>
              </a:ext>
            </a:extLst>
          </p:cNvPr>
          <p:cNvSpPr txBox="1"/>
          <p:nvPr/>
        </p:nvSpPr>
        <p:spPr>
          <a:xfrm>
            <a:off x="301116" y="2132671"/>
            <a:ext cx="1550020" cy="523220"/>
          </a:xfrm>
          <a:prstGeom prst="rect">
            <a:avLst/>
          </a:prstGeom>
          <a:noFill/>
        </p:spPr>
        <p:txBody>
          <a:bodyPr wrap="square" rtlCol="0">
            <a:spAutoFit/>
          </a:bodyPr>
          <a:lstStyle/>
          <a:p>
            <a:r>
              <a:rPr lang="en-US" sz="2800" b="1" dirty="0">
                <a:solidFill>
                  <a:schemeClr val="tx2"/>
                </a:solidFill>
              </a:rPr>
              <a:t>20-49 </a:t>
            </a:r>
            <a:r>
              <a:rPr lang="en-US" sz="2800" b="1" dirty="0" err="1">
                <a:solidFill>
                  <a:schemeClr val="tx2"/>
                </a:solidFill>
              </a:rPr>
              <a:t>yrs</a:t>
            </a:r>
            <a:endParaRPr lang="en-US" sz="2800" b="1" dirty="0">
              <a:solidFill>
                <a:schemeClr val="tx2"/>
              </a:solidFill>
            </a:endParaRPr>
          </a:p>
        </p:txBody>
      </p:sp>
      <p:sp>
        <p:nvSpPr>
          <p:cNvPr id="11" name="TextBox 10">
            <a:extLst>
              <a:ext uri="{FF2B5EF4-FFF2-40B4-BE49-F238E27FC236}">
                <a16:creationId xmlns:a16="http://schemas.microsoft.com/office/drawing/2014/main" id="{F49A60C4-E31A-49EB-91C1-0BFFFE6061A2}"/>
              </a:ext>
            </a:extLst>
          </p:cNvPr>
          <p:cNvSpPr txBox="1"/>
          <p:nvPr/>
        </p:nvSpPr>
        <p:spPr>
          <a:xfrm>
            <a:off x="301116" y="4549584"/>
            <a:ext cx="1550020" cy="523220"/>
          </a:xfrm>
          <a:prstGeom prst="rect">
            <a:avLst/>
          </a:prstGeom>
          <a:noFill/>
        </p:spPr>
        <p:txBody>
          <a:bodyPr wrap="square" rtlCol="0">
            <a:spAutoFit/>
          </a:bodyPr>
          <a:lstStyle/>
          <a:p>
            <a:r>
              <a:rPr lang="en-US" sz="2800" b="1" dirty="0">
                <a:solidFill>
                  <a:schemeClr val="tx2"/>
                </a:solidFill>
              </a:rPr>
              <a:t>50+ </a:t>
            </a:r>
            <a:r>
              <a:rPr lang="en-US" sz="2800" b="1" dirty="0" err="1">
                <a:solidFill>
                  <a:schemeClr val="tx2"/>
                </a:solidFill>
              </a:rPr>
              <a:t>yrs</a:t>
            </a:r>
            <a:endParaRPr lang="en-US" sz="2800" b="1" dirty="0">
              <a:solidFill>
                <a:schemeClr val="tx2"/>
              </a:solidFill>
            </a:endParaRPr>
          </a:p>
        </p:txBody>
      </p:sp>
    </p:spTree>
    <p:extLst>
      <p:ext uri="{BB962C8B-B14F-4D97-AF65-F5344CB8AC3E}">
        <p14:creationId xmlns:p14="http://schemas.microsoft.com/office/powerpoint/2010/main" val="3654511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AFA5C0-5E9F-4656-A976-C02655454834}"/>
              </a:ext>
            </a:extLst>
          </p:cNvPr>
          <p:cNvGraphicFramePr>
            <a:graphicFrameLocks/>
          </p:cNvGraphicFramePr>
          <p:nvPr>
            <p:extLst/>
          </p:nvPr>
        </p:nvGraphicFramePr>
        <p:xfrm>
          <a:off x="4103650" y="-22300"/>
          <a:ext cx="5486400" cy="68914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AB95FAA-345E-48F1-B2D3-6C95767077DA}"/>
              </a:ext>
            </a:extLst>
          </p:cNvPr>
          <p:cNvSpPr txBox="1"/>
          <p:nvPr/>
        </p:nvSpPr>
        <p:spPr>
          <a:xfrm>
            <a:off x="100363" y="0"/>
            <a:ext cx="2865865" cy="2062103"/>
          </a:xfrm>
          <a:prstGeom prst="rect">
            <a:avLst/>
          </a:prstGeom>
          <a:noFill/>
        </p:spPr>
        <p:txBody>
          <a:bodyPr wrap="square" rtlCol="0">
            <a:spAutoFit/>
          </a:bodyPr>
          <a:lstStyle/>
          <a:p>
            <a:r>
              <a:rPr lang="en-US" sz="3200" b="1" dirty="0">
                <a:solidFill>
                  <a:schemeClr val="accent1">
                    <a:lumMod val="50000"/>
                  </a:schemeClr>
                </a:solidFill>
              </a:rPr>
              <a:t>Where is incidence of</a:t>
            </a:r>
          </a:p>
          <a:p>
            <a:r>
              <a:rPr lang="en-US" sz="3200" b="1" dirty="0">
                <a:solidFill>
                  <a:schemeClr val="accent1">
                    <a:lumMod val="50000"/>
                  </a:schemeClr>
                </a:solidFill>
              </a:rPr>
              <a:t>early-onset CRC increasing? </a:t>
            </a:r>
          </a:p>
        </p:txBody>
      </p:sp>
      <p:sp>
        <p:nvSpPr>
          <p:cNvPr id="2" name="Rectangle: Rounded Corners 1">
            <a:extLst>
              <a:ext uri="{FF2B5EF4-FFF2-40B4-BE49-F238E27FC236}">
                <a16:creationId xmlns:a16="http://schemas.microsoft.com/office/drawing/2014/main" id="{044CDA56-5341-4B0E-ABF8-EB9555CA69FF}"/>
              </a:ext>
            </a:extLst>
          </p:cNvPr>
          <p:cNvSpPr/>
          <p:nvPr/>
        </p:nvSpPr>
        <p:spPr>
          <a:xfrm>
            <a:off x="4282070" y="111512"/>
            <a:ext cx="5241074" cy="93670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99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AFA5C0-5E9F-4656-A976-C02655454834}"/>
              </a:ext>
            </a:extLst>
          </p:cNvPr>
          <p:cNvGraphicFramePr>
            <a:graphicFrameLocks/>
          </p:cNvGraphicFramePr>
          <p:nvPr>
            <p:extLst>
              <p:ext uri="{D42A27DB-BD31-4B8C-83A1-F6EECF244321}">
                <p14:modId xmlns:p14="http://schemas.microsoft.com/office/powerpoint/2010/main" val="2666992362"/>
              </p:ext>
            </p:extLst>
          </p:nvPr>
        </p:nvGraphicFramePr>
        <p:xfrm>
          <a:off x="4103650" y="-22300"/>
          <a:ext cx="5486400" cy="68914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7EC9B0-2551-48B8-8FBE-6776AFF37275}"/>
              </a:ext>
            </a:extLst>
          </p:cNvPr>
          <p:cNvSpPr txBox="1"/>
          <p:nvPr/>
        </p:nvSpPr>
        <p:spPr>
          <a:xfrm>
            <a:off x="100363" y="0"/>
            <a:ext cx="3021978" cy="2062103"/>
          </a:xfrm>
          <a:prstGeom prst="rect">
            <a:avLst/>
          </a:prstGeom>
          <a:noFill/>
        </p:spPr>
        <p:txBody>
          <a:bodyPr wrap="square" rtlCol="0">
            <a:spAutoFit/>
          </a:bodyPr>
          <a:lstStyle/>
          <a:p>
            <a:r>
              <a:rPr lang="en-US" sz="3200" b="1" dirty="0">
                <a:solidFill>
                  <a:schemeClr val="accent1">
                    <a:lumMod val="50000"/>
                  </a:schemeClr>
                </a:solidFill>
              </a:rPr>
              <a:t>Countries where CRC incidence is also increasing</a:t>
            </a:r>
          </a:p>
          <a:p>
            <a:r>
              <a:rPr lang="en-US" sz="3200" b="1" dirty="0">
                <a:solidFill>
                  <a:schemeClr val="accent1">
                    <a:lumMod val="50000"/>
                  </a:schemeClr>
                </a:solidFill>
              </a:rPr>
              <a:t>in ages 50+ </a:t>
            </a:r>
          </a:p>
        </p:txBody>
      </p:sp>
      <p:sp>
        <p:nvSpPr>
          <p:cNvPr id="2" name="Rectangle 1">
            <a:extLst>
              <a:ext uri="{FF2B5EF4-FFF2-40B4-BE49-F238E27FC236}">
                <a16:creationId xmlns:a16="http://schemas.microsoft.com/office/drawing/2014/main" id="{0EB74E80-76A1-4766-833E-817BCBFC733D}"/>
              </a:ext>
            </a:extLst>
          </p:cNvPr>
          <p:cNvSpPr/>
          <p:nvPr/>
        </p:nvSpPr>
        <p:spPr>
          <a:xfrm>
            <a:off x="4928839" y="479502"/>
            <a:ext cx="1167161"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48B2D3-0F3D-444A-97E3-B3782F84464F}"/>
              </a:ext>
            </a:extLst>
          </p:cNvPr>
          <p:cNvSpPr/>
          <p:nvPr/>
        </p:nvSpPr>
        <p:spPr>
          <a:xfrm>
            <a:off x="4627754" y="1115118"/>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9E4B37-AE0F-49EA-A37B-BBF35F401C59}"/>
              </a:ext>
            </a:extLst>
          </p:cNvPr>
          <p:cNvSpPr/>
          <p:nvPr/>
        </p:nvSpPr>
        <p:spPr>
          <a:xfrm>
            <a:off x="4724399" y="2070402"/>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C301E95-3FAB-44B3-937F-F28E03F3E5D3}"/>
              </a:ext>
            </a:extLst>
          </p:cNvPr>
          <p:cNvSpPr/>
          <p:nvPr/>
        </p:nvSpPr>
        <p:spPr>
          <a:xfrm>
            <a:off x="4724399" y="2393791"/>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02C0B6-A648-4C93-908E-75A58C7DC4B4}"/>
              </a:ext>
            </a:extLst>
          </p:cNvPr>
          <p:cNvSpPr/>
          <p:nvPr/>
        </p:nvSpPr>
        <p:spPr>
          <a:xfrm>
            <a:off x="4713248" y="4936263"/>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EC4CE9-7ED8-4EDC-BEBF-323138DC5C35}"/>
              </a:ext>
            </a:extLst>
          </p:cNvPr>
          <p:cNvSpPr/>
          <p:nvPr/>
        </p:nvSpPr>
        <p:spPr>
          <a:xfrm>
            <a:off x="4222596" y="4601734"/>
            <a:ext cx="182880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95096C-CBA4-4CFF-ADCD-3609C7E3150D}"/>
              </a:ext>
            </a:extLst>
          </p:cNvPr>
          <p:cNvSpPr/>
          <p:nvPr/>
        </p:nvSpPr>
        <p:spPr>
          <a:xfrm>
            <a:off x="4724399" y="5215045"/>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893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4DB3E-2A70-40B9-B45E-D01707CC6BFC}"/>
              </a:ext>
            </a:extLst>
          </p:cNvPr>
          <p:cNvPicPr>
            <a:picLocks noChangeAspect="1"/>
          </p:cNvPicPr>
          <p:nvPr/>
        </p:nvPicPr>
        <p:blipFill rotWithShape="1">
          <a:blip r:embed="rId3"/>
          <a:srcRect l="11177" t="6721"/>
          <a:stretch/>
        </p:blipFill>
        <p:spPr>
          <a:xfrm>
            <a:off x="857380" y="795307"/>
            <a:ext cx="2709492" cy="2926080"/>
          </a:xfrm>
          <a:prstGeom prst="rect">
            <a:avLst/>
          </a:prstGeom>
        </p:spPr>
      </p:pic>
      <p:pic>
        <p:nvPicPr>
          <p:cNvPr id="3" name="Picture 2">
            <a:extLst>
              <a:ext uri="{FF2B5EF4-FFF2-40B4-BE49-F238E27FC236}">
                <a16:creationId xmlns:a16="http://schemas.microsoft.com/office/drawing/2014/main" id="{70A788CB-B98E-4A03-BD34-87E8E7612458}"/>
              </a:ext>
            </a:extLst>
          </p:cNvPr>
          <p:cNvPicPr>
            <a:picLocks noChangeAspect="1"/>
          </p:cNvPicPr>
          <p:nvPr/>
        </p:nvPicPr>
        <p:blipFill>
          <a:blip r:embed="rId4"/>
          <a:stretch>
            <a:fillRect/>
          </a:stretch>
        </p:blipFill>
        <p:spPr>
          <a:xfrm>
            <a:off x="788306" y="3906047"/>
            <a:ext cx="2845472" cy="2926080"/>
          </a:xfrm>
          <a:prstGeom prst="rect">
            <a:avLst/>
          </a:prstGeom>
        </p:spPr>
      </p:pic>
      <p:sp>
        <p:nvSpPr>
          <p:cNvPr id="4" name="TextBox 3">
            <a:extLst>
              <a:ext uri="{FF2B5EF4-FFF2-40B4-BE49-F238E27FC236}">
                <a16:creationId xmlns:a16="http://schemas.microsoft.com/office/drawing/2014/main" id="{172899B2-ED9E-4CF4-9881-437D207DC2CB}"/>
              </a:ext>
            </a:extLst>
          </p:cNvPr>
          <p:cNvSpPr txBox="1"/>
          <p:nvPr/>
        </p:nvSpPr>
        <p:spPr>
          <a:xfrm>
            <a:off x="0" y="0"/>
            <a:ext cx="12192000" cy="584775"/>
          </a:xfrm>
          <a:prstGeom prst="rect">
            <a:avLst/>
          </a:prstGeom>
          <a:noFill/>
        </p:spPr>
        <p:txBody>
          <a:bodyPr wrap="square" rtlCol="0">
            <a:spAutoFit/>
          </a:bodyPr>
          <a:lstStyle/>
          <a:p>
            <a:r>
              <a:rPr lang="en-US" sz="3200" b="1" dirty="0">
                <a:solidFill>
                  <a:schemeClr val="tx2"/>
                </a:solidFill>
              </a:rPr>
              <a:t>High-income countries with increasing rates in both age groups</a:t>
            </a:r>
          </a:p>
        </p:txBody>
      </p:sp>
      <p:pic>
        <p:nvPicPr>
          <p:cNvPr id="5" name="Picture 4">
            <a:extLst>
              <a:ext uri="{FF2B5EF4-FFF2-40B4-BE49-F238E27FC236}">
                <a16:creationId xmlns:a16="http://schemas.microsoft.com/office/drawing/2014/main" id="{19CD9366-25B9-4E20-AC52-ADA5530B7488}"/>
              </a:ext>
            </a:extLst>
          </p:cNvPr>
          <p:cNvPicPr>
            <a:picLocks noChangeAspect="1"/>
          </p:cNvPicPr>
          <p:nvPr/>
        </p:nvPicPr>
        <p:blipFill>
          <a:blip r:embed="rId5"/>
          <a:stretch>
            <a:fillRect/>
          </a:stretch>
        </p:blipFill>
        <p:spPr>
          <a:xfrm>
            <a:off x="4806633" y="821180"/>
            <a:ext cx="2708436" cy="2926080"/>
          </a:xfrm>
          <a:prstGeom prst="rect">
            <a:avLst/>
          </a:prstGeom>
        </p:spPr>
      </p:pic>
      <p:pic>
        <p:nvPicPr>
          <p:cNvPr id="6" name="Picture 5">
            <a:extLst>
              <a:ext uri="{FF2B5EF4-FFF2-40B4-BE49-F238E27FC236}">
                <a16:creationId xmlns:a16="http://schemas.microsoft.com/office/drawing/2014/main" id="{C70C284E-40B5-4AF3-A46A-B30976EAD156}"/>
              </a:ext>
            </a:extLst>
          </p:cNvPr>
          <p:cNvPicPr>
            <a:picLocks noChangeAspect="1"/>
          </p:cNvPicPr>
          <p:nvPr/>
        </p:nvPicPr>
        <p:blipFill>
          <a:blip r:embed="rId6"/>
          <a:stretch>
            <a:fillRect/>
          </a:stretch>
        </p:blipFill>
        <p:spPr>
          <a:xfrm>
            <a:off x="8558223" y="795307"/>
            <a:ext cx="2702224" cy="2926080"/>
          </a:xfrm>
          <a:prstGeom prst="rect">
            <a:avLst/>
          </a:prstGeom>
        </p:spPr>
      </p:pic>
      <p:sp>
        <p:nvSpPr>
          <p:cNvPr id="9" name="TextBox 8">
            <a:extLst>
              <a:ext uri="{FF2B5EF4-FFF2-40B4-BE49-F238E27FC236}">
                <a16:creationId xmlns:a16="http://schemas.microsoft.com/office/drawing/2014/main" id="{72B170F5-1595-47D9-8534-6E7CA8FFFA4B}"/>
              </a:ext>
            </a:extLst>
          </p:cNvPr>
          <p:cNvSpPr txBox="1"/>
          <p:nvPr/>
        </p:nvSpPr>
        <p:spPr>
          <a:xfrm rot="16200000">
            <a:off x="-117557" y="1685175"/>
            <a:ext cx="1857349" cy="307777"/>
          </a:xfrm>
          <a:prstGeom prst="rect">
            <a:avLst/>
          </a:prstGeom>
          <a:noFill/>
        </p:spPr>
        <p:txBody>
          <a:bodyPr wrap="square" rtlCol="0">
            <a:spAutoFit/>
          </a:bodyPr>
          <a:lstStyle/>
          <a:p>
            <a:r>
              <a:rPr lang="en-US" sz="1400" dirty="0"/>
              <a:t>Rate per 100,000</a:t>
            </a:r>
          </a:p>
        </p:txBody>
      </p:sp>
      <p:sp>
        <p:nvSpPr>
          <p:cNvPr id="10" name="TextBox 9">
            <a:extLst>
              <a:ext uri="{FF2B5EF4-FFF2-40B4-BE49-F238E27FC236}">
                <a16:creationId xmlns:a16="http://schemas.microsoft.com/office/drawing/2014/main" id="{3C6B3AD1-E27F-4417-B081-9B06B1B01F8B}"/>
              </a:ext>
            </a:extLst>
          </p:cNvPr>
          <p:cNvSpPr txBox="1"/>
          <p:nvPr/>
        </p:nvSpPr>
        <p:spPr>
          <a:xfrm rot="16200000">
            <a:off x="-205049" y="4717856"/>
            <a:ext cx="1857349" cy="307777"/>
          </a:xfrm>
          <a:prstGeom prst="rect">
            <a:avLst/>
          </a:prstGeom>
          <a:noFill/>
        </p:spPr>
        <p:txBody>
          <a:bodyPr wrap="square" rtlCol="0">
            <a:spAutoFit/>
          </a:bodyPr>
          <a:lstStyle/>
          <a:p>
            <a:r>
              <a:rPr lang="en-US" sz="1400" dirty="0"/>
              <a:t>Rate per 100,000</a:t>
            </a:r>
          </a:p>
        </p:txBody>
      </p:sp>
      <p:pic>
        <p:nvPicPr>
          <p:cNvPr id="11" name="Picture 10">
            <a:extLst>
              <a:ext uri="{FF2B5EF4-FFF2-40B4-BE49-F238E27FC236}">
                <a16:creationId xmlns:a16="http://schemas.microsoft.com/office/drawing/2014/main" id="{CACADE74-2FDF-4BC3-8DE6-0212A2C4C057}"/>
              </a:ext>
            </a:extLst>
          </p:cNvPr>
          <p:cNvPicPr>
            <a:picLocks noChangeAspect="1"/>
          </p:cNvPicPr>
          <p:nvPr/>
        </p:nvPicPr>
        <p:blipFill>
          <a:blip r:embed="rId7"/>
          <a:stretch>
            <a:fillRect/>
          </a:stretch>
        </p:blipFill>
        <p:spPr>
          <a:xfrm>
            <a:off x="4676932" y="3931920"/>
            <a:ext cx="2838137" cy="2926080"/>
          </a:xfrm>
          <a:prstGeom prst="rect">
            <a:avLst/>
          </a:prstGeom>
        </p:spPr>
      </p:pic>
      <p:pic>
        <p:nvPicPr>
          <p:cNvPr id="12" name="Picture 11">
            <a:extLst>
              <a:ext uri="{FF2B5EF4-FFF2-40B4-BE49-F238E27FC236}">
                <a16:creationId xmlns:a16="http://schemas.microsoft.com/office/drawing/2014/main" id="{FC024E45-FA5F-4271-BB1B-CC34CBB08ED9}"/>
              </a:ext>
            </a:extLst>
          </p:cNvPr>
          <p:cNvPicPr>
            <a:picLocks noChangeAspect="1"/>
          </p:cNvPicPr>
          <p:nvPr/>
        </p:nvPicPr>
        <p:blipFill>
          <a:blip r:embed="rId8"/>
          <a:stretch>
            <a:fillRect/>
          </a:stretch>
        </p:blipFill>
        <p:spPr>
          <a:xfrm>
            <a:off x="8494527" y="3931919"/>
            <a:ext cx="2829616" cy="2926080"/>
          </a:xfrm>
          <a:prstGeom prst="rect">
            <a:avLst/>
          </a:prstGeom>
        </p:spPr>
      </p:pic>
      <p:sp>
        <p:nvSpPr>
          <p:cNvPr id="13" name="TextBox 12">
            <a:extLst>
              <a:ext uri="{FF2B5EF4-FFF2-40B4-BE49-F238E27FC236}">
                <a16:creationId xmlns:a16="http://schemas.microsoft.com/office/drawing/2014/main" id="{DF7EF191-BD57-4640-9B4C-E97C87961E8F}"/>
              </a:ext>
            </a:extLst>
          </p:cNvPr>
          <p:cNvSpPr txBox="1"/>
          <p:nvPr/>
        </p:nvSpPr>
        <p:spPr>
          <a:xfrm rot="16200000">
            <a:off x="-524908" y="1787775"/>
            <a:ext cx="1550020" cy="523220"/>
          </a:xfrm>
          <a:prstGeom prst="rect">
            <a:avLst/>
          </a:prstGeom>
          <a:noFill/>
        </p:spPr>
        <p:txBody>
          <a:bodyPr wrap="square" rtlCol="0">
            <a:spAutoFit/>
          </a:bodyPr>
          <a:lstStyle/>
          <a:p>
            <a:r>
              <a:rPr lang="en-US" sz="2800" b="1" dirty="0">
                <a:solidFill>
                  <a:schemeClr val="tx2"/>
                </a:solidFill>
              </a:rPr>
              <a:t>20-49 </a:t>
            </a:r>
            <a:r>
              <a:rPr lang="en-US" sz="2800" b="1" dirty="0" err="1">
                <a:solidFill>
                  <a:schemeClr val="tx2"/>
                </a:solidFill>
              </a:rPr>
              <a:t>yrs</a:t>
            </a:r>
            <a:endParaRPr lang="en-US" sz="2800" b="1" dirty="0">
              <a:solidFill>
                <a:schemeClr val="tx2"/>
              </a:solidFill>
            </a:endParaRPr>
          </a:p>
        </p:txBody>
      </p:sp>
      <p:sp>
        <p:nvSpPr>
          <p:cNvPr id="14" name="TextBox 13">
            <a:extLst>
              <a:ext uri="{FF2B5EF4-FFF2-40B4-BE49-F238E27FC236}">
                <a16:creationId xmlns:a16="http://schemas.microsoft.com/office/drawing/2014/main" id="{83953D3D-4729-4914-B962-C32F7D0D878F}"/>
              </a:ext>
            </a:extLst>
          </p:cNvPr>
          <p:cNvSpPr txBox="1"/>
          <p:nvPr/>
        </p:nvSpPr>
        <p:spPr>
          <a:xfrm rot="16200000">
            <a:off x="-523427" y="4678150"/>
            <a:ext cx="1550020" cy="523220"/>
          </a:xfrm>
          <a:prstGeom prst="rect">
            <a:avLst/>
          </a:prstGeom>
          <a:noFill/>
        </p:spPr>
        <p:txBody>
          <a:bodyPr wrap="square" rtlCol="0">
            <a:spAutoFit/>
          </a:bodyPr>
          <a:lstStyle/>
          <a:p>
            <a:r>
              <a:rPr lang="en-US" sz="2800" b="1" dirty="0">
                <a:solidFill>
                  <a:schemeClr val="tx2"/>
                </a:solidFill>
              </a:rPr>
              <a:t>50+ </a:t>
            </a:r>
            <a:r>
              <a:rPr lang="en-US" sz="2800" b="1" dirty="0" err="1">
                <a:solidFill>
                  <a:schemeClr val="tx2"/>
                </a:solidFill>
              </a:rPr>
              <a:t>yrs</a:t>
            </a:r>
            <a:endParaRPr lang="en-US" sz="2800" b="1" dirty="0">
              <a:solidFill>
                <a:schemeClr val="tx2"/>
              </a:solidFill>
            </a:endParaRPr>
          </a:p>
        </p:txBody>
      </p:sp>
    </p:spTree>
    <p:extLst>
      <p:ext uri="{BB962C8B-B14F-4D97-AF65-F5344CB8AC3E}">
        <p14:creationId xmlns:p14="http://schemas.microsoft.com/office/powerpoint/2010/main" val="95233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AFA5C0-5E9F-4656-A976-C02655454834}"/>
              </a:ext>
            </a:extLst>
          </p:cNvPr>
          <p:cNvGraphicFramePr>
            <a:graphicFrameLocks/>
          </p:cNvGraphicFramePr>
          <p:nvPr>
            <p:extLst>
              <p:ext uri="{D42A27DB-BD31-4B8C-83A1-F6EECF244321}">
                <p14:modId xmlns:p14="http://schemas.microsoft.com/office/powerpoint/2010/main" val="3293082348"/>
              </p:ext>
            </p:extLst>
          </p:nvPr>
        </p:nvGraphicFramePr>
        <p:xfrm>
          <a:off x="4103650" y="-22300"/>
          <a:ext cx="5486400" cy="6891453"/>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Right 1">
            <a:extLst>
              <a:ext uri="{FF2B5EF4-FFF2-40B4-BE49-F238E27FC236}">
                <a16:creationId xmlns:a16="http://schemas.microsoft.com/office/drawing/2014/main" id="{74601324-5A61-4EF7-A6DF-14FCF80DDD5A}"/>
              </a:ext>
            </a:extLst>
          </p:cNvPr>
          <p:cNvSpPr/>
          <p:nvPr/>
        </p:nvSpPr>
        <p:spPr>
          <a:xfrm>
            <a:off x="4382430" y="1115120"/>
            <a:ext cx="274320" cy="2118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C6C5AC8D-00A5-4541-A2F4-69C7C6FCBD19}"/>
              </a:ext>
            </a:extLst>
          </p:cNvPr>
          <p:cNvSpPr/>
          <p:nvPr/>
        </p:nvSpPr>
        <p:spPr>
          <a:xfrm>
            <a:off x="4992023" y="4913965"/>
            <a:ext cx="274320" cy="2118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70DFC70D-C86A-4A5F-9D3A-7DB3DAE27642}"/>
              </a:ext>
            </a:extLst>
          </p:cNvPr>
          <p:cNvSpPr/>
          <p:nvPr/>
        </p:nvSpPr>
        <p:spPr>
          <a:xfrm>
            <a:off x="5018046" y="5229914"/>
            <a:ext cx="274320" cy="2118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FCD9755-D550-495B-9F66-4920B789CAC6}"/>
              </a:ext>
            </a:extLst>
          </p:cNvPr>
          <p:cNvSpPr/>
          <p:nvPr/>
        </p:nvSpPr>
        <p:spPr>
          <a:xfrm rot="5400000">
            <a:off x="4683884" y="488419"/>
            <a:ext cx="274320" cy="21187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A15FFC6-4C8F-43C7-BE44-6FB5B5C0FD22}"/>
              </a:ext>
            </a:extLst>
          </p:cNvPr>
          <p:cNvSpPr/>
          <p:nvPr/>
        </p:nvSpPr>
        <p:spPr>
          <a:xfrm rot="5400000">
            <a:off x="5170818" y="2090479"/>
            <a:ext cx="274320" cy="21187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34DEE6B-6EA3-4A10-A870-3D0146F8E229}"/>
              </a:ext>
            </a:extLst>
          </p:cNvPr>
          <p:cNvSpPr/>
          <p:nvPr/>
        </p:nvSpPr>
        <p:spPr>
          <a:xfrm rot="5400000">
            <a:off x="5033288" y="2398992"/>
            <a:ext cx="274320" cy="21187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0E9352B-EE29-4B38-9A43-14D64B05C143}"/>
              </a:ext>
            </a:extLst>
          </p:cNvPr>
          <p:cNvSpPr/>
          <p:nvPr/>
        </p:nvSpPr>
        <p:spPr>
          <a:xfrm rot="5400000">
            <a:off x="3903297" y="3677666"/>
            <a:ext cx="274320" cy="21187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D2C884-EC9D-4CE5-A648-0ADF1B501EB4}"/>
              </a:ext>
            </a:extLst>
          </p:cNvPr>
          <p:cNvSpPr txBox="1"/>
          <p:nvPr/>
        </p:nvSpPr>
        <p:spPr>
          <a:xfrm>
            <a:off x="100363" y="0"/>
            <a:ext cx="3189247" cy="2554545"/>
          </a:xfrm>
          <a:prstGeom prst="rect">
            <a:avLst/>
          </a:prstGeom>
          <a:noFill/>
        </p:spPr>
        <p:txBody>
          <a:bodyPr wrap="square" rtlCol="0">
            <a:spAutoFit/>
          </a:bodyPr>
          <a:lstStyle/>
          <a:p>
            <a:r>
              <a:rPr lang="en-US" sz="3200" b="1" dirty="0">
                <a:solidFill>
                  <a:schemeClr val="accent1">
                    <a:lumMod val="50000"/>
                  </a:schemeClr>
                </a:solidFill>
              </a:rPr>
              <a:t>CRC incidence in ages 50+  </a:t>
            </a:r>
          </a:p>
          <a:p>
            <a:r>
              <a:rPr lang="en-US" sz="3200" b="1" dirty="0">
                <a:solidFill>
                  <a:schemeClr val="accent1">
                    <a:lumMod val="50000"/>
                  </a:schemeClr>
                </a:solidFill>
              </a:rPr>
              <a:t>stable </a:t>
            </a:r>
          </a:p>
          <a:p>
            <a:r>
              <a:rPr lang="en-US" sz="3200" b="1" dirty="0">
                <a:solidFill>
                  <a:schemeClr val="accent1">
                    <a:lumMod val="50000"/>
                  </a:schemeClr>
                </a:solidFill>
              </a:rPr>
              <a:t>decreased</a:t>
            </a:r>
          </a:p>
          <a:p>
            <a:endParaRPr lang="en-US" sz="3200" b="1" dirty="0">
              <a:solidFill>
                <a:schemeClr val="accent1">
                  <a:lumMod val="50000"/>
                </a:schemeClr>
              </a:solidFill>
            </a:endParaRPr>
          </a:p>
        </p:txBody>
      </p:sp>
      <p:sp>
        <p:nvSpPr>
          <p:cNvPr id="14" name="Arrow: Right 13">
            <a:extLst>
              <a:ext uri="{FF2B5EF4-FFF2-40B4-BE49-F238E27FC236}">
                <a16:creationId xmlns:a16="http://schemas.microsoft.com/office/drawing/2014/main" id="{EACD289A-DE46-4CF2-A410-E6AC8EC57524}"/>
              </a:ext>
            </a:extLst>
          </p:cNvPr>
          <p:cNvSpPr/>
          <p:nvPr/>
        </p:nvSpPr>
        <p:spPr>
          <a:xfrm rot="5400000">
            <a:off x="3955337" y="4621799"/>
            <a:ext cx="274320" cy="21187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F9CFCCC-C281-4E89-A5DE-FDDCCBB0ADA8}"/>
              </a:ext>
            </a:extLst>
          </p:cNvPr>
          <p:cNvSpPr/>
          <p:nvPr/>
        </p:nvSpPr>
        <p:spPr>
          <a:xfrm rot="5400000">
            <a:off x="1961873" y="1679367"/>
            <a:ext cx="457200" cy="36576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6CA7A22-D70F-413B-84C7-700A7EA6E167}"/>
              </a:ext>
            </a:extLst>
          </p:cNvPr>
          <p:cNvSpPr/>
          <p:nvPr/>
        </p:nvSpPr>
        <p:spPr>
          <a:xfrm>
            <a:off x="1405427" y="1094392"/>
            <a:ext cx="457200" cy="36576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C2425C-258D-468B-AFE0-BF2FAF50A2BD}"/>
              </a:ext>
            </a:extLst>
          </p:cNvPr>
          <p:cNvSpPr/>
          <p:nvPr/>
        </p:nvSpPr>
        <p:spPr>
          <a:xfrm>
            <a:off x="4471639" y="167263"/>
            <a:ext cx="164592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394391-EDDA-4E6E-A4D9-DBBF0FBEADCF}"/>
              </a:ext>
            </a:extLst>
          </p:cNvPr>
          <p:cNvSpPr/>
          <p:nvPr/>
        </p:nvSpPr>
        <p:spPr>
          <a:xfrm>
            <a:off x="4638905" y="802888"/>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C5F78C-CDCE-4323-AE7E-C8B615ED2D42}"/>
              </a:ext>
            </a:extLst>
          </p:cNvPr>
          <p:cNvSpPr/>
          <p:nvPr/>
        </p:nvSpPr>
        <p:spPr>
          <a:xfrm>
            <a:off x="4650056" y="1427351"/>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827366D-0E4C-4757-826E-7AE7630DEE11}"/>
              </a:ext>
            </a:extLst>
          </p:cNvPr>
          <p:cNvSpPr/>
          <p:nvPr/>
        </p:nvSpPr>
        <p:spPr>
          <a:xfrm>
            <a:off x="4259765" y="1761886"/>
            <a:ext cx="182880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032050-B36E-4B0D-8A7C-F412FAFF4729}"/>
              </a:ext>
            </a:extLst>
          </p:cNvPr>
          <p:cNvSpPr/>
          <p:nvPr/>
        </p:nvSpPr>
        <p:spPr>
          <a:xfrm>
            <a:off x="4404731" y="2709743"/>
            <a:ext cx="173736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CE2492-214F-414E-B06F-109048024AEF}"/>
              </a:ext>
            </a:extLst>
          </p:cNvPr>
          <p:cNvSpPr/>
          <p:nvPr/>
        </p:nvSpPr>
        <p:spPr>
          <a:xfrm>
            <a:off x="4627754" y="3033130"/>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989E2F-08B6-4B90-A4D2-30D19829501E}"/>
              </a:ext>
            </a:extLst>
          </p:cNvPr>
          <p:cNvSpPr/>
          <p:nvPr/>
        </p:nvSpPr>
        <p:spPr>
          <a:xfrm>
            <a:off x="4627754" y="3323058"/>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B8D48CE-279E-4E03-B90B-0FD967DE12F6}"/>
              </a:ext>
            </a:extLst>
          </p:cNvPr>
          <p:cNvSpPr/>
          <p:nvPr/>
        </p:nvSpPr>
        <p:spPr>
          <a:xfrm>
            <a:off x="4627754" y="3958679"/>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51FF414-A78A-4ADC-8159-920C275F5B7A}"/>
              </a:ext>
            </a:extLst>
          </p:cNvPr>
          <p:cNvSpPr/>
          <p:nvPr/>
        </p:nvSpPr>
        <p:spPr>
          <a:xfrm>
            <a:off x="4650056" y="4293213"/>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B981DB-9AA6-4337-AF1F-F371B790EA02}"/>
              </a:ext>
            </a:extLst>
          </p:cNvPr>
          <p:cNvSpPr/>
          <p:nvPr/>
        </p:nvSpPr>
        <p:spPr>
          <a:xfrm>
            <a:off x="4627754" y="5575601"/>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E81538-E501-4427-90E8-3ED63C1E1DEA}"/>
              </a:ext>
            </a:extLst>
          </p:cNvPr>
          <p:cNvSpPr/>
          <p:nvPr/>
        </p:nvSpPr>
        <p:spPr>
          <a:xfrm>
            <a:off x="4627754" y="5854381"/>
            <a:ext cx="1463040" cy="20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56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10" grpId="0" animBg="1"/>
      <p:bldP spid="11"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69DD5-DEB0-4A33-A27C-809A8DFDBC55}"/>
              </a:ext>
            </a:extLst>
          </p:cNvPr>
          <p:cNvSpPr>
            <a:spLocks noGrp="1"/>
          </p:cNvSpPr>
          <p:nvPr>
            <p:ph type="sldNum" sz="quarter" idx="10"/>
          </p:nvPr>
        </p:nvSpPr>
        <p:spPr/>
        <p:txBody>
          <a:bodyPr/>
          <a:lstStyle/>
          <a:p>
            <a:fld id="{B2F212C6-8907-2442-9AB7-0A38B63F180E}" type="slidenum">
              <a:rPr lang="en-US" smtClean="0"/>
              <a:pPr/>
              <a:t>2</a:t>
            </a:fld>
            <a:endParaRPr lang="en-US" dirty="0"/>
          </a:p>
        </p:txBody>
      </p:sp>
      <p:sp>
        <p:nvSpPr>
          <p:cNvPr id="3" name="Footer Placeholder 2">
            <a:extLst>
              <a:ext uri="{FF2B5EF4-FFF2-40B4-BE49-F238E27FC236}">
                <a16:creationId xmlns:a16="http://schemas.microsoft.com/office/drawing/2014/main" id="{24C85092-2D16-4C35-9600-8608623AC160}"/>
              </a:ext>
            </a:extLst>
          </p:cNvPr>
          <p:cNvSpPr>
            <a:spLocks noGrp="1"/>
          </p:cNvSpPr>
          <p:nvPr>
            <p:ph type="ftr" sz="quarter" idx="11"/>
          </p:nvPr>
        </p:nvSpPr>
        <p:spPr/>
        <p:txBody>
          <a:bodyPr/>
          <a:lstStyle/>
          <a:p>
            <a:r>
              <a:rPr lang="en-US"/>
              <a:t>cancer.org</a:t>
            </a:r>
            <a:endParaRPr lang="en-US" dirty="0"/>
          </a:p>
        </p:txBody>
      </p:sp>
      <p:sp>
        <p:nvSpPr>
          <p:cNvPr id="4" name="Text Placeholder 3">
            <a:extLst>
              <a:ext uri="{FF2B5EF4-FFF2-40B4-BE49-F238E27FC236}">
                <a16:creationId xmlns:a16="http://schemas.microsoft.com/office/drawing/2014/main" id="{257C975E-3702-4F44-94B7-970AE1E37B06}"/>
              </a:ext>
            </a:extLst>
          </p:cNvPr>
          <p:cNvSpPr>
            <a:spLocks noGrp="1"/>
          </p:cNvSpPr>
          <p:nvPr>
            <p:ph type="body" sz="quarter" idx="18"/>
          </p:nvPr>
        </p:nvSpPr>
        <p:spPr>
          <a:xfrm>
            <a:off x="2353743" y="657184"/>
            <a:ext cx="8940397" cy="1125072"/>
          </a:xfrm>
        </p:spPr>
        <p:txBody>
          <a:bodyPr/>
          <a:lstStyle/>
          <a:p>
            <a:r>
              <a:rPr lang="en-US" dirty="0"/>
              <a:t>       Outline</a:t>
            </a:r>
          </a:p>
          <a:p>
            <a:pPr algn="ctr"/>
            <a:endParaRPr lang="en-US" dirty="0"/>
          </a:p>
          <a:p>
            <a:pPr marL="1143000" indent="-1143000">
              <a:buFont typeface="+mj-lt"/>
              <a:buAutoNum type="romanUcPeriod"/>
            </a:pPr>
            <a:r>
              <a:rPr lang="en-US" dirty="0"/>
              <a:t>Background</a:t>
            </a:r>
          </a:p>
          <a:p>
            <a:pPr marL="1143000" indent="-1143000">
              <a:buFont typeface="+mj-lt"/>
              <a:buAutoNum type="romanUcPeriod"/>
            </a:pPr>
            <a:r>
              <a:rPr lang="en-US" dirty="0"/>
              <a:t>Methods</a:t>
            </a:r>
          </a:p>
          <a:p>
            <a:pPr marL="1143000" indent="-1143000">
              <a:buFont typeface="+mj-lt"/>
              <a:buAutoNum type="romanUcPeriod"/>
            </a:pPr>
            <a:r>
              <a:rPr lang="en-US" dirty="0"/>
              <a:t>Results</a:t>
            </a:r>
          </a:p>
          <a:p>
            <a:pPr marL="1143000" indent="-1143000">
              <a:buFont typeface="+mj-lt"/>
              <a:buAutoNum type="romanUcPeriod"/>
            </a:pPr>
            <a:r>
              <a:rPr lang="en-US" dirty="0"/>
              <a:t>Summary/limitations</a:t>
            </a:r>
          </a:p>
        </p:txBody>
      </p:sp>
    </p:spTree>
    <p:extLst>
      <p:ext uri="{BB962C8B-B14F-4D97-AF65-F5344CB8AC3E}">
        <p14:creationId xmlns:p14="http://schemas.microsoft.com/office/powerpoint/2010/main" val="278693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E153CAB-41F3-484D-9165-CAA48824EBE2}"/>
              </a:ext>
            </a:extLst>
          </p:cNvPr>
          <p:cNvGraphicFramePr>
            <a:graphicFrameLocks/>
          </p:cNvGraphicFramePr>
          <p:nvPr>
            <p:extLst>
              <p:ext uri="{D42A27DB-BD31-4B8C-83A1-F6EECF244321}">
                <p14:modId xmlns:p14="http://schemas.microsoft.com/office/powerpoint/2010/main" val="2621474458"/>
              </p:ext>
            </p:extLst>
          </p:nvPr>
        </p:nvGraphicFramePr>
        <p:xfrm>
          <a:off x="1017038" y="983725"/>
          <a:ext cx="274320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A6549D31-EBA7-42FE-BC2F-1FDA0AFDCC3A}"/>
              </a:ext>
            </a:extLst>
          </p:cNvPr>
          <p:cNvGraphicFramePr>
            <a:graphicFrameLocks/>
          </p:cNvGraphicFramePr>
          <p:nvPr>
            <p:extLst>
              <p:ext uri="{D42A27DB-BD31-4B8C-83A1-F6EECF244321}">
                <p14:modId xmlns:p14="http://schemas.microsoft.com/office/powerpoint/2010/main" val="1903085503"/>
              </p:ext>
            </p:extLst>
          </p:nvPr>
        </p:nvGraphicFramePr>
        <p:xfrm>
          <a:off x="9425650" y="985006"/>
          <a:ext cx="2743200" cy="283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458D0511-6EA1-4DAE-BAD8-184506320149}"/>
              </a:ext>
            </a:extLst>
          </p:cNvPr>
          <p:cNvGraphicFramePr>
            <a:graphicFrameLocks/>
          </p:cNvGraphicFramePr>
          <p:nvPr>
            <p:extLst>
              <p:ext uri="{D42A27DB-BD31-4B8C-83A1-F6EECF244321}">
                <p14:modId xmlns:p14="http://schemas.microsoft.com/office/powerpoint/2010/main" val="3248886651"/>
              </p:ext>
            </p:extLst>
          </p:nvPr>
        </p:nvGraphicFramePr>
        <p:xfrm>
          <a:off x="3777509" y="983728"/>
          <a:ext cx="2743200" cy="28346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8253A7E6-ACD9-4D50-B15A-9FA8F1E9AC42}"/>
              </a:ext>
            </a:extLst>
          </p:cNvPr>
          <p:cNvGraphicFramePr>
            <a:graphicFrameLocks/>
          </p:cNvGraphicFramePr>
          <p:nvPr>
            <p:extLst>
              <p:ext uri="{D42A27DB-BD31-4B8C-83A1-F6EECF244321}">
                <p14:modId xmlns:p14="http://schemas.microsoft.com/office/powerpoint/2010/main" val="3372934799"/>
              </p:ext>
            </p:extLst>
          </p:nvPr>
        </p:nvGraphicFramePr>
        <p:xfrm>
          <a:off x="6589000" y="983725"/>
          <a:ext cx="2743200" cy="2834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E7512435-6E4D-48E2-9FC0-21CFE9E7D0E7}"/>
              </a:ext>
            </a:extLst>
          </p:cNvPr>
          <p:cNvGraphicFramePr>
            <a:graphicFrameLocks/>
          </p:cNvGraphicFramePr>
          <p:nvPr>
            <p:extLst>
              <p:ext uri="{D42A27DB-BD31-4B8C-83A1-F6EECF244321}">
                <p14:modId xmlns:p14="http://schemas.microsoft.com/office/powerpoint/2010/main" val="2530476387"/>
              </p:ext>
            </p:extLst>
          </p:nvPr>
        </p:nvGraphicFramePr>
        <p:xfrm>
          <a:off x="942869" y="4022609"/>
          <a:ext cx="2834640" cy="28346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7D84F4C8-6B4A-4016-AD50-173A942B1B4B}"/>
              </a:ext>
            </a:extLst>
          </p:cNvPr>
          <p:cNvGraphicFramePr>
            <a:graphicFrameLocks/>
          </p:cNvGraphicFramePr>
          <p:nvPr>
            <p:extLst>
              <p:ext uri="{D42A27DB-BD31-4B8C-83A1-F6EECF244321}">
                <p14:modId xmlns:p14="http://schemas.microsoft.com/office/powerpoint/2010/main" val="1872257298"/>
              </p:ext>
            </p:extLst>
          </p:nvPr>
        </p:nvGraphicFramePr>
        <p:xfrm>
          <a:off x="9357360" y="4023361"/>
          <a:ext cx="2834640" cy="283464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0F5D3AA0-31EA-4DC2-852D-B498E33F56D9}"/>
              </a:ext>
            </a:extLst>
          </p:cNvPr>
          <p:cNvGraphicFramePr>
            <a:graphicFrameLocks/>
          </p:cNvGraphicFramePr>
          <p:nvPr>
            <p:extLst>
              <p:ext uri="{D42A27DB-BD31-4B8C-83A1-F6EECF244321}">
                <p14:modId xmlns:p14="http://schemas.microsoft.com/office/powerpoint/2010/main" val="890037010"/>
              </p:ext>
            </p:extLst>
          </p:nvPr>
        </p:nvGraphicFramePr>
        <p:xfrm>
          <a:off x="3707206" y="4019310"/>
          <a:ext cx="2834640" cy="283464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C3075807-10E6-4500-A0EF-445818345091}"/>
              </a:ext>
            </a:extLst>
          </p:cNvPr>
          <p:cNvGraphicFramePr>
            <a:graphicFrameLocks/>
          </p:cNvGraphicFramePr>
          <p:nvPr>
            <p:extLst>
              <p:ext uri="{D42A27DB-BD31-4B8C-83A1-F6EECF244321}">
                <p14:modId xmlns:p14="http://schemas.microsoft.com/office/powerpoint/2010/main" val="3143670116"/>
              </p:ext>
            </p:extLst>
          </p:nvPr>
        </p:nvGraphicFramePr>
        <p:xfrm>
          <a:off x="6509134" y="4023365"/>
          <a:ext cx="2834640" cy="2834640"/>
        </p:xfrm>
        <a:graphic>
          <a:graphicData uri="http://schemas.openxmlformats.org/drawingml/2006/chart">
            <c:chart xmlns:c="http://schemas.openxmlformats.org/drawingml/2006/chart" xmlns:r="http://schemas.openxmlformats.org/officeDocument/2006/relationships" r:id="rId10"/>
          </a:graphicData>
        </a:graphic>
      </p:graphicFrame>
      <p:sp>
        <p:nvSpPr>
          <p:cNvPr id="13" name="TextBox 12">
            <a:extLst>
              <a:ext uri="{FF2B5EF4-FFF2-40B4-BE49-F238E27FC236}">
                <a16:creationId xmlns:a16="http://schemas.microsoft.com/office/drawing/2014/main" id="{D0CF30D8-9C34-4357-9F60-5655AFA0EA65}"/>
              </a:ext>
            </a:extLst>
          </p:cNvPr>
          <p:cNvSpPr txBox="1"/>
          <p:nvPr/>
        </p:nvSpPr>
        <p:spPr>
          <a:xfrm>
            <a:off x="0" y="-16726"/>
            <a:ext cx="9919601" cy="584775"/>
          </a:xfrm>
          <a:prstGeom prst="rect">
            <a:avLst/>
          </a:prstGeom>
          <a:noFill/>
        </p:spPr>
        <p:txBody>
          <a:bodyPr wrap="square" rtlCol="0">
            <a:spAutoFit/>
          </a:bodyPr>
          <a:lstStyle/>
          <a:p>
            <a:r>
              <a:rPr lang="en-US" sz="3200" b="1" dirty="0">
                <a:solidFill>
                  <a:schemeClr val="tx2"/>
                </a:solidFill>
              </a:rPr>
              <a:t>Unique rise in early-onset CRC: Oceania &amp; N. America</a:t>
            </a:r>
          </a:p>
        </p:txBody>
      </p:sp>
      <p:sp>
        <p:nvSpPr>
          <p:cNvPr id="15" name="TextBox 14">
            <a:extLst>
              <a:ext uri="{FF2B5EF4-FFF2-40B4-BE49-F238E27FC236}">
                <a16:creationId xmlns:a16="http://schemas.microsoft.com/office/drawing/2014/main" id="{596DB276-3994-499C-9DEB-9444ECBE769D}"/>
              </a:ext>
            </a:extLst>
          </p:cNvPr>
          <p:cNvSpPr txBox="1"/>
          <p:nvPr/>
        </p:nvSpPr>
        <p:spPr>
          <a:xfrm rot="16200000">
            <a:off x="-524908" y="2244974"/>
            <a:ext cx="1550020" cy="523220"/>
          </a:xfrm>
          <a:prstGeom prst="rect">
            <a:avLst/>
          </a:prstGeom>
          <a:noFill/>
        </p:spPr>
        <p:txBody>
          <a:bodyPr wrap="square" rtlCol="0">
            <a:spAutoFit/>
          </a:bodyPr>
          <a:lstStyle/>
          <a:p>
            <a:r>
              <a:rPr lang="en-US" sz="2800" b="1" dirty="0">
                <a:solidFill>
                  <a:schemeClr val="tx2"/>
                </a:solidFill>
              </a:rPr>
              <a:t>20-49 </a:t>
            </a:r>
            <a:r>
              <a:rPr lang="en-US" sz="2800" b="1" dirty="0" err="1">
                <a:solidFill>
                  <a:schemeClr val="tx2"/>
                </a:solidFill>
              </a:rPr>
              <a:t>yrs</a:t>
            </a:r>
            <a:endParaRPr lang="en-US" sz="2800" b="1" dirty="0">
              <a:solidFill>
                <a:schemeClr val="tx2"/>
              </a:solidFill>
            </a:endParaRPr>
          </a:p>
        </p:txBody>
      </p:sp>
      <p:sp>
        <p:nvSpPr>
          <p:cNvPr id="17" name="TextBox 16">
            <a:extLst>
              <a:ext uri="{FF2B5EF4-FFF2-40B4-BE49-F238E27FC236}">
                <a16:creationId xmlns:a16="http://schemas.microsoft.com/office/drawing/2014/main" id="{9A86A835-7538-4971-9F86-C3B34B094BE9}"/>
              </a:ext>
            </a:extLst>
          </p:cNvPr>
          <p:cNvSpPr txBox="1"/>
          <p:nvPr/>
        </p:nvSpPr>
        <p:spPr>
          <a:xfrm rot="16200000">
            <a:off x="-523427" y="4678150"/>
            <a:ext cx="1550020" cy="523220"/>
          </a:xfrm>
          <a:prstGeom prst="rect">
            <a:avLst/>
          </a:prstGeom>
          <a:noFill/>
        </p:spPr>
        <p:txBody>
          <a:bodyPr wrap="square" rtlCol="0">
            <a:spAutoFit/>
          </a:bodyPr>
          <a:lstStyle/>
          <a:p>
            <a:r>
              <a:rPr lang="en-US" sz="2800" b="1" dirty="0">
                <a:solidFill>
                  <a:schemeClr val="tx2"/>
                </a:solidFill>
              </a:rPr>
              <a:t>50+ </a:t>
            </a:r>
            <a:r>
              <a:rPr lang="en-US" sz="2800" b="1" dirty="0" err="1">
                <a:solidFill>
                  <a:schemeClr val="tx2"/>
                </a:solidFill>
              </a:rPr>
              <a:t>yrs</a:t>
            </a:r>
            <a:endParaRPr lang="en-US" sz="2800" b="1" dirty="0">
              <a:solidFill>
                <a:schemeClr val="tx2"/>
              </a:solidFill>
            </a:endParaRPr>
          </a:p>
        </p:txBody>
      </p:sp>
      <p:sp>
        <p:nvSpPr>
          <p:cNvPr id="19" name="TextBox 18">
            <a:extLst>
              <a:ext uri="{FF2B5EF4-FFF2-40B4-BE49-F238E27FC236}">
                <a16:creationId xmlns:a16="http://schemas.microsoft.com/office/drawing/2014/main" id="{6B1CDF34-FECC-4799-BE45-9F5D5DD5071E}"/>
              </a:ext>
            </a:extLst>
          </p:cNvPr>
          <p:cNvSpPr txBox="1"/>
          <p:nvPr/>
        </p:nvSpPr>
        <p:spPr>
          <a:xfrm rot="16200000">
            <a:off x="-97187" y="4827373"/>
            <a:ext cx="1857349" cy="307777"/>
          </a:xfrm>
          <a:prstGeom prst="rect">
            <a:avLst/>
          </a:prstGeom>
          <a:noFill/>
        </p:spPr>
        <p:txBody>
          <a:bodyPr wrap="square" rtlCol="0">
            <a:spAutoFit/>
          </a:bodyPr>
          <a:lstStyle/>
          <a:p>
            <a:r>
              <a:rPr lang="en-US" sz="1400" dirty="0"/>
              <a:t>Rate per 100,000</a:t>
            </a:r>
          </a:p>
        </p:txBody>
      </p:sp>
      <p:sp>
        <p:nvSpPr>
          <p:cNvPr id="22" name="TextBox 21">
            <a:extLst>
              <a:ext uri="{FF2B5EF4-FFF2-40B4-BE49-F238E27FC236}">
                <a16:creationId xmlns:a16="http://schemas.microsoft.com/office/drawing/2014/main" id="{08D17D37-76B2-4FD7-9761-0EFB38856651}"/>
              </a:ext>
            </a:extLst>
          </p:cNvPr>
          <p:cNvSpPr txBox="1"/>
          <p:nvPr/>
        </p:nvSpPr>
        <p:spPr>
          <a:xfrm rot="16200000">
            <a:off x="13769" y="2138673"/>
            <a:ext cx="1857349" cy="307777"/>
          </a:xfrm>
          <a:prstGeom prst="rect">
            <a:avLst/>
          </a:prstGeom>
          <a:noFill/>
        </p:spPr>
        <p:txBody>
          <a:bodyPr wrap="square" rtlCol="0">
            <a:spAutoFit/>
          </a:bodyPr>
          <a:lstStyle/>
          <a:p>
            <a:r>
              <a:rPr lang="en-US" sz="1400" dirty="0"/>
              <a:t>Rate per 100,000</a:t>
            </a:r>
          </a:p>
        </p:txBody>
      </p:sp>
      <p:sp>
        <p:nvSpPr>
          <p:cNvPr id="23" name="Arrow: Right 22">
            <a:extLst>
              <a:ext uri="{FF2B5EF4-FFF2-40B4-BE49-F238E27FC236}">
                <a16:creationId xmlns:a16="http://schemas.microsoft.com/office/drawing/2014/main" id="{D664A246-CA03-4C65-9413-0D8FD1776F77}"/>
              </a:ext>
            </a:extLst>
          </p:cNvPr>
          <p:cNvSpPr/>
          <p:nvPr/>
        </p:nvSpPr>
        <p:spPr>
          <a:xfrm rot="1633258">
            <a:off x="1982786" y="1684431"/>
            <a:ext cx="457200" cy="27432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5DBEC9E2-6F62-4BBE-895A-BDE9A6875376}"/>
              </a:ext>
            </a:extLst>
          </p:cNvPr>
          <p:cNvSpPr/>
          <p:nvPr/>
        </p:nvSpPr>
        <p:spPr>
          <a:xfrm rot="3409590">
            <a:off x="4843276" y="1549954"/>
            <a:ext cx="457200" cy="27432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511AB1A0-4268-4619-980E-E602EC2A553D}"/>
              </a:ext>
            </a:extLst>
          </p:cNvPr>
          <p:cNvSpPr/>
          <p:nvPr/>
        </p:nvSpPr>
        <p:spPr>
          <a:xfrm rot="1245124">
            <a:off x="7211049" y="1919293"/>
            <a:ext cx="457200" cy="27432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12A49637-2273-4E65-8AC9-90C9072339CE}"/>
              </a:ext>
            </a:extLst>
          </p:cNvPr>
          <p:cNvSpPr/>
          <p:nvPr/>
        </p:nvSpPr>
        <p:spPr>
          <a:xfrm rot="1216297">
            <a:off x="10362640" y="1969893"/>
            <a:ext cx="457200" cy="27432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618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9A929C4-9A7D-4F99-86F2-3807C206C74E}"/>
              </a:ext>
            </a:extLst>
          </p:cNvPr>
          <p:cNvGraphicFramePr>
            <a:graphicFrameLocks/>
          </p:cNvGraphicFramePr>
          <p:nvPr>
            <p:extLst>
              <p:ext uri="{D42A27DB-BD31-4B8C-83A1-F6EECF244321}">
                <p14:modId xmlns:p14="http://schemas.microsoft.com/office/powerpoint/2010/main" val="4019742292"/>
              </p:ext>
            </p:extLst>
          </p:nvPr>
        </p:nvGraphicFramePr>
        <p:xfrm>
          <a:off x="661114" y="1197995"/>
          <a:ext cx="2743200" cy="2834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FDC61D8-4725-48CC-8C31-05C91FA74F40}"/>
              </a:ext>
            </a:extLst>
          </p:cNvPr>
          <p:cNvGraphicFramePr>
            <a:graphicFrameLocks/>
          </p:cNvGraphicFramePr>
          <p:nvPr>
            <p:extLst>
              <p:ext uri="{D42A27DB-BD31-4B8C-83A1-F6EECF244321}">
                <p14:modId xmlns:p14="http://schemas.microsoft.com/office/powerpoint/2010/main" val="4046421511"/>
              </p:ext>
            </p:extLst>
          </p:nvPr>
        </p:nvGraphicFramePr>
        <p:xfrm>
          <a:off x="9377126" y="1197995"/>
          <a:ext cx="2743200" cy="283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303822A7-FA71-47F0-89A6-BDAA9FE994A4}"/>
              </a:ext>
            </a:extLst>
          </p:cNvPr>
          <p:cNvGraphicFramePr>
            <a:graphicFrameLocks/>
          </p:cNvGraphicFramePr>
          <p:nvPr>
            <p:extLst>
              <p:ext uri="{D42A27DB-BD31-4B8C-83A1-F6EECF244321}">
                <p14:modId xmlns:p14="http://schemas.microsoft.com/office/powerpoint/2010/main" val="1450104632"/>
              </p:ext>
            </p:extLst>
          </p:nvPr>
        </p:nvGraphicFramePr>
        <p:xfrm>
          <a:off x="584017" y="4045448"/>
          <a:ext cx="2834640" cy="2834640"/>
        </p:xfrm>
        <a:graphic>
          <a:graphicData uri="http://schemas.openxmlformats.org/drawingml/2006/chart">
            <c:chart xmlns:c="http://schemas.openxmlformats.org/drawingml/2006/chart" xmlns:r="http://schemas.openxmlformats.org/officeDocument/2006/relationships" r:id="rId5"/>
          </a:graphicData>
        </a:graphic>
      </p:graphicFrame>
      <p:grpSp>
        <p:nvGrpSpPr>
          <p:cNvPr id="4" name="Group 3">
            <a:extLst>
              <a:ext uri="{FF2B5EF4-FFF2-40B4-BE49-F238E27FC236}">
                <a16:creationId xmlns:a16="http://schemas.microsoft.com/office/drawing/2014/main" id="{35749792-B325-4A81-85F9-81E1DCE6FF26}"/>
              </a:ext>
            </a:extLst>
          </p:cNvPr>
          <p:cNvGrpSpPr/>
          <p:nvPr/>
        </p:nvGrpSpPr>
        <p:grpSpPr>
          <a:xfrm>
            <a:off x="6399592" y="1212030"/>
            <a:ext cx="2834640" cy="5684306"/>
            <a:chOff x="3607342" y="1170121"/>
            <a:chExt cx="2834640" cy="5684306"/>
          </a:xfrm>
        </p:grpSpPr>
        <p:graphicFrame>
          <p:nvGraphicFramePr>
            <p:cNvPr id="12" name="Chart 11">
              <a:extLst>
                <a:ext uri="{FF2B5EF4-FFF2-40B4-BE49-F238E27FC236}">
                  <a16:creationId xmlns:a16="http://schemas.microsoft.com/office/drawing/2014/main" id="{548E52D0-1C65-457D-9536-85FB10B2B43A}"/>
                </a:ext>
              </a:extLst>
            </p:cNvPr>
            <p:cNvGraphicFramePr>
              <a:graphicFrameLocks/>
            </p:cNvGraphicFramePr>
            <p:nvPr>
              <p:extLst>
                <p:ext uri="{D42A27DB-BD31-4B8C-83A1-F6EECF244321}">
                  <p14:modId xmlns:p14="http://schemas.microsoft.com/office/powerpoint/2010/main" val="3795488884"/>
                </p:ext>
              </p:extLst>
            </p:nvPr>
          </p:nvGraphicFramePr>
          <p:xfrm>
            <a:off x="3676380" y="1170121"/>
            <a:ext cx="2743200" cy="2834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523D4126-22E6-4A0B-A292-FDBD863393D5}"/>
                </a:ext>
              </a:extLst>
            </p:cNvPr>
            <p:cNvGraphicFramePr>
              <a:graphicFrameLocks/>
            </p:cNvGraphicFramePr>
            <p:nvPr>
              <p:extLst>
                <p:ext uri="{D42A27DB-BD31-4B8C-83A1-F6EECF244321}">
                  <p14:modId xmlns:p14="http://schemas.microsoft.com/office/powerpoint/2010/main" val="2899379061"/>
                </p:ext>
              </p:extLst>
            </p:nvPr>
          </p:nvGraphicFramePr>
          <p:xfrm>
            <a:off x="3607342" y="4019787"/>
            <a:ext cx="2834640" cy="2834640"/>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3" name="Group 2">
            <a:extLst>
              <a:ext uri="{FF2B5EF4-FFF2-40B4-BE49-F238E27FC236}">
                <a16:creationId xmlns:a16="http://schemas.microsoft.com/office/drawing/2014/main" id="{03F5ADAB-7AB4-44E7-BABB-F5B0337D2217}"/>
              </a:ext>
            </a:extLst>
          </p:cNvPr>
          <p:cNvGrpSpPr/>
          <p:nvPr/>
        </p:nvGrpSpPr>
        <p:grpSpPr>
          <a:xfrm>
            <a:off x="3516979" y="1208392"/>
            <a:ext cx="2834640" cy="5670795"/>
            <a:chOff x="6527799" y="1197241"/>
            <a:chExt cx="2834640" cy="5670795"/>
          </a:xfrm>
        </p:grpSpPr>
        <p:graphicFrame>
          <p:nvGraphicFramePr>
            <p:cNvPr id="14" name="Chart 13">
              <a:extLst>
                <a:ext uri="{FF2B5EF4-FFF2-40B4-BE49-F238E27FC236}">
                  <a16:creationId xmlns:a16="http://schemas.microsoft.com/office/drawing/2014/main" id="{FA588141-E49A-4CA1-BB6D-083DD334015A}"/>
                </a:ext>
              </a:extLst>
            </p:cNvPr>
            <p:cNvGraphicFramePr>
              <a:graphicFrameLocks/>
            </p:cNvGraphicFramePr>
            <p:nvPr>
              <p:extLst>
                <p:ext uri="{D42A27DB-BD31-4B8C-83A1-F6EECF244321}">
                  <p14:modId xmlns:p14="http://schemas.microsoft.com/office/powerpoint/2010/main" val="4026430828"/>
                </p:ext>
              </p:extLst>
            </p:nvPr>
          </p:nvGraphicFramePr>
          <p:xfrm>
            <a:off x="6617009" y="1197241"/>
            <a:ext cx="2743200" cy="283464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55E83BDD-6BB1-4CA5-873E-14193E754254}"/>
                </a:ext>
              </a:extLst>
            </p:cNvPr>
            <p:cNvGraphicFramePr>
              <a:graphicFrameLocks/>
            </p:cNvGraphicFramePr>
            <p:nvPr>
              <p:extLst>
                <p:ext uri="{D42A27DB-BD31-4B8C-83A1-F6EECF244321}">
                  <p14:modId xmlns:p14="http://schemas.microsoft.com/office/powerpoint/2010/main" val="4147394437"/>
                </p:ext>
              </p:extLst>
            </p:nvPr>
          </p:nvGraphicFramePr>
          <p:xfrm>
            <a:off x="6527799" y="4033396"/>
            <a:ext cx="2834640" cy="2834640"/>
          </p:xfrm>
          <a:graphic>
            <a:graphicData uri="http://schemas.openxmlformats.org/drawingml/2006/chart">
              <c:chart xmlns:c="http://schemas.openxmlformats.org/drawingml/2006/chart" xmlns:r="http://schemas.openxmlformats.org/officeDocument/2006/relationships" r:id="rId9"/>
            </a:graphicData>
          </a:graphic>
        </p:graphicFrame>
      </p:grpSp>
      <p:graphicFrame>
        <p:nvGraphicFramePr>
          <p:cNvPr id="22" name="Chart 21">
            <a:extLst>
              <a:ext uri="{FF2B5EF4-FFF2-40B4-BE49-F238E27FC236}">
                <a16:creationId xmlns:a16="http://schemas.microsoft.com/office/drawing/2014/main" id="{FFBCE8AF-63C3-4D92-87B4-78FD185C9F25}"/>
              </a:ext>
            </a:extLst>
          </p:cNvPr>
          <p:cNvGraphicFramePr>
            <a:graphicFrameLocks/>
          </p:cNvGraphicFramePr>
          <p:nvPr>
            <p:extLst>
              <p:ext uri="{D42A27DB-BD31-4B8C-83A1-F6EECF244321}">
                <p14:modId xmlns:p14="http://schemas.microsoft.com/office/powerpoint/2010/main" val="1088800961"/>
              </p:ext>
            </p:extLst>
          </p:nvPr>
        </p:nvGraphicFramePr>
        <p:xfrm>
          <a:off x="9312504" y="4035623"/>
          <a:ext cx="2834640" cy="2834640"/>
        </p:xfrm>
        <a:graphic>
          <a:graphicData uri="http://schemas.openxmlformats.org/drawingml/2006/chart">
            <c:chart xmlns:c="http://schemas.openxmlformats.org/drawingml/2006/chart" xmlns:r="http://schemas.openxmlformats.org/officeDocument/2006/relationships" r:id="rId10"/>
          </a:graphicData>
        </a:graphic>
      </p:graphicFrame>
      <p:sp>
        <p:nvSpPr>
          <p:cNvPr id="11" name="TextBox 10">
            <a:extLst>
              <a:ext uri="{FF2B5EF4-FFF2-40B4-BE49-F238E27FC236}">
                <a16:creationId xmlns:a16="http://schemas.microsoft.com/office/drawing/2014/main" id="{0EB77582-403D-4539-9637-C8F4E0E09C52}"/>
              </a:ext>
            </a:extLst>
          </p:cNvPr>
          <p:cNvSpPr txBox="1"/>
          <p:nvPr/>
        </p:nvSpPr>
        <p:spPr>
          <a:xfrm rot="16200000">
            <a:off x="-524908" y="2401088"/>
            <a:ext cx="1550020" cy="523220"/>
          </a:xfrm>
          <a:prstGeom prst="rect">
            <a:avLst/>
          </a:prstGeom>
          <a:noFill/>
        </p:spPr>
        <p:txBody>
          <a:bodyPr wrap="square" rtlCol="0">
            <a:spAutoFit/>
          </a:bodyPr>
          <a:lstStyle/>
          <a:p>
            <a:r>
              <a:rPr lang="en-US" sz="2800" b="1" dirty="0">
                <a:solidFill>
                  <a:schemeClr val="tx2"/>
                </a:solidFill>
              </a:rPr>
              <a:t>20-49 </a:t>
            </a:r>
            <a:r>
              <a:rPr lang="en-US" sz="2800" b="1" dirty="0" err="1">
                <a:solidFill>
                  <a:schemeClr val="tx2"/>
                </a:solidFill>
              </a:rPr>
              <a:t>yrs</a:t>
            </a:r>
            <a:endParaRPr lang="en-US" sz="2800" b="1" dirty="0">
              <a:solidFill>
                <a:schemeClr val="tx2"/>
              </a:solidFill>
            </a:endParaRPr>
          </a:p>
        </p:txBody>
      </p:sp>
      <p:sp>
        <p:nvSpPr>
          <p:cNvPr id="13" name="TextBox 12">
            <a:extLst>
              <a:ext uri="{FF2B5EF4-FFF2-40B4-BE49-F238E27FC236}">
                <a16:creationId xmlns:a16="http://schemas.microsoft.com/office/drawing/2014/main" id="{1FA70DF7-4A6F-4CF5-A2BF-EF248C887AFD}"/>
              </a:ext>
            </a:extLst>
          </p:cNvPr>
          <p:cNvSpPr txBox="1"/>
          <p:nvPr/>
        </p:nvSpPr>
        <p:spPr>
          <a:xfrm rot="16200000">
            <a:off x="-523427" y="4678150"/>
            <a:ext cx="1550020" cy="523220"/>
          </a:xfrm>
          <a:prstGeom prst="rect">
            <a:avLst/>
          </a:prstGeom>
          <a:noFill/>
        </p:spPr>
        <p:txBody>
          <a:bodyPr wrap="square" rtlCol="0">
            <a:spAutoFit/>
          </a:bodyPr>
          <a:lstStyle/>
          <a:p>
            <a:r>
              <a:rPr lang="en-US" sz="2800" b="1" dirty="0">
                <a:solidFill>
                  <a:schemeClr val="tx2"/>
                </a:solidFill>
              </a:rPr>
              <a:t>50+ </a:t>
            </a:r>
            <a:r>
              <a:rPr lang="en-US" sz="2800" b="1" dirty="0" err="1">
                <a:solidFill>
                  <a:schemeClr val="tx2"/>
                </a:solidFill>
              </a:rPr>
              <a:t>yrs</a:t>
            </a:r>
            <a:endParaRPr lang="en-US" sz="2800" b="1" dirty="0">
              <a:solidFill>
                <a:schemeClr val="tx2"/>
              </a:solidFill>
            </a:endParaRPr>
          </a:p>
        </p:txBody>
      </p:sp>
      <p:sp>
        <p:nvSpPr>
          <p:cNvPr id="15" name="TextBox 14">
            <a:extLst>
              <a:ext uri="{FF2B5EF4-FFF2-40B4-BE49-F238E27FC236}">
                <a16:creationId xmlns:a16="http://schemas.microsoft.com/office/drawing/2014/main" id="{C664DB8F-5797-4BEE-AA1D-D06B21A29097}"/>
              </a:ext>
            </a:extLst>
          </p:cNvPr>
          <p:cNvSpPr txBox="1"/>
          <p:nvPr/>
        </p:nvSpPr>
        <p:spPr>
          <a:xfrm>
            <a:off x="0" y="-16726"/>
            <a:ext cx="9919601" cy="584775"/>
          </a:xfrm>
          <a:prstGeom prst="rect">
            <a:avLst/>
          </a:prstGeom>
          <a:noFill/>
        </p:spPr>
        <p:txBody>
          <a:bodyPr wrap="square" rtlCol="0">
            <a:spAutoFit/>
          </a:bodyPr>
          <a:lstStyle/>
          <a:p>
            <a:r>
              <a:rPr lang="en-US" sz="3200" b="1" dirty="0">
                <a:solidFill>
                  <a:schemeClr val="tx2"/>
                </a:solidFill>
              </a:rPr>
              <a:t>Unique rise in early-onset CRC: Europe</a:t>
            </a:r>
          </a:p>
        </p:txBody>
      </p:sp>
      <p:sp>
        <p:nvSpPr>
          <p:cNvPr id="17" name="Arrow: Right 16">
            <a:extLst>
              <a:ext uri="{FF2B5EF4-FFF2-40B4-BE49-F238E27FC236}">
                <a16:creationId xmlns:a16="http://schemas.microsoft.com/office/drawing/2014/main" id="{ED242F72-C89F-4B88-BEED-A1A7CA35E2CF}"/>
              </a:ext>
            </a:extLst>
          </p:cNvPr>
          <p:cNvSpPr/>
          <p:nvPr/>
        </p:nvSpPr>
        <p:spPr>
          <a:xfrm rot="1304293">
            <a:off x="1657073" y="2118955"/>
            <a:ext cx="457200" cy="36576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6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8B47-CDAB-4CDE-8F7A-69C62CC19541}"/>
              </a:ext>
            </a:extLst>
          </p:cNvPr>
          <p:cNvSpPr>
            <a:spLocks noGrp="1"/>
          </p:cNvSpPr>
          <p:nvPr>
            <p:ph type="ctrTitle" idx="4294967295"/>
          </p:nvPr>
        </p:nvSpPr>
        <p:spPr>
          <a:xfrm>
            <a:off x="44604" y="72514"/>
            <a:ext cx="8229600" cy="933451"/>
          </a:xfrm>
        </p:spPr>
        <p:txBody>
          <a:bodyPr>
            <a:normAutofit/>
          </a:bodyPr>
          <a:lstStyle/>
          <a:p>
            <a:r>
              <a:rPr lang="en-US" sz="3200" dirty="0"/>
              <a:t>Summary of early-onset CRC global trends</a:t>
            </a:r>
          </a:p>
        </p:txBody>
      </p:sp>
      <p:sp>
        <p:nvSpPr>
          <p:cNvPr id="3" name="Subtitle 2">
            <a:extLst>
              <a:ext uri="{FF2B5EF4-FFF2-40B4-BE49-F238E27FC236}">
                <a16:creationId xmlns:a16="http://schemas.microsoft.com/office/drawing/2014/main" id="{AC5536C3-F65F-4C5A-9F9A-143E4B4BD609}"/>
              </a:ext>
            </a:extLst>
          </p:cNvPr>
          <p:cNvSpPr>
            <a:spLocks noGrp="1"/>
          </p:cNvSpPr>
          <p:nvPr>
            <p:ph type="subTitle" idx="4294967295"/>
          </p:nvPr>
        </p:nvSpPr>
        <p:spPr>
          <a:xfrm>
            <a:off x="1245305" y="1519291"/>
            <a:ext cx="10820314" cy="5338709"/>
          </a:xfrm>
        </p:spPr>
        <p:txBody>
          <a:bodyPr/>
          <a:lstStyle/>
          <a:p>
            <a:r>
              <a:rPr lang="en-US" sz="2400" dirty="0"/>
              <a:t>  	</a:t>
            </a:r>
            <a:r>
              <a:rPr lang="en-US" sz="2800" dirty="0"/>
              <a:t>Austria, Italy, and Lithuania (vs 11 countries in 50+)</a:t>
            </a:r>
          </a:p>
          <a:p>
            <a:endParaRPr lang="en-US" sz="2400" dirty="0"/>
          </a:p>
          <a:p>
            <a:r>
              <a:rPr lang="en-US" sz="2400" dirty="0"/>
              <a:t>		</a:t>
            </a:r>
          </a:p>
          <a:p>
            <a:endParaRPr lang="en-US" sz="2400" dirty="0"/>
          </a:p>
          <a:p>
            <a:endParaRPr lang="en-US" sz="2400" dirty="0"/>
          </a:p>
        </p:txBody>
      </p:sp>
      <p:sp>
        <p:nvSpPr>
          <p:cNvPr id="5" name="Arrow: Right 4">
            <a:extLst>
              <a:ext uri="{FF2B5EF4-FFF2-40B4-BE49-F238E27FC236}">
                <a16:creationId xmlns:a16="http://schemas.microsoft.com/office/drawing/2014/main" id="{640C7435-C35A-400B-AEA3-50418A3B7303}"/>
              </a:ext>
            </a:extLst>
          </p:cNvPr>
          <p:cNvSpPr/>
          <p:nvPr/>
        </p:nvSpPr>
        <p:spPr>
          <a:xfrm rot="5400000">
            <a:off x="1127017" y="1502798"/>
            <a:ext cx="640080" cy="457200"/>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602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8B47-CDAB-4CDE-8F7A-69C62CC19541}"/>
              </a:ext>
            </a:extLst>
          </p:cNvPr>
          <p:cNvSpPr>
            <a:spLocks noGrp="1"/>
          </p:cNvSpPr>
          <p:nvPr>
            <p:ph type="ctrTitle" idx="4294967295"/>
          </p:nvPr>
        </p:nvSpPr>
        <p:spPr>
          <a:xfrm>
            <a:off x="44604" y="72514"/>
            <a:ext cx="8229600" cy="933451"/>
          </a:xfrm>
        </p:spPr>
        <p:txBody>
          <a:bodyPr>
            <a:normAutofit/>
          </a:bodyPr>
          <a:lstStyle/>
          <a:p>
            <a:r>
              <a:rPr lang="en-US" sz="3200" dirty="0"/>
              <a:t>Summary of early-onset CRC global trends</a:t>
            </a:r>
          </a:p>
        </p:txBody>
      </p:sp>
      <p:sp>
        <p:nvSpPr>
          <p:cNvPr id="3" name="Subtitle 2">
            <a:extLst>
              <a:ext uri="{FF2B5EF4-FFF2-40B4-BE49-F238E27FC236}">
                <a16:creationId xmlns:a16="http://schemas.microsoft.com/office/drawing/2014/main" id="{AC5536C3-F65F-4C5A-9F9A-143E4B4BD609}"/>
              </a:ext>
            </a:extLst>
          </p:cNvPr>
          <p:cNvSpPr>
            <a:spLocks noGrp="1"/>
          </p:cNvSpPr>
          <p:nvPr>
            <p:ph type="subTitle" idx="4294967295"/>
          </p:nvPr>
        </p:nvSpPr>
        <p:spPr>
          <a:xfrm>
            <a:off x="1245305" y="1519291"/>
            <a:ext cx="10820314" cy="5338709"/>
          </a:xfrm>
        </p:spPr>
        <p:txBody>
          <a:bodyPr/>
          <a:lstStyle/>
          <a:p>
            <a:r>
              <a:rPr lang="en-US" sz="2400" dirty="0"/>
              <a:t>  	</a:t>
            </a:r>
            <a:r>
              <a:rPr lang="en-US" sz="2800" dirty="0"/>
              <a:t>Austria, Italy, and Lithuania (vs 11 countries in 50+)</a:t>
            </a:r>
          </a:p>
          <a:p>
            <a:endParaRPr lang="en-US" sz="2400" dirty="0">
              <a:sym typeface="Wingdings" panose="05000000000000000000" pitchFamily="2" charset="2"/>
            </a:endParaRPr>
          </a:p>
          <a:p>
            <a:r>
              <a:rPr lang="en-US" sz="2400" dirty="0">
                <a:sym typeface="Wingdings" panose="05000000000000000000" pitchFamily="2" charset="2"/>
              </a:rPr>
              <a:t>	</a:t>
            </a:r>
            <a:r>
              <a:rPr lang="en-US" sz="2800" dirty="0">
                <a:sym typeface="Wingdings" panose="05000000000000000000" pitchFamily="2" charset="2"/>
              </a:rPr>
              <a:t>19/41 countries</a:t>
            </a:r>
          </a:p>
          <a:p>
            <a:endParaRPr lang="en-US" sz="2400" dirty="0"/>
          </a:p>
          <a:p>
            <a:r>
              <a:rPr lang="en-US" sz="2400" dirty="0"/>
              <a:t>		</a:t>
            </a:r>
          </a:p>
          <a:p>
            <a:endParaRPr lang="en-US" sz="2400" dirty="0"/>
          </a:p>
          <a:p>
            <a:endParaRPr lang="en-US" sz="2400" dirty="0"/>
          </a:p>
        </p:txBody>
      </p:sp>
      <p:sp>
        <p:nvSpPr>
          <p:cNvPr id="5" name="Arrow: Right 4">
            <a:extLst>
              <a:ext uri="{FF2B5EF4-FFF2-40B4-BE49-F238E27FC236}">
                <a16:creationId xmlns:a16="http://schemas.microsoft.com/office/drawing/2014/main" id="{640C7435-C35A-400B-AEA3-50418A3B7303}"/>
              </a:ext>
            </a:extLst>
          </p:cNvPr>
          <p:cNvSpPr/>
          <p:nvPr/>
        </p:nvSpPr>
        <p:spPr>
          <a:xfrm rot="5400000">
            <a:off x="1127017" y="1502798"/>
            <a:ext cx="640080" cy="457200"/>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B33B10AB-F5C0-4351-97AE-FD266D1ACF7E}"/>
              </a:ext>
            </a:extLst>
          </p:cNvPr>
          <p:cNvSpPr/>
          <p:nvPr/>
        </p:nvSpPr>
        <p:spPr>
          <a:xfrm rot="16200000">
            <a:off x="1112674" y="2541040"/>
            <a:ext cx="640080" cy="457200"/>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92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8B47-CDAB-4CDE-8F7A-69C62CC19541}"/>
              </a:ext>
            </a:extLst>
          </p:cNvPr>
          <p:cNvSpPr>
            <a:spLocks noGrp="1"/>
          </p:cNvSpPr>
          <p:nvPr>
            <p:ph type="ctrTitle" idx="4294967295"/>
          </p:nvPr>
        </p:nvSpPr>
        <p:spPr>
          <a:xfrm>
            <a:off x="44604" y="72514"/>
            <a:ext cx="8229600" cy="933451"/>
          </a:xfrm>
        </p:spPr>
        <p:txBody>
          <a:bodyPr>
            <a:normAutofit/>
          </a:bodyPr>
          <a:lstStyle/>
          <a:p>
            <a:r>
              <a:rPr lang="en-US" sz="3200" dirty="0"/>
              <a:t>Summary of early-onset CRC global trends</a:t>
            </a:r>
          </a:p>
        </p:txBody>
      </p:sp>
      <p:sp>
        <p:nvSpPr>
          <p:cNvPr id="3" name="Subtitle 2">
            <a:extLst>
              <a:ext uri="{FF2B5EF4-FFF2-40B4-BE49-F238E27FC236}">
                <a16:creationId xmlns:a16="http://schemas.microsoft.com/office/drawing/2014/main" id="{AC5536C3-F65F-4C5A-9F9A-143E4B4BD609}"/>
              </a:ext>
            </a:extLst>
          </p:cNvPr>
          <p:cNvSpPr>
            <a:spLocks noGrp="1"/>
          </p:cNvSpPr>
          <p:nvPr>
            <p:ph type="subTitle" idx="4294967295"/>
          </p:nvPr>
        </p:nvSpPr>
        <p:spPr>
          <a:xfrm>
            <a:off x="1245305" y="1519291"/>
            <a:ext cx="10820314" cy="5338709"/>
          </a:xfrm>
        </p:spPr>
        <p:txBody>
          <a:bodyPr/>
          <a:lstStyle/>
          <a:p>
            <a:r>
              <a:rPr lang="en-US" sz="2400" dirty="0"/>
              <a:t>  	</a:t>
            </a:r>
            <a:r>
              <a:rPr lang="en-US" sz="2800" dirty="0"/>
              <a:t>Austria, Italy, and Lithuania (vs 11 countries in 50+)</a:t>
            </a:r>
          </a:p>
          <a:p>
            <a:endParaRPr lang="en-US" sz="2400" dirty="0">
              <a:sym typeface="Wingdings" panose="05000000000000000000" pitchFamily="2" charset="2"/>
            </a:endParaRPr>
          </a:p>
          <a:p>
            <a:r>
              <a:rPr lang="en-US" sz="2400" dirty="0">
                <a:sym typeface="Wingdings" panose="05000000000000000000" pitchFamily="2" charset="2"/>
              </a:rPr>
              <a:t>	</a:t>
            </a:r>
            <a:r>
              <a:rPr lang="en-US" sz="2800" dirty="0">
                <a:sym typeface="Wingdings" panose="05000000000000000000" pitchFamily="2" charset="2"/>
              </a:rPr>
              <a:t>19/41 countries</a:t>
            </a:r>
          </a:p>
          <a:p>
            <a:pPr marL="878411" lvl="3" indent="-342900">
              <a:buFont typeface="Arial" panose="020B0604020202020204" pitchFamily="34" charset="0"/>
              <a:buChar char="•"/>
            </a:pPr>
            <a:r>
              <a:rPr lang="en-US" sz="2400" dirty="0"/>
              <a:t>most rapid in Korea (AAPC=4.2), where rate is already highest (12.9/100,000)</a:t>
            </a:r>
          </a:p>
          <a:p>
            <a:endParaRPr lang="en-US" sz="2400" dirty="0"/>
          </a:p>
          <a:p>
            <a:r>
              <a:rPr lang="en-US" sz="2400" dirty="0"/>
              <a:t>		</a:t>
            </a:r>
          </a:p>
          <a:p>
            <a:endParaRPr lang="en-US" sz="2400" dirty="0"/>
          </a:p>
          <a:p>
            <a:endParaRPr lang="en-US" sz="2400" dirty="0"/>
          </a:p>
        </p:txBody>
      </p:sp>
      <p:sp>
        <p:nvSpPr>
          <p:cNvPr id="5" name="Arrow: Right 4">
            <a:extLst>
              <a:ext uri="{FF2B5EF4-FFF2-40B4-BE49-F238E27FC236}">
                <a16:creationId xmlns:a16="http://schemas.microsoft.com/office/drawing/2014/main" id="{640C7435-C35A-400B-AEA3-50418A3B7303}"/>
              </a:ext>
            </a:extLst>
          </p:cNvPr>
          <p:cNvSpPr/>
          <p:nvPr/>
        </p:nvSpPr>
        <p:spPr>
          <a:xfrm rot="5400000">
            <a:off x="1127017" y="1502798"/>
            <a:ext cx="640080" cy="457200"/>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B33B10AB-F5C0-4351-97AE-FD266D1ACF7E}"/>
              </a:ext>
            </a:extLst>
          </p:cNvPr>
          <p:cNvSpPr/>
          <p:nvPr/>
        </p:nvSpPr>
        <p:spPr>
          <a:xfrm rot="16200000">
            <a:off x="1112674" y="2541040"/>
            <a:ext cx="640080" cy="457200"/>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08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8B47-CDAB-4CDE-8F7A-69C62CC19541}"/>
              </a:ext>
            </a:extLst>
          </p:cNvPr>
          <p:cNvSpPr>
            <a:spLocks noGrp="1"/>
          </p:cNvSpPr>
          <p:nvPr>
            <p:ph type="ctrTitle" idx="4294967295"/>
          </p:nvPr>
        </p:nvSpPr>
        <p:spPr>
          <a:xfrm>
            <a:off x="44604" y="72514"/>
            <a:ext cx="8229600" cy="933451"/>
          </a:xfrm>
        </p:spPr>
        <p:txBody>
          <a:bodyPr>
            <a:normAutofit/>
          </a:bodyPr>
          <a:lstStyle/>
          <a:p>
            <a:r>
              <a:rPr lang="en-US" sz="3200" dirty="0"/>
              <a:t>Summary of early-onset CRC global trends</a:t>
            </a:r>
          </a:p>
        </p:txBody>
      </p:sp>
      <p:sp>
        <p:nvSpPr>
          <p:cNvPr id="3" name="Subtitle 2">
            <a:extLst>
              <a:ext uri="{FF2B5EF4-FFF2-40B4-BE49-F238E27FC236}">
                <a16:creationId xmlns:a16="http://schemas.microsoft.com/office/drawing/2014/main" id="{AC5536C3-F65F-4C5A-9F9A-143E4B4BD609}"/>
              </a:ext>
            </a:extLst>
          </p:cNvPr>
          <p:cNvSpPr>
            <a:spLocks noGrp="1"/>
          </p:cNvSpPr>
          <p:nvPr>
            <p:ph type="subTitle" idx="4294967295"/>
          </p:nvPr>
        </p:nvSpPr>
        <p:spPr>
          <a:xfrm>
            <a:off x="1245305" y="1519291"/>
            <a:ext cx="10820314" cy="5338709"/>
          </a:xfrm>
        </p:spPr>
        <p:txBody>
          <a:bodyPr/>
          <a:lstStyle/>
          <a:p>
            <a:r>
              <a:rPr lang="en-US" sz="2400" dirty="0"/>
              <a:t>  	</a:t>
            </a:r>
            <a:r>
              <a:rPr lang="en-US" sz="2800" dirty="0"/>
              <a:t>Austria, Italy, and Lithuania (vs 11 countries in 50+)</a:t>
            </a:r>
          </a:p>
          <a:p>
            <a:endParaRPr lang="en-US" sz="2400" dirty="0">
              <a:sym typeface="Wingdings" panose="05000000000000000000" pitchFamily="2" charset="2"/>
            </a:endParaRPr>
          </a:p>
          <a:p>
            <a:r>
              <a:rPr lang="en-US" sz="2400" dirty="0">
                <a:sym typeface="Wingdings" panose="05000000000000000000" pitchFamily="2" charset="2"/>
              </a:rPr>
              <a:t>	</a:t>
            </a:r>
            <a:r>
              <a:rPr lang="en-US" sz="2800" dirty="0">
                <a:sym typeface="Wingdings" panose="05000000000000000000" pitchFamily="2" charset="2"/>
              </a:rPr>
              <a:t>19/41 countries</a:t>
            </a:r>
          </a:p>
          <a:p>
            <a:pPr marL="878411" lvl="3" indent="-342900">
              <a:buFont typeface="Arial" panose="020B0604020202020204" pitchFamily="34" charset="0"/>
              <a:buChar char="•"/>
            </a:pPr>
            <a:r>
              <a:rPr lang="en-US" sz="2400" dirty="0"/>
              <a:t>most rapid in Korea (AAPC=4.2), where rate is already highest (12.9/100,000)</a:t>
            </a:r>
          </a:p>
          <a:p>
            <a:pPr marL="878411" lvl="3" indent="-342900">
              <a:buFont typeface="Arial" panose="020B0604020202020204" pitchFamily="34" charset="0"/>
              <a:buChar char="•"/>
            </a:pPr>
            <a:r>
              <a:rPr lang="en-US" sz="2400" dirty="0">
                <a:sym typeface="Wingdings" panose="05000000000000000000" pitchFamily="2" charset="2"/>
              </a:rPr>
              <a:t>8  </a:t>
            </a:r>
            <a:r>
              <a:rPr lang="en-US" sz="2400" dirty="0">
                <a:solidFill>
                  <a:srgbClr val="00B050"/>
                </a:solidFill>
                <a:sym typeface="Wingdings" panose="05000000000000000000" pitchFamily="2" charset="2"/>
              </a:rPr>
              <a:t>decline</a:t>
            </a:r>
            <a:r>
              <a:rPr lang="en-US" sz="2400" dirty="0">
                <a:sym typeface="Wingdings" panose="05000000000000000000" pitchFamily="2" charset="2"/>
              </a:rPr>
              <a:t>/</a:t>
            </a:r>
            <a:r>
              <a:rPr lang="en-US" sz="2400" dirty="0">
                <a:solidFill>
                  <a:srgbClr val="0070C0"/>
                </a:solidFill>
                <a:sym typeface="Wingdings" panose="05000000000000000000" pitchFamily="2" charset="2"/>
              </a:rPr>
              <a:t>stable</a:t>
            </a:r>
            <a:r>
              <a:rPr lang="en-US" sz="2400" dirty="0">
                <a:sym typeface="Wingdings" panose="05000000000000000000" pitchFamily="2" charset="2"/>
              </a:rPr>
              <a:t> trend in 50+</a:t>
            </a:r>
          </a:p>
          <a:p>
            <a:pPr lvl="3" indent="0">
              <a:buNone/>
            </a:pPr>
            <a:r>
              <a:rPr lang="en-US" sz="2400" dirty="0">
                <a:solidFill>
                  <a:srgbClr val="00B050"/>
                </a:solidFill>
              </a:rPr>
              <a:t>		New Zealand		</a:t>
            </a:r>
            <a:r>
              <a:rPr lang="en-US" sz="2400" dirty="0">
                <a:solidFill>
                  <a:srgbClr val="0070C0"/>
                </a:solidFill>
              </a:rPr>
              <a:t> Denmark</a:t>
            </a:r>
            <a:endParaRPr lang="en-US" sz="2400" dirty="0">
              <a:solidFill>
                <a:srgbClr val="00B050"/>
              </a:solidFill>
            </a:endParaRPr>
          </a:p>
          <a:p>
            <a:pPr lvl="3" indent="0">
              <a:buNone/>
            </a:pPr>
            <a:r>
              <a:rPr lang="en-US" sz="2400" dirty="0">
                <a:solidFill>
                  <a:srgbClr val="00B050"/>
                </a:solidFill>
              </a:rPr>
              <a:t>		Australia			 Germany</a:t>
            </a:r>
          </a:p>
          <a:p>
            <a:pPr lvl="3" indent="0">
              <a:buNone/>
            </a:pPr>
            <a:r>
              <a:rPr lang="en-US" sz="2400" dirty="0">
                <a:solidFill>
                  <a:srgbClr val="00B050"/>
                </a:solidFill>
              </a:rPr>
              <a:t>		Canada			</a:t>
            </a:r>
            <a:r>
              <a:rPr lang="en-US" sz="2400" dirty="0">
                <a:solidFill>
                  <a:srgbClr val="0070C0"/>
                </a:solidFill>
              </a:rPr>
              <a:t> Slovenia</a:t>
            </a:r>
            <a:endParaRPr lang="en-US" sz="2400" dirty="0">
              <a:solidFill>
                <a:srgbClr val="00B050"/>
              </a:solidFill>
            </a:endParaRPr>
          </a:p>
          <a:p>
            <a:pPr lvl="3" indent="0">
              <a:buNone/>
            </a:pPr>
            <a:r>
              <a:rPr lang="en-US" sz="2400" dirty="0">
                <a:solidFill>
                  <a:srgbClr val="00B050"/>
                </a:solidFill>
              </a:rPr>
              <a:t>		US</a:t>
            </a:r>
            <a:r>
              <a:rPr lang="en-US" sz="2400" dirty="0"/>
              <a:t>				 </a:t>
            </a:r>
            <a:r>
              <a:rPr lang="en-US" sz="2400" dirty="0">
                <a:solidFill>
                  <a:srgbClr val="0070C0"/>
                </a:solidFill>
              </a:rPr>
              <a:t>UK</a:t>
            </a:r>
            <a:endParaRPr lang="en-US" sz="2400" dirty="0">
              <a:solidFill>
                <a:srgbClr val="0070C0"/>
              </a:solidFill>
              <a:sym typeface="Wingdings" panose="05000000000000000000" pitchFamily="2" charset="2"/>
            </a:endParaRPr>
          </a:p>
          <a:p>
            <a:endParaRPr lang="en-US" sz="2400" dirty="0"/>
          </a:p>
          <a:p>
            <a:r>
              <a:rPr lang="en-US" sz="2400" dirty="0"/>
              <a:t>		</a:t>
            </a:r>
          </a:p>
          <a:p>
            <a:endParaRPr lang="en-US" sz="2400" dirty="0"/>
          </a:p>
          <a:p>
            <a:endParaRPr lang="en-US" sz="2400" dirty="0"/>
          </a:p>
        </p:txBody>
      </p:sp>
      <p:sp>
        <p:nvSpPr>
          <p:cNvPr id="5" name="Arrow: Right 4">
            <a:extLst>
              <a:ext uri="{FF2B5EF4-FFF2-40B4-BE49-F238E27FC236}">
                <a16:creationId xmlns:a16="http://schemas.microsoft.com/office/drawing/2014/main" id="{640C7435-C35A-400B-AEA3-50418A3B7303}"/>
              </a:ext>
            </a:extLst>
          </p:cNvPr>
          <p:cNvSpPr/>
          <p:nvPr/>
        </p:nvSpPr>
        <p:spPr>
          <a:xfrm rot="5400000">
            <a:off x="1127017" y="1502798"/>
            <a:ext cx="640080" cy="457200"/>
          </a:xfrm>
          <a:prstGeom prst="rightArrow">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B33B10AB-F5C0-4351-97AE-FD266D1ACF7E}"/>
              </a:ext>
            </a:extLst>
          </p:cNvPr>
          <p:cNvSpPr/>
          <p:nvPr/>
        </p:nvSpPr>
        <p:spPr>
          <a:xfrm rot="16200000">
            <a:off x="1112674" y="2541040"/>
            <a:ext cx="640080" cy="457200"/>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97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A1F793-6F99-47A1-9222-DC755E3941F1}"/>
              </a:ext>
            </a:extLst>
          </p:cNvPr>
          <p:cNvSpPr>
            <a:spLocks noGrp="1"/>
          </p:cNvSpPr>
          <p:nvPr>
            <p:ph type="sldNum" sz="quarter" idx="12"/>
          </p:nvPr>
        </p:nvSpPr>
        <p:spPr/>
        <p:txBody>
          <a:bodyPr/>
          <a:lstStyle/>
          <a:p>
            <a:fld id="{AAB0F9F0-5E93-4283-8D29-21D4F3D18BF8}" type="slidenum">
              <a:rPr lang="en-US" smtClean="0"/>
              <a:t>26</a:t>
            </a:fld>
            <a:endParaRPr lang="en-US"/>
          </a:p>
        </p:txBody>
      </p:sp>
      <p:sp>
        <p:nvSpPr>
          <p:cNvPr id="5" name="Subtitle 2">
            <a:extLst>
              <a:ext uri="{FF2B5EF4-FFF2-40B4-BE49-F238E27FC236}">
                <a16:creationId xmlns:a16="http://schemas.microsoft.com/office/drawing/2014/main" id="{37AAC375-7FF8-4656-BE5F-AF6159C692D8}"/>
              </a:ext>
            </a:extLst>
          </p:cNvPr>
          <p:cNvSpPr txBox="1">
            <a:spLocks/>
          </p:cNvSpPr>
          <p:nvPr/>
        </p:nvSpPr>
        <p:spPr>
          <a:xfrm>
            <a:off x="1023213" y="1964177"/>
            <a:ext cx="10270927" cy="1799359"/>
          </a:xfrm>
          <a:prstGeom prst="rect">
            <a:avLst/>
          </a:prstGeom>
        </p:spPr>
        <p:txBody>
          <a:bodyPr vert="horz" lIns="0" tIns="0" rIns="0" bIns="0" rtlCol="0">
            <a:noAutofit/>
          </a:bodyPr>
          <a:lstStyle>
            <a:lvl1pPr marL="0" indent="0" algn="l" defTabSz="609593" rtl="0" eaLnBrk="1" latinLnBrk="0" hangingPunct="1">
              <a:lnSpc>
                <a:spcPts val="2500"/>
              </a:lnSpc>
              <a:spcBef>
                <a:spcPts val="533"/>
              </a:spcBef>
              <a:spcAft>
                <a:spcPts val="1132"/>
              </a:spcAft>
              <a:buFont typeface="Arial"/>
              <a:buNone/>
              <a:defRPr lang="en-US" sz="1801"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609593" rtl="0" eaLnBrk="1" latinLnBrk="0" hangingPunct="1">
              <a:lnSpc>
                <a:spcPct val="100000"/>
              </a:lnSpc>
              <a:spcBef>
                <a:spcPts val="800"/>
              </a:spcBef>
              <a:spcAft>
                <a:spcPts val="0"/>
              </a:spcAft>
              <a:buFont typeface="Arial"/>
              <a:buNone/>
              <a:tabLst/>
              <a:defRPr lang="en-US" sz="2400" b="1" kern="1200" spc="100"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226481" indent="-226481" algn="l" defTabSz="609593" rtl="0" eaLnBrk="1" latinLnBrk="0" hangingPunct="1">
              <a:lnSpc>
                <a:spcPct val="100000"/>
              </a:lnSpc>
              <a:spcBef>
                <a:spcPts val="533"/>
              </a:spcBef>
              <a:spcAft>
                <a:spcPts val="533"/>
              </a:spcAft>
              <a:buFont typeface="Arial"/>
              <a:buChar char="•"/>
              <a:defRPr lang="en-US" sz="1801"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535511" indent="-224364" algn="l" defTabSz="609593"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73" indent="-228597" algn="l" defTabSz="609593"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58" indent="-304797"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7"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7"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5" indent="-304797"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sz="2800" dirty="0"/>
              <a:t>Data limited to 41 mostly high- or middle-income countries</a:t>
            </a:r>
          </a:p>
          <a:p>
            <a:pPr marL="457200" indent="-457200">
              <a:lnSpc>
                <a:spcPct val="150000"/>
              </a:lnSpc>
              <a:buFont typeface="Arial" panose="020B0604020202020204" pitchFamily="34" charset="0"/>
              <a:buChar char="•"/>
            </a:pPr>
            <a:r>
              <a:rPr lang="en-US" sz="2800" dirty="0"/>
              <a:t>Incidence sometimes based on &lt;100% population coverage</a:t>
            </a:r>
          </a:p>
          <a:p>
            <a:pPr marL="457200" indent="-457200">
              <a:lnSpc>
                <a:spcPct val="150000"/>
              </a:lnSpc>
              <a:buFont typeface="Arial" panose="020B0604020202020204" pitchFamily="34" charset="0"/>
              <a:buChar char="•"/>
            </a:pPr>
            <a:r>
              <a:rPr lang="en-US" sz="2800" dirty="0"/>
              <a:t>Contemporary data (since 2012) lacking for most countries</a:t>
            </a:r>
          </a:p>
          <a:p>
            <a:pPr marL="457200" lvl="1" indent="-457200">
              <a:lnSpc>
                <a:spcPct val="150000"/>
              </a:lnSpc>
              <a:buFont typeface="Arial" panose="020B0604020202020204" pitchFamily="34" charset="0"/>
              <a:buChar char="•"/>
            </a:pPr>
            <a:r>
              <a:rPr lang="en-US" sz="2800" b="0" dirty="0">
                <a:solidFill>
                  <a:schemeClr val="tx1"/>
                </a:solidFill>
              </a:rPr>
              <a:t>Inability to exclude appendix</a:t>
            </a:r>
          </a:p>
          <a:p>
            <a:endParaRPr lang="en-US" sz="2800" dirty="0"/>
          </a:p>
          <a:p>
            <a:r>
              <a:rPr lang="en-US" sz="2800" dirty="0"/>
              <a:t>		</a:t>
            </a:r>
          </a:p>
          <a:p>
            <a:endParaRPr lang="en-US" sz="2800" dirty="0"/>
          </a:p>
          <a:p>
            <a:endParaRPr lang="en-US" sz="2800" dirty="0"/>
          </a:p>
        </p:txBody>
      </p:sp>
      <p:sp>
        <p:nvSpPr>
          <p:cNvPr id="6" name="TextBox 5">
            <a:extLst>
              <a:ext uri="{FF2B5EF4-FFF2-40B4-BE49-F238E27FC236}">
                <a16:creationId xmlns:a16="http://schemas.microsoft.com/office/drawing/2014/main" id="{B94EF9B8-BCF6-4282-AF05-37B0F794E5E2}"/>
              </a:ext>
            </a:extLst>
          </p:cNvPr>
          <p:cNvSpPr txBox="1"/>
          <p:nvPr/>
        </p:nvSpPr>
        <p:spPr>
          <a:xfrm>
            <a:off x="4204009" y="400214"/>
            <a:ext cx="2196791" cy="584775"/>
          </a:xfrm>
          <a:prstGeom prst="rect">
            <a:avLst/>
          </a:prstGeom>
          <a:noFill/>
        </p:spPr>
        <p:txBody>
          <a:bodyPr wrap="square" rtlCol="0">
            <a:spAutoFit/>
          </a:bodyPr>
          <a:lstStyle/>
          <a:p>
            <a:r>
              <a:rPr lang="en-US" sz="3200" b="1" dirty="0">
                <a:solidFill>
                  <a:srgbClr val="1F497D"/>
                </a:solidFill>
                <a:latin typeface="Calibri"/>
              </a:rPr>
              <a:t>Limitations</a:t>
            </a:r>
          </a:p>
        </p:txBody>
      </p:sp>
    </p:spTree>
    <p:extLst>
      <p:ext uri="{BB962C8B-B14F-4D97-AF65-F5344CB8AC3E}">
        <p14:creationId xmlns:p14="http://schemas.microsoft.com/office/powerpoint/2010/main" val="36358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7FF52-B60C-4D4F-A67B-911BB048A8F9}"/>
              </a:ext>
            </a:extLst>
          </p:cNvPr>
          <p:cNvPicPr>
            <a:picLocks noChangeAspect="1"/>
          </p:cNvPicPr>
          <p:nvPr/>
        </p:nvPicPr>
        <p:blipFill rotWithShape="1">
          <a:blip r:embed="rId3">
            <a:extLst>
              <a:ext uri="{28A0092B-C50C-407E-A947-70E740481C1C}">
                <a14:useLocalDpi xmlns:a14="http://schemas.microsoft.com/office/drawing/2010/main" val="0"/>
              </a:ext>
            </a:extLst>
          </a:blip>
          <a:srcRect l="3711" t="8756" r="29549" b="11287"/>
          <a:stretch/>
        </p:blipFill>
        <p:spPr>
          <a:xfrm>
            <a:off x="7050839" y="2062973"/>
            <a:ext cx="4273949" cy="3749040"/>
          </a:xfrm>
          <a:prstGeom prst="rect">
            <a:avLst/>
          </a:prstGeom>
        </p:spPr>
      </p:pic>
      <p:pic>
        <p:nvPicPr>
          <p:cNvPr id="8" name="Picture 7">
            <a:extLst>
              <a:ext uri="{FF2B5EF4-FFF2-40B4-BE49-F238E27FC236}">
                <a16:creationId xmlns:a16="http://schemas.microsoft.com/office/drawing/2014/main" id="{83E2EC6C-4278-4676-8A09-C0179A9C6342}"/>
              </a:ext>
            </a:extLst>
          </p:cNvPr>
          <p:cNvPicPr>
            <a:picLocks noChangeAspect="1"/>
          </p:cNvPicPr>
          <p:nvPr/>
        </p:nvPicPr>
        <p:blipFill rotWithShape="1">
          <a:blip r:embed="rId4">
            <a:extLst>
              <a:ext uri="{28A0092B-C50C-407E-A947-70E740481C1C}">
                <a14:useLocalDpi xmlns:a14="http://schemas.microsoft.com/office/drawing/2010/main" val="0"/>
              </a:ext>
            </a:extLst>
          </a:blip>
          <a:srcRect l="4020" t="8756" r="29240" b="11287"/>
          <a:stretch/>
        </p:blipFill>
        <p:spPr>
          <a:xfrm>
            <a:off x="1725406" y="2062973"/>
            <a:ext cx="4273949" cy="3749040"/>
          </a:xfrm>
          <a:prstGeom prst="rect">
            <a:avLst/>
          </a:prstGeom>
        </p:spPr>
      </p:pic>
      <p:sp>
        <p:nvSpPr>
          <p:cNvPr id="11" name="TextBox 10">
            <a:extLst>
              <a:ext uri="{FF2B5EF4-FFF2-40B4-BE49-F238E27FC236}">
                <a16:creationId xmlns:a16="http://schemas.microsoft.com/office/drawing/2014/main" id="{41B63717-0ABD-47B9-9967-170DAFDE596B}"/>
              </a:ext>
            </a:extLst>
          </p:cNvPr>
          <p:cNvSpPr txBox="1"/>
          <p:nvPr/>
        </p:nvSpPr>
        <p:spPr>
          <a:xfrm>
            <a:off x="2261394" y="1430039"/>
            <a:ext cx="3534936" cy="523220"/>
          </a:xfrm>
          <a:prstGeom prst="rect">
            <a:avLst/>
          </a:prstGeom>
          <a:noFill/>
        </p:spPr>
        <p:txBody>
          <a:bodyPr wrap="square" rtlCol="0">
            <a:spAutoFit/>
          </a:bodyPr>
          <a:lstStyle/>
          <a:p>
            <a:r>
              <a:rPr lang="en-US" sz="2800" b="1" dirty="0">
                <a:solidFill>
                  <a:srgbClr val="040404"/>
                </a:solidFill>
              </a:rPr>
              <a:t>including appendix</a:t>
            </a:r>
            <a:endParaRPr lang="en-US" sz="2800" dirty="0">
              <a:solidFill>
                <a:srgbClr val="040404"/>
              </a:solidFill>
            </a:endParaRPr>
          </a:p>
        </p:txBody>
      </p:sp>
      <p:sp>
        <p:nvSpPr>
          <p:cNvPr id="12" name="TextBox 11">
            <a:extLst>
              <a:ext uri="{FF2B5EF4-FFF2-40B4-BE49-F238E27FC236}">
                <a16:creationId xmlns:a16="http://schemas.microsoft.com/office/drawing/2014/main" id="{50A1FA14-0A4C-4740-A9EF-0225B5568C88}"/>
              </a:ext>
            </a:extLst>
          </p:cNvPr>
          <p:cNvSpPr txBox="1"/>
          <p:nvPr/>
        </p:nvSpPr>
        <p:spPr>
          <a:xfrm>
            <a:off x="7616286" y="1389103"/>
            <a:ext cx="4575714" cy="523220"/>
          </a:xfrm>
          <a:prstGeom prst="rect">
            <a:avLst/>
          </a:prstGeom>
          <a:noFill/>
        </p:spPr>
        <p:txBody>
          <a:bodyPr wrap="square" rtlCol="0">
            <a:spAutoFit/>
          </a:bodyPr>
          <a:lstStyle/>
          <a:p>
            <a:r>
              <a:rPr lang="en-US" sz="2800" b="1" dirty="0">
                <a:solidFill>
                  <a:srgbClr val="040404"/>
                </a:solidFill>
              </a:rPr>
              <a:t>excluding appendix</a:t>
            </a:r>
            <a:endParaRPr lang="en-US" sz="2800" dirty="0">
              <a:solidFill>
                <a:srgbClr val="040404"/>
              </a:solidFill>
            </a:endParaRPr>
          </a:p>
        </p:txBody>
      </p:sp>
      <p:sp>
        <p:nvSpPr>
          <p:cNvPr id="2" name="TextBox 1">
            <a:extLst>
              <a:ext uri="{FF2B5EF4-FFF2-40B4-BE49-F238E27FC236}">
                <a16:creationId xmlns:a16="http://schemas.microsoft.com/office/drawing/2014/main" id="{98570E8A-1FC5-4B44-88F3-F360435521B8}"/>
              </a:ext>
            </a:extLst>
          </p:cNvPr>
          <p:cNvSpPr txBox="1"/>
          <p:nvPr/>
        </p:nvSpPr>
        <p:spPr>
          <a:xfrm>
            <a:off x="4357598" y="3937493"/>
            <a:ext cx="1371600" cy="707886"/>
          </a:xfrm>
          <a:prstGeom prst="rect">
            <a:avLst/>
          </a:prstGeom>
          <a:solidFill>
            <a:schemeClr val="bg2"/>
          </a:solidFill>
          <a:ln>
            <a:solidFill>
              <a:schemeClr val="tx1"/>
            </a:solidFill>
          </a:ln>
        </p:spPr>
        <p:txBody>
          <a:bodyPr wrap="square" lIns="0" tIns="0" rIns="0" bIns="0" rtlCol="0">
            <a:spAutoFit/>
          </a:bodyPr>
          <a:lstStyle/>
          <a:p>
            <a:pPr algn="ctr">
              <a:spcAft>
                <a:spcPts val="1200"/>
              </a:spcAft>
            </a:pPr>
            <a:r>
              <a:rPr lang="en-US" b="1" dirty="0"/>
              <a:t>1994-2015 </a:t>
            </a:r>
          </a:p>
          <a:p>
            <a:pPr algn="ctr">
              <a:spcAft>
                <a:spcPts val="1200"/>
              </a:spcAft>
            </a:pPr>
            <a:r>
              <a:rPr lang="en-US" b="1" dirty="0"/>
              <a:t>APC = 2.1*</a:t>
            </a:r>
          </a:p>
        </p:txBody>
      </p:sp>
      <p:sp>
        <p:nvSpPr>
          <p:cNvPr id="10" name="TextBox 9">
            <a:extLst>
              <a:ext uri="{FF2B5EF4-FFF2-40B4-BE49-F238E27FC236}">
                <a16:creationId xmlns:a16="http://schemas.microsoft.com/office/drawing/2014/main" id="{F606967D-150E-4CA5-89A6-8B90190869FE}"/>
              </a:ext>
            </a:extLst>
          </p:cNvPr>
          <p:cNvSpPr txBox="1"/>
          <p:nvPr/>
        </p:nvSpPr>
        <p:spPr>
          <a:xfrm>
            <a:off x="9694122" y="3937493"/>
            <a:ext cx="1371600" cy="707886"/>
          </a:xfrm>
          <a:prstGeom prst="rect">
            <a:avLst/>
          </a:prstGeom>
          <a:solidFill>
            <a:schemeClr val="bg2"/>
          </a:solidFill>
          <a:ln>
            <a:solidFill>
              <a:schemeClr val="tx1"/>
            </a:solidFill>
          </a:ln>
        </p:spPr>
        <p:txBody>
          <a:bodyPr wrap="square" lIns="0" tIns="0" rIns="0" bIns="0" rtlCol="0">
            <a:spAutoFit/>
          </a:bodyPr>
          <a:lstStyle/>
          <a:p>
            <a:pPr algn="ctr">
              <a:spcAft>
                <a:spcPts val="1200"/>
              </a:spcAft>
            </a:pPr>
            <a:r>
              <a:rPr lang="en-US" b="1" dirty="0"/>
              <a:t>1993-2015 </a:t>
            </a:r>
          </a:p>
          <a:p>
            <a:pPr algn="ctr">
              <a:spcAft>
                <a:spcPts val="1200"/>
              </a:spcAft>
            </a:pPr>
            <a:r>
              <a:rPr lang="en-US" b="1" dirty="0"/>
              <a:t>APC = 1.7*</a:t>
            </a:r>
          </a:p>
        </p:txBody>
      </p:sp>
      <p:sp>
        <p:nvSpPr>
          <p:cNvPr id="15" name="TextBox 14">
            <a:extLst>
              <a:ext uri="{FF2B5EF4-FFF2-40B4-BE49-F238E27FC236}">
                <a16:creationId xmlns:a16="http://schemas.microsoft.com/office/drawing/2014/main" id="{8C761A05-8C16-4F4A-B9EB-6F638D6F6950}"/>
              </a:ext>
            </a:extLst>
          </p:cNvPr>
          <p:cNvSpPr txBox="1"/>
          <p:nvPr/>
        </p:nvSpPr>
        <p:spPr>
          <a:xfrm>
            <a:off x="0" y="10265"/>
            <a:ext cx="12192000" cy="584775"/>
          </a:xfrm>
          <a:prstGeom prst="rect">
            <a:avLst/>
          </a:prstGeom>
          <a:noFill/>
        </p:spPr>
        <p:txBody>
          <a:bodyPr wrap="square" rtlCol="0">
            <a:spAutoFit/>
          </a:bodyPr>
          <a:lstStyle/>
          <a:p>
            <a:r>
              <a:rPr lang="en-US" sz="3200" b="1" dirty="0">
                <a:solidFill>
                  <a:srgbClr val="1F497D"/>
                </a:solidFill>
                <a:latin typeface="Calibri"/>
              </a:rPr>
              <a:t>Influence of appendix on rates of early-onset CRC in the US</a:t>
            </a:r>
          </a:p>
        </p:txBody>
      </p:sp>
    </p:spTree>
    <p:extLst>
      <p:ext uri="{BB962C8B-B14F-4D97-AF65-F5344CB8AC3E}">
        <p14:creationId xmlns:p14="http://schemas.microsoft.com/office/powerpoint/2010/main" val="782287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607D222-4E50-4680-9D5C-0BD6FD4D5054}"/>
              </a:ext>
            </a:extLst>
          </p:cNvPr>
          <p:cNvPicPr>
            <a:picLocks noChangeAspect="1"/>
          </p:cNvPicPr>
          <p:nvPr/>
        </p:nvPicPr>
        <p:blipFill rotWithShape="1">
          <a:blip r:embed="rId3">
            <a:extLst>
              <a:ext uri="{28A0092B-C50C-407E-A947-70E740481C1C}">
                <a14:useLocalDpi xmlns:a14="http://schemas.microsoft.com/office/drawing/2010/main" val="0"/>
              </a:ext>
            </a:extLst>
          </a:blip>
          <a:srcRect l="3248" t="8756" r="28749" b="11287"/>
          <a:stretch/>
        </p:blipFill>
        <p:spPr>
          <a:xfrm>
            <a:off x="4047897" y="2062973"/>
            <a:ext cx="4248614" cy="3657600"/>
          </a:xfrm>
          <a:prstGeom prst="rect">
            <a:avLst/>
          </a:prstGeom>
        </p:spPr>
      </p:pic>
      <p:sp>
        <p:nvSpPr>
          <p:cNvPr id="11" name="TextBox 10">
            <a:extLst>
              <a:ext uri="{FF2B5EF4-FFF2-40B4-BE49-F238E27FC236}">
                <a16:creationId xmlns:a16="http://schemas.microsoft.com/office/drawing/2014/main" id="{41B63717-0ABD-47B9-9967-170DAFDE596B}"/>
              </a:ext>
            </a:extLst>
          </p:cNvPr>
          <p:cNvSpPr txBox="1"/>
          <p:nvPr/>
        </p:nvSpPr>
        <p:spPr>
          <a:xfrm>
            <a:off x="620757" y="1091120"/>
            <a:ext cx="4575714" cy="954107"/>
          </a:xfrm>
          <a:prstGeom prst="rect">
            <a:avLst/>
          </a:prstGeom>
          <a:noFill/>
        </p:spPr>
        <p:txBody>
          <a:bodyPr wrap="square" rtlCol="0">
            <a:spAutoFit/>
          </a:bodyPr>
          <a:lstStyle/>
          <a:p>
            <a:r>
              <a:rPr lang="en-US" sz="2800" b="1" dirty="0">
                <a:solidFill>
                  <a:srgbClr val="040404"/>
                </a:solidFill>
              </a:rPr>
              <a:t>Colon</a:t>
            </a:r>
          </a:p>
          <a:p>
            <a:r>
              <a:rPr lang="en-US" sz="2800" b="1" dirty="0">
                <a:solidFill>
                  <a:srgbClr val="040404"/>
                </a:solidFill>
              </a:rPr>
              <a:t>including appendix</a:t>
            </a:r>
            <a:endParaRPr lang="en-US" sz="2800" dirty="0">
              <a:solidFill>
                <a:srgbClr val="040404"/>
              </a:solidFill>
            </a:endParaRPr>
          </a:p>
        </p:txBody>
      </p:sp>
      <p:sp>
        <p:nvSpPr>
          <p:cNvPr id="12" name="TextBox 11">
            <a:extLst>
              <a:ext uri="{FF2B5EF4-FFF2-40B4-BE49-F238E27FC236}">
                <a16:creationId xmlns:a16="http://schemas.microsoft.com/office/drawing/2014/main" id="{50A1FA14-0A4C-4740-A9EF-0225B5568C88}"/>
              </a:ext>
            </a:extLst>
          </p:cNvPr>
          <p:cNvSpPr txBox="1"/>
          <p:nvPr/>
        </p:nvSpPr>
        <p:spPr>
          <a:xfrm>
            <a:off x="4486511" y="1088682"/>
            <a:ext cx="5244790" cy="954107"/>
          </a:xfrm>
          <a:prstGeom prst="rect">
            <a:avLst/>
          </a:prstGeom>
          <a:noFill/>
        </p:spPr>
        <p:txBody>
          <a:bodyPr wrap="square" rtlCol="0">
            <a:spAutoFit/>
          </a:bodyPr>
          <a:lstStyle/>
          <a:p>
            <a:r>
              <a:rPr lang="en-US" sz="2800" b="1" dirty="0">
                <a:solidFill>
                  <a:srgbClr val="040404"/>
                </a:solidFill>
              </a:rPr>
              <a:t>Colon</a:t>
            </a:r>
          </a:p>
          <a:p>
            <a:r>
              <a:rPr lang="en-US" sz="2800" b="1" dirty="0">
                <a:solidFill>
                  <a:srgbClr val="040404"/>
                </a:solidFill>
              </a:rPr>
              <a:t>excluding appendix</a:t>
            </a:r>
            <a:endParaRPr lang="en-US" sz="2800" dirty="0">
              <a:solidFill>
                <a:srgbClr val="040404"/>
              </a:solidFill>
            </a:endParaRPr>
          </a:p>
        </p:txBody>
      </p:sp>
      <p:sp>
        <p:nvSpPr>
          <p:cNvPr id="15" name="TextBox 14">
            <a:extLst>
              <a:ext uri="{FF2B5EF4-FFF2-40B4-BE49-F238E27FC236}">
                <a16:creationId xmlns:a16="http://schemas.microsoft.com/office/drawing/2014/main" id="{8C761A05-8C16-4F4A-B9EB-6F638D6F6950}"/>
              </a:ext>
            </a:extLst>
          </p:cNvPr>
          <p:cNvSpPr txBox="1"/>
          <p:nvPr/>
        </p:nvSpPr>
        <p:spPr>
          <a:xfrm>
            <a:off x="0" y="10265"/>
            <a:ext cx="12192000" cy="584775"/>
          </a:xfrm>
          <a:prstGeom prst="rect">
            <a:avLst/>
          </a:prstGeom>
          <a:noFill/>
        </p:spPr>
        <p:txBody>
          <a:bodyPr wrap="square" rtlCol="0">
            <a:spAutoFit/>
          </a:bodyPr>
          <a:lstStyle/>
          <a:p>
            <a:r>
              <a:rPr lang="en-US" sz="3200" b="1" dirty="0">
                <a:solidFill>
                  <a:srgbClr val="1F497D"/>
                </a:solidFill>
                <a:latin typeface="Calibri"/>
              </a:rPr>
              <a:t>Influence of appendix on rates of early-onset colon in the US</a:t>
            </a:r>
          </a:p>
        </p:txBody>
      </p:sp>
      <p:pic>
        <p:nvPicPr>
          <p:cNvPr id="9" name="Picture 8">
            <a:extLst>
              <a:ext uri="{FF2B5EF4-FFF2-40B4-BE49-F238E27FC236}">
                <a16:creationId xmlns:a16="http://schemas.microsoft.com/office/drawing/2014/main" id="{FBCD96B2-E772-4416-A11D-6882D436BBE5}"/>
              </a:ext>
            </a:extLst>
          </p:cNvPr>
          <p:cNvPicPr>
            <a:picLocks noChangeAspect="1"/>
          </p:cNvPicPr>
          <p:nvPr/>
        </p:nvPicPr>
        <p:blipFill rotWithShape="1">
          <a:blip r:embed="rId4">
            <a:extLst>
              <a:ext uri="{28A0092B-C50C-407E-A947-70E740481C1C}">
                <a14:useLocalDpi xmlns:a14="http://schemas.microsoft.com/office/drawing/2010/main" val="0"/>
              </a:ext>
            </a:extLst>
          </a:blip>
          <a:srcRect l="4020" t="8544" r="28536" b="11498"/>
          <a:stretch/>
        </p:blipFill>
        <p:spPr>
          <a:xfrm>
            <a:off x="113059" y="2062973"/>
            <a:ext cx="4213615" cy="3657600"/>
          </a:xfrm>
          <a:prstGeom prst="rect">
            <a:avLst/>
          </a:prstGeom>
        </p:spPr>
      </p:pic>
      <p:sp>
        <p:nvSpPr>
          <p:cNvPr id="2" name="TextBox 1">
            <a:extLst>
              <a:ext uri="{FF2B5EF4-FFF2-40B4-BE49-F238E27FC236}">
                <a16:creationId xmlns:a16="http://schemas.microsoft.com/office/drawing/2014/main" id="{98570E8A-1FC5-4B44-88F3-F360435521B8}"/>
              </a:ext>
            </a:extLst>
          </p:cNvPr>
          <p:cNvSpPr txBox="1"/>
          <p:nvPr/>
        </p:nvSpPr>
        <p:spPr>
          <a:xfrm>
            <a:off x="2512745" y="2434315"/>
            <a:ext cx="1371600" cy="707886"/>
          </a:xfrm>
          <a:prstGeom prst="rect">
            <a:avLst/>
          </a:prstGeom>
          <a:solidFill>
            <a:schemeClr val="bg2"/>
          </a:solidFill>
          <a:ln>
            <a:solidFill>
              <a:schemeClr val="tx1"/>
            </a:solidFill>
          </a:ln>
        </p:spPr>
        <p:txBody>
          <a:bodyPr wrap="square" lIns="0" tIns="0" rIns="0" bIns="0" rtlCol="0">
            <a:spAutoFit/>
          </a:bodyPr>
          <a:lstStyle/>
          <a:p>
            <a:pPr algn="ctr">
              <a:spcAft>
                <a:spcPts val="1200"/>
              </a:spcAft>
            </a:pPr>
            <a:r>
              <a:rPr lang="en-US" b="1" dirty="0"/>
              <a:t>1996-2016 </a:t>
            </a:r>
          </a:p>
          <a:p>
            <a:pPr algn="ctr">
              <a:spcAft>
                <a:spcPts val="1200"/>
              </a:spcAft>
            </a:pPr>
            <a:r>
              <a:rPr lang="en-US" b="1" dirty="0"/>
              <a:t>APC = 2.1*</a:t>
            </a:r>
          </a:p>
        </p:txBody>
      </p:sp>
      <p:sp>
        <p:nvSpPr>
          <p:cNvPr id="10" name="TextBox 9">
            <a:extLst>
              <a:ext uri="{FF2B5EF4-FFF2-40B4-BE49-F238E27FC236}">
                <a16:creationId xmlns:a16="http://schemas.microsoft.com/office/drawing/2014/main" id="{F606967D-150E-4CA5-89A6-8B90190869FE}"/>
              </a:ext>
            </a:extLst>
          </p:cNvPr>
          <p:cNvSpPr txBox="1"/>
          <p:nvPr/>
        </p:nvSpPr>
        <p:spPr>
          <a:xfrm>
            <a:off x="6252433" y="2434315"/>
            <a:ext cx="1371600" cy="707886"/>
          </a:xfrm>
          <a:prstGeom prst="rect">
            <a:avLst/>
          </a:prstGeom>
          <a:solidFill>
            <a:schemeClr val="bg2"/>
          </a:solidFill>
          <a:ln>
            <a:solidFill>
              <a:schemeClr val="tx1"/>
            </a:solidFill>
          </a:ln>
        </p:spPr>
        <p:txBody>
          <a:bodyPr wrap="square" lIns="0" tIns="0" rIns="0" bIns="0" rtlCol="0">
            <a:spAutoFit/>
          </a:bodyPr>
          <a:lstStyle/>
          <a:p>
            <a:pPr algn="ctr">
              <a:spcAft>
                <a:spcPts val="1200"/>
              </a:spcAft>
            </a:pPr>
            <a:r>
              <a:rPr lang="en-US" b="1" dirty="0"/>
              <a:t>1995-2016 </a:t>
            </a:r>
          </a:p>
          <a:p>
            <a:pPr algn="ctr">
              <a:spcAft>
                <a:spcPts val="1200"/>
              </a:spcAft>
            </a:pPr>
            <a:r>
              <a:rPr lang="en-US" b="1" dirty="0"/>
              <a:t>APC = 1.3*</a:t>
            </a:r>
          </a:p>
        </p:txBody>
      </p:sp>
      <p:pic>
        <p:nvPicPr>
          <p:cNvPr id="3" name="Picture 2">
            <a:extLst>
              <a:ext uri="{FF2B5EF4-FFF2-40B4-BE49-F238E27FC236}">
                <a16:creationId xmlns:a16="http://schemas.microsoft.com/office/drawing/2014/main" id="{B02F5151-5875-4312-BDE0-A51CF3FE144E}"/>
              </a:ext>
            </a:extLst>
          </p:cNvPr>
          <p:cNvPicPr>
            <a:picLocks noChangeAspect="1"/>
          </p:cNvPicPr>
          <p:nvPr/>
        </p:nvPicPr>
        <p:blipFill>
          <a:blip r:embed="rId5"/>
          <a:stretch>
            <a:fillRect/>
          </a:stretch>
        </p:blipFill>
        <p:spPr>
          <a:xfrm>
            <a:off x="8192428" y="2042789"/>
            <a:ext cx="3887223" cy="3657600"/>
          </a:xfrm>
          <a:prstGeom prst="rect">
            <a:avLst/>
          </a:prstGeom>
        </p:spPr>
      </p:pic>
      <p:sp>
        <p:nvSpPr>
          <p:cNvPr id="14" name="TextBox 13">
            <a:extLst>
              <a:ext uri="{FF2B5EF4-FFF2-40B4-BE49-F238E27FC236}">
                <a16:creationId xmlns:a16="http://schemas.microsoft.com/office/drawing/2014/main" id="{63A31BFC-481F-430C-B34D-174A6702350E}"/>
              </a:ext>
            </a:extLst>
          </p:cNvPr>
          <p:cNvSpPr txBox="1"/>
          <p:nvPr/>
        </p:nvSpPr>
        <p:spPr>
          <a:xfrm>
            <a:off x="9448802" y="1499385"/>
            <a:ext cx="1523999" cy="523220"/>
          </a:xfrm>
          <a:prstGeom prst="rect">
            <a:avLst/>
          </a:prstGeom>
          <a:noFill/>
        </p:spPr>
        <p:txBody>
          <a:bodyPr wrap="square" rtlCol="0">
            <a:spAutoFit/>
          </a:bodyPr>
          <a:lstStyle/>
          <a:p>
            <a:r>
              <a:rPr lang="en-US" sz="2800" b="1" dirty="0">
                <a:solidFill>
                  <a:srgbClr val="040404"/>
                </a:solidFill>
              </a:rPr>
              <a:t>Rectum</a:t>
            </a:r>
          </a:p>
        </p:txBody>
      </p:sp>
      <p:sp>
        <p:nvSpPr>
          <p:cNvPr id="16" name="TextBox 15">
            <a:extLst>
              <a:ext uri="{FF2B5EF4-FFF2-40B4-BE49-F238E27FC236}">
                <a16:creationId xmlns:a16="http://schemas.microsoft.com/office/drawing/2014/main" id="{2CFFF6DF-2719-48C4-9CC5-1A31C5192BAC}"/>
              </a:ext>
            </a:extLst>
          </p:cNvPr>
          <p:cNvSpPr txBox="1"/>
          <p:nvPr/>
        </p:nvSpPr>
        <p:spPr>
          <a:xfrm>
            <a:off x="10343071" y="2434315"/>
            <a:ext cx="1371600" cy="707886"/>
          </a:xfrm>
          <a:prstGeom prst="rect">
            <a:avLst/>
          </a:prstGeom>
          <a:solidFill>
            <a:schemeClr val="bg2"/>
          </a:solidFill>
          <a:ln>
            <a:solidFill>
              <a:schemeClr val="tx1"/>
            </a:solidFill>
          </a:ln>
        </p:spPr>
        <p:txBody>
          <a:bodyPr wrap="square" lIns="0" tIns="0" rIns="0" bIns="0" rtlCol="0">
            <a:spAutoFit/>
          </a:bodyPr>
          <a:lstStyle/>
          <a:p>
            <a:pPr algn="ctr">
              <a:spcAft>
                <a:spcPts val="1200"/>
              </a:spcAft>
            </a:pPr>
            <a:r>
              <a:rPr lang="en-US" b="1" dirty="0"/>
              <a:t>1997-2016 </a:t>
            </a:r>
          </a:p>
          <a:p>
            <a:pPr algn="ctr">
              <a:spcAft>
                <a:spcPts val="1200"/>
              </a:spcAft>
            </a:pPr>
            <a:r>
              <a:rPr lang="en-US" b="1" dirty="0"/>
              <a:t>APC = 2.1*</a:t>
            </a:r>
          </a:p>
        </p:txBody>
      </p:sp>
    </p:spTree>
    <p:extLst>
      <p:ext uri="{BB962C8B-B14F-4D97-AF65-F5344CB8AC3E}">
        <p14:creationId xmlns:p14="http://schemas.microsoft.com/office/powerpoint/2010/main" val="228959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4A2FAD-5597-4025-9E10-8FD2050C707F}"/>
              </a:ext>
            </a:extLst>
          </p:cNvPr>
          <p:cNvSpPr>
            <a:spLocks noGrp="1"/>
          </p:cNvSpPr>
          <p:nvPr>
            <p:ph type="sldNum" sz="quarter" idx="12"/>
          </p:nvPr>
        </p:nvSpPr>
        <p:spPr/>
        <p:txBody>
          <a:bodyPr/>
          <a:lstStyle/>
          <a:p>
            <a:fld id="{AAB0F9F0-5E93-4283-8D29-21D4F3D18BF8}" type="slidenum">
              <a:rPr lang="en-US" smtClean="0"/>
              <a:t>29</a:t>
            </a:fld>
            <a:endParaRPr lang="en-US"/>
          </a:p>
        </p:txBody>
      </p:sp>
      <p:sp>
        <p:nvSpPr>
          <p:cNvPr id="6" name="TextBox 5">
            <a:extLst>
              <a:ext uri="{FF2B5EF4-FFF2-40B4-BE49-F238E27FC236}">
                <a16:creationId xmlns:a16="http://schemas.microsoft.com/office/drawing/2014/main" id="{FE1775EB-4809-4B4F-AC77-0B4CDAFB251E}"/>
              </a:ext>
            </a:extLst>
          </p:cNvPr>
          <p:cNvSpPr txBox="1"/>
          <p:nvPr/>
        </p:nvSpPr>
        <p:spPr>
          <a:xfrm>
            <a:off x="5263376" y="1382263"/>
            <a:ext cx="9340218" cy="4924425"/>
          </a:xfrm>
          <a:prstGeom prst="rect">
            <a:avLst/>
          </a:prstGeom>
          <a:noFill/>
        </p:spPr>
        <p:txBody>
          <a:bodyPr wrap="square" lIns="0" tIns="0" rIns="0" bIns="0" rtlCol="0">
            <a:spAutoFit/>
          </a:bodyPr>
          <a:lstStyle/>
          <a:p>
            <a:pPr>
              <a:spcAft>
                <a:spcPts val="1200"/>
              </a:spcAft>
            </a:pPr>
            <a:r>
              <a:rPr lang="en-US" sz="3200" dirty="0"/>
              <a:t>Cancer registry staff worldwide</a:t>
            </a:r>
          </a:p>
          <a:p>
            <a:pPr>
              <a:spcAft>
                <a:spcPts val="1200"/>
              </a:spcAft>
            </a:pPr>
            <a:endParaRPr lang="en-US" sz="3200" dirty="0"/>
          </a:p>
          <a:p>
            <a:pPr>
              <a:spcAft>
                <a:spcPts val="1200"/>
              </a:spcAft>
            </a:pPr>
            <a:r>
              <a:rPr lang="en-US" sz="3200" dirty="0"/>
              <a:t>Collaborators</a:t>
            </a:r>
          </a:p>
          <a:p>
            <a:pPr>
              <a:spcAft>
                <a:spcPts val="1200"/>
              </a:spcAft>
            </a:pPr>
            <a:r>
              <a:rPr lang="en-US" sz="2400" dirty="0">
                <a:cs typeface="Calibri" panose="020F0502020204030204" pitchFamily="34" charset="0"/>
              </a:rPr>
              <a:t>Ahmedin Jemal, DVM, PhD</a:t>
            </a:r>
          </a:p>
          <a:p>
            <a:pPr>
              <a:spcAft>
                <a:spcPts val="1200"/>
              </a:spcAft>
            </a:pPr>
            <a:r>
              <a:rPr lang="en-US" sz="2400" dirty="0">
                <a:cs typeface="Calibri" panose="020F0502020204030204" pitchFamily="34" charset="0"/>
              </a:rPr>
              <a:t>Lindsey Torre, MSPH</a:t>
            </a:r>
          </a:p>
          <a:p>
            <a:pPr>
              <a:spcAft>
                <a:spcPts val="1200"/>
              </a:spcAft>
            </a:pPr>
            <a:r>
              <a:rPr lang="en-US" sz="2400" dirty="0">
                <a:ea typeface="Times New Roman" panose="02020603050405020304" pitchFamily="18" charset="0"/>
              </a:rPr>
              <a:t>Isabelle Soerjomataram, MD, MSc, PhD</a:t>
            </a:r>
          </a:p>
          <a:p>
            <a:pPr>
              <a:spcAft>
                <a:spcPts val="1200"/>
              </a:spcAft>
            </a:pPr>
            <a:r>
              <a:rPr lang="en-US" sz="2400" dirty="0">
                <a:ea typeface="Times New Roman" panose="02020603050405020304" pitchFamily="18" charset="0"/>
              </a:rPr>
              <a:t>Thomas Weber, MD</a:t>
            </a:r>
          </a:p>
          <a:p>
            <a:pPr>
              <a:spcAft>
                <a:spcPts val="1200"/>
              </a:spcAft>
            </a:pPr>
            <a:r>
              <a:rPr lang="en-US" sz="2400" dirty="0">
                <a:ea typeface="Times New Roman" panose="02020603050405020304" pitchFamily="18" charset="0"/>
              </a:rPr>
              <a:t>Richard B. Hayes, DDS, MPH, PhD</a:t>
            </a:r>
          </a:p>
          <a:p>
            <a:pPr>
              <a:spcAft>
                <a:spcPts val="1200"/>
              </a:spcAft>
            </a:pPr>
            <a:r>
              <a:rPr lang="en-US" sz="2400" dirty="0">
                <a:ea typeface="Times New Roman" panose="02020603050405020304" pitchFamily="18" charset="0"/>
              </a:rPr>
              <a:t>Freddie Bray, MSc, PhD</a:t>
            </a:r>
            <a:endParaRPr lang="en-US" sz="2400" dirty="0">
              <a:cs typeface="Calibri" panose="020F0502020204030204" pitchFamily="34" charset="0"/>
            </a:endParaRPr>
          </a:p>
        </p:txBody>
      </p:sp>
      <p:pic>
        <p:nvPicPr>
          <p:cNvPr id="4102" name="Picture 6" descr="Image result for thank you">
            <a:extLst>
              <a:ext uri="{FF2B5EF4-FFF2-40B4-BE49-F238E27FC236}">
                <a16:creationId xmlns:a16="http://schemas.microsoft.com/office/drawing/2014/main" id="{72A08C31-48FE-40E0-BD2A-4B6FD6396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6825"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6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BF08-3420-4A76-8891-35EE32DFB1CC}"/>
              </a:ext>
            </a:extLst>
          </p:cNvPr>
          <p:cNvSpPr>
            <a:spLocks noGrp="1"/>
          </p:cNvSpPr>
          <p:nvPr>
            <p:ph type="ctrTitle" idx="4294967295"/>
          </p:nvPr>
        </p:nvSpPr>
        <p:spPr>
          <a:xfrm>
            <a:off x="229502" y="146912"/>
            <a:ext cx="11732996" cy="933451"/>
          </a:xfrm>
        </p:spPr>
        <p:txBody>
          <a:bodyPr>
            <a:normAutofit/>
          </a:bodyPr>
          <a:lstStyle/>
          <a:p>
            <a:r>
              <a:rPr lang="en-US" sz="3200" dirty="0"/>
              <a:t>Trends in CRC incidence in the US by age, 1975-2016</a:t>
            </a:r>
          </a:p>
        </p:txBody>
      </p:sp>
      <p:grpSp>
        <p:nvGrpSpPr>
          <p:cNvPr id="4" name="Group 3">
            <a:extLst>
              <a:ext uri="{FF2B5EF4-FFF2-40B4-BE49-F238E27FC236}">
                <a16:creationId xmlns:a16="http://schemas.microsoft.com/office/drawing/2014/main" id="{D90EA2A5-C4F6-41A6-A66D-CA47D3A59C0B}"/>
              </a:ext>
            </a:extLst>
          </p:cNvPr>
          <p:cNvGrpSpPr/>
          <p:nvPr/>
        </p:nvGrpSpPr>
        <p:grpSpPr>
          <a:xfrm>
            <a:off x="1908315" y="1697311"/>
            <a:ext cx="4572000" cy="4776036"/>
            <a:chOff x="1034226" y="1540196"/>
            <a:chExt cx="4572000" cy="4776035"/>
          </a:xfrm>
        </p:grpSpPr>
        <p:sp>
          <p:nvSpPr>
            <p:cNvPr id="9" name="TextBox 8">
              <a:extLst>
                <a:ext uri="{FF2B5EF4-FFF2-40B4-BE49-F238E27FC236}">
                  <a16:creationId xmlns:a16="http://schemas.microsoft.com/office/drawing/2014/main" id="{1884F8ED-7975-42C1-B05E-0202F2EEC2C5}"/>
                </a:ext>
              </a:extLst>
            </p:cNvPr>
            <p:cNvSpPr txBox="1"/>
            <p:nvPr/>
          </p:nvSpPr>
          <p:spPr>
            <a:xfrm>
              <a:off x="2665003" y="1540196"/>
              <a:ext cx="1900052" cy="461665"/>
            </a:xfrm>
            <a:prstGeom prst="rect">
              <a:avLst/>
            </a:prstGeom>
            <a:noFill/>
          </p:spPr>
          <p:txBody>
            <a:bodyPr wrap="square" rtlCol="0">
              <a:spAutoFit/>
            </a:bodyPr>
            <a:lstStyle/>
            <a:p>
              <a:r>
                <a:rPr lang="en-US" sz="2400" b="1" dirty="0"/>
                <a:t>50+ years </a:t>
              </a:r>
            </a:p>
          </p:txBody>
        </p:sp>
        <p:graphicFrame>
          <p:nvGraphicFramePr>
            <p:cNvPr id="26" name="Chart 25">
              <a:extLst>
                <a:ext uri="{FF2B5EF4-FFF2-40B4-BE49-F238E27FC236}">
                  <a16:creationId xmlns:a16="http://schemas.microsoft.com/office/drawing/2014/main" id="{93C1DDE9-E0B4-4EC4-9542-605B15ED0D8B}"/>
                </a:ext>
              </a:extLst>
            </p:cNvPr>
            <p:cNvGraphicFramePr>
              <a:graphicFrameLocks/>
            </p:cNvGraphicFramePr>
            <p:nvPr>
              <p:extLst>
                <p:ext uri="{D42A27DB-BD31-4B8C-83A1-F6EECF244321}">
                  <p14:modId xmlns:p14="http://schemas.microsoft.com/office/powerpoint/2010/main" val="329274896"/>
                </p:ext>
              </p:extLst>
            </p:nvPr>
          </p:nvGraphicFramePr>
          <p:xfrm>
            <a:off x="1034226" y="2101418"/>
            <a:ext cx="4572000" cy="4214813"/>
          </p:xfrm>
          <a:graphic>
            <a:graphicData uri="http://schemas.openxmlformats.org/drawingml/2006/chart">
              <c:chart xmlns:c="http://schemas.openxmlformats.org/drawingml/2006/chart" xmlns:r="http://schemas.openxmlformats.org/officeDocument/2006/relationships" r:id="rId3"/>
            </a:graphicData>
          </a:graphic>
        </p:graphicFrame>
      </p:grpSp>
      <p:sp>
        <p:nvSpPr>
          <p:cNvPr id="23" name="TextBox 22">
            <a:extLst>
              <a:ext uri="{FF2B5EF4-FFF2-40B4-BE49-F238E27FC236}">
                <a16:creationId xmlns:a16="http://schemas.microsoft.com/office/drawing/2014/main" id="{0C580243-2B25-41B0-A5A7-0313FB6C7DF8}"/>
              </a:ext>
            </a:extLst>
          </p:cNvPr>
          <p:cNvSpPr txBox="1"/>
          <p:nvPr/>
        </p:nvSpPr>
        <p:spPr>
          <a:xfrm>
            <a:off x="5033967" y="2878775"/>
            <a:ext cx="1592827" cy="307777"/>
          </a:xfrm>
          <a:prstGeom prst="rect">
            <a:avLst/>
          </a:prstGeom>
          <a:noFill/>
        </p:spPr>
        <p:txBody>
          <a:bodyPr wrap="square" lIns="0" tIns="0" rIns="0" bIns="0" rtlCol="0">
            <a:spAutoFit/>
          </a:bodyPr>
          <a:lstStyle/>
          <a:p>
            <a:pPr>
              <a:spcAft>
                <a:spcPts val="1200"/>
              </a:spcAft>
            </a:pPr>
            <a:r>
              <a:rPr lang="en-US" sz="2000" dirty="0"/>
              <a:t>Men</a:t>
            </a:r>
          </a:p>
        </p:txBody>
      </p:sp>
      <p:sp>
        <p:nvSpPr>
          <p:cNvPr id="29" name="TextBox 28">
            <a:extLst>
              <a:ext uri="{FF2B5EF4-FFF2-40B4-BE49-F238E27FC236}">
                <a16:creationId xmlns:a16="http://schemas.microsoft.com/office/drawing/2014/main" id="{D41E1272-2E2C-4D0B-B36E-617BADC629F4}"/>
              </a:ext>
            </a:extLst>
          </p:cNvPr>
          <p:cNvSpPr txBox="1"/>
          <p:nvPr/>
        </p:nvSpPr>
        <p:spPr>
          <a:xfrm>
            <a:off x="4642731" y="4614873"/>
            <a:ext cx="1592827" cy="307777"/>
          </a:xfrm>
          <a:prstGeom prst="rect">
            <a:avLst/>
          </a:prstGeom>
          <a:noFill/>
        </p:spPr>
        <p:txBody>
          <a:bodyPr wrap="square" lIns="0" tIns="0" rIns="0" bIns="0" rtlCol="0">
            <a:spAutoFit/>
          </a:bodyPr>
          <a:lstStyle/>
          <a:p>
            <a:pPr>
              <a:spcAft>
                <a:spcPts val="1200"/>
              </a:spcAft>
            </a:pPr>
            <a:r>
              <a:rPr lang="en-US" sz="2000" dirty="0"/>
              <a:t>Women</a:t>
            </a:r>
          </a:p>
        </p:txBody>
      </p:sp>
      <p:sp>
        <p:nvSpPr>
          <p:cNvPr id="3" name="Arrow: Down 2">
            <a:extLst>
              <a:ext uri="{FF2B5EF4-FFF2-40B4-BE49-F238E27FC236}">
                <a16:creationId xmlns:a16="http://schemas.microsoft.com/office/drawing/2014/main" id="{9903EA9D-8D08-44FF-A343-DC4D94BD11C3}"/>
              </a:ext>
            </a:extLst>
          </p:cNvPr>
          <p:cNvSpPr/>
          <p:nvPr/>
        </p:nvSpPr>
        <p:spPr>
          <a:xfrm>
            <a:off x="6480315" y="3429000"/>
            <a:ext cx="484632" cy="978408"/>
          </a:xfrm>
          <a:prstGeom prst="down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5" name="TextBox 4">
            <a:extLst>
              <a:ext uri="{FF2B5EF4-FFF2-40B4-BE49-F238E27FC236}">
                <a16:creationId xmlns:a16="http://schemas.microsoft.com/office/drawing/2014/main" id="{1C2ADB8D-CFDB-4190-B703-A72E4D9EBFA6}"/>
              </a:ext>
            </a:extLst>
          </p:cNvPr>
          <p:cNvSpPr txBox="1"/>
          <p:nvPr/>
        </p:nvSpPr>
        <p:spPr>
          <a:xfrm>
            <a:off x="7058722" y="3612230"/>
            <a:ext cx="903249" cy="430887"/>
          </a:xfrm>
          <a:prstGeom prst="rect">
            <a:avLst/>
          </a:prstGeom>
          <a:noFill/>
        </p:spPr>
        <p:txBody>
          <a:bodyPr wrap="square" lIns="0" tIns="0" rIns="0" bIns="0" rtlCol="0">
            <a:spAutoFit/>
          </a:bodyPr>
          <a:lstStyle/>
          <a:p>
            <a:pPr>
              <a:spcAft>
                <a:spcPts val="1200"/>
              </a:spcAft>
            </a:pPr>
            <a:r>
              <a:rPr lang="en-US" sz="2800" dirty="0"/>
              <a:t>50%</a:t>
            </a:r>
          </a:p>
        </p:txBody>
      </p:sp>
    </p:spTree>
    <p:extLst>
      <p:ext uri="{BB962C8B-B14F-4D97-AF65-F5344CB8AC3E}">
        <p14:creationId xmlns:p14="http://schemas.microsoft.com/office/powerpoint/2010/main" val="106497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11">
              <a:defRPr/>
            </a:pPr>
            <a:fld id="{B2F212C6-8907-2442-9AB7-0A38B63F180E}" type="slidenum">
              <a:rPr lang="en-US">
                <a:solidFill>
                  <a:srgbClr val="FFFFFF"/>
                </a:solidFill>
              </a:rPr>
              <a:pPr defTabSz="914411">
                <a:defRPr/>
              </a:pPr>
              <a:t>30</a:t>
            </a:fld>
            <a:endParaRPr lang="en-US" dirty="0">
              <a:solidFill>
                <a:srgbClr val="FFFFFF"/>
              </a:solidFill>
            </a:endParaRPr>
          </a:p>
        </p:txBody>
      </p:sp>
      <p:sp>
        <p:nvSpPr>
          <p:cNvPr id="4" name="Text Placeholder 3"/>
          <p:cNvSpPr>
            <a:spLocks noGrp="1"/>
          </p:cNvSpPr>
          <p:nvPr>
            <p:ph type="body" sz="quarter" idx="18"/>
          </p:nvPr>
        </p:nvSpPr>
        <p:spPr>
          <a:xfrm>
            <a:off x="4357283" y="2489251"/>
            <a:ext cx="4297360" cy="2743202"/>
          </a:xfrm>
        </p:spPr>
        <p:txBody>
          <a:bodyPr/>
          <a:lstStyle/>
          <a:p>
            <a:r>
              <a:rPr lang="en-US" dirty="0"/>
              <a:t>Thank you!</a:t>
            </a:r>
          </a:p>
        </p:txBody>
      </p:sp>
    </p:spTree>
    <p:extLst>
      <p:ext uri="{BB962C8B-B14F-4D97-AF65-F5344CB8AC3E}">
        <p14:creationId xmlns:p14="http://schemas.microsoft.com/office/powerpoint/2010/main" val="10747604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5E880-F92C-44D9-84F4-60EDB78503BF}"/>
              </a:ext>
            </a:extLst>
          </p:cNvPr>
          <p:cNvSpPr>
            <a:spLocks noGrp="1"/>
          </p:cNvSpPr>
          <p:nvPr>
            <p:ph type="sldNum" sz="quarter" idx="12"/>
          </p:nvPr>
        </p:nvSpPr>
        <p:spPr/>
        <p:txBody>
          <a:bodyPr/>
          <a:lstStyle/>
          <a:p>
            <a:fld id="{B2F212C6-8907-2442-9AB7-0A38B63F180E}" type="slidenum">
              <a:rPr lang="en-US" smtClean="0"/>
              <a:pPr/>
              <a:t>31</a:t>
            </a:fld>
            <a:endParaRPr lang="en-US" dirty="0"/>
          </a:p>
        </p:txBody>
      </p:sp>
      <p:pic>
        <p:nvPicPr>
          <p:cNvPr id="5" name="Picture 4">
            <a:extLst>
              <a:ext uri="{FF2B5EF4-FFF2-40B4-BE49-F238E27FC236}">
                <a16:creationId xmlns:a16="http://schemas.microsoft.com/office/drawing/2014/main" id="{F7D500CF-8263-462D-A2F7-1F4E911299EA}"/>
              </a:ext>
            </a:extLst>
          </p:cNvPr>
          <p:cNvPicPr>
            <a:picLocks noChangeAspect="1"/>
          </p:cNvPicPr>
          <p:nvPr/>
        </p:nvPicPr>
        <p:blipFill>
          <a:blip r:embed="rId2"/>
          <a:stretch>
            <a:fillRect/>
          </a:stretch>
        </p:blipFill>
        <p:spPr>
          <a:xfrm>
            <a:off x="1902260" y="1148576"/>
            <a:ext cx="8387479" cy="4343516"/>
          </a:xfrm>
          <a:prstGeom prst="rect">
            <a:avLst/>
          </a:prstGeom>
        </p:spPr>
      </p:pic>
    </p:spTree>
    <p:extLst>
      <p:ext uri="{BB962C8B-B14F-4D97-AF65-F5344CB8AC3E}">
        <p14:creationId xmlns:p14="http://schemas.microsoft.com/office/powerpoint/2010/main" val="3250196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ECEE28-D6AC-4C09-BC20-1D297F41B184}"/>
              </a:ext>
            </a:extLst>
          </p:cNvPr>
          <p:cNvGraphicFramePr>
            <a:graphicFrameLocks noGrp="1"/>
          </p:cNvGraphicFramePr>
          <p:nvPr>
            <p:extLst/>
          </p:nvPr>
        </p:nvGraphicFramePr>
        <p:xfrm>
          <a:off x="2065469" y="996316"/>
          <a:ext cx="7523294" cy="5852160"/>
        </p:xfrm>
        <a:graphic>
          <a:graphicData uri="http://schemas.openxmlformats.org/drawingml/2006/table">
            <a:tbl>
              <a:tblPr/>
              <a:tblGrid>
                <a:gridCol w="2507764">
                  <a:extLst>
                    <a:ext uri="{9D8B030D-6E8A-4147-A177-3AD203B41FA5}">
                      <a16:colId xmlns:a16="http://schemas.microsoft.com/office/drawing/2014/main" val="3254333998"/>
                    </a:ext>
                  </a:extLst>
                </a:gridCol>
                <a:gridCol w="1253883">
                  <a:extLst>
                    <a:ext uri="{9D8B030D-6E8A-4147-A177-3AD203B41FA5}">
                      <a16:colId xmlns:a16="http://schemas.microsoft.com/office/drawing/2014/main" val="4006622042"/>
                    </a:ext>
                  </a:extLst>
                </a:gridCol>
                <a:gridCol w="1253883">
                  <a:extLst>
                    <a:ext uri="{9D8B030D-6E8A-4147-A177-3AD203B41FA5}">
                      <a16:colId xmlns:a16="http://schemas.microsoft.com/office/drawing/2014/main" val="1438064062"/>
                    </a:ext>
                  </a:extLst>
                </a:gridCol>
                <a:gridCol w="2507764">
                  <a:extLst>
                    <a:ext uri="{9D8B030D-6E8A-4147-A177-3AD203B41FA5}">
                      <a16:colId xmlns:a16="http://schemas.microsoft.com/office/drawing/2014/main" val="3244109080"/>
                    </a:ext>
                  </a:extLst>
                </a:gridCol>
              </a:tblGrid>
              <a:tr h="344805">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Hi-income</a:t>
                      </a:r>
                    </a:p>
                  </a:txBody>
                  <a:tcPr marL="9525" marR="9525" marT="9525" marB="0" anchor="b">
                    <a:lnL>
                      <a:noFill/>
                    </a:lnL>
                    <a:lnR>
                      <a:noFill/>
                    </a:lnR>
                    <a:lnT>
                      <a:noFill/>
                    </a:lnT>
                    <a:lnB>
                      <a:noFill/>
                    </a:lnB>
                  </a:tcPr>
                </a:tc>
                <a:tc gridSpan="2">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Middle-income</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Low-income</a:t>
                      </a:r>
                    </a:p>
                  </a:txBody>
                  <a:tcPr marL="9525" marR="9525" marT="9525" marB="0" anchor="b">
                    <a:lnL>
                      <a:noFill/>
                    </a:lnL>
                    <a:lnR>
                      <a:noFill/>
                    </a:lnR>
                    <a:lnT>
                      <a:noFill/>
                    </a:lnT>
                    <a:lnB>
                      <a:noFill/>
                    </a:lnB>
                  </a:tcPr>
                </a:tc>
                <a:extLst>
                  <a:ext uri="{0D108BD9-81ED-4DB2-BD59-A6C34878D82A}">
                    <a16:rowId xmlns:a16="http://schemas.microsoft.com/office/drawing/2014/main" val="1102543868"/>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US</a:t>
                      </a:r>
                    </a:p>
                  </a:txBody>
                  <a:tcPr marL="9525" marR="9525" marT="9525" marB="0" anchor="b">
                    <a:lnL>
                      <a:noFill/>
                    </a:lnL>
                    <a:lnR>
                      <a:noFill/>
                    </a:lnR>
                    <a:lnT>
                      <a:noFill/>
                    </a:lnT>
                    <a:lnB>
                      <a:noFill/>
                    </a:lnB>
                  </a:tcPr>
                </a:tc>
                <a:tc gridSpan="2">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Philippines</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Uganda</a:t>
                      </a:r>
                    </a:p>
                  </a:txBody>
                  <a:tcPr marL="9525" marR="9525" marT="9525" marB="0" anchor="b">
                    <a:lnL>
                      <a:noFill/>
                    </a:lnL>
                    <a:lnR>
                      <a:noFill/>
                    </a:lnR>
                    <a:lnT>
                      <a:noFill/>
                    </a:lnT>
                    <a:lnB>
                      <a:noFill/>
                    </a:lnB>
                  </a:tcPr>
                </a:tc>
                <a:extLst>
                  <a:ext uri="{0D108BD9-81ED-4DB2-BD59-A6C34878D82A}">
                    <a16:rowId xmlns:a16="http://schemas.microsoft.com/office/drawing/2014/main" val="3295376601"/>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Canada</a:t>
                      </a:r>
                    </a:p>
                  </a:txBody>
                  <a:tcPr marL="9525" marR="9525" marT="9525" marB="0" anchor="b">
                    <a:lnL>
                      <a:noFill/>
                    </a:lnL>
                    <a:lnR>
                      <a:noFill/>
                    </a:lnR>
                    <a:lnT>
                      <a:noFill/>
                    </a:lnT>
                    <a:lnB>
                      <a:noFill/>
                    </a:lnB>
                  </a:tcPr>
                </a:tc>
                <a:tc gridSpan="2">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Brazil</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086131995"/>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Australia</a:t>
                      </a:r>
                    </a:p>
                  </a:txBody>
                  <a:tcPr marL="9525" marR="9525" marT="9525" marB="0" anchor="b">
                    <a:lnL>
                      <a:noFill/>
                    </a:lnL>
                    <a:lnR>
                      <a:noFill/>
                    </a:lnR>
                    <a:lnT>
                      <a:noFill/>
                    </a:lnT>
                    <a:lnB>
                      <a:noFill/>
                    </a:lnB>
                  </a:tcPr>
                </a:tc>
                <a:tc gridSpan="2">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Croatia</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72241665"/>
                  </a:ext>
                </a:extLst>
              </a:tr>
              <a:tr h="344805">
                <a:tc rowSpan="2">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New Zealand</a:t>
                      </a:r>
                    </a:p>
                    <a:p>
                      <a:pPr marL="0" marR="0" lvl="0" indent="0" algn="ctr" defTabSz="4572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B050"/>
                          </a:solidFill>
                          <a:effectLst/>
                          <a:latin typeface="Arial" panose="020B0604020202020204" pitchFamily="34" charset="0"/>
                          <a:cs typeface="Arial" panose="020B0604020202020204" pitchFamily="34" charset="0"/>
                        </a:rPr>
                        <a:t>Germany</a:t>
                      </a:r>
                    </a:p>
                  </a:txBody>
                  <a:tcPr marL="9525" marR="9525" marT="9525" marB="0" anchor="b">
                    <a:lnL>
                      <a:noFill/>
                    </a:lnL>
                    <a:lnR>
                      <a:noFill/>
                    </a:lnR>
                    <a:lnT>
                      <a:noFill/>
                    </a:lnT>
                    <a:lnB>
                      <a:noFill/>
                    </a:lnB>
                  </a:tcPr>
                </a:tc>
                <a:tc gridSpan="2">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China</a:t>
                      </a:r>
                    </a:p>
                  </a:txBody>
                  <a:tcPr marL="9525" marR="9525" marT="9525" marB="0" anchor="b">
                    <a:lnL>
                      <a:noFill/>
                    </a:lnL>
                    <a:lnR>
                      <a:noFill/>
                    </a:lnR>
                    <a:lnT>
                      <a:noFill/>
                    </a:lnT>
                    <a:lnB>
                      <a:noFill/>
                    </a:lnB>
                  </a:tcPr>
                </a:tc>
                <a:tc hMerge="1">
                  <a:txBody>
                    <a:bodyPr/>
                    <a:lstStyle/>
                    <a:p>
                      <a:pPr algn="ctr" fontAlgn="b"/>
                      <a:endParaRPr lang="en-US" sz="2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rowSpan="2">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98493427"/>
                  </a:ext>
                </a:extLst>
              </a:tr>
              <a:tr h="344805">
                <a:tc vMerge="1">
                  <a:txBody>
                    <a:bodyPr/>
                    <a:lstStyle/>
                    <a:p>
                      <a:endParaRPr lang="en-US"/>
                    </a:p>
                  </a:txBody>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687723027"/>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Austria</a:t>
                      </a:r>
                    </a:p>
                  </a:txBody>
                  <a:tcPr marL="9525" marR="9525" marT="9525" marB="0" anchor="b">
                    <a:lnL>
                      <a:noFill/>
                    </a:lnL>
                    <a:lnR>
                      <a:noFill/>
                    </a:lnR>
                    <a:lnT>
                      <a:noFill/>
                    </a:lnT>
                    <a:lnB>
                      <a:noFill/>
                    </a:lnB>
                  </a:tcPr>
                </a:tc>
                <a:tc gridSpan="2">
                  <a:txBody>
                    <a:bodyPr/>
                    <a:lstStyle/>
                    <a:p>
                      <a:pPr algn="l"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107934803"/>
                  </a:ext>
                </a:extLst>
              </a:tr>
              <a:tr h="68008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B050"/>
                          </a:solidFill>
                          <a:effectLst/>
                          <a:latin typeface="Arial" panose="020B0604020202020204" pitchFamily="34" charset="0"/>
                          <a:cs typeface="Arial" panose="020B0604020202020204" pitchFamily="34" charset="0"/>
                        </a:rPr>
                        <a:t>Italy</a:t>
                      </a:r>
                    </a:p>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France</a:t>
                      </a:r>
                    </a:p>
                  </a:txBody>
                  <a:tcPr marL="9525" marR="9525" marT="9525" marB="0" anchor="b">
                    <a:lnL>
                      <a:noFill/>
                    </a:lnL>
                    <a:lnR>
                      <a:noFill/>
                    </a:lnR>
                    <a:lnT>
                      <a:noFill/>
                    </a:lnT>
                    <a:lnB>
                      <a:noFill/>
                    </a:lnB>
                  </a:tcPr>
                </a:tc>
                <a:tc gridSpan="2">
                  <a:txBody>
                    <a:bodyPr/>
                    <a:lstStyle/>
                    <a:p>
                      <a:pPr algn="l"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35276265"/>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Switzerland</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69144559"/>
                  </a:ext>
                </a:extLst>
              </a:tr>
              <a:tr h="344805">
                <a:tc>
                  <a:txBody>
                    <a:bodyPr/>
                    <a:lstStyle/>
                    <a:p>
                      <a:pPr algn="ctr" fontAlgn="b"/>
                      <a:r>
                        <a:rPr lang="en-US" sz="2100" b="0" i="0" u="none" strike="noStrike" dirty="0">
                          <a:solidFill>
                            <a:srgbClr val="00B050"/>
                          </a:solidFill>
                          <a:effectLst/>
                          <a:latin typeface="Arial" panose="020B0604020202020204" pitchFamily="34" charset="0"/>
                          <a:cs typeface="Arial" panose="020B0604020202020204" pitchFamily="34" charset="0"/>
                        </a:rPr>
                        <a:t>Israel</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76515551"/>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Denmark</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16268917"/>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Slovenia</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50849180"/>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UK</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750078363"/>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Chile</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36784484"/>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Ireland</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66579422"/>
                  </a:ext>
                </a:extLst>
              </a:tr>
              <a:tr h="344805">
                <a:tc>
                  <a:txBody>
                    <a:bodyPr/>
                    <a:lstStyle/>
                    <a:p>
                      <a:pPr algn="ctr" fontAlgn="b"/>
                      <a:r>
                        <a:rPr lang="en-US" sz="2100" b="0" i="0" u="none" strike="noStrike" dirty="0">
                          <a:solidFill>
                            <a:schemeClr val="accent1"/>
                          </a:solidFill>
                          <a:effectLst/>
                          <a:latin typeface="Arial" panose="020B0604020202020204" pitchFamily="34" charset="0"/>
                          <a:cs typeface="Arial" panose="020B0604020202020204" pitchFamily="34" charset="0"/>
                        </a:rPr>
                        <a:t>Malta</a:t>
                      </a:r>
                    </a:p>
                  </a:txBody>
                  <a:tcPr marL="9525" marR="9525" marT="9525" marB="0" anchor="b">
                    <a:lnL>
                      <a:noFill/>
                    </a:lnL>
                    <a:lnR>
                      <a:noFill/>
                    </a:lnR>
                    <a:lnT>
                      <a:noFill/>
                    </a:lnT>
                    <a:lnB>
                      <a:noFill/>
                    </a:lnB>
                  </a:tcPr>
                </a:tc>
                <a:tc gridSpan="2">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38077177"/>
                  </a:ext>
                </a:extLst>
              </a:tr>
            </a:tbl>
          </a:graphicData>
        </a:graphic>
      </p:graphicFrame>
      <p:sp>
        <p:nvSpPr>
          <p:cNvPr id="3" name="TextBox 2">
            <a:extLst>
              <a:ext uri="{FF2B5EF4-FFF2-40B4-BE49-F238E27FC236}">
                <a16:creationId xmlns:a16="http://schemas.microsoft.com/office/drawing/2014/main" id="{7714A9F4-AD25-4221-B6E3-9341C003BD98}"/>
              </a:ext>
            </a:extLst>
          </p:cNvPr>
          <p:cNvSpPr txBox="1"/>
          <p:nvPr/>
        </p:nvSpPr>
        <p:spPr>
          <a:xfrm>
            <a:off x="545054" y="139850"/>
            <a:ext cx="11101892" cy="584775"/>
          </a:xfrm>
          <a:prstGeom prst="rect">
            <a:avLst/>
          </a:prstGeom>
          <a:noFill/>
        </p:spPr>
        <p:txBody>
          <a:bodyPr wrap="square" rtlCol="0">
            <a:spAutoFit/>
          </a:bodyPr>
          <a:lstStyle/>
          <a:p>
            <a:r>
              <a:rPr lang="en-US" sz="3200" b="1" dirty="0">
                <a:solidFill>
                  <a:schemeClr val="tx2"/>
                </a:solidFill>
              </a:rPr>
              <a:t>Countries where CRC incidence in ages 50+ is </a:t>
            </a:r>
            <a:r>
              <a:rPr lang="en-US" sz="3200" b="1" dirty="0">
                <a:solidFill>
                  <a:srgbClr val="00B050"/>
                </a:solidFill>
              </a:rPr>
              <a:t>declining</a:t>
            </a:r>
            <a:r>
              <a:rPr lang="en-US" sz="3200" b="1" dirty="0">
                <a:solidFill>
                  <a:schemeClr val="tx2"/>
                </a:solidFill>
              </a:rPr>
              <a:t> or </a:t>
            </a:r>
            <a:r>
              <a:rPr lang="en-US" sz="3200" b="1" dirty="0">
                <a:solidFill>
                  <a:schemeClr val="accent1"/>
                </a:solidFill>
              </a:rPr>
              <a:t>stable</a:t>
            </a:r>
          </a:p>
        </p:txBody>
      </p:sp>
    </p:spTree>
    <p:extLst>
      <p:ext uri="{BB962C8B-B14F-4D97-AF65-F5344CB8AC3E}">
        <p14:creationId xmlns:p14="http://schemas.microsoft.com/office/powerpoint/2010/main" val="1280252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ECEE28-D6AC-4C09-BC20-1D297F41B184}"/>
              </a:ext>
            </a:extLst>
          </p:cNvPr>
          <p:cNvGraphicFramePr>
            <a:graphicFrameLocks noGrp="1"/>
          </p:cNvGraphicFramePr>
          <p:nvPr>
            <p:extLst>
              <p:ext uri="{D42A27DB-BD31-4B8C-83A1-F6EECF244321}">
                <p14:modId xmlns:p14="http://schemas.microsoft.com/office/powerpoint/2010/main" val="2276526332"/>
              </p:ext>
            </p:extLst>
          </p:nvPr>
        </p:nvGraphicFramePr>
        <p:xfrm>
          <a:off x="2065469" y="996315"/>
          <a:ext cx="7523292" cy="5842635"/>
        </p:xfrm>
        <a:graphic>
          <a:graphicData uri="http://schemas.openxmlformats.org/drawingml/2006/table">
            <a:tbl>
              <a:tblPr/>
              <a:tblGrid>
                <a:gridCol w="2507764">
                  <a:extLst>
                    <a:ext uri="{9D8B030D-6E8A-4147-A177-3AD203B41FA5}">
                      <a16:colId xmlns:a16="http://schemas.microsoft.com/office/drawing/2014/main" val="3254333998"/>
                    </a:ext>
                  </a:extLst>
                </a:gridCol>
                <a:gridCol w="2507764">
                  <a:extLst>
                    <a:ext uri="{9D8B030D-6E8A-4147-A177-3AD203B41FA5}">
                      <a16:colId xmlns:a16="http://schemas.microsoft.com/office/drawing/2014/main" val="4006622042"/>
                    </a:ext>
                  </a:extLst>
                </a:gridCol>
                <a:gridCol w="2507764">
                  <a:extLst>
                    <a:ext uri="{9D8B030D-6E8A-4147-A177-3AD203B41FA5}">
                      <a16:colId xmlns:a16="http://schemas.microsoft.com/office/drawing/2014/main" val="3244109080"/>
                    </a:ext>
                  </a:extLst>
                </a:gridCol>
              </a:tblGrid>
              <a:tr h="344805">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Hi-income</a:t>
                      </a:r>
                    </a:p>
                  </a:txBody>
                  <a:tcPr marL="9525" marR="9525" marT="9525" marB="0" anchor="b">
                    <a:lnL>
                      <a:noFill/>
                    </a:lnL>
                    <a:lnR>
                      <a:noFill/>
                    </a:lnR>
                    <a:lnT>
                      <a:noFill/>
                    </a:lnT>
                    <a:lnB>
                      <a:noFill/>
                    </a:lnB>
                  </a:tcPr>
                </a:tc>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Middle-income</a:t>
                      </a:r>
                    </a:p>
                  </a:txBody>
                  <a:tcPr marL="9525" marR="9525" marT="9525" marB="0" anchor="b">
                    <a:lnL>
                      <a:noFill/>
                    </a:lnL>
                    <a:lnR>
                      <a:noFill/>
                    </a:lnR>
                    <a:lnT>
                      <a:noFill/>
                    </a:lnT>
                    <a:lnB>
                      <a:noFill/>
                    </a:lnB>
                  </a:tcPr>
                </a:tc>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Low-income</a:t>
                      </a:r>
                    </a:p>
                  </a:txBody>
                  <a:tcPr marL="9525" marR="9525" marT="9525" marB="0" anchor="b">
                    <a:lnL>
                      <a:noFill/>
                    </a:lnL>
                    <a:lnR>
                      <a:noFill/>
                    </a:lnR>
                    <a:lnT>
                      <a:noFill/>
                    </a:lnT>
                    <a:lnB>
                      <a:noFill/>
                    </a:lnB>
                  </a:tcPr>
                </a:tc>
                <a:extLst>
                  <a:ext uri="{0D108BD9-81ED-4DB2-BD59-A6C34878D82A}">
                    <a16:rowId xmlns:a16="http://schemas.microsoft.com/office/drawing/2014/main" val="1102543868"/>
                  </a:ext>
                </a:extLst>
              </a:tr>
              <a:tr h="344805">
                <a:tc>
                  <a:txBody>
                    <a:bodyPr/>
                    <a:lstStyle/>
                    <a:p>
                      <a:pPr algn="ctr" fontAlgn="b"/>
                      <a:r>
                        <a:rPr lang="en-US" sz="2100" b="1" i="0" u="none" strike="noStrike" dirty="0">
                          <a:solidFill>
                            <a:srgbClr val="00B050"/>
                          </a:solidFill>
                          <a:effectLst/>
                          <a:latin typeface="Arial" panose="020B0604020202020204" pitchFamily="34" charset="0"/>
                          <a:cs typeface="Arial" panose="020B0604020202020204" pitchFamily="34" charset="0"/>
                        </a:rPr>
                        <a:t>US</a:t>
                      </a:r>
                    </a:p>
                  </a:txBody>
                  <a:tcPr marL="9525" marR="9525" marT="9525" marB="0" anchor="b">
                    <a:lnL>
                      <a:noFill/>
                    </a:lnL>
                    <a:lnR>
                      <a:noFill/>
                    </a:lnR>
                    <a:lnT>
                      <a:noFill/>
                    </a:lnT>
                    <a:lnB>
                      <a:noFill/>
                    </a:lnB>
                  </a:tcPr>
                </a:tc>
                <a:tc>
                  <a:txBody>
                    <a:bodyPr/>
                    <a:lstStyle/>
                    <a:p>
                      <a:pPr algn="ctr" fontAlgn="b"/>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Philippines</a:t>
                      </a:r>
                    </a:p>
                  </a:txBody>
                  <a:tcPr marL="9525" marR="9525" marT="9525" marB="0" anchor="b">
                    <a:lnL>
                      <a:noFill/>
                    </a:lnL>
                    <a:lnR>
                      <a:noFill/>
                    </a:lnR>
                    <a:lnT>
                      <a:noFill/>
                    </a:lnT>
                    <a:lnB>
                      <a:noFill/>
                    </a:lnB>
                  </a:tcPr>
                </a:tc>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Uganda</a:t>
                      </a:r>
                    </a:p>
                  </a:txBody>
                  <a:tcPr marL="9525" marR="9525" marT="9525" marB="0" anchor="b">
                    <a:lnL>
                      <a:noFill/>
                    </a:lnL>
                    <a:lnR>
                      <a:noFill/>
                    </a:lnR>
                    <a:lnT>
                      <a:noFill/>
                    </a:lnT>
                    <a:lnB>
                      <a:noFill/>
                    </a:lnB>
                  </a:tcPr>
                </a:tc>
                <a:extLst>
                  <a:ext uri="{0D108BD9-81ED-4DB2-BD59-A6C34878D82A}">
                    <a16:rowId xmlns:a16="http://schemas.microsoft.com/office/drawing/2014/main" val="3295376601"/>
                  </a:ext>
                </a:extLst>
              </a:tr>
              <a:tr h="344805">
                <a:tc>
                  <a:txBody>
                    <a:bodyPr/>
                    <a:lstStyle/>
                    <a:p>
                      <a:pPr algn="ctr" fontAlgn="b"/>
                      <a:r>
                        <a:rPr lang="en-US" sz="2100" b="1" i="0" u="none" strike="noStrike" dirty="0">
                          <a:solidFill>
                            <a:srgbClr val="00B050"/>
                          </a:solidFill>
                          <a:effectLst/>
                          <a:latin typeface="Arial" panose="020B0604020202020204" pitchFamily="34" charset="0"/>
                          <a:cs typeface="Arial" panose="020B0604020202020204" pitchFamily="34" charset="0"/>
                        </a:rPr>
                        <a:t>Canada</a:t>
                      </a:r>
                    </a:p>
                  </a:txBody>
                  <a:tcPr marL="9525" marR="9525" marT="9525" marB="0" anchor="b">
                    <a:lnL>
                      <a:noFill/>
                    </a:lnL>
                    <a:lnR>
                      <a:noFill/>
                    </a:lnR>
                    <a:lnT>
                      <a:noFill/>
                    </a:lnT>
                    <a:lnB>
                      <a:noFill/>
                    </a:lnB>
                  </a:tcPr>
                </a:tc>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Brazil</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086131995"/>
                  </a:ext>
                </a:extLst>
              </a:tr>
              <a:tr h="344805">
                <a:tc>
                  <a:txBody>
                    <a:bodyPr/>
                    <a:lstStyle/>
                    <a:p>
                      <a:pPr algn="ctr" fontAlgn="b"/>
                      <a:r>
                        <a:rPr lang="en-US" sz="2100" b="1" i="0" u="none" strike="noStrike" dirty="0">
                          <a:solidFill>
                            <a:srgbClr val="00B050"/>
                          </a:solidFill>
                          <a:effectLst/>
                          <a:latin typeface="Arial" panose="020B0604020202020204" pitchFamily="34" charset="0"/>
                          <a:cs typeface="Arial" panose="020B0604020202020204" pitchFamily="34" charset="0"/>
                        </a:rPr>
                        <a:t>Australia</a:t>
                      </a:r>
                    </a:p>
                  </a:txBody>
                  <a:tcPr marL="9525" marR="9525" marT="9525" marB="0" anchor="b">
                    <a:lnL>
                      <a:noFill/>
                    </a:lnL>
                    <a:lnR>
                      <a:noFill/>
                    </a:lnR>
                    <a:lnT>
                      <a:noFill/>
                    </a:lnT>
                    <a:lnB>
                      <a:noFill/>
                    </a:lnB>
                  </a:tcPr>
                </a:tc>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Croatia</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72241665"/>
                  </a:ext>
                </a:extLst>
              </a:tr>
              <a:tr h="344805">
                <a:tc>
                  <a:txBody>
                    <a:bodyPr/>
                    <a:lstStyle/>
                    <a:p>
                      <a:pPr algn="ctr" fontAlgn="b"/>
                      <a:r>
                        <a:rPr lang="en-US" sz="2100" b="1" i="0" u="none" strike="noStrike" dirty="0">
                          <a:solidFill>
                            <a:srgbClr val="00B050"/>
                          </a:solidFill>
                          <a:effectLst/>
                          <a:latin typeface="Arial" panose="020B0604020202020204" pitchFamily="34" charset="0"/>
                          <a:cs typeface="Arial" panose="020B0604020202020204" pitchFamily="34" charset="0"/>
                        </a:rPr>
                        <a:t>New Zealand</a:t>
                      </a:r>
                    </a:p>
                  </a:txBody>
                  <a:tcPr marL="9525" marR="9525" marT="9525" marB="0" anchor="b">
                    <a:lnL>
                      <a:noFill/>
                    </a:lnL>
                    <a:lnR>
                      <a:noFill/>
                    </a:lnR>
                    <a:lnT>
                      <a:noFill/>
                    </a:lnT>
                    <a:lnB>
                      <a:noFill/>
                    </a:lnB>
                  </a:tcPr>
                </a:tc>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China</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98493427"/>
                  </a:ext>
                </a:extLst>
              </a:tr>
              <a:tr h="68008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1" i="0" u="none" strike="noStrike" dirty="0">
                          <a:solidFill>
                            <a:srgbClr val="00B050"/>
                          </a:solidFill>
                          <a:effectLst/>
                          <a:latin typeface="Arial" panose="020B0604020202020204" pitchFamily="34" charset="0"/>
                          <a:cs typeface="Arial" panose="020B0604020202020204" pitchFamily="34" charset="0"/>
                        </a:rPr>
                        <a:t>Germany</a:t>
                      </a:r>
                    </a:p>
                    <a:p>
                      <a:pPr algn="ctr" fontAlgn="b"/>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Austria</a:t>
                      </a:r>
                    </a:p>
                  </a:txBody>
                  <a:tcPr marL="9525" marR="9525" marT="9525" marB="0" anchor="b">
                    <a:lnL>
                      <a:noFill/>
                    </a:lnL>
                    <a:lnR>
                      <a:noFill/>
                    </a:lnR>
                    <a:lnT>
                      <a:noFill/>
                    </a:lnT>
                    <a:lnB>
                      <a:noFill/>
                    </a:lnB>
                  </a:tcPr>
                </a:tc>
                <a:tc>
                  <a:txBody>
                    <a:bodyPr/>
                    <a:lstStyle/>
                    <a:p>
                      <a:pPr algn="l"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107934803"/>
                  </a:ext>
                </a:extLst>
              </a:tr>
              <a:tr h="680085">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Italy</a:t>
                      </a:r>
                    </a:p>
                    <a:p>
                      <a:pPr algn="ctr" fontAlgn="b"/>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France</a:t>
                      </a:r>
                    </a:p>
                  </a:txBody>
                  <a:tcPr marL="9525" marR="9525" marT="9525" marB="0" anchor="b">
                    <a:lnL>
                      <a:noFill/>
                    </a:lnL>
                    <a:lnR>
                      <a:noFill/>
                    </a:lnR>
                    <a:lnT>
                      <a:noFill/>
                    </a:lnT>
                    <a:lnB>
                      <a:noFill/>
                    </a:lnB>
                  </a:tcPr>
                </a:tc>
                <a:tc>
                  <a:txBody>
                    <a:bodyPr/>
                    <a:lstStyle/>
                    <a:p>
                      <a:pPr algn="l"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35276265"/>
                  </a:ext>
                </a:extLst>
              </a:tr>
              <a:tr h="344805">
                <a:tc>
                  <a:txBody>
                    <a:bodyPr/>
                    <a:lstStyle/>
                    <a:p>
                      <a:pPr algn="ctr" fontAlgn="b"/>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Switzerland</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69144559"/>
                  </a:ext>
                </a:extLst>
              </a:tr>
              <a:tr h="344805">
                <a:tc>
                  <a:txBody>
                    <a:bodyPr/>
                    <a:lstStyle/>
                    <a:p>
                      <a:pPr algn="ctr" fontAlgn="b"/>
                      <a:r>
                        <a:rPr lang="en-US" sz="2100" b="0" i="0" u="none" strike="noStrike" dirty="0">
                          <a:solidFill>
                            <a:schemeClr val="accent3">
                              <a:lumMod val="40000"/>
                              <a:lumOff val="60000"/>
                            </a:schemeClr>
                          </a:solidFill>
                          <a:effectLst/>
                          <a:latin typeface="Arial" panose="020B0604020202020204" pitchFamily="34" charset="0"/>
                          <a:cs typeface="Arial" panose="020B0604020202020204" pitchFamily="34" charset="0"/>
                        </a:rPr>
                        <a:t>Israel</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76515551"/>
                  </a:ext>
                </a:extLst>
              </a:tr>
              <a:tr h="344805">
                <a:tc>
                  <a:txBody>
                    <a:bodyPr/>
                    <a:lstStyle/>
                    <a:p>
                      <a:pPr algn="ctr" fontAlgn="b"/>
                      <a:r>
                        <a:rPr lang="en-US" sz="2100" b="1" i="0" u="none" strike="noStrike" dirty="0">
                          <a:solidFill>
                            <a:schemeClr val="tx2"/>
                          </a:solidFill>
                          <a:effectLst/>
                          <a:latin typeface="Arial" panose="020B0604020202020204" pitchFamily="34" charset="0"/>
                          <a:cs typeface="Arial" panose="020B0604020202020204" pitchFamily="34" charset="0"/>
                        </a:rPr>
                        <a:t>Denmark</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16268917"/>
                  </a:ext>
                </a:extLst>
              </a:tr>
              <a:tr h="344805">
                <a:tc>
                  <a:txBody>
                    <a:bodyPr/>
                    <a:lstStyle/>
                    <a:p>
                      <a:pPr algn="ctr" fontAlgn="b"/>
                      <a:r>
                        <a:rPr lang="en-US" sz="2100" b="1" i="0" u="none" strike="noStrike" dirty="0">
                          <a:solidFill>
                            <a:schemeClr val="tx2"/>
                          </a:solidFill>
                          <a:effectLst/>
                          <a:latin typeface="Arial" panose="020B0604020202020204" pitchFamily="34" charset="0"/>
                          <a:cs typeface="Arial" panose="020B0604020202020204" pitchFamily="34" charset="0"/>
                        </a:rPr>
                        <a:t>Slovenia</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50849180"/>
                  </a:ext>
                </a:extLst>
              </a:tr>
              <a:tr h="344805">
                <a:tc>
                  <a:txBody>
                    <a:bodyPr/>
                    <a:lstStyle/>
                    <a:p>
                      <a:pPr algn="ctr" fontAlgn="b"/>
                      <a:r>
                        <a:rPr lang="en-US" sz="2100" b="1" i="0" u="none" strike="noStrike" dirty="0">
                          <a:solidFill>
                            <a:schemeClr val="tx2"/>
                          </a:solidFill>
                          <a:effectLst/>
                          <a:latin typeface="Arial" panose="020B0604020202020204" pitchFamily="34" charset="0"/>
                          <a:cs typeface="Arial" panose="020B0604020202020204" pitchFamily="34" charset="0"/>
                        </a:rPr>
                        <a:t>UK</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750078363"/>
                  </a:ext>
                </a:extLst>
              </a:tr>
              <a:tr h="344805">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Chile</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36784484"/>
                  </a:ext>
                </a:extLst>
              </a:tr>
              <a:tr h="344805">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Ireland</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66579422"/>
                  </a:ext>
                </a:extLst>
              </a:tr>
              <a:tr h="344805">
                <a:tc>
                  <a:txBody>
                    <a:bodyPr/>
                    <a:lstStyle/>
                    <a:p>
                      <a:pPr algn="ctr" fontAlgn="b"/>
                      <a:r>
                        <a:rPr lang="en-US" sz="2100" b="0" i="0" u="none" strike="noStrike" dirty="0">
                          <a:solidFill>
                            <a:schemeClr val="tx2">
                              <a:lumMod val="20000"/>
                              <a:lumOff val="80000"/>
                            </a:schemeClr>
                          </a:solidFill>
                          <a:effectLst/>
                          <a:latin typeface="Arial" panose="020B0604020202020204" pitchFamily="34" charset="0"/>
                          <a:cs typeface="Arial" panose="020B0604020202020204" pitchFamily="34" charset="0"/>
                        </a:rPr>
                        <a:t>Malta</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38077177"/>
                  </a:ext>
                </a:extLst>
              </a:tr>
            </a:tbl>
          </a:graphicData>
        </a:graphic>
      </p:graphicFrame>
      <p:sp>
        <p:nvSpPr>
          <p:cNvPr id="3" name="TextBox 2">
            <a:extLst>
              <a:ext uri="{FF2B5EF4-FFF2-40B4-BE49-F238E27FC236}">
                <a16:creationId xmlns:a16="http://schemas.microsoft.com/office/drawing/2014/main" id="{7714A9F4-AD25-4221-B6E3-9341C003BD98}"/>
              </a:ext>
            </a:extLst>
          </p:cNvPr>
          <p:cNvSpPr txBox="1"/>
          <p:nvPr/>
        </p:nvSpPr>
        <p:spPr>
          <a:xfrm>
            <a:off x="545054" y="139850"/>
            <a:ext cx="11101892" cy="584775"/>
          </a:xfrm>
          <a:prstGeom prst="rect">
            <a:avLst/>
          </a:prstGeom>
          <a:noFill/>
        </p:spPr>
        <p:txBody>
          <a:bodyPr wrap="square" rtlCol="0">
            <a:spAutoFit/>
          </a:bodyPr>
          <a:lstStyle/>
          <a:p>
            <a:r>
              <a:rPr lang="en-US" sz="3200" b="1" dirty="0">
                <a:solidFill>
                  <a:schemeClr val="tx2"/>
                </a:solidFill>
              </a:rPr>
              <a:t>Countries where CRC incidence in ages &lt;50 is increasing</a:t>
            </a:r>
          </a:p>
        </p:txBody>
      </p:sp>
    </p:spTree>
    <p:extLst>
      <p:ext uri="{BB962C8B-B14F-4D97-AF65-F5344CB8AC3E}">
        <p14:creationId xmlns:p14="http://schemas.microsoft.com/office/powerpoint/2010/main" val="340309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9069137-C0D1-47AC-8A78-5311D78857DB}"/>
              </a:ext>
            </a:extLst>
          </p:cNvPr>
          <p:cNvGraphicFramePr>
            <a:graphicFrameLocks noGrp="1"/>
          </p:cNvGraphicFramePr>
          <p:nvPr>
            <p:extLst>
              <p:ext uri="{D42A27DB-BD31-4B8C-83A1-F6EECF244321}">
                <p14:modId xmlns:p14="http://schemas.microsoft.com/office/powerpoint/2010/main" val="2271064244"/>
              </p:ext>
            </p:extLst>
          </p:nvPr>
        </p:nvGraphicFramePr>
        <p:xfrm>
          <a:off x="3902929" y="229063"/>
          <a:ext cx="6991815" cy="6275070"/>
        </p:xfrm>
        <a:graphic>
          <a:graphicData uri="http://schemas.openxmlformats.org/drawingml/2006/table">
            <a:tbl>
              <a:tblPr>
                <a:tableStyleId>{0660B408-B3CF-4A94-85FC-2B1E0A45F4A2}</a:tableStyleId>
              </a:tblPr>
              <a:tblGrid>
                <a:gridCol w="2371349">
                  <a:extLst>
                    <a:ext uri="{9D8B030D-6E8A-4147-A177-3AD203B41FA5}">
                      <a16:colId xmlns:a16="http://schemas.microsoft.com/office/drawing/2014/main" val="6377157"/>
                    </a:ext>
                  </a:extLst>
                </a:gridCol>
                <a:gridCol w="2469138">
                  <a:extLst>
                    <a:ext uri="{9D8B030D-6E8A-4147-A177-3AD203B41FA5}">
                      <a16:colId xmlns:a16="http://schemas.microsoft.com/office/drawing/2014/main" val="2955253376"/>
                    </a:ext>
                  </a:extLst>
                </a:gridCol>
                <a:gridCol w="2151328">
                  <a:extLst>
                    <a:ext uri="{9D8B030D-6E8A-4147-A177-3AD203B41FA5}">
                      <a16:colId xmlns:a16="http://schemas.microsoft.com/office/drawing/2014/main" val="680841005"/>
                    </a:ext>
                  </a:extLst>
                </a:gridCol>
              </a:tblGrid>
              <a:tr h="314325">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B w="12700" cap="flat" cmpd="sng" algn="ctr">
                      <a:noFill/>
                      <a:prstDash val="solid"/>
                      <a:round/>
                      <a:headEnd type="none" w="med" len="med"/>
                      <a:tailEnd type="none" w="med" len="med"/>
                    </a:lnB>
                    <a:noFill/>
                  </a:tcPr>
                </a:tc>
                <a:tc>
                  <a:txBody>
                    <a:bodyPr/>
                    <a:lstStyle/>
                    <a:p>
                      <a:pPr algn="ctr" fontAlgn="b"/>
                      <a:r>
                        <a:rPr lang="en-US" sz="2000" b="1" u="none" strike="noStrike" dirty="0">
                          <a:effectLst/>
                        </a:rPr>
                        <a:t>Hi-income</a:t>
                      </a:r>
                      <a:endParaRPr lang="en-US" sz="2000" b="1" i="0" u="none" strike="noStrike" dirty="0">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dirty="0">
                          <a:effectLst/>
                        </a:rPr>
                        <a:t>Middle-income</a:t>
                      </a:r>
                      <a:endParaRPr lang="en-US" sz="2000" b="1" i="0" u="none" strike="noStrike" dirty="0">
                        <a:solidFill>
                          <a:schemeClr val="tx1"/>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0771113"/>
                  </a:ext>
                </a:extLst>
              </a:tr>
              <a:tr h="283845">
                <a:tc rowSpan="4">
                  <a:txBody>
                    <a:bodyPr/>
                    <a:lstStyle/>
                    <a:p>
                      <a:pPr algn="r" fontAlgn="b"/>
                      <a:r>
                        <a:rPr lang="en-US" sz="2000" b="1" u="none" strike="noStrike" dirty="0">
                          <a:effectLst/>
                        </a:rPr>
                        <a:t>N. America/Oceana</a:t>
                      </a:r>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US</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3576507"/>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Canada</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3541840957"/>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Australia</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840481861"/>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New Zealand</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890533"/>
                  </a:ext>
                </a:extLst>
              </a:tr>
              <a:tr h="283845">
                <a:tc rowSpan="2">
                  <a:txBody>
                    <a:bodyPr/>
                    <a:lstStyle/>
                    <a:p>
                      <a:pPr algn="r" fontAlgn="b"/>
                      <a:r>
                        <a:rPr lang="en-US" sz="2000" b="1" u="none" strike="noStrike" dirty="0">
                          <a:effectLst/>
                        </a:rPr>
                        <a:t>Latin America</a:t>
                      </a:r>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u="none" strike="noStrike" dirty="0">
                          <a:solidFill>
                            <a:srgbClr val="C00000"/>
                          </a:solidFill>
                          <a:effectLst/>
                        </a:rPr>
                        <a:t>Ecuador</a:t>
                      </a:r>
                      <a:endParaRPr lang="en-US" sz="1800" b="0" i="0" u="none" strike="noStrike" dirty="0">
                        <a:solidFill>
                          <a:srgbClr val="C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2043542"/>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solidFill>
                            <a:srgbClr val="C00000"/>
                          </a:solidFill>
                          <a:effectLst/>
                        </a:rPr>
                        <a:t>Costa Rica</a:t>
                      </a:r>
                      <a:endParaRPr lang="en-US" sz="1800" b="0" i="0" u="none" strike="noStrike" dirty="0">
                        <a:solidFill>
                          <a:srgbClr val="C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728802"/>
                  </a:ext>
                </a:extLst>
              </a:tr>
              <a:tr h="283845">
                <a:tc rowSpan="12">
                  <a:txBody>
                    <a:bodyPr/>
                    <a:lstStyle/>
                    <a:p>
                      <a:pPr algn="r" fontAlgn="b"/>
                      <a:r>
                        <a:rPr lang="en-US" sz="2000" b="1" i="0" u="none" strike="noStrike" dirty="0">
                          <a:solidFill>
                            <a:schemeClr val="tx1">
                              <a:lumMod val="95000"/>
                              <a:lumOff val="5000"/>
                            </a:schemeClr>
                          </a:solidFill>
                          <a:effectLst/>
                          <a:latin typeface="Calibri" panose="020F0502020204030204" pitchFamily="34" charset="0"/>
                        </a:rPr>
                        <a:t>Europe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00B050"/>
                          </a:solidFill>
                          <a:effectLst/>
                        </a:rPr>
                        <a:t>Austria</a:t>
                      </a:r>
                      <a:endParaRPr lang="en-US" sz="1800" b="0" i="0" u="none" strike="noStrike" dirty="0">
                        <a:solidFill>
                          <a:srgbClr val="00B05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8644111"/>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00B050"/>
                          </a:solidFill>
                          <a:effectLst/>
                        </a:rPr>
                        <a:t>Italy</a:t>
                      </a:r>
                      <a:endParaRPr lang="en-US" sz="1800" b="0" i="0" u="none" strike="noStrike" dirty="0">
                        <a:solidFill>
                          <a:srgbClr val="00B05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406030620"/>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00B050"/>
                          </a:solidFill>
                          <a:effectLst/>
                        </a:rPr>
                        <a:t>Lithuania</a:t>
                      </a:r>
                      <a:endParaRPr lang="en-US" sz="1800" b="0" i="0" u="none" strike="noStrike" dirty="0">
                        <a:solidFill>
                          <a:srgbClr val="00B05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805378766"/>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Cyprus</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015511290"/>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Denmark</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038712432"/>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Germany</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2298545580"/>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Iceland</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278977611"/>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Netherlands</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82001741"/>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Norway</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1905896309"/>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Slovenia</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3340449598"/>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Slovakia</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3024295901"/>
                  </a:ext>
                </a:extLst>
              </a:tr>
              <a:tr h="283845">
                <a:tc vMerge="1">
                  <a:txBody>
                    <a:bodyPr/>
                    <a:lstStyle/>
                    <a:p>
                      <a:pPr algn="ctr" fontAlgn="b"/>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UK</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98905"/>
                  </a:ext>
                </a:extLst>
              </a:tr>
              <a:tr h="283845">
                <a:tc rowSpan="3">
                  <a:txBody>
                    <a:bodyPr/>
                    <a:lstStyle/>
                    <a:p>
                      <a:pPr algn="r" fontAlgn="b"/>
                      <a:r>
                        <a:rPr lang="en-US" sz="2000" b="1" u="none" strike="noStrike" dirty="0">
                          <a:effectLst/>
                        </a:rPr>
                        <a:t>Asia</a:t>
                      </a:r>
                      <a:endParaRPr lang="en-US" sz="2000" b="1" i="0" u="none" strike="noStrike" dirty="0">
                        <a:solidFill>
                          <a:schemeClr val="tx1">
                            <a:lumMod val="95000"/>
                            <a:lumOff val="5000"/>
                          </a:schemeClr>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b"/>
                      <a:r>
                        <a:rPr lang="en-US" sz="1800" u="none" strike="noStrike" dirty="0">
                          <a:solidFill>
                            <a:srgbClr val="C00000"/>
                          </a:solidFill>
                          <a:effectLst/>
                        </a:rPr>
                        <a:t>South Korea</a:t>
                      </a:r>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800" u="none" strike="noStrike" dirty="0">
                          <a:solidFill>
                            <a:srgbClr val="C00000"/>
                          </a:solidFill>
                          <a:effectLst/>
                        </a:rPr>
                        <a:t>India</a:t>
                      </a:r>
                      <a:endParaRPr lang="en-US" sz="1800" b="0" i="0" u="none" strike="noStrike" dirty="0">
                        <a:solidFill>
                          <a:srgbClr val="C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12276838"/>
                  </a:ext>
                </a:extLst>
              </a:tr>
              <a:tr h="283845">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tcPr>
                </a:tc>
                <a:tc>
                  <a:txBody>
                    <a:bodyPr/>
                    <a:lstStyle/>
                    <a:p>
                      <a:pPr algn="ctr" fontAlgn="b"/>
                      <a:r>
                        <a:rPr lang="en-US" sz="1800" u="none" strike="noStrike" dirty="0">
                          <a:solidFill>
                            <a:srgbClr val="C00000"/>
                          </a:solidFill>
                          <a:effectLst/>
                        </a:rPr>
                        <a:t>Thailand</a:t>
                      </a:r>
                      <a:endParaRPr lang="en-US" sz="1800" b="0" i="0" u="none" strike="noStrike" dirty="0">
                        <a:solidFill>
                          <a:srgbClr val="C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tcPr>
                </a:tc>
                <a:extLst>
                  <a:ext uri="{0D108BD9-81ED-4DB2-BD59-A6C34878D82A}">
                    <a16:rowId xmlns:a16="http://schemas.microsoft.com/office/drawing/2014/main" val="226029266"/>
                  </a:ext>
                </a:extLst>
              </a:tr>
              <a:tr h="283845">
                <a:tc v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800" b="0" i="0" u="none" strike="noStrike" dirty="0">
                        <a:solidFill>
                          <a:srgbClr val="C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fontAlgn="b"/>
                      <a:r>
                        <a:rPr lang="en-US" sz="1800" u="none" strike="noStrike" dirty="0">
                          <a:solidFill>
                            <a:srgbClr val="C00000"/>
                          </a:solidFill>
                          <a:effectLst/>
                        </a:rPr>
                        <a:t>Turkey</a:t>
                      </a:r>
                      <a:endParaRPr lang="en-US" sz="1800" b="0" i="0" u="none" strike="noStrike" dirty="0">
                        <a:solidFill>
                          <a:srgbClr val="C00000"/>
                        </a:solidFill>
                        <a:effectLst/>
                        <a:latin typeface="Calibri" panose="020F0502020204030204" pitchFamily="34" charset="0"/>
                      </a:endParaRPr>
                    </a:p>
                  </a:txBody>
                  <a:tcPr marL="9525" marR="9525" marT="9525" marB="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936941783"/>
                  </a:ext>
                </a:extLst>
              </a:tr>
            </a:tbl>
          </a:graphicData>
        </a:graphic>
      </p:graphicFrame>
      <p:sp>
        <p:nvSpPr>
          <p:cNvPr id="4" name="TextBox 3">
            <a:extLst>
              <a:ext uri="{FF2B5EF4-FFF2-40B4-BE49-F238E27FC236}">
                <a16:creationId xmlns:a16="http://schemas.microsoft.com/office/drawing/2014/main" id="{6561D99E-2FB3-437A-830B-253EABF106D2}"/>
              </a:ext>
            </a:extLst>
          </p:cNvPr>
          <p:cNvSpPr txBox="1"/>
          <p:nvPr/>
        </p:nvSpPr>
        <p:spPr>
          <a:xfrm>
            <a:off x="367992" y="429787"/>
            <a:ext cx="2865865" cy="2062103"/>
          </a:xfrm>
          <a:prstGeom prst="rect">
            <a:avLst/>
          </a:prstGeom>
          <a:noFill/>
        </p:spPr>
        <p:txBody>
          <a:bodyPr wrap="square" rtlCol="0">
            <a:spAutoFit/>
          </a:bodyPr>
          <a:lstStyle/>
          <a:p>
            <a:r>
              <a:rPr lang="en-US" sz="3200" b="1" dirty="0">
                <a:solidFill>
                  <a:schemeClr val="tx2"/>
                </a:solidFill>
              </a:rPr>
              <a:t>Where are trends in</a:t>
            </a:r>
          </a:p>
          <a:p>
            <a:r>
              <a:rPr lang="en-US" sz="3200" b="1" dirty="0">
                <a:solidFill>
                  <a:schemeClr val="tx2"/>
                </a:solidFill>
              </a:rPr>
              <a:t>early-onset CRC changing? </a:t>
            </a:r>
            <a:endParaRPr lang="en-US" sz="3200" b="1" dirty="0">
              <a:solidFill>
                <a:srgbClr val="00B050"/>
              </a:solidFill>
            </a:endParaRPr>
          </a:p>
        </p:txBody>
      </p:sp>
      <p:sp>
        <p:nvSpPr>
          <p:cNvPr id="6" name="TextBox 5">
            <a:extLst>
              <a:ext uri="{FF2B5EF4-FFF2-40B4-BE49-F238E27FC236}">
                <a16:creationId xmlns:a16="http://schemas.microsoft.com/office/drawing/2014/main" id="{2C1DE45B-882E-4187-A8D7-7BD5D1AFA84B}"/>
              </a:ext>
            </a:extLst>
          </p:cNvPr>
          <p:cNvSpPr txBox="1"/>
          <p:nvPr/>
        </p:nvSpPr>
        <p:spPr>
          <a:xfrm>
            <a:off x="1957041" y="5303805"/>
            <a:ext cx="2865865" cy="1200329"/>
          </a:xfrm>
          <a:prstGeom prst="rect">
            <a:avLst/>
          </a:prstGeom>
          <a:noFill/>
        </p:spPr>
        <p:txBody>
          <a:bodyPr wrap="square" rtlCol="0">
            <a:spAutoFit/>
          </a:bodyPr>
          <a:lstStyle/>
          <a:p>
            <a:r>
              <a:rPr lang="en-US" sz="2400" u="sng" dirty="0"/>
              <a:t>AAPC:</a:t>
            </a:r>
          </a:p>
          <a:p>
            <a:r>
              <a:rPr lang="en-US" sz="2400" dirty="0">
                <a:solidFill>
                  <a:srgbClr val="C00000"/>
                </a:solidFill>
              </a:rPr>
              <a:t>Positive (increase)</a:t>
            </a:r>
          </a:p>
          <a:p>
            <a:r>
              <a:rPr lang="en-US" sz="2400" dirty="0">
                <a:solidFill>
                  <a:srgbClr val="00B050"/>
                </a:solidFill>
              </a:rPr>
              <a:t>Negative (decrease)</a:t>
            </a:r>
          </a:p>
        </p:txBody>
      </p:sp>
    </p:spTree>
    <p:extLst>
      <p:ext uri="{BB962C8B-B14F-4D97-AF65-F5344CB8AC3E}">
        <p14:creationId xmlns:p14="http://schemas.microsoft.com/office/powerpoint/2010/main" val="3806101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ECEE28-D6AC-4C09-BC20-1D297F41B184}"/>
              </a:ext>
            </a:extLst>
          </p:cNvPr>
          <p:cNvGraphicFramePr>
            <a:graphicFrameLocks noGrp="1"/>
          </p:cNvGraphicFramePr>
          <p:nvPr>
            <p:extLst>
              <p:ext uri="{D42A27DB-BD31-4B8C-83A1-F6EECF244321}">
                <p14:modId xmlns:p14="http://schemas.microsoft.com/office/powerpoint/2010/main" val="2527569998"/>
              </p:ext>
            </p:extLst>
          </p:nvPr>
        </p:nvGraphicFramePr>
        <p:xfrm>
          <a:off x="2065469" y="996316"/>
          <a:ext cx="5015528" cy="5516880"/>
        </p:xfrm>
        <a:graphic>
          <a:graphicData uri="http://schemas.openxmlformats.org/drawingml/2006/table">
            <a:tbl>
              <a:tblPr/>
              <a:tblGrid>
                <a:gridCol w="2507764">
                  <a:extLst>
                    <a:ext uri="{9D8B030D-6E8A-4147-A177-3AD203B41FA5}">
                      <a16:colId xmlns:a16="http://schemas.microsoft.com/office/drawing/2014/main" val="3254333998"/>
                    </a:ext>
                  </a:extLst>
                </a:gridCol>
                <a:gridCol w="2507764">
                  <a:extLst>
                    <a:ext uri="{9D8B030D-6E8A-4147-A177-3AD203B41FA5}">
                      <a16:colId xmlns:a16="http://schemas.microsoft.com/office/drawing/2014/main" val="4006622042"/>
                    </a:ext>
                  </a:extLst>
                </a:gridCol>
              </a:tblGrid>
              <a:tr h="344805">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Hi-income</a:t>
                      </a:r>
                    </a:p>
                  </a:txBody>
                  <a:tcPr marL="9525" marR="9525" marT="9525" marB="0" anchor="b">
                    <a:lnL>
                      <a:noFill/>
                    </a:lnL>
                    <a:lnR>
                      <a:noFill/>
                    </a:lnR>
                    <a:lnT>
                      <a:noFill/>
                    </a:lnT>
                    <a:lnB>
                      <a:noFill/>
                    </a:lnB>
                  </a:tcPr>
                </a:tc>
                <a:tc>
                  <a:txBody>
                    <a:bodyPr/>
                    <a:lstStyle/>
                    <a:p>
                      <a:pPr algn="ctr" fontAlgn="b"/>
                      <a:r>
                        <a:rPr lang="en-US" sz="2100" b="1" i="0" u="sng" strike="noStrike" dirty="0">
                          <a:solidFill>
                            <a:srgbClr val="000000"/>
                          </a:solidFill>
                          <a:effectLst/>
                          <a:latin typeface="Arial" panose="020B0604020202020204" pitchFamily="34" charset="0"/>
                          <a:cs typeface="Arial" panose="020B0604020202020204" pitchFamily="34" charset="0"/>
                        </a:rPr>
                        <a:t>Middle-income</a:t>
                      </a:r>
                    </a:p>
                  </a:txBody>
                  <a:tcPr marL="9525" marR="9525" marT="9525" marB="0" anchor="b">
                    <a:lnL>
                      <a:noFill/>
                    </a:lnL>
                    <a:lnR>
                      <a:noFill/>
                    </a:lnR>
                    <a:lnT>
                      <a:noFill/>
                    </a:lnT>
                    <a:lnB>
                      <a:noFill/>
                    </a:lnB>
                  </a:tcPr>
                </a:tc>
                <a:extLst>
                  <a:ext uri="{0D108BD9-81ED-4DB2-BD59-A6C34878D82A}">
                    <a16:rowId xmlns:a16="http://schemas.microsoft.com/office/drawing/2014/main" val="1102543868"/>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Iceland</a:t>
                      </a:r>
                    </a:p>
                  </a:txBody>
                  <a:tcPr marL="9525" marR="9525" marT="9525" marB="0" anchor="b">
                    <a:lnL>
                      <a:noFill/>
                    </a:lnL>
                    <a:lnR>
                      <a:noFill/>
                    </a:lnR>
                    <a:lnT>
                      <a:noFill/>
                    </a:lnT>
                    <a:lnB>
                      <a:noFill/>
                    </a:lnB>
                  </a:tcPr>
                </a:tc>
                <a:tc>
                  <a:txBody>
                    <a:bodyPr/>
                    <a:lstStyle/>
                    <a:p>
                      <a:pPr algn="ctr" fontAlgn="b"/>
                      <a:r>
                        <a:rPr lang="en-US" sz="2100" b="0" i="0" u="none" strike="noStrike" dirty="0">
                          <a:solidFill>
                            <a:srgbClr val="000000"/>
                          </a:solidFill>
                          <a:effectLst/>
                          <a:latin typeface="Arial" panose="020B0604020202020204" pitchFamily="34" charset="0"/>
                          <a:cs typeface="Arial" panose="020B0604020202020204" pitchFamily="34" charset="0"/>
                        </a:rPr>
                        <a:t>Costa Rica</a:t>
                      </a:r>
                    </a:p>
                  </a:txBody>
                  <a:tcPr marL="9525" marR="9525" marT="9525" marB="0" anchor="b">
                    <a:lnL>
                      <a:noFill/>
                    </a:lnL>
                    <a:lnR>
                      <a:noFill/>
                    </a:lnR>
                    <a:lnT>
                      <a:noFill/>
                    </a:lnT>
                    <a:lnB>
                      <a:noFill/>
                    </a:lnB>
                  </a:tcPr>
                </a:tc>
                <a:extLst>
                  <a:ext uri="{0D108BD9-81ED-4DB2-BD59-A6C34878D82A}">
                    <a16:rowId xmlns:a16="http://schemas.microsoft.com/office/drawing/2014/main" val="4086131995"/>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Cyprus</a:t>
                      </a:r>
                    </a:p>
                  </a:txBody>
                  <a:tcPr marL="9525" marR="9525" marT="9525" marB="0" anchor="b">
                    <a:lnL>
                      <a:noFill/>
                    </a:lnL>
                    <a:lnR>
                      <a:noFill/>
                    </a:lnR>
                    <a:lnT>
                      <a:noFill/>
                    </a:lnT>
                    <a:lnB>
                      <a:noFill/>
                    </a:lnB>
                  </a:tcPr>
                </a:tc>
                <a:tc>
                  <a:txBody>
                    <a:bodyPr/>
                    <a:lstStyle/>
                    <a:p>
                      <a:pPr algn="ctr" fontAlgn="b"/>
                      <a:r>
                        <a:rPr lang="en-US" sz="2100" b="0" i="0" u="none" strike="noStrike" dirty="0">
                          <a:solidFill>
                            <a:srgbClr val="000000"/>
                          </a:solidFill>
                          <a:effectLst/>
                          <a:latin typeface="Arial" panose="020B0604020202020204" pitchFamily="34" charset="0"/>
                          <a:cs typeface="Arial" panose="020B0604020202020204" pitchFamily="34" charset="0"/>
                        </a:rPr>
                        <a:t>Ecuador</a:t>
                      </a:r>
                    </a:p>
                  </a:txBody>
                  <a:tcPr marL="9525" marR="9525" marT="9525" marB="0" anchor="b">
                    <a:lnL>
                      <a:noFill/>
                    </a:lnL>
                    <a:lnR>
                      <a:noFill/>
                    </a:lnR>
                    <a:lnT>
                      <a:noFill/>
                    </a:lnT>
                    <a:lnB>
                      <a:noFill/>
                    </a:lnB>
                  </a:tcPr>
                </a:tc>
                <a:extLst>
                  <a:ext uri="{0D108BD9-81ED-4DB2-BD59-A6C34878D82A}">
                    <a16:rowId xmlns:a16="http://schemas.microsoft.com/office/drawing/2014/main" val="872241665"/>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Netherlands</a:t>
                      </a:r>
                    </a:p>
                  </a:txBody>
                  <a:tcPr marL="9525" marR="9525" marT="9525" marB="0" anchor="b">
                    <a:lnL>
                      <a:noFill/>
                    </a:lnL>
                    <a:lnR>
                      <a:noFill/>
                    </a:lnR>
                    <a:lnT>
                      <a:noFill/>
                    </a:lnT>
                    <a:lnB>
                      <a:noFill/>
                    </a:lnB>
                  </a:tcPr>
                </a:tc>
                <a:tc>
                  <a:txBody>
                    <a:bodyPr/>
                    <a:lstStyle/>
                    <a:p>
                      <a:pPr marL="0" marR="0" lvl="0" indent="0" algn="ctr" defTabSz="457206" rtl="0" eaLnBrk="1" fontAlgn="b" latinLnBrk="0" hangingPunct="1">
                        <a:lnSpc>
                          <a:spcPct val="100000"/>
                        </a:lnSpc>
                        <a:spcBef>
                          <a:spcPts val="0"/>
                        </a:spcBef>
                        <a:spcAft>
                          <a:spcPts val="0"/>
                        </a:spcAft>
                        <a:buClrTx/>
                        <a:buSzTx/>
                        <a:buFontTx/>
                        <a:buNone/>
                        <a:tabLst/>
                        <a:defRPr/>
                      </a:pPr>
                      <a:r>
                        <a:rPr lang="en-US" sz="2100" b="0" i="0" u="none" strike="noStrike" dirty="0">
                          <a:solidFill>
                            <a:srgbClr val="000000"/>
                          </a:solidFill>
                          <a:effectLst/>
                          <a:latin typeface="Arial" panose="020B0604020202020204" pitchFamily="34" charset="0"/>
                          <a:cs typeface="Arial" panose="020B0604020202020204" pitchFamily="34" charset="0"/>
                        </a:rPr>
                        <a:t>Turkey</a:t>
                      </a:r>
                    </a:p>
                  </a:txBody>
                  <a:tcPr marL="9525" marR="9525" marT="9525" marB="0" anchor="b">
                    <a:lnL>
                      <a:noFill/>
                    </a:lnL>
                    <a:lnR>
                      <a:noFill/>
                    </a:lnR>
                    <a:lnT>
                      <a:noFill/>
                    </a:lnT>
                    <a:lnB>
                      <a:noFill/>
                    </a:lnB>
                  </a:tcPr>
                </a:tc>
                <a:extLst>
                  <a:ext uri="{0D108BD9-81ED-4DB2-BD59-A6C34878D82A}">
                    <a16:rowId xmlns:a16="http://schemas.microsoft.com/office/drawing/2014/main" val="598493427"/>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Norway</a:t>
                      </a:r>
                    </a:p>
                  </a:txBody>
                  <a:tcPr marL="9525" marR="9525" marT="9525" marB="0" anchor="b">
                    <a:lnL>
                      <a:noFill/>
                    </a:lnL>
                    <a:lnR>
                      <a:noFill/>
                    </a:lnR>
                    <a:lnT>
                      <a:noFill/>
                    </a:lnT>
                    <a:lnB>
                      <a:noFill/>
                    </a:lnB>
                  </a:tcPr>
                </a:tc>
                <a:tc>
                  <a:txBody>
                    <a:bodyPr/>
                    <a:lstStyle/>
                    <a:p>
                      <a:pPr algn="ctr" fontAlgn="b"/>
                      <a:r>
                        <a:rPr lang="en-US" sz="2100" b="0" i="0" u="none" strike="noStrike" dirty="0">
                          <a:solidFill>
                            <a:srgbClr val="000000"/>
                          </a:solidFill>
                          <a:effectLst/>
                          <a:latin typeface="Arial" panose="020B0604020202020204" pitchFamily="34" charset="0"/>
                          <a:cs typeface="Arial" panose="020B0604020202020204" pitchFamily="34" charset="0"/>
                        </a:rPr>
                        <a:t>Thailand</a:t>
                      </a:r>
                    </a:p>
                  </a:txBody>
                  <a:tcPr marL="9525" marR="9525" marT="9525" marB="0" anchor="b">
                    <a:lnL>
                      <a:noFill/>
                    </a:lnL>
                    <a:lnR>
                      <a:noFill/>
                    </a:lnR>
                    <a:lnT>
                      <a:noFill/>
                    </a:lnT>
                    <a:lnB>
                      <a:noFill/>
                    </a:lnB>
                  </a:tcPr>
                </a:tc>
                <a:extLst>
                  <a:ext uri="{0D108BD9-81ED-4DB2-BD59-A6C34878D82A}">
                    <a16:rowId xmlns:a16="http://schemas.microsoft.com/office/drawing/2014/main" val="1107934803"/>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Korea</a:t>
                      </a:r>
                    </a:p>
                  </a:txBody>
                  <a:tcPr marL="9525" marR="9525" marT="9525" marB="0" anchor="b">
                    <a:lnL>
                      <a:noFill/>
                    </a:lnL>
                    <a:lnR>
                      <a:noFill/>
                    </a:lnR>
                    <a:lnT>
                      <a:noFill/>
                    </a:lnT>
                    <a:lnB>
                      <a:noFill/>
                    </a:lnB>
                  </a:tcPr>
                </a:tc>
                <a:tc>
                  <a:txBody>
                    <a:bodyPr/>
                    <a:lstStyle/>
                    <a:p>
                      <a:pPr algn="ctr" fontAlgn="b"/>
                      <a:r>
                        <a:rPr lang="en-US" sz="2100" b="0" i="0" u="none" strike="noStrike" dirty="0">
                          <a:solidFill>
                            <a:srgbClr val="000000"/>
                          </a:solidFill>
                          <a:effectLst/>
                          <a:latin typeface="Arial" panose="020B0604020202020204" pitchFamily="34" charset="0"/>
                          <a:cs typeface="Arial" panose="020B0604020202020204" pitchFamily="34" charset="0"/>
                        </a:rPr>
                        <a:t>India</a:t>
                      </a:r>
                    </a:p>
                  </a:txBody>
                  <a:tcPr marL="9525" marR="9525" marT="9525" marB="0" anchor="b">
                    <a:lnL>
                      <a:noFill/>
                    </a:lnL>
                    <a:lnR>
                      <a:noFill/>
                    </a:lnR>
                    <a:lnT>
                      <a:noFill/>
                    </a:lnT>
                    <a:lnB>
                      <a:noFill/>
                    </a:lnB>
                  </a:tcPr>
                </a:tc>
                <a:extLst>
                  <a:ext uri="{0D108BD9-81ED-4DB2-BD59-A6C34878D82A}">
                    <a16:rowId xmlns:a16="http://schemas.microsoft.com/office/drawing/2014/main" val="3735276265"/>
                  </a:ext>
                </a:extLst>
              </a:tr>
              <a:tr h="344805">
                <a:tc>
                  <a:txBody>
                    <a:bodyPr/>
                    <a:lstStyle/>
                    <a:p>
                      <a:pPr algn="ctr" fontAlgn="b"/>
                      <a:r>
                        <a:rPr lang="en-US" sz="2100" b="0" i="0" u="none" strike="noStrike" dirty="0">
                          <a:solidFill>
                            <a:schemeClr val="tx1"/>
                          </a:solidFill>
                          <a:effectLst/>
                          <a:latin typeface="Arial" panose="020B0604020202020204" pitchFamily="34" charset="0"/>
                          <a:cs typeface="Arial" panose="020B0604020202020204" pitchFamily="34" charset="0"/>
                        </a:rPr>
                        <a:t>Slovakia</a:t>
                      </a: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52942154"/>
                  </a:ext>
                </a:extLst>
              </a:tr>
              <a:tr h="344805">
                <a:tc>
                  <a:txBody>
                    <a:bodyPr/>
                    <a:lstStyle/>
                    <a:p>
                      <a:pPr algn="ctr" fontAlgn="b"/>
                      <a:endParaRPr lang="en-US" sz="2100" b="0" i="0" u="none" strike="noStrike" dirty="0">
                        <a:solidFill>
                          <a:srgbClr val="00B05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219874926"/>
                  </a:ext>
                </a:extLst>
              </a:tr>
              <a:tr h="344805">
                <a:tc>
                  <a:txBody>
                    <a:bodyPr/>
                    <a:lstStyle/>
                    <a:p>
                      <a:pPr algn="ctr" fontAlgn="b"/>
                      <a:endParaRPr lang="en-US" sz="2100" b="0" i="0" u="none" strike="noStrike" dirty="0">
                        <a:solidFill>
                          <a:srgbClr val="00B05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69144559"/>
                  </a:ext>
                </a:extLst>
              </a:tr>
              <a:tr h="344805">
                <a:tc>
                  <a:txBody>
                    <a:bodyPr/>
                    <a:lstStyle/>
                    <a:p>
                      <a:pPr algn="ctr" fontAlgn="b"/>
                      <a:endParaRPr lang="en-US" sz="2100" b="0" i="0" u="none" strike="noStrike" dirty="0">
                        <a:solidFill>
                          <a:srgbClr val="00B05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76515551"/>
                  </a:ext>
                </a:extLst>
              </a:tr>
              <a:tr h="344805">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16268917"/>
                  </a:ext>
                </a:extLst>
              </a:tr>
              <a:tr h="344805">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50849180"/>
                  </a:ext>
                </a:extLst>
              </a:tr>
              <a:tr h="344805">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750078363"/>
                  </a:ext>
                </a:extLst>
              </a:tr>
              <a:tr h="344805">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36784484"/>
                  </a:ext>
                </a:extLst>
              </a:tr>
              <a:tr h="344805">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66579422"/>
                  </a:ext>
                </a:extLst>
              </a:tr>
              <a:tr h="344805">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ctr" fontAlgn="b"/>
                      <a:endParaRPr lang="en-US" sz="2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38077177"/>
                  </a:ext>
                </a:extLst>
              </a:tr>
            </a:tbl>
          </a:graphicData>
        </a:graphic>
      </p:graphicFrame>
      <p:sp>
        <p:nvSpPr>
          <p:cNvPr id="3" name="TextBox 2">
            <a:extLst>
              <a:ext uri="{FF2B5EF4-FFF2-40B4-BE49-F238E27FC236}">
                <a16:creationId xmlns:a16="http://schemas.microsoft.com/office/drawing/2014/main" id="{7714A9F4-AD25-4221-B6E3-9341C003BD98}"/>
              </a:ext>
            </a:extLst>
          </p:cNvPr>
          <p:cNvSpPr txBox="1"/>
          <p:nvPr/>
        </p:nvSpPr>
        <p:spPr>
          <a:xfrm>
            <a:off x="545054" y="139850"/>
            <a:ext cx="11101892" cy="584775"/>
          </a:xfrm>
          <a:prstGeom prst="rect">
            <a:avLst/>
          </a:prstGeom>
          <a:noFill/>
        </p:spPr>
        <p:txBody>
          <a:bodyPr wrap="square" rtlCol="0">
            <a:spAutoFit/>
          </a:bodyPr>
          <a:lstStyle/>
          <a:p>
            <a:r>
              <a:rPr lang="en-US" sz="3200" b="1" dirty="0">
                <a:solidFill>
                  <a:schemeClr val="tx2"/>
                </a:solidFill>
              </a:rPr>
              <a:t>Countries where CRC incidence is increasing across age</a:t>
            </a:r>
          </a:p>
        </p:txBody>
      </p:sp>
    </p:spTree>
    <p:extLst>
      <p:ext uri="{BB962C8B-B14F-4D97-AF65-F5344CB8AC3E}">
        <p14:creationId xmlns:p14="http://schemas.microsoft.com/office/powerpoint/2010/main" val="879918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BF08-3420-4A76-8891-35EE32DFB1CC}"/>
              </a:ext>
            </a:extLst>
          </p:cNvPr>
          <p:cNvSpPr>
            <a:spLocks noGrp="1"/>
          </p:cNvSpPr>
          <p:nvPr>
            <p:ph type="ctrTitle" idx="4294967295"/>
          </p:nvPr>
        </p:nvSpPr>
        <p:spPr>
          <a:xfrm>
            <a:off x="229502" y="146912"/>
            <a:ext cx="11732996" cy="933451"/>
          </a:xfrm>
        </p:spPr>
        <p:txBody>
          <a:bodyPr>
            <a:normAutofit/>
          </a:bodyPr>
          <a:lstStyle/>
          <a:p>
            <a:r>
              <a:rPr lang="en-US" sz="3200" dirty="0"/>
              <a:t>Trends in CRC incidence in the US by age, 1975-2016</a:t>
            </a:r>
          </a:p>
        </p:txBody>
      </p:sp>
      <p:grpSp>
        <p:nvGrpSpPr>
          <p:cNvPr id="4" name="Group 3">
            <a:extLst>
              <a:ext uri="{FF2B5EF4-FFF2-40B4-BE49-F238E27FC236}">
                <a16:creationId xmlns:a16="http://schemas.microsoft.com/office/drawing/2014/main" id="{D90EA2A5-C4F6-41A6-A66D-CA47D3A59C0B}"/>
              </a:ext>
            </a:extLst>
          </p:cNvPr>
          <p:cNvGrpSpPr/>
          <p:nvPr/>
        </p:nvGrpSpPr>
        <p:grpSpPr>
          <a:xfrm>
            <a:off x="1908315" y="1697311"/>
            <a:ext cx="4572000" cy="4776036"/>
            <a:chOff x="1034226" y="1540196"/>
            <a:chExt cx="4572000" cy="4776035"/>
          </a:xfrm>
        </p:grpSpPr>
        <p:sp>
          <p:nvSpPr>
            <p:cNvPr id="9" name="TextBox 8">
              <a:extLst>
                <a:ext uri="{FF2B5EF4-FFF2-40B4-BE49-F238E27FC236}">
                  <a16:creationId xmlns:a16="http://schemas.microsoft.com/office/drawing/2014/main" id="{1884F8ED-7975-42C1-B05E-0202F2EEC2C5}"/>
                </a:ext>
              </a:extLst>
            </p:cNvPr>
            <p:cNvSpPr txBox="1"/>
            <p:nvPr/>
          </p:nvSpPr>
          <p:spPr>
            <a:xfrm>
              <a:off x="2665003" y="1540196"/>
              <a:ext cx="1900052" cy="461665"/>
            </a:xfrm>
            <a:prstGeom prst="rect">
              <a:avLst/>
            </a:prstGeom>
            <a:noFill/>
          </p:spPr>
          <p:txBody>
            <a:bodyPr wrap="square" rtlCol="0">
              <a:spAutoFit/>
            </a:bodyPr>
            <a:lstStyle/>
            <a:p>
              <a:r>
                <a:rPr lang="en-US" sz="2400" b="1" dirty="0"/>
                <a:t>50+ years </a:t>
              </a:r>
            </a:p>
          </p:txBody>
        </p:sp>
        <p:graphicFrame>
          <p:nvGraphicFramePr>
            <p:cNvPr id="26" name="Chart 25">
              <a:extLst>
                <a:ext uri="{FF2B5EF4-FFF2-40B4-BE49-F238E27FC236}">
                  <a16:creationId xmlns:a16="http://schemas.microsoft.com/office/drawing/2014/main" id="{93C1DDE9-E0B4-4EC4-9542-605B15ED0D8B}"/>
                </a:ext>
              </a:extLst>
            </p:cNvPr>
            <p:cNvGraphicFramePr>
              <a:graphicFrameLocks/>
            </p:cNvGraphicFramePr>
            <p:nvPr>
              <p:extLst>
                <p:ext uri="{D42A27DB-BD31-4B8C-83A1-F6EECF244321}">
                  <p14:modId xmlns:p14="http://schemas.microsoft.com/office/powerpoint/2010/main" val="3208546326"/>
                </p:ext>
              </p:extLst>
            </p:nvPr>
          </p:nvGraphicFramePr>
          <p:xfrm>
            <a:off x="1034226" y="2101418"/>
            <a:ext cx="4572000" cy="421481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5" name="Group 14">
            <a:extLst>
              <a:ext uri="{FF2B5EF4-FFF2-40B4-BE49-F238E27FC236}">
                <a16:creationId xmlns:a16="http://schemas.microsoft.com/office/drawing/2014/main" id="{4178840D-CFFB-4EAB-8F4E-AF1BD99C6A4F}"/>
              </a:ext>
            </a:extLst>
          </p:cNvPr>
          <p:cNvGrpSpPr/>
          <p:nvPr/>
        </p:nvGrpSpPr>
        <p:grpSpPr>
          <a:xfrm>
            <a:off x="7082124" y="1540195"/>
            <a:ext cx="4572000" cy="4919253"/>
            <a:chOff x="11879779" y="1279034"/>
            <a:chExt cx="4572000" cy="3942232"/>
          </a:xfrm>
        </p:grpSpPr>
        <p:sp>
          <p:nvSpPr>
            <p:cNvPr id="3" name="TextBox 2">
              <a:extLst>
                <a:ext uri="{FF2B5EF4-FFF2-40B4-BE49-F238E27FC236}">
                  <a16:creationId xmlns:a16="http://schemas.microsoft.com/office/drawing/2014/main" id="{D50BC45C-7E63-4AB3-8B88-F0ACC4B362D3}"/>
                </a:ext>
              </a:extLst>
            </p:cNvPr>
            <p:cNvSpPr txBox="1"/>
            <p:nvPr/>
          </p:nvSpPr>
          <p:spPr>
            <a:xfrm>
              <a:off x="13215752" y="1279034"/>
              <a:ext cx="1900052" cy="369973"/>
            </a:xfrm>
            <a:prstGeom prst="rect">
              <a:avLst/>
            </a:prstGeom>
            <a:noFill/>
          </p:spPr>
          <p:txBody>
            <a:bodyPr wrap="square" rtlCol="0">
              <a:spAutoFit/>
            </a:bodyPr>
            <a:lstStyle/>
            <a:p>
              <a:r>
                <a:rPr lang="en-US" sz="2400" b="1" dirty="0"/>
                <a:t>20-49 years </a:t>
              </a:r>
            </a:p>
          </p:txBody>
        </p:sp>
        <p:graphicFrame>
          <p:nvGraphicFramePr>
            <p:cNvPr id="27" name="Chart 26">
              <a:extLst>
                <a:ext uri="{FF2B5EF4-FFF2-40B4-BE49-F238E27FC236}">
                  <a16:creationId xmlns:a16="http://schemas.microsoft.com/office/drawing/2014/main" id="{726D4EC2-36CB-4E1D-B668-2CC24E3CB4A5}"/>
                </a:ext>
              </a:extLst>
            </p:cNvPr>
            <p:cNvGraphicFramePr>
              <a:graphicFrameLocks/>
            </p:cNvGraphicFramePr>
            <p:nvPr>
              <p:extLst>
                <p:ext uri="{D42A27DB-BD31-4B8C-83A1-F6EECF244321}">
                  <p14:modId xmlns:p14="http://schemas.microsoft.com/office/powerpoint/2010/main" val="1226721981"/>
                </p:ext>
              </p:extLst>
            </p:nvPr>
          </p:nvGraphicFramePr>
          <p:xfrm>
            <a:off x="11879779" y="1740699"/>
            <a:ext cx="4572000" cy="3480567"/>
          </p:xfrm>
          <a:graphic>
            <a:graphicData uri="http://schemas.openxmlformats.org/drawingml/2006/chart">
              <c:chart xmlns:c="http://schemas.openxmlformats.org/drawingml/2006/chart" xmlns:r="http://schemas.openxmlformats.org/officeDocument/2006/relationships" r:id="rId4"/>
            </a:graphicData>
          </a:graphic>
        </p:graphicFrame>
      </p:grpSp>
      <p:sp>
        <p:nvSpPr>
          <p:cNvPr id="19" name="TextBox 18">
            <a:extLst>
              <a:ext uri="{FF2B5EF4-FFF2-40B4-BE49-F238E27FC236}">
                <a16:creationId xmlns:a16="http://schemas.microsoft.com/office/drawing/2014/main" id="{77697F85-506D-454D-9B17-605D6A767287}"/>
              </a:ext>
            </a:extLst>
          </p:cNvPr>
          <p:cNvSpPr txBox="1"/>
          <p:nvPr/>
        </p:nvSpPr>
        <p:spPr>
          <a:xfrm>
            <a:off x="10516632" y="2334633"/>
            <a:ext cx="1592827" cy="307777"/>
          </a:xfrm>
          <a:prstGeom prst="rect">
            <a:avLst/>
          </a:prstGeom>
          <a:noFill/>
        </p:spPr>
        <p:txBody>
          <a:bodyPr wrap="square" lIns="0" tIns="0" rIns="0" bIns="0" rtlCol="0">
            <a:spAutoFit/>
          </a:bodyPr>
          <a:lstStyle/>
          <a:p>
            <a:pPr>
              <a:spcAft>
                <a:spcPts val="1200"/>
              </a:spcAft>
            </a:pPr>
            <a:r>
              <a:rPr lang="en-US" sz="2000" dirty="0"/>
              <a:t>Men</a:t>
            </a:r>
          </a:p>
        </p:txBody>
      </p:sp>
      <p:sp>
        <p:nvSpPr>
          <p:cNvPr id="23" name="TextBox 22">
            <a:extLst>
              <a:ext uri="{FF2B5EF4-FFF2-40B4-BE49-F238E27FC236}">
                <a16:creationId xmlns:a16="http://schemas.microsoft.com/office/drawing/2014/main" id="{0C580243-2B25-41B0-A5A7-0313FB6C7DF8}"/>
              </a:ext>
            </a:extLst>
          </p:cNvPr>
          <p:cNvSpPr txBox="1"/>
          <p:nvPr/>
        </p:nvSpPr>
        <p:spPr>
          <a:xfrm>
            <a:off x="5033967" y="2878775"/>
            <a:ext cx="1592827" cy="307777"/>
          </a:xfrm>
          <a:prstGeom prst="rect">
            <a:avLst/>
          </a:prstGeom>
          <a:noFill/>
        </p:spPr>
        <p:txBody>
          <a:bodyPr wrap="square" lIns="0" tIns="0" rIns="0" bIns="0" rtlCol="0">
            <a:spAutoFit/>
          </a:bodyPr>
          <a:lstStyle/>
          <a:p>
            <a:pPr>
              <a:spcAft>
                <a:spcPts val="1200"/>
              </a:spcAft>
            </a:pPr>
            <a:r>
              <a:rPr lang="en-US" sz="2000" dirty="0"/>
              <a:t>Men</a:t>
            </a:r>
          </a:p>
        </p:txBody>
      </p:sp>
      <p:sp>
        <p:nvSpPr>
          <p:cNvPr id="28" name="TextBox 27">
            <a:extLst>
              <a:ext uri="{FF2B5EF4-FFF2-40B4-BE49-F238E27FC236}">
                <a16:creationId xmlns:a16="http://schemas.microsoft.com/office/drawing/2014/main" id="{521B1DB0-0E9B-4844-8A95-71831A9F9C5A}"/>
              </a:ext>
            </a:extLst>
          </p:cNvPr>
          <p:cNvSpPr txBox="1"/>
          <p:nvPr/>
        </p:nvSpPr>
        <p:spPr>
          <a:xfrm>
            <a:off x="10516632" y="3839003"/>
            <a:ext cx="1592827" cy="307777"/>
          </a:xfrm>
          <a:prstGeom prst="rect">
            <a:avLst/>
          </a:prstGeom>
          <a:noFill/>
        </p:spPr>
        <p:txBody>
          <a:bodyPr wrap="square" lIns="0" tIns="0" rIns="0" bIns="0" rtlCol="0">
            <a:spAutoFit/>
          </a:bodyPr>
          <a:lstStyle/>
          <a:p>
            <a:pPr>
              <a:spcAft>
                <a:spcPts val="1200"/>
              </a:spcAft>
            </a:pPr>
            <a:r>
              <a:rPr lang="en-US" sz="2000" dirty="0"/>
              <a:t>Women</a:t>
            </a:r>
          </a:p>
        </p:txBody>
      </p:sp>
      <p:sp>
        <p:nvSpPr>
          <p:cNvPr id="29" name="TextBox 28">
            <a:extLst>
              <a:ext uri="{FF2B5EF4-FFF2-40B4-BE49-F238E27FC236}">
                <a16:creationId xmlns:a16="http://schemas.microsoft.com/office/drawing/2014/main" id="{D41E1272-2E2C-4D0B-B36E-617BADC629F4}"/>
              </a:ext>
            </a:extLst>
          </p:cNvPr>
          <p:cNvSpPr txBox="1"/>
          <p:nvPr/>
        </p:nvSpPr>
        <p:spPr>
          <a:xfrm>
            <a:off x="4642731" y="4614873"/>
            <a:ext cx="1592827" cy="307777"/>
          </a:xfrm>
          <a:prstGeom prst="rect">
            <a:avLst/>
          </a:prstGeom>
          <a:noFill/>
        </p:spPr>
        <p:txBody>
          <a:bodyPr wrap="square" lIns="0" tIns="0" rIns="0" bIns="0" rtlCol="0">
            <a:spAutoFit/>
          </a:bodyPr>
          <a:lstStyle/>
          <a:p>
            <a:pPr>
              <a:spcAft>
                <a:spcPts val="1200"/>
              </a:spcAft>
            </a:pPr>
            <a:r>
              <a:rPr lang="en-US" sz="2000" dirty="0"/>
              <a:t>Women</a:t>
            </a:r>
          </a:p>
        </p:txBody>
      </p:sp>
      <p:sp>
        <p:nvSpPr>
          <p:cNvPr id="13" name="Arrow: Down 12">
            <a:extLst>
              <a:ext uri="{FF2B5EF4-FFF2-40B4-BE49-F238E27FC236}">
                <a16:creationId xmlns:a16="http://schemas.microsoft.com/office/drawing/2014/main" id="{D87C13A4-7B4F-4CCF-A8BF-70FF0DB4C2C9}"/>
              </a:ext>
            </a:extLst>
          </p:cNvPr>
          <p:cNvSpPr/>
          <p:nvPr/>
        </p:nvSpPr>
        <p:spPr>
          <a:xfrm rot="10800000">
            <a:off x="10570912" y="4465463"/>
            <a:ext cx="484632" cy="978408"/>
          </a:xfrm>
          <a:prstGeom prst="down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14" name="TextBox 13">
            <a:extLst>
              <a:ext uri="{FF2B5EF4-FFF2-40B4-BE49-F238E27FC236}">
                <a16:creationId xmlns:a16="http://schemas.microsoft.com/office/drawing/2014/main" id="{89F96EB7-1B07-4616-8F3B-D92B9FC02A32}"/>
              </a:ext>
            </a:extLst>
          </p:cNvPr>
          <p:cNvSpPr txBox="1"/>
          <p:nvPr/>
        </p:nvSpPr>
        <p:spPr>
          <a:xfrm>
            <a:off x="11059249" y="4813910"/>
            <a:ext cx="903249" cy="430887"/>
          </a:xfrm>
          <a:prstGeom prst="rect">
            <a:avLst/>
          </a:prstGeom>
          <a:noFill/>
        </p:spPr>
        <p:txBody>
          <a:bodyPr wrap="square" lIns="0" tIns="0" rIns="0" bIns="0" rtlCol="0">
            <a:spAutoFit/>
          </a:bodyPr>
          <a:lstStyle/>
          <a:p>
            <a:pPr>
              <a:spcAft>
                <a:spcPts val="1200"/>
              </a:spcAft>
            </a:pPr>
            <a:r>
              <a:rPr lang="en-US" sz="2800" dirty="0"/>
              <a:t>55%</a:t>
            </a:r>
          </a:p>
        </p:txBody>
      </p:sp>
    </p:spTree>
    <p:extLst>
      <p:ext uri="{BB962C8B-B14F-4D97-AF65-F5344CB8AC3E}">
        <p14:creationId xmlns:p14="http://schemas.microsoft.com/office/powerpoint/2010/main" val="408591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2478" y="129538"/>
            <a:ext cx="10861040" cy="933451"/>
          </a:xfrm>
        </p:spPr>
        <p:txBody>
          <a:bodyPr>
            <a:normAutofit/>
          </a:bodyPr>
          <a:lstStyle/>
          <a:p>
            <a:r>
              <a:rPr lang="en-US" sz="3200" dirty="0"/>
              <a:t>Incidence trend in &lt;50 years in the US by tumor subsite</a:t>
            </a:r>
          </a:p>
        </p:txBody>
      </p:sp>
      <p:grpSp>
        <p:nvGrpSpPr>
          <p:cNvPr id="8" name="Group 7">
            <a:extLst>
              <a:ext uri="{FF2B5EF4-FFF2-40B4-BE49-F238E27FC236}">
                <a16:creationId xmlns:a16="http://schemas.microsoft.com/office/drawing/2014/main" id="{0C7FD6A6-92FC-4762-B5B1-CF79E7AC76CC}"/>
              </a:ext>
            </a:extLst>
          </p:cNvPr>
          <p:cNvGrpSpPr/>
          <p:nvPr/>
        </p:nvGrpSpPr>
        <p:grpSpPr>
          <a:xfrm>
            <a:off x="8580112" y="1911882"/>
            <a:ext cx="3610396" cy="2082798"/>
            <a:chOff x="8308566" y="1945932"/>
            <a:chExt cx="2241582" cy="2082797"/>
          </a:xfrm>
        </p:grpSpPr>
        <p:sp>
          <p:nvSpPr>
            <p:cNvPr id="3" name="TextBox 2"/>
            <p:cNvSpPr txBox="1"/>
            <p:nvPr/>
          </p:nvSpPr>
          <p:spPr>
            <a:xfrm>
              <a:off x="8315048" y="3159843"/>
              <a:ext cx="2074082" cy="338554"/>
            </a:xfrm>
            <a:prstGeom prst="rect">
              <a:avLst/>
            </a:prstGeom>
            <a:noFill/>
          </p:spPr>
          <p:txBody>
            <a:bodyPr wrap="square" rtlCol="0">
              <a:spAutoFit/>
            </a:bodyPr>
            <a:lstStyle/>
            <a:p>
              <a:r>
                <a:rPr lang="en-US" sz="1600" dirty="0"/>
                <a:t>Distal colon – APC, 1.8 since 1994 </a:t>
              </a:r>
            </a:p>
          </p:txBody>
        </p:sp>
        <p:sp>
          <p:nvSpPr>
            <p:cNvPr id="19" name="TextBox 18"/>
            <p:cNvSpPr txBox="1"/>
            <p:nvPr/>
          </p:nvSpPr>
          <p:spPr>
            <a:xfrm>
              <a:off x="8313123" y="1945932"/>
              <a:ext cx="1858847" cy="338554"/>
            </a:xfrm>
            <a:prstGeom prst="rect">
              <a:avLst/>
            </a:prstGeom>
            <a:noFill/>
          </p:spPr>
          <p:txBody>
            <a:bodyPr wrap="square" rtlCol="0">
              <a:spAutoFit/>
            </a:bodyPr>
            <a:lstStyle/>
            <a:p>
              <a:r>
                <a:rPr lang="en-US" sz="1600" dirty="0"/>
                <a:t>Rectum – APC, 2.5 since 1991</a:t>
              </a:r>
            </a:p>
          </p:txBody>
        </p:sp>
        <p:sp>
          <p:nvSpPr>
            <p:cNvPr id="22" name="TextBox 21"/>
            <p:cNvSpPr txBox="1"/>
            <p:nvPr/>
          </p:nvSpPr>
          <p:spPr>
            <a:xfrm>
              <a:off x="8308566" y="3690175"/>
              <a:ext cx="2241582" cy="338554"/>
            </a:xfrm>
            <a:prstGeom prst="rect">
              <a:avLst/>
            </a:prstGeom>
            <a:noFill/>
          </p:spPr>
          <p:txBody>
            <a:bodyPr wrap="square" rtlCol="0">
              <a:spAutoFit/>
            </a:bodyPr>
            <a:lstStyle/>
            <a:p>
              <a:r>
                <a:rPr lang="en-US" sz="1600" dirty="0"/>
                <a:t>Proximal colon – APC, 0.9 since 1996</a:t>
              </a:r>
            </a:p>
          </p:txBody>
        </p:sp>
      </p:grpSp>
      <p:graphicFrame>
        <p:nvGraphicFramePr>
          <p:cNvPr id="11" name="Chart 10">
            <a:extLst>
              <a:ext uri="{FF2B5EF4-FFF2-40B4-BE49-F238E27FC236}">
                <a16:creationId xmlns:a16="http://schemas.microsoft.com/office/drawing/2014/main" id="{90F287A3-4518-4E5D-812B-48EA60B34C1B}"/>
              </a:ext>
            </a:extLst>
          </p:cNvPr>
          <p:cNvGraphicFramePr>
            <a:graphicFrameLocks/>
          </p:cNvGraphicFramePr>
          <p:nvPr>
            <p:extLst>
              <p:ext uri="{D42A27DB-BD31-4B8C-83A1-F6EECF244321}">
                <p14:modId xmlns:p14="http://schemas.microsoft.com/office/powerpoint/2010/main" val="50299653"/>
              </p:ext>
            </p:extLst>
          </p:nvPr>
        </p:nvGraphicFramePr>
        <p:xfrm>
          <a:off x="4133277" y="1611859"/>
          <a:ext cx="4694384" cy="4578420"/>
        </p:xfrm>
        <a:graphic>
          <a:graphicData uri="http://schemas.openxmlformats.org/drawingml/2006/chart">
            <c:chart xmlns:c="http://schemas.openxmlformats.org/drawingml/2006/chart" xmlns:r="http://schemas.openxmlformats.org/officeDocument/2006/relationships" r:id="rId3"/>
          </a:graphicData>
        </a:graphic>
      </p:graphicFrame>
      <p:pic>
        <p:nvPicPr>
          <p:cNvPr id="1028" name="Picture 4" descr="Parts of the colon; drawing shows the ascending colon, cecum, transverse colon, descending colon, sigmoid colon, and rectum.">
            <a:extLst>
              <a:ext uri="{FF2B5EF4-FFF2-40B4-BE49-F238E27FC236}">
                <a16:creationId xmlns:a16="http://schemas.microsoft.com/office/drawing/2014/main" id="{B3F5BC01-2004-4DFC-AEBA-312930C1B5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21" t="25954" r="10321"/>
          <a:stretch/>
        </p:blipFill>
        <p:spPr bwMode="auto">
          <a:xfrm>
            <a:off x="289912" y="2316024"/>
            <a:ext cx="3625154" cy="28315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59C9B23-AE2F-4206-BBDD-2884A41E70F7}"/>
              </a:ext>
            </a:extLst>
          </p:cNvPr>
          <p:cNvGrpSpPr/>
          <p:nvPr/>
        </p:nvGrpSpPr>
        <p:grpSpPr>
          <a:xfrm>
            <a:off x="5816687" y="2641192"/>
            <a:ext cx="1090459" cy="484601"/>
            <a:chOff x="5006721" y="3955578"/>
            <a:chExt cx="1214465" cy="334570"/>
          </a:xfrm>
        </p:grpSpPr>
        <p:sp>
          <p:nvSpPr>
            <p:cNvPr id="10" name="Speech Bubble: Rectangle 9">
              <a:extLst>
                <a:ext uri="{FF2B5EF4-FFF2-40B4-BE49-F238E27FC236}">
                  <a16:creationId xmlns:a16="http://schemas.microsoft.com/office/drawing/2014/main" id="{24CAD847-5109-4F5B-83D9-5AC410AEBE17}"/>
                </a:ext>
              </a:extLst>
            </p:cNvPr>
            <p:cNvSpPr/>
            <p:nvPr/>
          </p:nvSpPr>
          <p:spPr>
            <a:xfrm>
              <a:off x="5006721" y="3955578"/>
              <a:ext cx="836104" cy="334570"/>
            </a:xfrm>
            <a:prstGeom prst="wedgeRectCallout">
              <a:avLst>
                <a:gd name="adj1" fmla="val 3918"/>
                <a:gd name="adj2" fmla="val 18013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2" name="TextBox 11">
              <a:extLst>
                <a:ext uri="{FF2B5EF4-FFF2-40B4-BE49-F238E27FC236}">
                  <a16:creationId xmlns:a16="http://schemas.microsoft.com/office/drawing/2014/main" id="{A0D7EBFB-2E09-42E4-B75F-7B69EA3BA48C}"/>
                </a:ext>
              </a:extLst>
            </p:cNvPr>
            <p:cNvSpPr txBox="1"/>
            <p:nvPr/>
          </p:nvSpPr>
          <p:spPr>
            <a:xfrm>
              <a:off x="5119905" y="3992125"/>
              <a:ext cx="1101281" cy="276237"/>
            </a:xfrm>
            <a:prstGeom prst="rect">
              <a:avLst/>
            </a:prstGeom>
            <a:noFill/>
          </p:spPr>
          <p:txBody>
            <a:bodyPr wrap="square" rtlCol="0">
              <a:spAutoFit/>
            </a:bodyPr>
            <a:lstStyle/>
            <a:p>
              <a:r>
                <a:rPr lang="en-US" sz="2000" b="1" dirty="0"/>
                <a:t>2.6</a:t>
              </a:r>
            </a:p>
          </p:txBody>
        </p:sp>
      </p:grpSp>
      <p:grpSp>
        <p:nvGrpSpPr>
          <p:cNvPr id="13" name="Group 12">
            <a:extLst>
              <a:ext uri="{FF2B5EF4-FFF2-40B4-BE49-F238E27FC236}">
                <a16:creationId xmlns:a16="http://schemas.microsoft.com/office/drawing/2014/main" id="{C7170F29-F399-44D9-B200-82E3ABAA48F5}"/>
              </a:ext>
            </a:extLst>
          </p:cNvPr>
          <p:cNvGrpSpPr/>
          <p:nvPr/>
        </p:nvGrpSpPr>
        <p:grpSpPr>
          <a:xfrm>
            <a:off x="7251418" y="1765834"/>
            <a:ext cx="1090459" cy="484601"/>
            <a:chOff x="5006721" y="3955578"/>
            <a:chExt cx="1214465" cy="334570"/>
          </a:xfrm>
        </p:grpSpPr>
        <p:sp>
          <p:nvSpPr>
            <p:cNvPr id="14" name="Speech Bubble: Rectangle 13">
              <a:extLst>
                <a:ext uri="{FF2B5EF4-FFF2-40B4-BE49-F238E27FC236}">
                  <a16:creationId xmlns:a16="http://schemas.microsoft.com/office/drawing/2014/main" id="{61F8B65F-3C64-484B-8609-E39DD5818C94}"/>
                </a:ext>
              </a:extLst>
            </p:cNvPr>
            <p:cNvSpPr/>
            <p:nvPr/>
          </p:nvSpPr>
          <p:spPr>
            <a:xfrm>
              <a:off x="5006721" y="3955578"/>
              <a:ext cx="836104" cy="334570"/>
            </a:xfrm>
            <a:prstGeom prst="wedgeRectCallout">
              <a:avLst>
                <a:gd name="adj1" fmla="val 127187"/>
                <a:gd name="adj2" fmla="val 2327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 name="TextBox 14">
              <a:extLst>
                <a:ext uri="{FF2B5EF4-FFF2-40B4-BE49-F238E27FC236}">
                  <a16:creationId xmlns:a16="http://schemas.microsoft.com/office/drawing/2014/main" id="{107183EA-99FF-486B-AC4C-2ECF17C466A8}"/>
                </a:ext>
              </a:extLst>
            </p:cNvPr>
            <p:cNvSpPr txBox="1"/>
            <p:nvPr/>
          </p:nvSpPr>
          <p:spPr>
            <a:xfrm>
              <a:off x="5119905" y="3992125"/>
              <a:ext cx="1101281" cy="276237"/>
            </a:xfrm>
            <a:prstGeom prst="rect">
              <a:avLst/>
            </a:prstGeom>
            <a:noFill/>
          </p:spPr>
          <p:txBody>
            <a:bodyPr wrap="square" rtlCol="0">
              <a:spAutoFit/>
            </a:bodyPr>
            <a:lstStyle/>
            <a:p>
              <a:r>
                <a:rPr lang="en-US" sz="2000" b="1" dirty="0"/>
                <a:t>5.4</a:t>
              </a:r>
            </a:p>
          </p:txBody>
        </p:sp>
      </p:grpSp>
      <p:sp>
        <p:nvSpPr>
          <p:cNvPr id="4" name="Freeform: Shape 3">
            <a:extLst>
              <a:ext uri="{FF2B5EF4-FFF2-40B4-BE49-F238E27FC236}">
                <a16:creationId xmlns:a16="http://schemas.microsoft.com/office/drawing/2014/main" id="{EC757642-61EF-40BF-841F-C9A3C799CA09}"/>
              </a:ext>
            </a:extLst>
          </p:cNvPr>
          <p:cNvSpPr/>
          <p:nvPr/>
        </p:nvSpPr>
        <p:spPr>
          <a:xfrm>
            <a:off x="344245" y="2173046"/>
            <a:ext cx="2713060" cy="2452743"/>
          </a:xfrm>
          <a:custGeom>
            <a:avLst/>
            <a:gdLst>
              <a:gd name="connsiteX0" fmla="*/ 2710927 w 2713060"/>
              <a:gd name="connsiteY0" fmla="*/ 204395 h 2323865"/>
              <a:gd name="connsiteX1" fmla="*/ 2689411 w 2713060"/>
              <a:gd name="connsiteY1" fmla="*/ 333487 h 2323865"/>
              <a:gd name="connsiteX2" fmla="*/ 2678654 w 2713060"/>
              <a:gd name="connsiteY2" fmla="*/ 376517 h 2323865"/>
              <a:gd name="connsiteX3" fmla="*/ 2657139 w 2713060"/>
              <a:gd name="connsiteY3" fmla="*/ 408790 h 2323865"/>
              <a:gd name="connsiteX4" fmla="*/ 2635623 w 2713060"/>
              <a:gd name="connsiteY4" fmla="*/ 494851 h 2323865"/>
              <a:gd name="connsiteX5" fmla="*/ 2614108 w 2713060"/>
              <a:gd name="connsiteY5" fmla="*/ 559397 h 2323865"/>
              <a:gd name="connsiteX6" fmla="*/ 2592593 w 2713060"/>
              <a:gd name="connsiteY6" fmla="*/ 677731 h 2323865"/>
              <a:gd name="connsiteX7" fmla="*/ 2581835 w 2713060"/>
              <a:gd name="connsiteY7" fmla="*/ 720762 h 2323865"/>
              <a:gd name="connsiteX8" fmla="*/ 2549562 w 2713060"/>
              <a:gd name="connsiteY8" fmla="*/ 753035 h 2323865"/>
              <a:gd name="connsiteX9" fmla="*/ 2538804 w 2713060"/>
              <a:gd name="connsiteY9" fmla="*/ 785308 h 2323865"/>
              <a:gd name="connsiteX10" fmla="*/ 2517289 w 2713060"/>
              <a:gd name="connsiteY10" fmla="*/ 817581 h 2323865"/>
              <a:gd name="connsiteX11" fmla="*/ 2506531 w 2713060"/>
              <a:gd name="connsiteY11" fmla="*/ 914400 h 2323865"/>
              <a:gd name="connsiteX12" fmla="*/ 2485016 w 2713060"/>
              <a:gd name="connsiteY12" fmla="*/ 1011219 h 2323865"/>
              <a:gd name="connsiteX13" fmla="*/ 2474259 w 2713060"/>
              <a:gd name="connsiteY13" fmla="*/ 1065007 h 2323865"/>
              <a:gd name="connsiteX14" fmla="*/ 2452743 w 2713060"/>
              <a:gd name="connsiteY14" fmla="*/ 1129553 h 2323865"/>
              <a:gd name="connsiteX15" fmla="*/ 2441986 w 2713060"/>
              <a:gd name="connsiteY15" fmla="*/ 1172583 h 2323865"/>
              <a:gd name="connsiteX16" fmla="*/ 2420470 w 2713060"/>
              <a:gd name="connsiteY16" fmla="*/ 1204856 h 2323865"/>
              <a:gd name="connsiteX17" fmla="*/ 2398955 w 2713060"/>
              <a:gd name="connsiteY17" fmla="*/ 1247887 h 2323865"/>
              <a:gd name="connsiteX18" fmla="*/ 2302136 w 2713060"/>
              <a:gd name="connsiteY18" fmla="*/ 1344706 h 2323865"/>
              <a:gd name="connsiteX19" fmla="*/ 2237590 w 2713060"/>
              <a:gd name="connsiteY19" fmla="*/ 1409251 h 2323865"/>
              <a:gd name="connsiteX20" fmla="*/ 2216075 w 2713060"/>
              <a:gd name="connsiteY20" fmla="*/ 1430767 h 2323865"/>
              <a:gd name="connsiteX21" fmla="*/ 2151529 w 2713060"/>
              <a:gd name="connsiteY21" fmla="*/ 1473797 h 2323865"/>
              <a:gd name="connsiteX22" fmla="*/ 2097741 w 2713060"/>
              <a:gd name="connsiteY22" fmla="*/ 1527586 h 2323865"/>
              <a:gd name="connsiteX23" fmla="*/ 2076226 w 2713060"/>
              <a:gd name="connsiteY23" fmla="*/ 1559859 h 2323865"/>
              <a:gd name="connsiteX24" fmla="*/ 2043953 w 2713060"/>
              <a:gd name="connsiteY24" fmla="*/ 1581374 h 2323865"/>
              <a:gd name="connsiteX25" fmla="*/ 2022437 w 2713060"/>
              <a:gd name="connsiteY25" fmla="*/ 1602889 h 2323865"/>
              <a:gd name="connsiteX26" fmla="*/ 1990164 w 2713060"/>
              <a:gd name="connsiteY26" fmla="*/ 1613647 h 2323865"/>
              <a:gd name="connsiteX27" fmla="*/ 1947134 w 2713060"/>
              <a:gd name="connsiteY27" fmla="*/ 1635162 h 2323865"/>
              <a:gd name="connsiteX28" fmla="*/ 1893346 w 2713060"/>
              <a:gd name="connsiteY28" fmla="*/ 1678193 h 2323865"/>
              <a:gd name="connsiteX29" fmla="*/ 1818042 w 2713060"/>
              <a:gd name="connsiteY29" fmla="*/ 1721223 h 2323865"/>
              <a:gd name="connsiteX30" fmla="*/ 1742739 w 2713060"/>
              <a:gd name="connsiteY30" fmla="*/ 1775011 h 2323865"/>
              <a:gd name="connsiteX31" fmla="*/ 1645920 w 2713060"/>
              <a:gd name="connsiteY31" fmla="*/ 1850315 h 2323865"/>
              <a:gd name="connsiteX32" fmla="*/ 1602889 w 2713060"/>
              <a:gd name="connsiteY32" fmla="*/ 1893346 h 2323865"/>
              <a:gd name="connsiteX33" fmla="*/ 1538343 w 2713060"/>
              <a:gd name="connsiteY33" fmla="*/ 1936376 h 2323865"/>
              <a:gd name="connsiteX34" fmla="*/ 1463040 w 2713060"/>
              <a:gd name="connsiteY34" fmla="*/ 1990164 h 2323865"/>
              <a:gd name="connsiteX35" fmla="*/ 1430767 w 2713060"/>
              <a:gd name="connsiteY35" fmla="*/ 2011680 h 2323865"/>
              <a:gd name="connsiteX36" fmla="*/ 1398494 w 2713060"/>
              <a:gd name="connsiteY36" fmla="*/ 2022437 h 2323865"/>
              <a:gd name="connsiteX37" fmla="*/ 1376979 w 2713060"/>
              <a:gd name="connsiteY37" fmla="*/ 2043953 h 2323865"/>
              <a:gd name="connsiteX38" fmla="*/ 1301675 w 2713060"/>
              <a:gd name="connsiteY38" fmla="*/ 2076226 h 2323865"/>
              <a:gd name="connsiteX39" fmla="*/ 1269402 w 2713060"/>
              <a:gd name="connsiteY39" fmla="*/ 2097741 h 2323865"/>
              <a:gd name="connsiteX40" fmla="*/ 1226371 w 2713060"/>
              <a:gd name="connsiteY40" fmla="*/ 2119256 h 2323865"/>
              <a:gd name="connsiteX41" fmla="*/ 1194099 w 2713060"/>
              <a:gd name="connsiteY41" fmla="*/ 2140771 h 2323865"/>
              <a:gd name="connsiteX42" fmla="*/ 1151068 w 2713060"/>
              <a:gd name="connsiteY42" fmla="*/ 2162287 h 2323865"/>
              <a:gd name="connsiteX43" fmla="*/ 1118795 w 2713060"/>
              <a:gd name="connsiteY43" fmla="*/ 2194560 h 2323865"/>
              <a:gd name="connsiteX44" fmla="*/ 1054249 w 2713060"/>
              <a:gd name="connsiteY44" fmla="*/ 2237590 h 2323865"/>
              <a:gd name="connsiteX45" fmla="*/ 1000461 w 2713060"/>
              <a:gd name="connsiteY45" fmla="*/ 2280621 h 2323865"/>
              <a:gd name="connsiteX46" fmla="*/ 957430 w 2713060"/>
              <a:gd name="connsiteY46" fmla="*/ 2291379 h 2323865"/>
              <a:gd name="connsiteX47" fmla="*/ 817581 w 2713060"/>
              <a:gd name="connsiteY47" fmla="*/ 2323651 h 2323865"/>
              <a:gd name="connsiteX48" fmla="*/ 355002 w 2713060"/>
              <a:gd name="connsiteY48" fmla="*/ 2312894 h 2323865"/>
              <a:gd name="connsiteX49" fmla="*/ 311971 w 2713060"/>
              <a:gd name="connsiteY49" fmla="*/ 2269863 h 2323865"/>
              <a:gd name="connsiteX50" fmla="*/ 279699 w 2713060"/>
              <a:gd name="connsiteY50" fmla="*/ 2259106 h 2323865"/>
              <a:gd name="connsiteX51" fmla="*/ 236668 w 2713060"/>
              <a:gd name="connsiteY51" fmla="*/ 2226833 h 2323865"/>
              <a:gd name="connsiteX52" fmla="*/ 182880 w 2713060"/>
              <a:gd name="connsiteY52" fmla="*/ 2173044 h 2323865"/>
              <a:gd name="connsiteX53" fmla="*/ 161364 w 2713060"/>
              <a:gd name="connsiteY53" fmla="*/ 2097741 h 2323865"/>
              <a:gd name="connsiteX54" fmla="*/ 150607 w 2713060"/>
              <a:gd name="connsiteY54" fmla="*/ 2054710 h 2323865"/>
              <a:gd name="connsiteX55" fmla="*/ 139849 w 2713060"/>
              <a:gd name="connsiteY55" fmla="*/ 2022437 h 2323865"/>
              <a:gd name="connsiteX56" fmla="*/ 107576 w 2713060"/>
              <a:gd name="connsiteY56" fmla="*/ 1914861 h 2323865"/>
              <a:gd name="connsiteX57" fmla="*/ 75303 w 2713060"/>
              <a:gd name="connsiteY57" fmla="*/ 1807284 h 2323865"/>
              <a:gd name="connsiteX58" fmla="*/ 53788 w 2713060"/>
              <a:gd name="connsiteY58" fmla="*/ 1710466 h 2323865"/>
              <a:gd name="connsiteX59" fmla="*/ 21515 w 2713060"/>
              <a:gd name="connsiteY59" fmla="*/ 1602889 h 2323865"/>
              <a:gd name="connsiteX60" fmla="*/ 0 w 2713060"/>
              <a:gd name="connsiteY60" fmla="*/ 1463040 h 2323865"/>
              <a:gd name="connsiteX61" fmla="*/ 10757 w 2713060"/>
              <a:gd name="connsiteY61" fmla="*/ 1108037 h 2323865"/>
              <a:gd name="connsiteX62" fmla="*/ 21515 w 2713060"/>
              <a:gd name="connsiteY62" fmla="*/ 1032734 h 2323865"/>
              <a:gd name="connsiteX63" fmla="*/ 43030 w 2713060"/>
              <a:gd name="connsiteY63" fmla="*/ 968188 h 2323865"/>
              <a:gd name="connsiteX64" fmla="*/ 75303 w 2713060"/>
              <a:gd name="connsiteY64" fmla="*/ 892884 h 2323865"/>
              <a:gd name="connsiteX65" fmla="*/ 86061 w 2713060"/>
              <a:gd name="connsiteY65" fmla="*/ 849854 h 2323865"/>
              <a:gd name="connsiteX66" fmla="*/ 118334 w 2713060"/>
              <a:gd name="connsiteY66" fmla="*/ 806823 h 2323865"/>
              <a:gd name="connsiteX67" fmla="*/ 172122 w 2713060"/>
              <a:gd name="connsiteY67" fmla="*/ 753035 h 2323865"/>
              <a:gd name="connsiteX68" fmla="*/ 182880 w 2713060"/>
              <a:gd name="connsiteY68" fmla="*/ 720762 h 2323865"/>
              <a:gd name="connsiteX69" fmla="*/ 258183 w 2713060"/>
              <a:gd name="connsiteY69" fmla="*/ 634701 h 2323865"/>
              <a:gd name="connsiteX70" fmla="*/ 322729 w 2713060"/>
              <a:gd name="connsiteY70" fmla="*/ 613186 h 2323865"/>
              <a:gd name="connsiteX71" fmla="*/ 376517 w 2713060"/>
              <a:gd name="connsiteY71" fmla="*/ 580913 h 2323865"/>
              <a:gd name="connsiteX72" fmla="*/ 462579 w 2713060"/>
              <a:gd name="connsiteY72" fmla="*/ 548640 h 2323865"/>
              <a:gd name="connsiteX73" fmla="*/ 505609 w 2713060"/>
              <a:gd name="connsiteY73" fmla="*/ 527124 h 2323865"/>
              <a:gd name="connsiteX74" fmla="*/ 570155 w 2713060"/>
              <a:gd name="connsiteY74" fmla="*/ 484094 h 2323865"/>
              <a:gd name="connsiteX75" fmla="*/ 602428 w 2713060"/>
              <a:gd name="connsiteY75" fmla="*/ 473336 h 2323865"/>
              <a:gd name="connsiteX76" fmla="*/ 666974 w 2713060"/>
              <a:gd name="connsiteY76" fmla="*/ 430306 h 2323865"/>
              <a:gd name="connsiteX77" fmla="*/ 774550 w 2713060"/>
              <a:gd name="connsiteY77" fmla="*/ 398033 h 2323865"/>
              <a:gd name="connsiteX78" fmla="*/ 817581 w 2713060"/>
              <a:gd name="connsiteY78" fmla="*/ 365760 h 2323865"/>
              <a:gd name="connsiteX79" fmla="*/ 935915 w 2713060"/>
              <a:gd name="connsiteY79" fmla="*/ 333487 h 2323865"/>
              <a:gd name="connsiteX80" fmla="*/ 1000461 w 2713060"/>
              <a:gd name="connsiteY80" fmla="*/ 311971 h 2323865"/>
              <a:gd name="connsiteX81" fmla="*/ 1032734 w 2713060"/>
              <a:gd name="connsiteY81" fmla="*/ 290456 h 2323865"/>
              <a:gd name="connsiteX82" fmla="*/ 1075764 w 2713060"/>
              <a:gd name="connsiteY82" fmla="*/ 279699 h 2323865"/>
              <a:gd name="connsiteX83" fmla="*/ 1140310 w 2713060"/>
              <a:gd name="connsiteY83" fmla="*/ 258183 h 2323865"/>
              <a:gd name="connsiteX84" fmla="*/ 1237129 w 2713060"/>
              <a:gd name="connsiteY84" fmla="*/ 225910 h 2323865"/>
              <a:gd name="connsiteX85" fmla="*/ 1280160 w 2713060"/>
              <a:gd name="connsiteY85" fmla="*/ 204395 h 2323865"/>
              <a:gd name="connsiteX86" fmla="*/ 1366221 w 2713060"/>
              <a:gd name="connsiteY86" fmla="*/ 172122 h 2323865"/>
              <a:gd name="connsiteX87" fmla="*/ 1409251 w 2713060"/>
              <a:gd name="connsiteY87" fmla="*/ 161364 h 2323865"/>
              <a:gd name="connsiteX88" fmla="*/ 1430767 w 2713060"/>
              <a:gd name="connsiteY88" fmla="*/ 139849 h 2323865"/>
              <a:gd name="connsiteX89" fmla="*/ 1495313 w 2713060"/>
              <a:gd name="connsiteY89" fmla="*/ 118334 h 2323865"/>
              <a:gd name="connsiteX90" fmla="*/ 1527586 w 2713060"/>
              <a:gd name="connsiteY90" fmla="*/ 96819 h 2323865"/>
              <a:gd name="connsiteX91" fmla="*/ 1570616 w 2713060"/>
              <a:gd name="connsiteY91" fmla="*/ 86061 h 2323865"/>
              <a:gd name="connsiteX92" fmla="*/ 1635162 w 2713060"/>
              <a:gd name="connsiteY92" fmla="*/ 64546 h 2323865"/>
              <a:gd name="connsiteX93" fmla="*/ 1667435 w 2713060"/>
              <a:gd name="connsiteY93" fmla="*/ 53788 h 2323865"/>
              <a:gd name="connsiteX94" fmla="*/ 1807284 w 2713060"/>
              <a:gd name="connsiteY94" fmla="*/ 21515 h 2323865"/>
              <a:gd name="connsiteX95" fmla="*/ 1871830 w 2713060"/>
              <a:gd name="connsiteY95" fmla="*/ 10757 h 2323865"/>
              <a:gd name="connsiteX96" fmla="*/ 2011680 w 2713060"/>
              <a:gd name="connsiteY96" fmla="*/ 0 h 2323865"/>
              <a:gd name="connsiteX97" fmla="*/ 2452743 w 2713060"/>
              <a:gd name="connsiteY97" fmla="*/ 10757 h 2323865"/>
              <a:gd name="connsiteX98" fmla="*/ 2485016 w 2713060"/>
              <a:gd name="connsiteY98" fmla="*/ 21515 h 2323865"/>
              <a:gd name="connsiteX99" fmla="*/ 2560320 w 2713060"/>
              <a:gd name="connsiteY99" fmla="*/ 43030 h 2323865"/>
              <a:gd name="connsiteX100" fmla="*/ 2646381 w 2713060"/>
              <a:gd name="connsiteY100" fmla="*/ 107576 h 2323865"/>
              <a:gd name="connsiteX101" fmla="*/ 2657139 w 2713060"/>
              <a:gd name="connsiteY101" fmla="*/ 139849 h 2323865"/>
              <a:gd name="connsiteX102" fmla="*/ 2710927 w 2713060"/>
              <a:gd name="connsiteY102" fmla="*/ 204395 h 232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713060" h="2323865">
                <a:moveTo>
                  <a:pt x="2710927" y="204395"/>
                </a:moveTo>
                <a:cubicBezTo>
                  <a:pt x="2716306" y="236668"/>
                  <a:pt x="2712350" y="253201"/>
                  <a:pt x="2689411" y="333487"/>
                </a:cubicBezTo>
                <a:cubicBezTo>
                  <a:pt x="2685349" y="347703"/>
                  <a:pt x="2684478" y="362928"/>
                  <a:pt x="2678654" y="376517"/>
                </a:cubicBezTo>
                <a:cubicBezTo>
                  <a:pt x="2673561" y="388401"/>
                  <a:pt x="2664311" y="398032"/>
                  <a:pt x="2657139" y="408790"/>
                </a:cubicBezTo>
                <a:cubicBezTo>
                  <a:pt x="2649967" y="437477"/>
                  <a:pt x="2644974" y="466798"/>
                  <a:pt x="2635623" y="494851"/>
                </a:cubicBezTo>
                <a:lnTo>
                  <a:pt x="2614108" y="559397"/>
                </a:lnTo>
                <a:cubicBezTo>
                  <a:pt x="2596307" y="701803"/>
                  <a:pt x="2614703" y="600346"/>
                  <a:pt x="2592593" y="677731"/>
                </a:cubicBezTo>
                <a:cubicBezTo>
                  <a:pt x="2588531" y="691947"/>
                  <a:pt x="2589170" y="707925"/>
                  <a:pt x="2581835" y="720762"/>
                </a:cubicBezTo>
                <a:cubicBezTo>
                  <a:pt x="2574287" y="733971"/>
                  <a:pt x="2560320" y="742277"/>
                  <a:pt x="2549562" y="753035"/>
                </a:cubicBezTo>
                <a:cubicBezTo>
                  <a:pt x="2545976" y="763793"/>
                  <a:pt x="2543875" y="775166"/>
                  <a:pt x="2538804" y="785308"/>
                </a:cubicBezTo>
                <a:cubicBezTo>
                  <a:pt x="2533022" y="796872"/>
                  <a:pt x="2520425" y="805038"/>
                  <a:pt x="2517289" y="817581"/>
                </a:cubicBezTo>
                <a:cubicBezTo>
                  <a:pt x="2509413" y="849083"/>
                  <a:pt x="2510823" y="882213"/>
                  <a:pt x="2506531" y="914400"/>
                </a:cubicBezTo>
                <a:cubicBezTo>
                  <a:pt x="2489613" y="1041283"/>
                  <a:pt x="2504905" y="931661"/>
                  <a:pt x="2485016" y="1011219"/>
                </a:cubicBezTo>
                <a:cubicBezTo>
                  <a:pt x="2480581" y="1028957"/>
                  <a:pt x="2479070" y="1047367"/>
                  <a:pt x="2474259" y="1065007"/>
                </a:cubicBezTo>
                <a:cubicBezTo>
                  <a:pt x="2468292" y="1086887"/>
                  <a:pt x="2458243" y="1107551"/>
                  <a:pt x="2452743" y="1129553"/>
                </a:cubicBezTo>
                <a:cubicBezTo>
                  <a:pt x="2449157" y="1143896"/>
                  <a:pt x="2447810" y="1158994"/>
                  <a:pt x="2441986" y="1172583"/>
                </a:cubicBezTo>
                <a:cubicBezTo>
                  <a:pt x="2436893" y="1184467"/>
                  <a:pt x="2426885" y="1193630"/>
                  <a:pt x="2420470" y="1204856"/>
                </a:cubicBezTo>
                <a:cubicBezTo>
                  <a:pt x="2412514" y="1218780"/>
                  <a:pt x="2408973" y="1235364"/>
                  <a:pt x="2398955" y="1247887"/>
                </a:cubicBezTo>
                <a:lnTo>
                  <a:pt x="2302136" y="1344706"/>
                </a:lnTo>
                <a:lnTo>
                  <a:pt x="2237590" y="1409251"/>
                </a:lnTo>
                <a:cubicBezTo>
                  <a:pt x="2230418" y="1416423"/>
                  <a:pt x="2224514" y="1425141"/>
                  <a:pt x="2216075" y="1430767"/>
                </a:cubicBezTo>
                <a:cubicBezTo>
                  <a:pt x="2194560" y="1445110"/>
                  <a:pt x="2169813" y="1455512"/>
                  <a:pt x="2151529" y="1473797"/>
                </a:cubicBezTo>
                <a:cubicBezTo>
                  <a:pt x="2133600" y="1491727"/>
                  <a:pt x="2111806" y="1506488"/>
                  <a:pt x="2097741" y="1527586"/>
                </a:cubicBezTo>
                <a:cubicBezTo>
                  <a:pt x="2090569" y="1538344"/>
                  <a:pt x="2085368" y="1550717"/>
                  <a:pt x="2076226" y="1559859"/>
                </a:cubicBezTo>
                <a:cubicBezTo>
                  <a:pt x="2067084" y="1569001"/>
                  <a:pt x="2054049" y="1573297"/>
                  <a:pt x="2043953" y="1581374"/>
                </a:cubicBezTo>
                <a:cubicBezTo>
                  <a:pt x="2036033" y="1587710"/>
                  <a:pt x="2031134" y="1597671"/>
                  <a:pt x="2022437" y="1602889"/>
                </a:cubicBezTo>
                <a:cubicBezTo>
                  <a:pt x="2012713" y="1608723"/>
                  <a:pt x="2000587" y="1609180"/>
                  <a:pt x="1990164" y="1613647"/>
                </a:cubicBezTo>
                <a:cubicBezTo>
                  <a:pt x="1975424" y="1619964"/>
                  <a:pt x="1961057" y="1627206"/>
                  <a:pt x="1947134" y="1635162"/>
                </a:cubicBezTo>
                <a:cubicBezTo>
                  <a:pt x="1889184" y="1668276"/>
                  <a:pt x="1937525" y="1642849"/>
                  <a:pt x="1893346" y="1678193"/>
                </a:cubicBezTo>
                <a:cubicBezTo>
                  <a:pt x="1868005" y="1698466"/>
                  <a:pt x="1847488" y="1706500"/>
                  <a:pt x="1818042" y="1721223"/>
                </a:cubicBezTo>
                <a:cubicBezTo>
                  <a:pt x="1766993" y="1772272"/>
                  <a:pt x="1794255" y="1757839"/>
                  <a:pt x="1742739" y="1775011"/>
                </a:cubicBezTo>
                <a:cubicBezTo>
                  <a:pt x="1670175" y="1847575"/>
                  <a:pt x="1707059" y="1829935"/>
                  <a:pt x="1645920" y="1850315"/>
                </a:cubicBezTo>
                <a:cubicBezTo>
                  <a:pt x="1631576" y="1864659"/>
                  <a:pt x="1619767" y="1882094"/>
                  <a:pt x="1602889" y="1893346"/>
                </a:cubicBezTo>
                <a:cubicBezTo>
                  <a:pt x="1581374" y="1907689"/>
                  <a:pt x="1556627" y="1918091"/>
                  <a:pt x="1538343" y="1936376"/>
                </a:cubicBezTo>
                <a:cubicBezTo>
                  <a:pt x="1487295" y="1987425"/>
                  <a:pt x="1514557" y="1972993"/>
                  <a:pt x="1463040" y="1990164"/>
                </a:cubicBezTo>
                <a:cubicBezTo>
                  <a:pt x="1452282" y="1997336"/>
                  <a:pt x="1442331" y="2005898"/>
                  <a:pt x="1430767" y="2011680"/>
                </a:cubicBezTo>
                <a:cubicBezTo>
                  <a:pt x="1420625" y="2016751"/>
                  <a:pt x="1408218" y="2016603"/>
                  <a:pt x="1398494" y="2022437"/>
                </a:cubicBezTo>
                <a:cubicBezTo>
                  <a:pt x="1389797" y="2027655"/>
                  <a:pt x="1385418" y="2038327"/>
                  <a:pt x="1376979" y="2043953"/>
                </a:cubicBezTo>
                <a:cubicBezTo>
                  <a:pt x="1309833" y="2088718"/>
                  <a:pt x="1359042" y="2047543"/>
                  <a:pt x="1301675" y="2076226"/>
                </a:cubicBezTo>
                <a:cubicBezTo>
                  <a:pt x="1290111" y="2082008"/>
                  <a:pt x="1280628" y="2091326"/>
                  <a:pt x="1269402" y="2097741"/>
                </a:cubicBezTo>
                <a:cubicBezTo>
                  <a:pt x="1255478" y="2105697"/>
                  <a:pt x="1240295" y="2111300"/>
                  <a:pt x="1226371" y="2119256"/>
                </a:cubicBezTo>
                <a:cubicBezTo>
                  <a:pt x="1215146" y="2125670"/>
                  <a:pt x="1205324" y="2134356"/>
                  <a:pt x="1194099" y="2140771"/>
                </a:cubicBezTo>
                <a:cubicBezTo>
                  <a:pt x="1180175" y="2148728"/>
                  <a:pt x="1164118" y="2152966"/>
                  <a:pt x="1151068" y="2162287"/>
                </a:cubicBezTo>
                <a:cubicBezTo>
                  <a:pt x="1138688" y="2171130"/>
                  <a:pt x="1130804" y="2185220"/>
                  <a:pt x="1118795" y="2194560"/>
                </a:cubicBezTo>
                <a:cubicBezTo>
                  <a:pt x="1098384" y="2210435"/>
                  <a:pt x="1072533" y="2219305"/>
                  <a:pt x="1054249" y="2237590"/>
                </a:cubicBezTo>
                <a:cubicBezTo>
                  <a:pt x="1036898" y="2254942"/>
                  <a:pt x="1024212" y="2270442"/>
                  <a:pt x="1000461" y="2280621"/>
                </a:cubicBezTo>
                <a:cubicBezTo>
                  <a:pt x="986871" y="2286445"/>
                  <a:pt x="971774" y="2287793"/>
                  <a:pt x="957430" y="2291379"/>
                </a:cubicBezTo>
                <a:cubicBezTo>
                  <a:pt x="901653" y="2328563"/>
                  <a:pt x="919956" y="2323651"/>
                  <a:pt x="817581" y="2323651"/>
                </a:cubicBezTo>
                <a:cubicBezTo>
                  <a:pt x="663346" y="2323651"/>
                  <a:pt x="509195" y="2316480"/>
                  <a:pt x="355002" y="2312894"/>
                </a:cubicBezTo>
                <a:cubicBezTo>
                  <a:pt x="340658" y="2298550"/>
                  <a:pt x="328478" y="2281653"/>
                  <a:pt x="311971" y="2269863"/>
                </a:cubicBezTo>
                <a:cubicBezTo>
                  <a:pt x="302744" y="2263272"/>
                  <a:pt x="289544" y="2264732"/>
                  <a:pt x="279699" y="2259106"/>
                </a:cubicBezTo>
                <a:cubicBezTo>
                  <a:pt x="264132" y="2250211"/>
                  <a:pt x="250069" y="2238745"/>
                  <a:pt x="236668" y="2226833"/>
                </a:cubicBezTo>
                <a:cubicBezTo>
                  <a:pt x="217717" y="2209987"/>
                  <a:pt x="182880" y="2173044"/>
                  <a:pt x="182880" y="2173044"/>
                </a:cubicBezTo>
                <a:cubicBezTo>
                  <a:pt x="149232" y="2038459"/>
                  <a:pt x="192244" y="2205823"/>
                  <a:pt x="161364" y="2097741"/>
                </a:cubicBezTo>
                <a:cubicBezTo>
                  <a:pt x="157302" y="2083525"/>
                  <a:pt x="154669" y="2068926"/>
                  <a:pt x="150607" y="2054710"/>
                </a:cubicBezTo>
                <a:cubicBezTo>
                  <a:pt x="147492" y="2043807"/>
                  <a:pt x="142309" y="2033507"/>
                  <a:pt x="139849" y="2022437"/>
                </a:cubicBezTo>
                <a:cubicBezTo>
                  <a:pt x="118418" y="1925999"/>
                  <a:pt x="144754" y="1989218"/>
                  <a:pt x="107576" y="1914861"/>
                </a:cubicBezTo>
                <a:cubicBezTo>
                  <a:pt x="82783" y="1815684"/>
                  <a:pt x="114587" y="1938231"/>
                  <a:pt x="75303" y="1807284"/>
                </a:cubicBezTo>
                <a:cubicBezTo>
                  <a:pt x="46336" y="1710728"/>
                  <a:pt x="84482" y="1823010"/>
                  <a:pt x="53788" y="1710466"/>
                </a:cubicBezTo>
                <a:cubicBezTo>
                  <a:pt x="21608" y="1592474"/>
                  <a:pt x="41678" y="1693621"/>
                  <a:pt x="21515" y="1602889"/>
                </a:cubicBezTo>
                <a:cubicBezTo>
                  <a:pt x="7433" y="1539523"/>
                  <a:pt x="9315" y="1537565"/>
                  <a:pt x="0" y="1463040"/>
                </a:cubicBezTo>
                <a:cubicBezTo>
                  <a:pt x="3586" y="1344706"/>
                  <a:pt x="4845" y="1226278"/>
                  <a:pt x="10757" y="1108037"/>
                </a:cubicBezTo>
                <a:cubicBezTo>
                  <a:pt x="12023" y="1082713"/>
                  <a:pt x="15813" y="1057441"/>
                  <a:pt x="21515" y="1032734"/>
                </a:cubicBezTo>
                <a:cubicBezTo>
                  <a:pt x="26615" y="1010636"/>
                  <a:pt x="37529" y="990190"/>
                  <a:pt x="43030" y="968188"/>
                </a:cubicBezTo>
                <a:cubicBezTo>
                  <a:pt x="56924" y="912614"/>
                  <a:pt x="45587" y="937459"/>
                  <a:pt x="75303" y="892884"/>
                </a:cubicBezTo>
                <a:cubicBezTo>
                  <a:pt x="78889" y="878541"/>
                  <a:pt x="79449" y="863078"/>
                  <a:pt x="86061" y="849854"/>
                </a:cubicBezTo>
                <a:cubicBezTo>
                  <a:pt x="94079" y="833817"/>
                  <a:pt x="107913" y="821413"/>
                  <a:pt x="118334" y="806823"/>
                </a:cubicBezTo>
                <a:cubicBezTo>
                  <a:pt x="150933" y="761184"/>
                  <a:pt x="125179" y="784330"/>
                  <a:pt x="172122" y="753035"/>
                </a:cubicBezTo>
                <a:cubicBezTo>
                  <a:pt x="175708" y="742277"/>
                  <a:pt x="177373" y="730675"/>
                  <a:pt x="182880" y="720762"/>
                </a:cubicBezTo>
                <a:cubicBezTo>
                  <a:pt x="204337" y="682139"/>
                  <a:pt x="218767" y="652219"/>
                  <a:pt x="258183" y="634701"/>
                </a:cubicBezTo>
                <a:cubicBezTo>
                  <a:pt x="278907" y="625490"/>
                  <a:pt x="322729" y="613186"/>
                  <a:pt x="322729" y="613186"/>
                </a:cubicBezTo>
                <a:cubicBezTo>
                  <a:pt x="358508" y="577405"/>
                  <a:pt x="327639" y="601861"/>
                  <a:pt x="376517" y="580913"/>
                </a:cubicBezTo>
                <a:cubicBezTo>
                  <a:pt x="455276" y="547159"/>
                  <a:pt x="383242" y="568473"/>
                  <a:pt x="462579" y="548640"/>
                </a:cubicBezTo>
                <a:cubicBezTo>
                  <a:pt x="476922" y="541468"/>
                  <a:pt x="491858" y="535375"/>
                  <a:pt x="505609" y="527124"/>
                </a:cubicBezTo>
                <a:cubicBezTo>
                  <a:pt x="527782" y="513820"/>
                  <a:pt x="545624" y="492271"/>
                  <a:pt x="570155" y="484094"/>
                </a:cubicBezTo>
                <a:cubicBezTo>
                  <a:pt x="580913" y="480508"/>
                  <a:pt x="592515" y="478843"/>
                  <a:pt x="602428" y="473336"/>
                </a:cubicBezTo>
                <a:cubicBezTo>
                  <a:pt x="625032" y="460778"/>
                  <a:pt x="642443" y="438483"/>
                  <a:pt x="666974" y="430306"/>
                </a:cubicBezTo>
                <a:cubicBezTo>
                  <a:pt x="745546" y="404115"/>
                  <a:pt x="709518" y="414290"/>
                  <a:pt x="774550" y="398033"/>
                </a:cubicBezTo>
                <a:cubicBezTo>
                  <a:pt x="788894" y="387275"/>
                  <a:pt x="801259" y="373179"/>
                  <a:pt x="817581" y="365760"/>
                </a:cubicBezTo>
                <a:cubicBezTo>
                  <a:pt x="848373" y="351763"/>
                  <a:pt x="900818" y="344016"/>
                  <a:pt x="935915" y="333487"/>
                </a:cubicBezTo>
                <a:cubicBezTo>
                  <a:pt x="957638" y="326970"/>
                  <a:pt x="981591" y="324551"/>
                  <a:pt x="1000461" y="311971"/>
                </a:cubicBezTo>
                <a:cubicBezTo>
                  <a:pt x="1011219" y="304799"/>
                  <a:pt x="1020850" y="295549"/>
                  <a:pt x="1032734" y="290456"/>
                </a:cubicBezTo>
                <a:cubicBezTo>
                  <a:pt x="1046323" y="284632"/>
                  <a:pt x="1061603" y="283947"/>
                  <a:pt x="1075764" y="279699"/>
                </a:cubicBezTo>
                <a:cubicBezTo>
                  <a:pt x="1097487" y="273182"/>
                  <a:pt x="1140310" y="258183"/>
                  <a:pt x="1140310" y="258183"/>
                </a:cubicBezTo>
                <a:cubicBezTo>
                  <a:pt x="1185852" y="212643"/>
                  <a:pt x="1136545" y="253342"/>
                  <a:pt x="1237129" y="225910"/>
                </a:cubicBezTo>
                <a:cubicBezTo>
                  <a:pt x="1252601" y="221690"/>
                  <a:pt x="1265506" y="210908"/>
                  <a:pt x="1280160" y="204395"/>
                </a:cubicBezTo>
                <a:cubicBezTo>
                  <a:pt x="1300618" y="195303"/>
                  <a:pt x="1341383" y="179219"/>
                  <a:pt x="1366221" y="172122"/>
                </a:cubicBezTo>
                <a:cubicBezTo>
                  <a:pt x="1380437" y="168060"/>
                  <a:pt x="1394908" y="164950"/>
                  <a:pt x="1409251" y="161364"/>
                </a:cubicBezTo>
                <a:cubicBezTo>
                  <a:pt x="1416423" y="154192"/>
                  <a:pt x="1421695" y="144385"/>
                  <a:pt x="1430767" y="139849"/>
                </a:cubicBezTo>
                <a:cubicBezTo>
                  <a:pt x="1451052" y="129707"/>
                  <a:pt x="1495313" y="118334"/>
                  <a:pt x="1495313" y="118334"/>
                </a:cubicBezTo>
                <a:cubicBezTo>
                  <a:pt x="1506071" y="111162"/>
                  <a:pt x="1515702" y="101912"/>
                  <a:pt x="1527586" y="96819"/>
                </a:cubicBezTo>
                <a:cubicBezTo>
                  <a:pt x="1541175" y="90995"/>
                  <a:pt x="1556455" y="90309"/>
                  <a:pt x="1570616" y="86061"/>
                </a:cubicBezTo>
                <a:cubicBezTo>
                  <a:pt x="1592339" y="79544"/>
                  <a:pt x="1613647" y="71718"/>
                  <a:pt x="1635162" y="64546"/>
                </a:cubicBezTo>
                <a:cubicBezTo>
                  <a:pt x="1645920" y="60960"/>
                  <a:pt x="1656434" y="56538"/>
                  <a:pt x="1667435" y="53788"/>
                </a:cubicBezTo>
                <a:cubicBezTo>
                  <a:pt x="1735526" y="36765"/>
                  <a:pt x="1746581" y="32552"/>
                  <a:pt x="1807284" y="21515"/>
                </a:cubicBezTo>
                <a:cubicBezTo>
                  <a:pt x="1828744" y="17613"/>
                  <a:pt x="1850138" y="13040"/>
                  <a:pt x="1871830" y="10757"/>
                </a:cubicBezTo>
                <a:cubicBezTo>
                  <a:pt x="1918327" y="5863"/>
                  <a:pt x="1965063" y="3586"/>
                  <a:pt x="2011680" y="0"/>
                </a:cubicBezTo>
                <a:cubicBezTo>
                  <a:pt x="2158701" y="3586"/>
                  <a:pt x="2305830" y="4079"/>
                  <a:pt x="2452743" y="10757"/>
                </a:cubicBezTo>
                <a:cubicBezTo>
                  <a:pt x="2464071" y="11272"/>
                  <a:pt x="2474113" y="18400"/>
                  <a:pt x="2485016" y="21515"/>
                </a:cubicBezTo>
                <a:cubicBezTo>
                  <a:pt x="2579598" y="48539"/>
                  <a:pt x="2482921" y="17232"/>
                  <a:pt x="2560320" y="43030"/>
                </a:cubicBezTo>
                <a:cubicBezTo>
                  <a:pt x="2622126" y="104837"/>
                  <a:pt x="2590053" y="88801"/>
                  <a:pt x="2646381" y="107576"/>
                </a:cubicBezTo>
                <a:cubicBezTo>
                  <a:pt x="2649967" y="118334"/>
                  <a:pt x="2652672" y="129426"/>
                  <a:pt x="2657139" y="139849"/>
                </a:cubicBezTo>
                <a:cubicBezTo>
                  <a:pt x="2663456" y="154589"/>
                  <a:pt x="2705548" y="172122"/>
                  <a:pt x="2710927" y="204395"/>
                </a:cubicBezTo>
                <a:close/>
              </a:path>
            </a:pathLst>
          </a:cu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5" name="TextBox 4">
            <a:extLst>
              <a:ext uri="{FF2B5EF4-FFF2-40B4-BE49-F238E27FC236}">
                <a16:creationId xmlns:a16="http://schemas.microsoft.com/office/drawing/2014/main" id="{70BE4A8A-D9C7-4FAA-95EC-8D896675FE6C}"/>
              </a:ext>
            </a:extLst>
          </p:cNvPr>
          <p:cNvSpPr txBox="1"/>
          <p:nvPr/>
        </p:nvSpPr>
        <p:spPr>
          <a:xfrm>
            <a:off x="289912" y="1580799"/>
            <a:ext cx="2216075" cy="307777"/>
          </a:xfrm>
          <a:prstGeom prst="rect">
            <a:avLst/>
          </a:prstGeom>
          <a:noFill/>
        </p:spPr>
        <p:txBody>
          <a:bodyPr wrap="square" lIns="0" tIns="0" rIns="0" bIns="0" rtlCol="0">
            <a:spAutoFit/>
          </a:bodyPr>
          <a:lstStyle/>
          <a:p>
            <a:pPr>
              <a:spcAft>
                <a:spcPts val="1200"/>
              </a:spcAft>
            </a:pPr>
            <a:r>
              <a:rPr lang="en-US" sz="2000" dirty="0"/>
              <a:t>Proximal colon</a:t>
            </a:r>
          </a:p>
        </p:txBody>
      </p:sp>
      <p:cxnSp>
        <p:nvCxnSpPr>
          <p:cNvPr id="7" name="Straight Connector 6">
            <a:extLst>
              <a:ext uri="{FF2B5EF4-FFF2-40B4-BE49-F238E27FC236}">
                <a16:creationId xmlns:a16="http://schemas.microsoft.com/office/drawing/2014/main" id="{7C616532-5B88-41CA-A135-C1E091A5BA4F}"/>
              </a:ext>
            </a:extLst>
          </p:cNvPr>
          <p:cNvCxnSpPr>
            <a:endCxn id="4" idx="84"/>
          </p:cNvCxnSpPr>
          <p:nvPr/>
        </p:nvCxnSpPr>
        <p:spPr>
          <a:xfrm>
            <a:off x="1029773" y="1911882"/>
            <a:ext cx="551601" cy="499603"/>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14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578D4E-CC7C-4A72-A280-BEFB35CED8CC}"/>
              </a:ext>
            </a:extLst>
          </p:cNvPr>
          <p:cNvGrpSpPr/>
          <p:nvPr/>
        </p:nvGrpSpPr>
        <p:grpSpPr>
          <a:xfrm>
            <a:off x="2352820" y="2046753"/>
            <a:ext cx="8335963" cy="1892302"/>
            <a:chOff x="911288" y="1078559"/>
            <a:chExt cx="8335962" cy="1892300"/>
          </a:xfrm>
        </p:grpSpPr>
        <p:grpSp>
          <p:nvGrpSpPr>
            <p:cNvPr id="12" name="Group 11">
              <a:extLst>
                <a:ext uri="{FF2B5EF4-FFF2-40B4-BE49-F238E27FC236}">
                  <a16:creationId xmlns:a16="http://schemas.microsoft.com/office/drawing/2014/main" id="{BD7D5929-CEB4-4A7D-A058-E00809BCE005}"/>
                </a:ext>
              </a:extLst>
            </p:cNvPr>
            <p:cNvGrpSpPr/>
            <p:nvPr/>
          </p:nvGrpSpPr>
          <p:grpSpPr>
            <a:xfrm>
              <a:off x="911288" y="1078559"/>
              <a:ext cx="8335962" cy="1892300"/>
              <a:chOff x="189315" y="280903"/>
              <a:chExt cx="10012729" cy="2401233"/>
            </a:xfrm>
          </p:grpSpPr>
          <p:graphicFrame>
            <p:nvGraphicFramePr>
              <p:cNvPr id="13" name="Object 12">
                <a:extLst>
                  <a:ext uri="{FF2B5EF4-FFF2-40B4-BE49-F238E27FC236}">
                    <a16:creationId xmlns:a16="http://schemas.microsoft.com/office/drawing/2014/main" id="{C8B17B21-C203-4AB6-BA8F-53FF0190A93F}"/>
                  </a:ext>
                </a:extLst>
              </p:cNvPr>
              <p:cNvGraphicFramePr>
                <a:graphicFrameLocks noChangeAspect="1"/>
              </p:cNvGraphicFramePr>
              <p:nvPr>
                <p:extLst/>
              </p:nvPr>
            </p:nvGraphicFramePr>
            <p:xfrm>
              <a:off x="189315" y="280903"/>
              <a:ext cx="2696248" cy="2397204"/>
            </p:xfrm>
            <a:graphic>
              <a:graphicData uri="http://schemas.openxmlformats.org/presentationml/2006/ole">
                <mc:AlternateContent xmlns:mc="http://schemas.openxmlformats.org/markup-compatibility/2006">
                  <mc:Choice xmlns:v="urn:schemas-microsoft-com:vml" Requires="v">
                    <p:oleObj spid="_x0000_s4010" name="Prism 7" r:id="rId4" imgW="5959526" imgH="4253957" progId="Prism7.Document">
                      <p:embed/>
                    </p:oleObj>
                  </mc:Choice>
                  <mc:Fallback>
                    <p:oleObj name="Prism 7" r:id="rId4" imgW="5959526" imgH="4253957" progId="Prism7.Document">
                      <p:embed/>
                      <p:pic>
                        <p:nvPicPr>
                          <p:cNvPr id="13" name="Object 12">
                            <a:extLst>
                              <a:ext uri="{FF2B5EF4-FFF2-40B4-BE49-F238E27FC236}">
                                <a16:creationId xmlns:a16="http://schemas.microsoft.com/office/drawing/2014/main" id="{C8B17B21-C203-4AB6-BA8F-53FF0190A93F}"/>
                              </a:ext>
                            </a:extLst>
                          </p:cNvPr>
                          <p:cNvPicPr/>
                          <p:nvPr/>
                        </p:nvPicPr>
                        <p:blipFill>
                          <a:blip r:embed="rId5"/>
                          <a:stretch>
                            <a:fillRect/>
                          </a:stretch>
                        </p:blipFill>
                        <p:spPr>
                          <a:xfrm>
                            <a:off x="189315" y="280903"/>
                            <a:ext cx="2696248" cy="239720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97E5045-2156-44C1-95A5-C3299A289F04}"/>
                  </a:ext>
                </a:extLst>
              </p:cNvPr>
              <p:cNvGraphicFramePr>
                <a:graphicFrameLocks noChangeAspect="1"/>
              </p:cNvGraphicFramePr>
              <p:nvPr>
                <p:extLst/>
              </p:nvPr>
            </p:nvGraphicFramePr>
            <p:xfrm>
              <a:off x="2513732" y="286947"/>
              <a:ext cx="2694342" cy="2393175"/>
            </p:xfrm>
            <a:graphic>
              <a:graphicData uri="http://schemas.openxmlformats.org/presentationml/2006/ole">
                <mc:AlternateContent xmlns:mc="http://schemas.openxmlformats.org/markup-compatibility/2006">
                  <mc:Choice xmlns:v="urn:schemas-microsoft-com:vml" Requires="v">
                    <p:oleObj spid="_x0000_s4011" name="Prism 7" r:id="rId6" imgW="5959526" imgH="4246396" progId="Prism7.Document">
                      <p:embed/>
                    </p:oleObj>
                  </mc:Choice>
                  <mc:Fallback>
                    <p:oleObj name="Prism 7" r:id="rId6" imgW="5959526" imgH="4246396" progId="Prism7.Document">
                      <p:embed/>
                      <p:pic>
                        <p:nvPicPr>
                          <p:cNvPr id="14" name="Object 13">
                            <a:extLst>
                              <a:ext uri="{FF2B5EF4-FFF2-40B4-BE49-F238E27FC236}">
                                <a16:creationId xmlns:a16="http://schemas.microsoft.com/office/drawing/2014/main" id="{E97E5045-2156-44C1-95A5-C3299A289F04}"/>
                              </a:ext>
                            </a:extLst>
                          </p:cNvPr>
                          <p:cNvPicPr/>
                          <p:nvPr/>
                        </p:nvPicPr>
                        <p:blipFill>
                          <a:blip r:embed="rId7"/>
                          <a:stretch>
                            <a:fillRect/>
                          </a:stretch>
                        </p:blipFill>
                        <p:spPr>
                          <a:xfrm>
                            <a:off x="2513732" y="286947"/>
                            <a:ext cx="2694342" cy="23931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6A4949C-2602-4253-9F5B-B2D5C108222D}"/>
                  </a:ext>
                </a:extLst>
              </p:cNvPr>
              <p:cNvGraphicFramePr>
                <a:graphicFrameLocks noChangeAspect="1"/>
              </p:cNvGraphicFramePr>
              <p:nvPr>
                <p:extLst/>
              </p:nvPr>
            </p:nvGraphicFramePr>
            <p:xfrm>
              <a:off x="5004043" y="284932"/>
              <a:ext cx="2696248" cy="2397204"/>
            </p:xfrm>
            <a:graphic>
              <a:graphicData uri="http://schemas.openxmlformats.org/presentationml/2006/ole">
                <mc:AlternateContent xmlns:mc="http://schemas.openxmlformats.org/markup-compatibility/2006">
                  <mc:Choice xmlns:v="urn:schemas-microsoft-com:vml" Requires="v">
                    <p:oleObj spid="_x0000_s4012" name="Prism 7" r:id="rId8" imgW="5959526" imgH="4253957" progId="Prism7.Document">
                      <p:embed/>
                    </p:oleObj>
                  </mc:Choice>
                  <mc:Fallback>
                    <p:oleObj name="Prism 7" r:id="rId8" imgW="5959526" imgH="4253957" progId="Prism7.Document">
                      <p:embed/>
                      <p:pic>
                        <p:nvPicPr>
                          <p:cNvPr id="15" name="Object 14">
                            <a:extLst>
                              <a:ext uri="{FF2B5EF4-FFF2-40B4-BE49-F238E27FC236}">
                                <a16:creationId xmlns:a16="http://schemas.microsoft.com/office/drawing/2014/main" id="{D6A4949C-2602-4253-9F5B-B2D5C108222D}"/>
                              </a:ext>
                            </a:extLst>
                          </p:cNvPr>
                          <p:cNvPicPr/>
                          <p:nvPr/>
                        </p:nvPicPr>
                        <p:blipFill>
                          <a:blip r:embed="rId9"/>
                          <a:stretch>
                            <a:fillRect/>
                          </a:stretch>
                        </p:blipFill>
                        <p:spPr>
                          <a:xfrm>
                            <a:off x="5004043" y="284932"/>
                            <a:ext cx="2696248" cy="2397204"/>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AF79E1A-76C4-4B4C-BF8D-505A57D2F754}"/>
                  </a:ext>
                </a:extLst>
              </p:cNvPr>
              <p:cNvGraphicFramePr>
                <a:graphicFrameLocks noChangeAspect="1"/>
              </p:cNvGraphicFramePr>
              <p:nvPr>
                <p:extLst/>
              </p:nvPr>
            </p:nvGraphicFramePr>
            <p:xfrm>
              <a:off x="7505796" y="284932"/>
              <a:ext cx="2696248" cy="2397204"/>
            </p:xfrm>
            <a:graphic>
              <a:graphicData uri="http://schemas.openxmlformats.org/presentationml/2006/ole">
                <mc:AlternateContent xmlns:mc="http://schemas.openxmlformats.org/markup-compatibility/2006">
                  <mc:Choice xmlns:v="urn:schemas-microsoft-com:vml" Requires="v">
                    <p:oleObj spid="_x0000_s4013" name="Prism 7" r:id="rId10" imgW="5959526" imgH="4253957" progId="Prism7.Document">
                      <p:embed/>
                    </p:oleObj>
                  </mc:Choice>
                  <mc:Fallback>
                    <p:oleObj name="Prism 7" r:id="rId10" imgW="5959526" imgH="4253957" progId="Prism7.Document">
                      <p:embed/>
                      <p:pic>
                        <p:nvPicPr>
                          <p:cNvPr id="16" name="Object 15">
                            <a:extLst>
                              <a:ext uri="{FF2B5EF4-FFF2-40B4-BE49-F238E27FC236}">
                                <a16:creationId xmlns:a16="http://schemas.microsoft.com/office/drawing/2014/main" id="{EAF79E1A-76C4-4B4C-BF8D-505A57D2F754}"/>
                              </a:ext>
                            </a:extLst>
                          </p:cNvPr>
                          <p:cNvPicPr/>
                          <p:nvPr/>
                        </p:nvPicPr>
                        <p:blipFill>
                          <a:blip r:embed="rId11"/>
                          <a:stretch>
                            <a:fillRect/>
                          </a:stretch>
                        </p:blipFill>
                        <p:spPr>
                          <a:xfrm>
                            <a:off x="7505796" y="284932"/>
                            <a:ext cx="2696248" cy="2397204"/>
                          </a:xfrm>
                          <a:prstGeom prst="rect">
                            <a:avLst/>
                          </a:prstGeom>
                        </p:spPr>
                      </p:pic>
                    </p:oleObj>
                  </mc:Fallback>
                </mc:AlternateContent>
              </a:graphicData>
            </a:graphic>
          </p:graphicFrame>
        </p:grpSp>
        <p:sp>
          <p:nvSpPr>
            <p:cNvPr id="18" name="Rectangle 17">
              <a:extLst>
                <a:ext uri="{FF2B5EF4-FFF2-40B4-BE49-F238E27FC236}">
                  <a16:creationId xmlns:a16="http://schemas.microsoft.com/office/drawing/2014/main" id="{F0DC5CC4-71E0-4D11-BD38-8C79E35A7643}"/>
                </a:ext>
              </a:extLst>
            </p:cNvPr>
            <p:cNvSpPr/>
            <p:nvPr/>
          </p:nvSpPr>
          <p:spPr>
            <a:xfrm>
              <a:off x="1308026" y="2206802"/>
              <a:ext cx="1554480" cy="548639"/>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1995-2001, APC =2.2*</a:t>
              </a:r>
            </a:p>
            <a:p>
              <a:pPr defTabSz="457206"/>
              <a:r>
                <a:rPr lang="en-US" sz="1001" b="1" dirty="0">
                  <a:solidFill>
                    <a:prstClr val="black"/>
                  </a:solidFill>
                  <a:latin typeface="Arial" panose="020B0604020202020204" pitchFamily="34" charset="0"/>
                  <a:cs typeface="Arial" panose="020B0604020202020204" pitchFamily="34" charset="0"/>
                </a:rPr>
                <a:t>2001-2013, APC = 1.0*</a:t>
              </a:r>
            </a:p>
            <a:p>
              <a:pPr defTabSz="457206"/>
              <a:r>
                <a:rPr lang="en-US" sz="1001" b="1" dirty="0">
                  <a:solidFill>
                    <a:prstClr val="black"/>
                  </a:solidFill>
                  <a:latin typeface="Arial" panose="020B0604020202020204" pitchFamily="34" charset="0"/>
                  <a:cs typeface="Arial" panose="020B0604020202020204" pitchFamily="34" charset="0"/>
                </a:rPr>
                <a:t>2013-2015, APC = 3.7*</a:t>
              </a:r>
            </a:p>
            <a:p>
              <a:pPr defTabSz="457206"/>
              <a:endParaRPr lang="en-US" sz="1001" b="1" dirty="0">
                <a:solidFill>
                  <a:prstClr val="black"/>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88ACEDE-AD23-4A9A-B57D-F2F626AEA7D6}"/>
                </a:ext>
              </a:extLst>
            </p:cNvPr>
            <p:cNvSpPr/>
            <p:nvPr/>
          </p:nvSpPr>
          <p:spPr>
            <a:xfrm>
              <a:off x="3209419" y="2390039"/>
              <a:ext cx="1554480" cy="365760"/>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1995-1999, APC = 4.4*</a:t>
              </a:r>
            </a:p>
            <a:p>
              <a:pPr defTabSz="457206"/>
              <a:r>
                <a:rPr lang="en-US" sz="1001" b="1" dirty="0">
                  <a:solidFill>
                    <a:prstClr val="black"/>
                  </a:solidFill>
                  <a:latin typeface="Arial" panose="020B0604020202020204" pitchFamily="34" charset="0"/>
                  <a:cs typeface="Arial" panose="020B0604020202020204" pitchFamily="34" charset="0"/>
                </a:rPr>
                <a:t>1999-2015, APC = -0.4*</a:t>
              </a:r>
            </a:p>
          </p:txBody>
        </p:sp>
        <p:sp>
          <p:nvSpPr>
            <p:cNvPr id="21" name="Rectangle 20">
              <a:extLst>
                <a:ext uri="{FF2B5EF4-FFF2-40B4-BE49-F238E27FC236}">
                  <a16:creationId xmlns:a16="http://schemas.microsoft.com/office/drawing/2014/main" id="{2D5EF991-0C28-4AF9-97CC-113AD9AAB44C}"/>
                </a:ext>
              </a:extLst>
            </p:cNvPr>
            <p:cNvSpPr/>
            <p:nvPr/>
          </p:nvSpPr>
          <p:spPr>
            <a:xfrm>
              <a:off x="5337858" y="2388612"/>
              <a:ext cx="1554480" cy="365760"/>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1995-2003, APC = 2.0*</a:t>
              </a:r>
            </a:p>
            <a:p>
              <a:pPr defTabSz="457206"/>
              <a:r>
                <a:rPr lang="en-US" sz="1001" b="1" dirty="0">
                  <a:solidFill>
                    <a:prstClr val="black"/>
                  </a:solidFill>
                  <a:latin typeface="Arial" panose="020B0604020202020204" pitchFamily="34" charset="0"/>
                  <a:cs typeface="Arial" panose="020B0604020202020204" pitchFamily="34" charset="0"/>
                </a:rPr>
                <a:t>2003-2015, APC = -0.2</a:t>
              </a:r>
              <a:endParaRPr lang="en-US" sz="1001" b="1"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075A06A-A325-4A6D-BA35-DD51D274735E}"/>
                </a:ext>
              </a:extLst>
            </p:cNvPr>
            <p:cNvSpPr/>
            <p:nvPr/>
          </p:nvSpPr>
          <p:spPr>
            <a:xfrm>
              <a:off x="7347647" y="2570798"/>
              <a:ext cx="1554480" cy="182880"/>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1995-2015, APC = -0.1</a:t>
              </a:r>
            </a:p>
          </p:txBody>
        </p:sp>
      </p:grpSp>
      <p:graphicFrame>
        <p:nvGraphicFramePr>
          <p:cNvPr id="26" name="Object 25">
            <a:extLst>
              <a:ext uri="{FF2B5EF4-FFF2-40B4-BE49-F238E27FC236}">
                <a16:creationId xmlns:a16="http://schemas.microsoft.com/office/drawing/2014/main" id="{E54CF9A3-4655-4CC8-88DA-A921AB9B2031}"/>
              </a:ext>
            </a:extLst>
          </p:cNvPr>
          <p:cNvGraphicFramePr>
            <a:graphicFrameLocks noChangeAspect="1"/>
          </p:cNvGraphicFramePr>
          <p:nvPr>
            <p:extLst>
              <p:ext uri="{D42A27DB-BD31-4B8C-83A1-F6EECF244321}">
                <p14:modId xmlns:p14="http://schemas.microsoft.com/office/powerpoint/2010/main" val="3440683391"/>
              </p:ext>
            </p:extLst>
          </p:nvPr>
        </p:nvGraphicFramePr>
        <p:xfrm>
          <a:off x="4303886" y="4777738"/>
          <a:ext cx="2078037" cy="1893888"/>
        </p:xfrm>
        <a:graphic>
          <a:graphicData uri="http://schemas.openxmlformats.org/presentationml/2006/ole">
            <mc:AlternateContent xmlns:mc="http://schemas.openxmlformats.org/markup-compatibility/2006">
              <mc:Choice xmlns:v="urn:schemas-microsoft-com:vml" Requires="v">
                <p:oleObj spid="_x0000_s4014" name="Prism 7" r:id="rId12" imgW="5959526" imgH="4253957" progId="Prism7.Document">
                  <p:embed/>
                </p:oleObj>
              </mc:Choice>
              <mc:Fallback>
                <p:oleObj name="Prism 7" r:id="rId12" imgW="5959526" imgH="4253957" progId="Prism7.Document">
                  <p:embed/>
                  <p:pic>
                    <p:nvPicPr>
                      <p:cNvPr id="26" name="Object 25">
                        <a:extLst>
                          <a:ext uri="{FF2B5EF4-FFF2-40B4-BE49-F238E27FC236}">
                            <a16:creationId xmlns:a16="http://schemas.microsoft.com/office/drawing/2014/main" id="{E54CF9A3-4655-4CC8-88DA-A921AB9B2031}"/>
                          </a:ext>
                        </a:extLst>
                      </p:cNvPr>
                      <p:cNvPicPr/>
                      <p:nvPr/>
                    </p:nvPicPr>
                    <p:blipFill>
                      <a:blip r:embed="rId13"/>
                      <a:stretch>
                        <a:fillRect/>
                      </a:stretch>
                    </p:blipFill>
                    <p:spPr>
                      <a:xfrm>
                        <a:off x="4303886" y="4777738"/>
                        <a:ext cx="2078037" cy="189388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A302B27E-125B-4982-BD88-DE461B3AB485}"/>
              </a:ext>
            </a:extLst>
          </p:cNvPr>
          <p:cNvGraphicFramePr>
            <a:graphicFrameLocks noChangeAspect="1"/>
          </p:cNvGraphicFramePr>
          <p:nvPr>
            <p:extLst>
              <p:ext uri="{D42A27DB-BD31-4B8C-83A1-F6EECF244321}">
                <p14:modId xmlns:p14="http://schemas.microsoft.com/office/powerpoint/2010/main" val="467453861"/>
              </p:ext>
            </p:extLst>
          </p:nvPr>
        </p:nvGraphicFramePr>
        <p:xfrm>
          <a:off x="6384538" y="4777357"/>
          <a:ext cx="2079625" cy="1893888"/>
        </p:xfrm>
        <a:graphic>
          <a:graphicData uri="http://schemas.openxmlformats.org/presentationml/2006/ole">
            <mc:AlternateContent xmlns:mc="http://schemas.openxmlformats.org/markup-compatibility/2006">
              <mc:Choice xmlns:v="urn:schemas-microsoft-com:vml" Requires="v">
                <p:oleObj spid="_x0000_s4015" name="Prism 7" r:id="rId14" imgW="5959526" imgH="4253957" progId="Prism7.Document">
                  <p:embed/>
                </p:oleObj>
              </mc:Choice>
              <mc:Fallback>
                <p:oleObj name="Prism 7" r:id="rId14" imgW="5959526" imgH="4253957" progId="Prism7.Document">
                  <p:embed/>
                  <p:pic>
                    <p:nvPicPr>
                      <p:cNvPr id="27" name="Object 26">
                        <a:extLst>
                          <a:ext uri="{FF2B5EF4-FFF2-40B4-BE49-F238E27FC236}">
                            <a16:creationId xmlns:a16="http://schemas.microsoft.com/office/drawing/2014/main" id="{A302B27E-125B-4982-BD88-DE461B3AB485}"/>
                          </a:ext>
                        </a:extLst>
                      </p:cNvPr>
                      <p:cNvPicPr/>
                      <p:nvPr/>
                    </p:nvPicPr>
                    <p:blipFill>
                      <a:blip r:embed="rId15"/>
                      <a:stretch>
                        <a:fillRect/>
                      </a:stretch>
                    </p:blipFill>
                    <p:spPr>
                      <a:xfrm>
                        <a:off x="6384538" y="4777357"/>
                        <a:ext cx="2079625" cy="1893888"/>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3B3D3420-0CE1-4B87-8D03-5268C3EB379E}"/>
              </a:ext>
            </a:extLst>
          </p:cNvPr>
          <p:cNvGraphicFramePr>
            <a:graphicFrameLocks noChangeAspect="1"/>
          </p:cNvGraphicFramePr>
          <p:nvPr>
            <p:extLst>
              <p:ext uri="{D42A27DB-BD31-4B8C-83A1-F6EECF244321}">
                <p14:modId xmlns:p14="http://schemas.microsoft.com/office/powerpoint/2010/main" val="2581138983"/>
              </p:ext>
            </p:extLst>
          </p:nvPr>
        </p:nvGraphicFramePr>
        <p:xfrm>
          <a:off x="8464163" y="4714782"/>
          <a:ext cx="2079625" cy="1892300"/>
        </p:xfrm>
        <a:graphic>
          <a:graphicData uri="http://schemas.openxmlformats.org/presentationml/2006/ole">
            <mc:AlternateContent xmlns:mc="http://schemas.openxmlformats.org/markup-compatibility/2006">
              <mc:Choice xmlns:v="urn:schemas-microsoft-com:vml" Requires="v">
                <p:oleObj spid="_x0000_s4016" name="Prism 7" r:id="rId16" imgW="5959526" imgH="4253957" progId="Prism7.Document">
                  <p:embed/>
                </p:oleObj>
              </mc:Choice>
              <mc:Fallback>
                <p:oleObj name="Prism 7" r:id="rId16" imgW="5959526" imgH="4253957" progId="Prism7.Document">
                  <p:embed/>
                  <p:pic>
                    <p:nvPicPr>
                      <p:cNvPr id="28" name="Object 27">
                        <a:extLst>
                          <a:ext uri="{FF2B5EF4-FFF2-40B4-BE49-F238E27FC236}">
                            <a16:creationId xmlns:a16="http://schemas.microsoft.com/office/drawing/2014/main" id="{3B3D3420-0CE1-4B87-8D03-5268C3EB379E}"/>
                          </a:ext>
                        </a:extLst>
                      </p:cNvPr>
                      <p:cNvPicPr/>
                      <p:nvPr/>
                    </p:nvPicPr>
                    <p:blipFill>
                      <a:blip r:embed="rId17"/>
                      <a:stretch>
                        <a:fillRect/>
                      </a:stretch>
                    </p:blipFill>
                    <p:spPr>
                      <a:xfrm>
                        <a:off x="8464163" y="4714782"/>
                        <a:ext cx="2079625" cy="1892300"/>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CEAA985E-62F3-495D-AFEF-D91D2062AFD7}"/>
              </a:ext>
            </a:extLst>
          </p:cNvPr>
          <p:cNvGrpSpPr/>
          <p:nvPr/>
        </p:nvGrpSpPr>
        <p:grpSpPr>
          <a:xfrm>
            <a:off x="2361896" y="4807015"/>
            <a:ext cx="2079625" cy="1892300"/>
            <a:chOff x="1938405" y="4326033"/>
            <a:chExt cx="2079625" cy="1892300"/>
          </a:xfrm>
        </p:grpSpPr>
        <p:graphicFrame>
          <p:nvGraphicFramePr>
            <p:cNvPr id="25" name="Object 24">
              <a:extLst>
                <a:ext uri="{FF2B5EF4-FFF2-40B4-BE49-F238E27FC236}">
                  <a16:creationId xmlns:a16="http://schemas.microsoft.com/office/drawing/2014/main" id="{D0CB4F0F-8C21-4BAF-AB02-B50C000358CD}"/>
                </a:ext>
              </a:extLst>
            </p:cNvPr>
            <p:cNvGraphicFramePr>
              <a:graphicFrameLocks noChangeAspect="1"/>
            </p:cNvGraphicFramePr>
            <p:nvPr>
              <p:extLst>
                <p:ext uri="{D42A27DB-BD31-4B8C-83A1-F6EECF244321}">
                  <p14:modId xmlns:p14="http://schemas.microsoft.com/office/powerpoint/2010/main" val="1700513334"/>
                </p:ext>
              </p:extLst>
            </p:nvPr>
          </p:nvGraphicFramePr>
          <p:xfrm>
            <a:off x="1938405" y="4326033"/>
            <a:ext cx="2079625" cy="1892300"/>
          </p:xfrm>
          <a:graphic>
            <a:graphicData uri="http://schemas.openxmlformats.org/presentationml/2006/ole">
              <mc:AlternateContent xmlns:mc="http://schemas.openxmlformats.org/markup-compatibility/2006">
                <mc:Choice xmlns:v="urn:schemas-microsoft-com:vml" Requires="v">
                  <p:oleObj spid="_x0000_s4017" name="Prism 7" r:id="rId18" imgW="5959526" imgH="4253957" progId="Prism7.Document">
                    <p:embed/>
                  </p:oleObj>
                </mc:Choice>
                <mc:Fallback>
                  <p:oleObj name="Prism 7" r:id="rId18" imgW="5959526" imgH="4253957" progId="Prism7.Document">
                    <p:embed/>
                    <p:pic>
                      <p:nvPicPr>
                        <p:cNvPr id="25" name="Object 24">
                          <a:extLst>
                            <a:ext uri="{FF2B5EF4-FFF2-40B4-BE49-F238E27FC236}">
                              <a16:creationId xmlns:a16="http://schemas.microsoft.com/office/drawing/2014/main" id="{D0CB4F0F-8C21-4BAF-AB02-B50C000358CD}"/>
                            </a:ext>
                          </a:extLst>
                        </p:cNvPr>
                        <p:cNvPicPr/>
                        <p:nvPr/>
                      </p:nvPicPr>
                      <p:blipFill>
                        <a:blip r:embed="rId19"/>
                        <a:stretch>
                          <a:fillRect/>
                        </a:stretch>
                      </p:blipFill>
                      <p:spPr>
                        <a:xfrm>
                          <a:off x="1938405" y="4326033"/>
                          <a:ext cx="2079625" cy="1892300"/>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FCAA6C46-4197-4282-A333-14586EA94C90}"/>
                </a:ext>
              </a:extLst>
            </p:cNvPr>
            <p:cNvSpPr/>
            <p:nvPr/>
          </p:nvSpPr>
          <p:spPr>
            <a:xfrm>
              <a:off x="2365742" y="5629702"/>
              <a:ext cx="1554480" cy="400366"/>
            </a:xfrm>
            <a:prstGeom prst="rect">
              <a:avLst/>
            </a:prstGeom>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1995-2000, APC = 5.1*</a:t>
              </a:r>
            </a:p>
            <a:p>
              <a:pPr defTabSz="457206"/>
              <a:r>
                <a:rPr lang="en-US" sz="1001" b="1" dirty="0">
                  <a:solidFill>
                    <a:prstClr val="black"/>
                  </a:solidFill>
                  <a:latin typeface="Arial" panose="020B0604020202020204" pitchFamily="34" charset="0"/>
                  <a:cs typeface="Arial" panose="020B0604020202020204" pitchFamily="34" charset="0"/>
                </a:rPr>
                <a:t>2000-2015, APC = 2.1*</a:t>
              </a:r>
            </a:p>
          </p:txBody>
        </p:sp>
      </p:grpSp>
      <p:sp>
        <p:nvSpPr>
          <p:cNvPr id="30" name="Rectangle 29">
            <a:extLst>
              <a:ext uri="{FF2B5EF4-FFF2-40B4-BE49-F238E27FC236}">
                <a16:creationId xmlns:a16="http://schemas.microsoft.com/office/drawing/2014/main" id="{C05AE796-120D-44EF-998E-9AB0FEF0D3B0}"/>
              </a:ext>
            </a:extLst>
          </p:cNvPr>
          <p:cNvSpPr/>
          <p:nvPr/>
        </p:nvSpPr>
        <p:spPr>
          <a:xfrm>
            <a:off x="4597334" y="6229797"/>
            <a:ext cx="1554480" cy="274320"/>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1995-2015, APC = 1.1*</a:t>
            </a:r>
          </a:p>
          <a:p>
            <a:pPr defTabSz="457206"/>
            <a:endParaRPr lang="en-US" sz="1001" b="1" dirty="0">
              <a:solidFill>
                <a:prstClr val="black"/>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8AF0266-4806-483A-9F03-A592962C653E}"/>
              </a:ext>
            </a:extLst>
          </p:cNvPr>
          <p:cNvSpPr/>
          <p:nvPr/>
        </p:nvSpPr>
        <p:spPr>
          <a:xfrm>
            <a:off x="6668093" y="6195261"/>
            <a:ext cx="1554480" cy="246349"/>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1995 -2015, APC = 1.2*</a:t>
            </a:r>
          </a:p>
        </p:txBody>
      </p:sp>
      <p:sp>
        <p:nvSpPr>
          <p:cNvPr id="32" name="Rectangle 31">
            <a:extLst>
              <a:ext uri="{FF2B5EF4-FFF2-40B4-BE49-F238E27FC236}">
                <a16:creationId xmlns:a16="http://schemas.microsoft.com/office/drawing/2014/main" id="{A3B9F7CC-EAFE-4530-BA85-57BAFD569425}"/>
              </a:ext>
            </a:extLst>
          </p:cNvPr>
          <p:cNvSpPr/>
          <p:nvPr/>
        </p:nvSpPr>
        <p:spPr>
          <a:xfrm>
            <a:off x="8726735" y="6142200"/>
            <a:ext cx="1554480" cy="246349"/>
          </a:xfrm>
          <a:prstGeom prst="rect">
            <a:avLst/>
          </a:prstGeom>
          <a:ln>
            <a:solidFill>
              <a:schemeClr val="tx1"/>
            </a:solidFill>
          </a:ln>
        </p:spPr>
        <p:txBody>
          <a:bodyPr wrap="square">
            <a:spAutoFit/>
          </a:bodyPr>
          <a:lstStyle/>
          <a:p>
            <a:pPr defTabSz="457206"/>
            <a:r>
              <a:rPr lang="en-US" sz="1001" b="1" dirty="0">
                <a:solidFill>
                  <a:prstClr val="black"/>
                </a:solidFill>
                <a:latin typeface="Arial" panose="020B0604020202020204" pitchFamily="34" charset="0"/>
                <a:cs typeface="Arial" panose="020B0604020202020204" pitchFamily="34" charset="0"/>
              </a:rPr>
              <a:t>1995-2015, APC = 0.4</a:t>
            </a:r>
          </a:p>
        </p:txBody>
      </p:sp>
      <p:sp>
        <p:nvSpPr>
          <p:cNvPr id="2" name="TextBox 1">
            <a:extLst>
              <a:ext uri="{FF2B5EF4-FFF2-40B4-BE49-F238E27FC236}">
                <a16:creationId xmlns:a16="http://schemas.microsoft.com/office/drawing/2014/main" id="{5963F18B-D7FE-4716-8244-68BCF8375606}"/>
              </a:ext>
            </a:extLst>
          </p:cNvPr>
          <p:cNvSpPr txBox="1"/>
          <p:nvPr/>
        </p:nvSpPr>
        <p:spPr>
          <a:xfrm rot="16200000">
            <a:off x="1648239" y="2852817"/>
            <a:ext cx="1325641" cy="276999"/>
          </a:xfrm>
          <a:prstGeom prst="rect">
            <a:avLst/>
          </a:prstGeom>
          <a:noFill/>
        </p:spPr>
        <p:txBody>
          <a:bodyPr wrap="square" rtlCol="0">
            <a:spAutoFit/>
          </a:bodyPr>
          <a:lstStyle/>
          <a:p>
            <a:r>
              <a:rPr lang="en-US" sz="1200" dirty="0"/>
              <a:t>Cases per 100,000</a:t>
            </a:r>
          </a:p>
        </p:txBody>
      </p:sp>
      <p:sp>
        <p:nvSpPr>
          <p:cNvPr id="24" name="TextBox 23">
            <a:extLst>
              <a:ext uri="{FF2B5EF4-FFF2-40B4-BE49-F238E27FC236}">
                <a16:creationId xmlns:a16="http://schemas.microsoft.com/office/drawing/2014/main" id="{DC8A8BDA-6A89-4FF9-A160-5ACDBBAF9092}"/>
              </a:ext>
            </a:extLst>
          </p:cNvPr>
          <p:cNvSpPr txBox="1"/>
          <p:nvPr/>
        </p:nvSpPr>
        <p:spPr>
          <a:xfrm rot="16200000">
            <a:off x="1642764" y="5570269"/>
            <a:ext cx="1325641" cy="276999"/>
          </a:xfrm>
          <a:prstGeom prst="rect">
            <a:avLst/>
          </a:prstGeom>
          <a:noFill/>
        </p:spPr>
        <p:txBody>
          <a:bodyPr wrap="square" rtlCol="0">
            <a:spAutoFit/>
          </a:bodyPr>
          <a:lstStyle/>
          <a:p>
            <a:r>
              <a:rPr lang="en-US" sz="1200" dirty="0"/>
              <a:t>Cases per 100,000</a:t>
            </a:r>
          </a:p>
        </p:txBody>
      </p:sp>
      <p:sp>
        <p:nvSpPr>
          <p:cNvPr id="4" name="TextBox 3">
            <a:extLst>
              <a:ext uri="{FF2B5EF4-FFF2-40B4-BE49-F238E27FC236}">
                <a16:creationId xmlns:a16="http://schemas.microsoft.com/office/drawing/2014/main" id="{7392EBAC-8673-410F-BAA5-DBC6FA5BDB11}"/>
              </a:ext>
            </a:extLst>
          </p:cNvPr>
          <p:cNvSpPr txBox="1"/>
          <p:nvPr/>
        </p:nvSpPr>
        <p:spPr>
          <a:xfrm>
            <a:off x="8605981" y="1066546"/>
            <a:ext cx="2944560" cy="461665"/>
          </a:xfrm>
          <a:prstGeom prst="rect">
            <a:avLst/>
          </a:prstGeom>
          <a:noFill/>
        </p:spPr>
        <p:txBody>
          <a:bodyPr wrap="square" rtlCol="0">
            <a:spAutoFit/>
          </a:bodyPr>
          <a:lstStyle/>
          <a:p>
            <a:r>
              <a:rPr lang="en-US" sz="2400" dirty="0"/>
              <a:t>Asian/Pacific Islander</a:t>
            </a:r>
          </a:p>
        </p:txBody>
      </p:sp>
      <p:sp>
        <p:nvSpPr>
          <p:cNvPr id="6" name="TextBox 5">
            <a:extLst>
              <a:ext uri="{FF2B5EF4-FFF2-40B4-BE49-F238E27FC236}">
                <a16:creationId xmlns:a16="http://schemas.microsoft.com/office/drawing/2014/main" id="{DECF38E6-EAB3-45F5-8826-D728D4287B82}"/>
              </a:ext>
            </a:extLst>
          </p:cNvPr>
          <p:cNvSpPr txBox="1"/>
          <p:nvPr/>
        </p:nvSpPr>
        <p:spPr>
          <a:xfrm>
            <a:off x="4526966" y="898772"/>
            <a:ext cx="1887234" cy="830997"/>
          </a:xfrm>
          <a:prstGeom prst="rect">
            <a:avLst/>
          </a:prstGeom>
          <a:noFill/>
        </p:spPr>
        <p:txBody>
          <a:bodyPr wrap="square" rtlCol="0">
            <a:spAutoFit/>
          </a:bodyPr>
          <a:lstStyle/>
          <a:p>
            <a:pPr algn="ctr"/>
            <a:r>
              <a:rPr lang="en-US" sz="2400" dirty="0"/>
              <a:t>Non-Hispanic Black</a:t>
            </a:r>
          </a:p>
        </p:txBody>
      </p:sp>
      <p:sp>
        <p:nvSpPr>
          <p:cNvPr id="33" name="TextBox 32">
            <a:extLst>
              <a:ext uri="{FF2B5EF4-FFF2-40B4-BE49-F238E27FC236}">
                <a16:creationId xmlns:a16="http://schemas.microsoft.com/office/drawing/2014/main" id="{CAE941C5-166A-42B4-A97B-1FE312F02172}"/>
              </a:ext>
            </a:extLst>
          </p:cNvPr>
          <p:cNvSpPr txBox="1"/>
          <p:nvPr/>
        </p:nvSpPr>
        <p:spPr>
          <a:xfrm>
            <a:off x="6956495" y="1066548"/>
            <a:ext cx="1266078" cy="461665"/>
          </a:xfrm>
          <a:prstGeom prst="rect">
            <a:avLst/>
          </a:prstGeom>
          <a:noFill/>
        </p:spPr>
        <p:txBody>
          <a:bodyPr wrap="square" rtlCol="0">
            <a:spAutoFit/>
          </a:bodyPr>
          <a:lstStyle/>
          <a:p>
            <a:r>
              <a:rPr lang="en-US" sz="2400" dirty="0"/>
              <a:t>Hispanic</a:t>
            </a:r>
          </a:p>
        </p:txBody>
      </p:sp>
      <p:sp>
        <p:nvSpPr>
          <p:cNvPr id="34" name="TextBox 33">
            <a:extLst>
              <a:ext uri="{FF2B5EF4-FFF2-40B4-BE49-F238E27FC236}">
                <a16:creationId xmlns:a16="http://schemas.microsoft.com/office/drawing/2014/main" id="{9DE68F83-2D3C-4A52-BB9A-8F2A98601FAB}"/>
              </a:ext>
            </a:extLst>
          </p:cNvPr>
          <p:cNvSpPr txBox="1"/>
          <p:nvPr/>
        </p:nvSpPr>
        <p:spPr>
          <a:xfrm>
            <a:off x="2542808" y="896938"/>
            <a:ext cx="1972613" cy="830997"/>
          </a:xfrm>
          <a:prstGeom prst="rect">
            <a:avLst/>
          </a:prstGeom>
          <a:noFill/>
        </p:spPr>
        <p:txBody>
          <a:bodyPr wrap="square" rtlCol="0">
            <a:spAutoFit/>
          </a:bodyPr>
          <a:lstStyle/>
          <a:p>
            <a:pPr algn="ctr"/>
            <a:r>
              <a:rPr lang="en-US" sz="2400" dirty="0">
                <a:solidFill>
                  <a:schemeClr val="accent6">
                    <a:lumMod val="10000"/>
                  </a:schemeClr>
                </a:solidFill>
              </a:rPr>
              <a:t>Non-Hispanic White</a:t>
            </a:r>
          </a:p>
        </p:txBody>
      </p:sp>
      <p:sp>
        <p:nvSpPr>
          <p:cNvPr id="36" name="Text Placeholder 1">
            <a:extLst>
              <a:ext uri="{FF2B5EF4-FFF2-40B4-BE49-F238E27FC236}">
                <a16:creationId xmlns:a16="http://schemas.microsoft.com/office/drawing/2014/main" id="{243DB16E-8563-4C36-897A-8A9B5D8B5AA2}"/>
              </a:ext>
            </a:extLst>
          </p:cNvPr>
          <p:cNvSpPr txBox="1">
            <a:spLocks/>
          </p:cNvSpPr>
          <p:nvPr/>
        </p:nvSpPr>
        <p:spPr>
          <a:xfrm>
            <a:off x="156966" y="186374"/>
            <a:ext cx="11393575" cy="511035"/>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609593">
              <a:defRPr/>
            </a:pPr>
            <a:r>
              <a:rPr lang="en-US" sz="3200" dirty="0">
                <a:solidFill>
                  <a:schemeClr val="accent1">
                    <a:lumMod val="50000"/>
                  </a:schemeClr>
                </a:solidFill>
              </a:rPr>
              <a:t>E</a:t>
            </a:r>
            <a:r>
              <a:rPr lang="en-US" sz="3200" dirty="0" err="1">
                <a:solidFill>
                  <a:schemeClr val="accent1">
                    <a:lumMod val="50000"/>
                  </a:schemeClr>
                </a:solidFill>
              </a:rPr>
              <a:t>arly</a:t>
            </a:r>
            <a:r>
              <a:rPr lang="en-US" sz="3200" dirty="0">
                <a:solidFill>
                  <a:schemeClr val="accent1">
                    <a:lumMod val="50000"/>
                  </a:schemeClr>
                </a:solidFill>
              </a:rPr>
              <a:t>-onset CRC trends in the US by race/ethnicity, 1995-2015</a:t>
            </a:r>
          </a:p>
        </p:txBody>
      </p:sp>
      <p:sp>
        <p:nvSpPr>
          <p:cNvPr id="35" name="Rectangle 34">
            <a:extLst>
              <a:ext uri="{FF2B5EF4-FFF2-40B4-BE49-F238E27FC236}">
                <a16:creationId xmlns:a16="http://schemas.microsoft.com/office/drawing/2014/main" id="{EFCE8FEE-1718-42C0-98DC-7F9E37C4AA7D}"/>
              </a:ext>
            </a:extLst>
          </p:cNvPr>
          <p:cNvSpPr/>
          <p:nvPr/>
        </p:nvSpPr>
        <p:spPr>
          <a:xfrm>
            <a:off x="2726066" y="6115487"/>
            <a:ext cx="1554480" cy="365760"/>
          </a:xfrm>
          <a:prstGeom prst="rect">
            <a:avLst/>
          </a:prstGeom>
          <a:ln>
            <a:solidFill>
              <a:schemeClr val="tx1"/>
            </a:solidFill>
          </a:ln>
        </p:spPr>
        <p:txBody>
          <a:bodyPr wrap="square">
            <a:spAutoFit/>
          </a:bodyPr>
          <a:lstStyle/>
          <a:p>
            <a:pPr defTabSz="457206"/>
            <a:endParaRPr lang="en-US" sz="1001" b="1" dirty="0">
              <a:solidFill>
                <a:prstClr val="black"/>
              </a:solidFill>
              <a:latin typeface="Arial" panose="020B0604020202020204" pitchFamily="34" charset="0"/>
              <a:cs typeface="Arial" panose="020B0604020202020204" pitchFamily="34" charset="0"/>
            </a:endParaRPr>
          </a:p>
        </p:txBody>
      </p:sp>
      <p:sp>
        <p:nvSpPr>
          <p:cNvPr id="8" name="Arrow: Up 7">
            <a:extLst>
              <a:ext uri="{FF2B5EF4-FFF2-40B4-BE49-F238E27FC236}">
                <a16:creationId xmlns:a16="http://schemas.microsoft.com/office/drawing/2014/main" id="{DF9566B4-0181-462B-ACA3-3B94C5769D02}"/>
              </a:ext>
            </a:extLst>
          </p:cNvPr>
          <p:cNvSpPr/>
          <p:nvPr/>
        </p:nvSpPr>
        <p:spPr>
          <a:xfrm>
            <a:off x="3333229" y="2163506"/>
            <a:ext cx="277001" cy="4572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1"/>
          </a:p>
        </p:txBody>
      </p:sp>
      <p:sp>
        <p:nvSpPr>
          <p:cNvPr id="37" name="Arrow: Up 36">
            <a:extLst>
              <a:ext uri="{FF2B5EF4-FFF2-40B4-BE49-F238E27FC236}">
                <a16:creationId xmlns:a16="http://schemas.microsoft.com/office/drawing/2014/main" id="{5F220910-45B4-4C82-BB8F-1647A46E2FDC}"/>
              </a:ext>
            </a:extLst>
          </p:cNvPr>
          <p:cNvSpPr/>
          <p:nvPr/>
        </p:nvSpPr>
        <p:spPr>
          <a:xfrm rot="10800000">
            <a:off x="5606529" y="2630112"/>
            <a:ext cx="277001" cy="457200"/>
          </a:xfrm>
          <a:prstGeom prst="up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1"/>
          </a:p>
        </p:txBody>
      </p:sp>
      <p:sp>
        <p:nvSpPr>
          <p:cNvPr id="38" name="Arrow: Up 37">
            <a:extLst>
              <a:ext uri="{FF2B5EF4-FFF2-40B4-BE49-F238E27FC236}">
                <a16:creationId xmlns:a16="http://schemas.microsoft.com/office/drawing/2014/main" id="{07D39BC6-ACA1-4AA5-B22A-B0B7B4A2EE9F}"/>
              </a:ext>
            </a:extLst>
          </p:cNvPr>
          <p:cNvSpPr/>
          <p:nvPr/>
        </p:nvSpPr>
        <p:spPr>
          <a:xfrm>
            <a:off x="7315699" y="4998206"/>
            <a:ext cx="277001" cy="4572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1"/>
          </a:p>
        </p:txBody>
      </p:sp>
      <p:sp>
        <p:nvSpPr>
          <p:cNvPr id="39" name="Arrow: Up 38">
            <a:extLst>
              <a:ext uri="{FF2B5EF4-FFF2-40B4-BE49-F238E27FC236}">
                <a16:creationId xmlns:a16="http://schemas.microsoft.com/office/drawing/2014/main" id="{0D573CAB-0CF9-4299-9126-467C9137A07B}"/>
              </a:ext>
            </a:extLst>
          </p:cNvPr>
          <p:cNvSpPr/>
          <p:nvPr/>
        </p:nvSpPr>
        <p:spPr>
          <a:xfrm>
            <a:off x="5236074" y="5018523"/>
            <a:ext cx="277001" cy="4572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1"/>
          </a:p>
        </p:txBody>
      </p:sp>
      <p:sp>
        <p:nvSpPr>
          <p:cNvPr id="40" name="Arrow: Up 39">
            <a:extLst>
              <a:ext uri="{FF2B5EF4-FFF2-40B4-BE49-F238E27FC236}">
                <a16:creationId xmlns:a16="http://schemas.microsoft.com/office/drawing/2014/main" id="{B3FB319E-4418-4A49-BD51-F4F67ED53BE0}"/>
              </a:ext>
            </a:extLst>
          </p:cNvPr>
          <p:cNvSpPr/>
          <p:nvPr/>
        </p:nvSpPr>
        <p:spPr>
          <a:xfrm>
            <a:off x="3364806" y="5018523"/>
            <a:ext cx="277001" cy="4572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1"/>
          </a:p>
        </p:txBody>
      </p:sp>
      <p:sp>
        <p:nvSpPr>
          <p:cNvPr id="41" name="Title 1">
            <a:extLst>
              <a:ext uri="{FF2B5EF4-FFF2-40B4-BE49-F238E27FC236}">
                <a16:creationId xmlns:a16="http://schemas.microsoft.com/office/drawing/2014/main" id="{C7FCDF0B-CB38-4DDA-BAAD-25BC8AC80701}"/>
              </a:ext>
            </a:extLst>
          </p:cNvPr>
          <p:cNvSpPr txBox="1">
            <a:spLocks/>
          </p:cNvSpPr>
          <p:nvPr/>
        </p:nvSpPr>
        <p:spPr>
          <a:xfrm>
            <a:off x="286826" y="2667762"/>
            <a:ext cx="1753495" cy="419550"/>
          </a:xfrm>
          <a:prstGeom prst="rect">
            <a:avLst/>
          </a:prstGeom>
          <a:ln>
            <a:noFill/>
          </a:ln>
        </p:spPr>
        <p:txBody>
          <a:bodyPr>
            <a:no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2800" dirty="0">
                <a:solidFill>
                  <a:schemeClr val="tx2"/>
                </a:solidFill>
                <a:latin typeface="Arial" panose="020B0604020202020204" pitchFamily="34" charset="0"/>
                <a:cs typeface="Arial" panose="020B0604020202020204" pitchFamily="34" charset="0"/>
              </a:rPr>
              <a:t> Colon</a:t>
            </a:r>
          </a:p>
        </p:txBody>
      </p:sp>
      <p:sp>
        <p:nvSpPr>
          <p:cNvPr id="42" name="Title 1">
            <a:extLst>
              <a:ext uri="{FF2B5EF4-FFF2-40B4-BE49-F238E27FC236}">
                <a16:creationId xmlns:a16="http://schemas.microsoft.com/office/drawing/2014/main" id="{36346ED8-E526-43AD-B477-318A9A216222}"/>
              </a:ext>
            </a:extLst>
          </p:cNvPr>
          <p:cNvSpPr txBox="1">
            <a:spLocks/>
          </p:cNvSpPr>
          <p:nvPr/>
        </p:nvSpPr>
        <p:spPr>
          <a:xfrm>
            <a:off x="244996" y="5431871"/>
            <a:ext cx="2248348" cy="661596"/>
          </a:xfrm>
          <a:prstGeom prst="rect">
            <a:avLst/>
          </a:prstGeom>
          <a:ln>
            <a:noFill/>
          </a:ln>
        </p:spPr>
        <p:txBody>
          <a:bodyPr>
            <a:no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2800" dirty="0">
                <a:solidFill>
                  <a:schemeClr val="tx2"/>
                </a:solidFill>
                <a:latin typeface="Arial" panose="020B0604020202020204" pitchFamily="34" charset="0"/>
                <a:cs typeface="Arial" panose="020B0604020202020204" pitchFamily="34" charset="0"/>
              </a:rPr>
              <a:t> Rectum</a:t>
            </a:r>
          </a:p>
        </p:txBody>
      </p:sp>
      <p:sp>
        <p:nvSpPr>
          <p:cNvPr id="43" name="TextBox 42">
            <a:extLst>
              <a:ext uri="{FF2B5EF4-FFF2-40B4-BE49-F238E27FC236}">
                <a16:creationId xmlns:a16="http://schemas.microsoft.com/office/drawing/2014/main" id="{DDA9C340-0B8D-45EC-B63C-06CD9ECEF652}"/>
              </a:ext>
            </a:extLst>
          </p:cNvPr>
          <p:cNvSpPr txBox="1"/>
          <p:nvPr/>
        </p:nvSpPr>
        <p:spPr>
          <a:xfrm>
            <a:off x="10343660" y="6563459"/>
            <a:ext cx="2011680" cy="215572"/>
          </a:xfrm>
          <a:prstGeom prst="rect">
            <a:avLst/>
          </a:prstGeom>
          <a:noFill/>
        </p:spPr>
        <p:txBody>
          <a:bodyPr wrap="square" lIns="0" tIns="0" rIns="0" bIns="0" rtlCol="0">
            <a:spAutoFit/>
          </a:bodyPr>
          <a:lstStyle/>
          <a:p>
            <a:pPr>
              <a:spcAft>
                <a:spcPts val="1200"/>
              </a:spcAft>
            </a:pPr>
            <a:r>
              <a:rPr lang="en-US" sz="1401" dirty="0"/>
              <a:t>Siegel et al. </a:t>
            </a:r>
            <a:r>
              <a:rPr lang="en-US" sz="1401" i="1" dirty="0"/>
              <a:t>JNCI</a:t>
            </a:r>
            <a:r>
              <a:rPr lang="en-US" sz="1401" dirty="0"/>
              <a:t> 2019</a:t>
            </a:r>
          </a:p>
        </p:txBody>
      </p:sp>
    </p:spTree>
    <p:extLst>
      <p:ext uri="{BB962C8B-B14F-4D97-AF65-F5344CB8AC3E}">
        <p14:creationId xmlns:p14="http://schemas.microsoft.com/office/powerpoint/2010/main" val="654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B014AB-4849-4096-9804-F64705045F21}"/>
              </a:ext>
            </a:extLst>
          </p:cNvPr>
          <p:cNvSpPr txBox="1">
            <a:spLocks/>
          </p:cNvSpPr>
          <p:nvPr/>
        </p:nvSpPr>
        <p:spPr>
          <a:xfrm>
            <a:off x="191672" y="178868"/>
            <a:ext cx="12489628" cy="933451"/>
          </a:xfrm>
          <a:prstGeom prst="rect">
            <a:avLst/>
          </a:prstGeom>
        </p:spPr>
        <p:txBody>
          <a:bodyPr vert="horz" lIns="0" tIns="0" rIns="0" bIns="0" rtlCol="0" anchor="t">
            <a:norm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3200" dirty="0"/>
              <a:t>Changes in early-onset CRC by state, NHW, 2006-2015</a:t>
            </a:r>
          </a:p>
        </p:txBody>
      </p:sp>
      <p:sp>
        <p:nvSpPr>
          <p:cNvPr id="2" name="TextBox 1">
            <a:extLst>
              <a:ext uri="{FF2B5EF4-FFF2-40B4-BE49-F238E27FC236}">
                <a16:creationId xmlns:a16="http://schemas.microsoft.com/office/drawing/2014/main" id="{3989EA2D-7A21-4AAB-A7D1-4F62FBD41F4D}"/>
              </a:ext>
            </a:extLst>
          </p:cNvPr>
          <p:cNvSpPr txBox="1"/>
          <p:nvPr/>
        </p:nvSpPr>
        <p:spPr>
          <a:xfrm>
            <a:off x="1516301" y="6212406"/>
            <a:ext cx="8132782" cy="277127"/>
          </a:xfrm>
          <a:prstGeom prst="rect">
            <a:avLst/>
          </a:prstGeom>
          <a:noFill/>
        </p:spPr>
        <p:txBody>
          <a:bodyPr wrap="square" lIns="0" tIns="0" rIns="0" bIns="0" rtlCol="0">
            <a:spAutoFit/>
          </a:bodyPr>
          <a:lstStyle/>
          <a:p>
            <a:pPr>
              <a:spcAft>
                <a:spcPts val="1200"/>
              </a:spcAft>
            </a:pPr>
            <a:r>
              <a:rPr lang="en-US" sz="1801" dirty="0">
                <a:solidFill>
                  <a:schemeClr val="accent6">
                    <a:lumMod val="10000"/>
                  </a:schemeClr>
                </a:solidFill>
              </a:rPr>
              <a:t>AAPC=Average annual percent change in incidence rates during 2006 to 2015</a:t>
            </a:r>
          </a:p>
        </p:txBody>
      </p:sp>
      <p:pic>
        <p:nvPicPr>
          <p:cNvPr id="6" name="Picture 5">
            <a:extLst>
              <a:ext uri="{FF2B5EF4-FFF2-40B4-BE49-F238E27FC236}">
                <a16:creationId xmlns:a16="http://schemas.microsoft.com/office/drawing/2014/main" id="{44998D84-E412-4BCD-986E-71046D7AAF5F}"/>
              </a:ext>
            </a:extLst>
          </p:cNvPr>
          <p:cNvPicPr>
            <a:picLocks noChangeAspect="1"/>
          </p:cNvPicPr>
          <p:nvPr/>
        </p:nvPicPr>
        <p:blipFill rotWithShape="1">
          <a:blip r:embed="rId3">
            <a:extLst>
              <a:ext uri="{28A0092B-C50C-407E-A947-70E740481C1C}">
                <a14:useLocalDpi xmlns:a14="http://schemas.microsoft.com/office/drawing/2010/main" val="0"/>
              </a:ext>
            </a:extLst>
          </a:blip>
          <a:srcRect l="16135" t="8942" r="24638" b="64078"/>
          <a:stretch/>
        </p:blipFill>
        <p:spPr>
          <a:xfrm>
            <a:off x="1984069" y="1274646"/>
            <a:ext cx="7665015" cy="4937760"/>
          </a:xfrm>
          <a:prstGeom prst="rect">
            <a:avLst/>
          </a:prstGeom>
        </p:spPr>
      </p:pic>
      <p:sp>
        <p:nvSpPr>
          <p:cNvPr id="3" name="TextBox 2">
            <a:extLst>
              <a:ext uri="{FF2B5EF4-FFF2-40B4-BE49-F238E27FC236}">
                <a16:creationId xmlns:a16="http://schemas.microsoft.com/office/drawing/2014/main" id="{1128A648-E607-4ED7-BC55-7073668A1A89}"/>
              </a:ext>
            </a:extLst>
          </p:cNvPr>
          <p:cNvSpPr txBox="1"/>
          <p:nvPr/>
        </p:nvSpPr>
        <p:spPr>
          <a:xfrm>
            <a:off x="494854" y="3259568"/>
            <a:ext cx="1893346" cy="1477328"/>
          </a:xfrm>
          <a:prstGeom prst="rect">
            <a:avLst/>
          </a:prstGeom>
          <a:noFill/>
          <a:ln>
            <a:solidFill>
              <a:schemeClr val="tx1"/>
            </a:solidFill>
          </a:ln>
        </p:spPr>
        <p:txBody>
          <a:bodyPr wrap="square" lIns="0" tIns="0" rIns="0" bIns="0" rtlCol="0">
            <a:spAutoFit/>
          </a:bodyPr>
          <a:lstStyle/>
          <a:p>
            <a:pPr algn="ctr">
              <a:spcAft>
                <a:spcPts val="1200"/>
              </a:spcAft>
            </a:pPr>
            <a:r>
              <a:rPr lang="en-US" sz="4800" dirty="0"/>
              <a:t>40/47 states</a:t>
            </a:r>
          </a:p>
        </p:txBody>
      </p:sp>
      <p:sp>
        <p:nvSpPr>
          <p:cNvPr id="7" name="TextBox 6">
            <a:extLst>
              <a:ext uri="{FF2B5EF4-FFF2-40B4-BE49-F238E27FC236}">
                <a16:creationId xmlns:a16="http://schemas.microsoft.com/office/drawing/2014/main" id="{B6B3A852-BFFC-4B37-90E1-CDF35F365145}"/>
              </a:ext>
            </a:extLst>
          </p:cNvPr>
          <p:cNvSpPr txBox="1"/>
          <p:nvPr/>
        </p:nvSpPr>
        <p:spPr>
          <a:xfrm>
            <a:off x="10001545" y="6516805"/>
            <a:ext cx="2011680" cy="215572"/>
          </a:xfrm>
          <a:prstGeom prst="rect">
            <a:avLst/>
          </a:prstGeom>
          <a:noFill/>
        </p:spPr>
        <p:txBody>
          <a:bodyPr wrap="square" lIns="0" tIns="0" rIns="0" bIns="0" rtlCol="0">
            <a:spAutoFit/>
          </a:bodyPr>
          <a:lstStyle/>
          <a:p>
            <a:pPr>
              <a:spcAft>
                <a:spcPts val="1200"/>
              </a:spcAft>
            </a:pPr>
            <a:r>
              <a:rPr lang="en-US" sz="1401" dirty="0"/>
              <a:t>Siegel et al. </a:t>
            </a:r>
            <a:r>
              <a:rPr lang="en-US" sz="1401" i="1" dirty="0"/>
              <a:t>JNCI</a:t>
            </a:r>
            <a:r>
              <a:rPr lang="en-US" sz="1401" dirty="0"/>
              <a:t> 2019</a:t>
            </a:r>
          </a:p>
        </p:txBody>
      </p:sp>
    </p:spTree>
    <p:extLst>
      <p:ext uri="{BB962C8B-B14F-4D97-AF65-F5344CB8AC3E}">
        <p14:creationId xmlns:p14="http://schemas.microsoft.com/office/powerpoint/2010/main" val="11413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2F589-3A53-4275-A8B9-FA5DB6861BBE}"/>
              </a:ext>
            </a:extLst>
          </p:cNvPr>
          <p:cNvPicPr>
            <a:picLocks noChangeAspect="1"/>
          </p:cNvPicPr>
          <p:nvPr/>
        </p:nvPicPr>
        <p:blipFill>
          <a:blip r:embed="rId3"/>
          <a:stretch>
            <a:fillRect/>
          </a:stretch>
        </p:blipFill>
        <p:spPr>
          <a:xfrm>
            <a:off x="5916998" y="1216729"/>
            <a:ext cx="5930988" cy="3091330"/>
          </a:xfrm>
          <a:prstGeom prst="rect">
            <a:avLst/>
          </a:prstGeom>
          <a:ln>
            <a:solidFill>
              <a:schemeClr val="tx1"/>
            </a:solidFill>
          </a:ln>
        </p:spPr>
      </p:pic>
      <p:sp>
        <p:nvSpPr>
          <p:cNvPr id="5" name="Title 1">
            <a:extLst>
              <a:ext uri="{FF2B5EF4-FFF2-40B4-BE49-F238E27FC236}">
                <a16:creationId xmlns:a16="http://schemas.microsoft.com/office/drawing/2014/main" id="{E86F9771-AE6E-4BCE-8F42-9309ABBD6993}"/>
              </a:ext>
            </a:extLst>
          </p:cNvPr>
          <p:cNvSpPr txBox="1">
            <a:spLocks/>
          </p:cNvSpPr>
          <p:nvPr/>
        </p:nvSpPr>
        <p:spPr>
          <a:xfrm>
            <a:off x="216729" y="244421"/>
            <a:ext cx="12489628" cy="933451"/>
          </a:xfrm>
          <a:prstGeom prst="rect">
            <a:avLst/>
          </a:prstGeom>
        </p:spPr>
        <p:txBody>
          <a:bodyPr vert="horz" lIns="0" tIns="0" rIns="0" bIns="0" rtlCol="0" anchor="t">
            <a:norm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3200" dirty="0"/>
              <a:t>Early-onset CRC beyond the US: by country</a:t>
            </a:r>
          </a:p>
        </p:txBody>
      </p:sp>
    </p:spTree>
    <p:extLst>
      <p:ext uri="{BB962C8B-B14F-4D97-AF65-F5344CB8AC3E}">
        <p14:creationId xmlns:p14="http://schemas.microsoft.com/office/powerpoint/2010/main" val="69970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32F589-3A53-4275-A8B9-FA5DB6861BBE}"/>
              </a:ext>
            </a:extLst>
          </p:cNvPr>
          <p:cNvPicPr>
            <a:picLocks noChangeAspect="1"/>
          </p:cNvPicPr>
          <p:nvPr/>
        </p:nvPicPr>
        <p:blipFill>
          <a:blip r:embed="rId3"/>
          <a:stretch>
            <a:fillRect/>
          </a:stretch>
        </p:blipFill>
        <p:spPr>
          <a:xfrm>
            <a:off x="5916998" y="1216729"/>
            <a:ext cx="5930988" cy="3091330"/>
          </a:xfrm>
          <a:prstGeom prst="rect">
            <a:avLst/>
          </a:prstGeom>
          <a:ln>
            <a:solidFill>
              <a:schemeClr val="tx1"/>
            </a:solidFill>
          </a:ln>
        </p:spPr>
      </p:pic>
      <p:pic>
        <p:nvPicPr>
          <p:cNvPr id="2" name="Picture 1">
            <a:extLst>
              <a:ext uri="{FF2B5EF4-FFF2-40B4-BE49-F238E27FC236}">
                <a16:creationId xmlns:a16="http://schemas.microsoft.com/office/drawing/2014/main" id="{A9DB6CB4-A377-464B-9DDE-D52FEEA9352A}"/>
              </a:ext>
            </a:extLst>
          </p:cNvPr>
          <p:cNvPicPr>
            <a:picLocks noChangeAspect="1"/>
          </p:cNvPicPr>
          <p:nvPr/>
        </p:nvPicPr>
        <p:blipFill>
          <a:blip r:embed="rId4"/>
          <a:stretch>
            <a:fillRect/>
          </a:stretch>
        </p:blipFill>
        <p:spPr>
          <a:xfrm>
            <a:off x="20521" y="2072465"/>
            <a:ext cx="6727577" cy="2606937"/>
          </a:xfrm>
          <a:prstGeom prst="rect">
            <a:avLst/>
          </a:prstGeom>
          <a:ln>
            <a:solidFill>
              <a:schemeClr val="tx1"/>
            </a:solidFill>
          </a:ln>
        </p:spPr>
      </p:pic>
      <p:sp>
        <p:nvSpPr>
          <p:cNvPr id="5" name="Title 1">
            <a:extLst>
              <a:ext uri="{FF2B5EF4-FFF2-40B4-BE49-F238E27FC236}">
                <a16:creationId xmlns:a16="http://schemas.microsoft.com/office/drawing/2014/main" id="{E86F9771-AE6E-4BCE-8F42-9309ABBD6993}"/>
              </a:ext>
            </a:extLst>
          </p:cNvPr>
          <p:cNvSpPr txBox="1">
            <a:spLocks/>
          </p:cNvSpPr>
          <p:nvPr/>
        </p:nvSpPr>
        <p:spPr>
          <a:xfrm>
            <a:off x="216729" y="244421"/>
            <a:ext cx="12489628" cy="933451"/>
          </a:xfrm>
          <a:prstGeom prst="rect">
            <a:avLst/>
          </a:prstGeom>
        </p:spPr>
        <p:txBody>
          <a:bodyPr vert="horz" lIns="0" tIns="0" rIns="0" bIns="0" rtlCol="0" anchor="t">
            <a:norm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r>
              <a:rPr lang="en-US" sz="3200" dirty="0"/>
              <a:t>Early-onset CRC beyond the US: by country</a:t>
            </a:r>
          </a:p>
        </p:txBody>
      </p:sp>
    </p:spTree>
    <p:extLst>
      <p:ext uri="{BB962C8B-B14F-4D97-AF65-F5344CB8AC3E}">
        <p14:creationId xmlns:p14="http://schemas.microsoft.com/office/powerpoint/2010/main" val="258833583"/>
      </p:ext>
    </p:extLst>
  </p:cSld>
  <p:clrMapOvr>
    <a:masterClrMapping/>
  </p:clrMapOvr>
</p:sld>
</file>

<file path=ppt/theme/theme1.xml><?xml version="1.0" encoding="utf-8"?>
<a:theme xmlns:a="http://schemas.openxmlformats.org/drawingml/2006/main" name="inpocket template">
  <a:themeElements>
    <a:clrScheme name="Custom 9">
      <a:dk1>
        <a:srgbClr val="595959"/>
      </a:dk1>
      <a:lt1>
        <a:srgbClr val="CCCBC9"/>
      </a:lt1>
      <a:dk2>
        <a:srgbClr val="808285"/>
      </a:dk2>
      <a:lt2>
        <a:srgbClr val="FFFFFF"/>
      </a:lt2>
      <a:accent1>
        <a:srgbClr val="1B365D"/>
      </a:accent1>
      <a:accent2>
        <a:srgbClr val="0033A0"/>
      </a:accent2>
      <a:accent3>
        <a:srgbClr val="BA0C2F"/>
      </a:accent3>
      <a:accent4>
        <a:srgbClr val="595959"/>
      </a:accent4>
      <a:accent5>
        <a:srgbClr val="CCCBC9"/>
      </a:accent5>
      <a:accent6>
        <a:srgbClr val="F3F3F3"/>
      </a:accent6>
      <a:hlink>
        <a:srgbClr val="1B365D"/>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10230</TotalTime>
  <Words>2928</Words>
  <Application>Microsoft Office PowerPoint</Application>
  <PresentationFormat>Widescreen</PresentationFormat>
  <Paragraphs>423</Paragraphs>
  <Slides>35</Slides>
  <Notes>32</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9" baseType="lpstr">
      <vt:lpstr>Batang</vt:lpstr>
      <vt:lpstr>Arial</vt:lpstr>
      <vt:lpstr>Calibri</vt:lpstr>
      <vt:lpstr>Calibri Light</vt:lpstr>
      <vt:lpstr>Lucida Grande</vt:lpstr>
      <vt:lpstr>Source Sans Pro</vt:lpstr>
      <vt:lpstr>Source Sans Pro Black</vt:lpstr>
      <vt:lpstr>Source Sans Pro Light</vt:lpstr>
      <vt:lpstr>Times New Roman</vt:lpstr>
      <vt:lpstr>Wingdings</vt:lpstr>
      <vt:lpstr>inpocket template</vt:lpstr>
      <vt:lpstr>Office Theme</vt:lpstr>
      <vt:lpstr>1_Office Theme</vt:lpstr>
      <vt:lpstr>Prism 7</vt:lpstr>
      <vt:lpstr>PowerPoint Presentation</vt:lpstr>
      <vt:lpstr>PowerPoint Presentation</vt:lpstr>
      <vt:lpstr>Trends in CRC incidence in the US by age, 1975-2016</vt:lpstr>
      <vt:lpstr>Trends in CRC incidence in the US by age, 1975-2016</vt:lpstr>
      <vt:lpstr>Incidence trend in &lt;50 years in the US by tumor subsite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early-onset CRC global trends</vt:lpstr>
      <vt:lpstr>Summary of early-onset CRC global trends</vt:lpstr>
      <vt:lpstr>Summary of early-onset CRC global trends</vt:lpstr>
      <vt:lpstr>Summary of early-onset CRC global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Siegel</dc:creator>
  <cp:lastModifiedBy>Rebecca Siegel</cp:lastModifiedBy>
  <cp:revision>500</cp:revision>
  <dcterms:created xsi:type="dcterms:W3CDTF">2019-04-08T20:51:18Z</dcterms:created>
  <dcterms:modified xsi:type="dcterms:W3CDTF">2019-06-12T13:43:03Z</dcterms:modified>
</cp:coreProperties>
</file>