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82" r:id="rId4"/>
    <p:sldId id="287" r:id="rId5"/>
    <p:sldId id="294" r:id="rId6"/>
    <p:sldId id="299" r:id="rId7"/>
    <p:sldId id="296" r:id="rId8"/>
    <p:sldId id="297" r:id="rId9"/>
    <p:sldId id="288" r:id="rId10"/>
    <p:sldId id="295" r:id="rId11"/>
    <p:sldId id="274" r:id="rId12"/>
    <p:sldId id="275" r:id="rId13"/>
    <p:sldId id="290" r:id="rId14"/>
    <p:sldId id="298" r:id="rId15"/>
    <p:sldId id="265" r:id="rId16"/>
    <p:sldId id="293" r:id="rId17"/>
    <p:sldId id="272" r:id="rId18"/>
    <p:sldId id="266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n, Vivien" initials="CV" lastIdx="12" clrIdx="0"/>
  <p:cmAuthor id="1" name="Lynch, Mary A." initials="LMA" lastIdx="5" clrIdx="1">
    <p:extLst>
      <p:ext uri="{19B8F6BF-5375-455C-9EA6-DF929625EA0E}">
        <p15:presenceInfo xmlns:p15="http://schemas.microsoft.com/office/powerpoint/2012/main" userId="S-1-5-21-2113824390-172908180-308554878-2159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FFFF"/>
    <a:srgbClr val="FF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2800" b="0" i="0" baseline="0" dirty="0" smtClean="0">
                <a:solidFill>
                  <a:schemeClr val="bg1"/>
                </a:solidFill>
                <a:effectLst/>
                <a:latin typeface="+mj-lt"/>
              </a:rPr>
              <a:t>All Louisiana ECC Cases, 2012 - 2018</a:t>
            </a:r>
            <a:endParaRPr lang="en-US" sz="2800" dirty="0" smtClean="0">
              <a:solidFill>
                <a:schemeClr val="bg1"/>
              </a:solidFill>
              <a:effectLst/>
              <a:latin typeface="+mj-lt"/>
            </a:endParaRPr>
          </a:p>
          <a:p>
            <a:pPr algn="ctr">
              <a:defRPr sz="2800">
                <a:latin typeface="+mj-lt"/>
              </a:defRPr>
            </a:pPr>
            <a:r>
              <a:rPr lang="en-US" sz="2800" b="0" i="0" baseline="0" dirty="0" smtClean="0">
                <a:solidFill>
                  <a:schemeClr val="bg1"/>
                </a:solidFill>
                <a:effectLst/>
                <a:latin typeface="+mj-lt"/>
              </a:rPr>
              <a:t> % Yearly Cases Days Between 1st Contact and 1st Report Received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84783577340699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638205380577422E-2"/>
          <c:y val="0.2950587378903658"/>
          <c:w val="0.89090346128608922"/>
          <c:h val="0.47809694022453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0-30</c:v>
                </c:pt>
                <c:pt idx="1">
                  <c:v>31-60</c:v>
                </c:pt>
                <c:pt idx="2">
                  <c:v>61-120</c:v>
                </c:pt>
                <c:pt idx="3">
                  <c:v>121-180</c:v>
                </c:pt>
                <c:pt idx="4">
                  <c:v>&gt;180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0.2283464566929134</c:v>
                </c:pt>
                <c:pt idx="1">
                  <c:v>0.12992125984251968</c:v>
                </c:pt>
                <c:pt idx="2">
                  <c:v>0.12204724409448819</c:v>
                </c:pt>
                <c:pt idx="3">
                  <c:v>0.11023622047244094</c:v>
                </c:pt>
                <c:pt idx="4">
                  <c:v>0.40944881889763779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9-46D5-A208-8A08A1B753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0-30</c:v>
                </c:pt>
                <c:pt idx="1">
                  <c:v>31-60</c:v>
                </c:pt>
                <c:pt idx="2">
                  <c:v>61-120</c:v>
                </c:pt>
                <c:pt idx="3">
                  <c:v>121-180</c:v>
                </c:pt>
                <c:pt idx="4">
                  <c:v>&gt;180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0.42323651452282157</c:v>
                </c:pt>
                <c:pt idx="1">
                  <c:v>0.14937759336099585</c:v>
                </c:pt>
                <c:pt idx="2">
                  <c:v>9.5435684647302899E-2</c:v>
                </c:pt>
                <c:pt idx="3">
                  <c:v>7.8838174273858919E-2</c:v>
                </c:pt>
                <c:pt idx="4">
                  <c:v>0.25311203319502074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9-46D5-A208-8A08A1B753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0-30</c:v>
                </c:pt>
                <c:pt idx="1">
                  <c:v>31-60</c:v>
                </c:pt>
                <c:pt idx="2">
                  <c:v>61-120</c:v>
                </c:pt>
                <c:pt idx="3">
                  <c:v>121-180</c:v>
                </c:pt>
                <c:pt idx="4">
                  <c:v>&gt;180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0.56666666666666665</c:v>
                </c:pt>
                <c:pt idx="1">
                  <c:v>0.10416666666666667</c:v>
                </c:pt>
                <c:pt idx="2">
                  <c:v>0.05</c:v>
                </c:pt>
                <c:pt idx="3">
                  <c:v>6.25E-2</c:v>
                </c:pt>
                <c:pt idx="4">
                  <c:v>0.21666666666666667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9-46D5-A208-8A08A1B753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0-30</c:v>
                </c:pt>
                <c:pt idx="1">
                  <c:v>31-60</c:v>
                </c:pt>
                <c:pt idx="2">
                  <c:v>61-120</c:v>
                </c:pt>
                <c:pt idx="3">
                  <c:v>121-180</c:v>
                </c:pt>
                <c:pt idx="4">
                  <c:v>&gt;180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0.65901639344262297</c:v>
                </c:pt>
                <c:pt idx="1">
                  <c:v>0.11475409836065574</c:v>
                </c:pt>
                <c:pt idx="2">
                  <c:v>5.5737704918032788E-2</c:v>
                </c:pt>
                <c:pt idx="3">
                  <c:v>1.9672131147540985E-2</c:v>
                </c:pt>
                <c:pt idx="4">
                  <c:v>0.15081967213114755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39-46D5-A208-8A08A1B753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0-30</c:v>
                </c:pt>
                <c:pt idx="1">
                  <c:v>31-60</c:v>
                </c:pt>
                <c:pt idx="2">
                  <c:v>61-120</c:v>
                </c:pt>
                <c:pt idx="3">
                  <c:v>121-180</c:v>
                </c:pt>
                <c:pt idx="4">
                  <c:v>&gt;180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0.64919354838709675</c:v>
                </c:pt>
                <c:pt idx="1">
                  <c:v>0.15322580645161291</c:v>
                </c:pt>
                <c:pt idx="2">
                  <c:v>4.4354838709677422E-2</c:v>
                </c:pt>
                <c:pt idx="3">
                  <c:v>2.4193548387096774E-2</c:v>
                </c:pt>
                <c:pt idx="4">
                  <c:v>0.12903225806451613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39-46D5-A208-8A08A1B753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0-30</c:v>
                </c:pt>
                <c:pt idx="1">
                  <c:v>31-60</c:v>
                </c:pt>
                <c:pt idx="2">
                  <c:v>61-120</c:v>
                </c:pt>
                <c:pt idx="3">
                  <c:v>121-180</c:v>
                </c:pt>
                <c:pt idx="4">
                  <c:v>&gt;180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0.7142857142857143</c:v>
                </c:pt>
                <c:pt idx="1">
                  <c:v>0.14285714285714285</c:v>
                </c:pt>
                <c:pt idx="2">
                  <c:v>3.2258064516129031E-2</c:v>
                </c:pt>
                <c:pt idx="3">
                  <c:v>1.3824884792626729E-2</c:v>
                </c:pt>
                <c:pt idx="4">
                  <c:v>9.6774193548387094E-2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39-46D5-A208-8A08A1B753D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0-30</c:v>
                </c:pt>
                <c:pt idx="1">
                  <c:v>31-60</c:v>
                </c:pt>
                <c:pt idx="2">
                  <c:v>61-120</c:v>
                </c:pt>
                <c:pt idx="3">
                  <c:v>121-180</c:v>
                </c:pt>
                <c:pt idx="4">
                  <c:v>&gt;180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0.87453874538745391</c:v>
                </c:pt>
                <c:pt idx="1">
                  <c:v>7.7490774907749083E-2</c:v>
                </c:pt>
                <c:pt idx="2">
                  <c:v>2.5830258302583026E-2</c:v>
                </c:pt>
                <c:pt idx="3">
                  <c:v>7.3800738007380072E-3</c:v>
                </c:pt>
                <c:pt idx="4">
                  <c:v>1.4760147601476014E-2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39-46D5-A208-8A08A1B753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7701944"/>
        <c:axId val="477703584"/>
      </c:barChart>
      <c:catAx>
        <c:axId val="477701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2400" dirty="0" smtClean="0">
                    <a:solidFill>
                      <a:schemeClr val="bg1"/>
                    </a:solidFill>
                    <a:latin typeface="+mj-lt"/>
                  </a:rPr>
                  <a:t># Days between 1st Contact and 1st Report Received</a:t>
                </a: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703584"/>
        <c:crosses val="autoZero"/>
        <c:auto val="1"/>
        <c:lblAlgn val="ctr"/>
        <c:lblOffset val="100"/>
        <c:noMultiLvlLbl val="0"/>
      </c:catAx>
      <c:valAx>
        <c:axId val="47770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 dirty="0" smtClean="0">
                    <a:solidFill>
                      <a:schemeClr val="bg1"/>
                    </a:solidFill>
                  </a:rPr>
                  <a:t>%  Yearly Cases</a:t>
                </a:r>
                <a:endParaRPr lang="en-US" sz="2400" dirty="0">
                  <a:solidFill>
                    <a:schemeClr val="bg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70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49409448818895"/>
          <c:y val="0.24085072965495724"/>
          <c:w val="0.72932931430446191"/>
          <c:h val="4.3372212388389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Percent</a:t>
            </a:r>
            <a:r>
              <a:rPr lang="en-US" sz="2400" b="1" baseline="0" dirty="0" smtClean="0">
                <a:solidFill>
                  <a:schemeClr val="bg1"/>
                </a:solidFill>
                <a:latin typeface="+mj-lt"/>
              </a:rPr>
              <a:t> of Histologically Confirmed Cases Within 1</a:t>
            </a:r>
            <a:r>
              <a:rPr lang="en-US" sz="2400" b="1" baseline="30000" dirty="0" smtClean="0">
                <a:solidFill>
                  <a:schemeClr val="bg1"/>
                </a:solidFill>
                <a:latin typeface="+mj-lt"/>
              </a:rPr>
              <a:t>st</a:t>
            </a:r>
            <a:r>
              <a:rPr lang="en-US" sz="2400" b="1" baseline="0" dirty="0" smtClean="0">
                <a:solidFill>
                  <a:schemeClr val="bg1"/>
                </a:solidFill>
                <a:latin typeface="+mj-lt"/>
              </a:rPr>
              <a:t> 30 Days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of Diagnosis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0.252</c:v>
                </c:pt>
                <c:pt idx="1">
                  <c:v>0.49199999999999999</c:v>
                </c:pt>
                <c:pt idx="2">
                  <c:v>0.629</c:v>
                </c:pt>
                <c:pt idx="3">
                  <c:v>0.70199999999999996</c:v>
                </c:pt>
                <c:pt idx="4">
                  <c:v>0.68</c:v>
                </c:pt>
                <c:pt idx="5">
                  <c:v>0.746</c:v>
                </c:pt>
                <c:pt idx="6">
                  <c:v>0.90600000000000003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3-4BAB-80A0-F5CFF9BF61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1038032"/>
        <c:axId val="481035408"/>
      </c:barChart>
      <c:catAx>
        <c:axId val="48103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035408"/>
        <c:crosses val="autoZero"/>
        <c:auto val="1"/>
        <c:lblAlgn val="ctr"/>
        <c:lblOffset val="100"/>
        <c:noMultiLvlLbl val="0"/>
      </c:catAx>
      <c:valAx>
        <c:axId val="48103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%</a:t>
                </a:r>
                <a:r>
                  <a:rPr lang="en-US" sz="2400" baseline="0" dirty="0" smtClean="0">
                    <a:solidFill>
                      <a:schemeClr val="bg1"/>
                    </a:solidFill>
                  </a:rPr>
                  <a:t> Cases</a:t>
                </a:r>
                <a:endParaRPr lang="en-US" sz="2400" dirty="0">
                  <a:solidFill>
                    <a:schemeClr val="bg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03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632E5B-B63A-44BE-8D87-D5459B846E58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4ABB2B-D0E7-4218-8C4A-87AC81F7E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84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16AD4-C219-493D-952A-A8C834E4883E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33CF1-2F21-45C8-9E66-E7DC4CA93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6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</a:t>
            </a:r>
            <a:r>
              <a:rPr lang="en-US" baseline="0" dirty="0" smtClean="0"/>
              <a:t> grant </a:t>
            </a:r>
            <a:r>
              <a:rPr lang="en-US" baseline="0" dirty="0" err="1" smtClean="0"/>
              <a:t>Louisana</a:t>
            </a:r>
            <a:r>
              <a:rPr lang="en-US" baseline="0" dirty="0" smtClean="0"/>
              <a:t>, NY, Nebraska, Minnesota, Kentucky (California-La, and Oklahoma- left after first grant</a:t>
            </a:r>
          </a:p>
          <a:p>
            <a:r>
              <a:rPr lang="en-US" baseline="0" dirty="0" smtClean="0"/>
              <a:t>- Wisconsin and Rhode Island added in second funding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3CF1-2F21-45C8-9E66-E7DC4CA938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31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Reports are selected based on registry defined terminology 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AIM sets up an HL7 interface between hospital radiology system and </a:t>
            </a:r>
            <a:r>
              <a:rPr lang="en-US" dirty="0" smtClean="0">
                <a:solidFill>
                  <a:srgbClr val="FF0000"/>
                </a:solidFill>
              </a:rPr>
              <a:t>the  E-rad system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3CF1-2F21-45C8-9E66-E7DC4CA938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1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Relying in hospital staff to report PYAC cases in a timely fashion is not reliable or sustainable- this combination</a:t>
            </a:r>
            <a:r>
              <a:rPr lang="en-US" sz="1200" baseline="0" dirty="0" smtClean="0"/>
              <a:t> of electronic reporting methods helps make </a:t>
            </a:r>
            <a:r>
              <a:rPr lang="en-US" sz="1200" baseline="0" dirty="0" err="1" smtClean="0"/>
              <a:t>ecc</a:t>
            </a:r>
            <a:r>
              <a:rPr lang="en-US" sz="1200" baseline="0" dirty="0" smtClean="0"/>
              <a:t> a success</a:t>
            </a:r>
            <a:endParaRPr lang="en-US" dirty="0" smtClean="0"/>
          </a:p>
          <a:p>
            <a:r>
              <a:rPr lang="en-US" dirty="0" smtClean="0"/>
              <a:t>TARGET</a:t>
            </a:r>
            <a:r>
              <a:rPr lang="en-US" baseline="0" dirty="0" smtClean="0"/>
              <a:t> PEDIATRIC HOSPITAL- INCLUDES </a:t>
            </a:r>
            <a:r>
              <a:rPr lang="en-US" baseline="0" dirty="0" err="1" smtClean="0"/>
              <a:t>oos</a:t>
            </a:r>
            <a:r>
              <a:rPr lang="en-US" baseline="0" dirty="0" smtClean="0"/>
              <a:t> SECURE FILE TRANSFERS FROM MD ANDERSON AND ST JUDE – TRANSMISSIONS VIA NIDEAS SECURE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3CF1-2F21-45C8-9E66-E7DC4CA938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3CF1-2F21-45C8-9E66-E7DC4CA938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8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3CF1-2F21-45C8-9E66-E7DC4CA938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5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3CF1-2F21-45C8-9E66-E7DC4CA938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4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cs typeface="Arial" panose="020B0604020202020204" pitchFamily="34" charset="0"/>
              </a:rPr>
              <a:t>Missing values not in path lab system are supplemented on E-Path reports in an automated fashion from demographics in the ADT feed;</a:t>
            </a:r>
            <a:r>
              <a:rPr lang="en-US" sz="1200" baseline="0" dirty="0" smtClean="0">
                <a:cs typeface="Arial" panose="020B0604020202020204" pitchFamily="34" charset="0"/>
              </a:rPr>
              <a:t> </a:t>
            </a:r>
            <a:r>
              <a:rPr lang="en-US" dirty="0" smtClean="0"/>
              <a:t>ADT process setup- talk to IT facilities, missing demo that is missing in the path system- supplement </a:t>
            </a:r>
            <a:r>
              <a:rPr lang="en-US" dirty="0" err="1" smtClean="0"/>
              <a:t>edwith</a:t>
            </a:r>
            <a:r>
              <a:rPr lang="en-US" dirty="0" smtClean="0"/>
              <a:t> ADT data – like building an internal database –supplement as new records come 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3CF1-2F21-45C8-9E66-E7DC4CA938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7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SSN</a:t>
            </a:r>
            <a:r>
              <a:rPr lang="en-US" baseline="0" dirty="0" smtClean="0"/>
              <a:t> not required for ECC, very often unavailable for kids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3CF1-2F21-45C8-9E66-E7DC4CA938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4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Nature of some CNS tumors allows “watchful waiting” to be a valid treatment option</a:t>
            </a:r>
            <a:endParaRPr lang="en-US" sz="1200" dirty="0" smtClean="0">
              <a:latin typeface="+mn-lt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3CF1-2F21-45C8-9E66-E7DC4CA938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2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in dx section of ADT message – real time feed- those hl7 messages are sent to us – we receive the info from ADT messages in real time- Brent runs script to those message into an excel file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3CF1-2F21-45C8-9E66-E7DC4CA938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6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0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3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2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35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9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5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59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97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1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6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5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9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0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0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5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3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4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05578"/>
            <a:ext cx="11182566" cy="4476317"/>
          </a:xfrm>
        </p:spPr>
        <p:txBody>
          <a:bodyPr>
            <a:normAutofit/>
          </a:bodyPr>
          <a:lstStyle/>
          <a:p>
            <a:pPr algn="ctr"/>
            <a:r>
              <a:rPr lang="en-US" sz="4900" dirty="0" smtClean="0">
                <a:solidFill>
                  <a:schemeClr val="tx2">
                    <a:lumMod val="1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Early Case Capture of Pediatric and Young Adult Cancers: Considerations for future rapid case ascertainment studies</a:t>
            </a:r>
            <a:r>
              <a:rPr lang="en-US" dirty="0">
                <a:latin typeface="Palatino Linotype" panose="02040502050505030304" pitchFamily="18" charset="0"/>
                <a:cs typeface="Arial" panose="020B0604020202020204" pitchFamily="34" charset="0"/>
              </a:rPr>
              <a:t/>
            </a:r>
            <a:br>
              <a:rPr lang="en-US" dirty="0">
                <a:latin typeface="Palatino Linotype" panose="02040502050505030304" pitchFamily="18" charset="0"/>
                <a:cs typeface="Arial" panose="020B0604020202020204" pitchFamily="34" charset="0"/>
              </a:rPr>
            </a:br>
            <a:endParaRPr lang="en-US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199" y="4173785"/>
            <a:ext cx="6641606" cy="2006929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Mary Anne Lynch, MPH</a:t>
            </a:r>
          </a:p>
          <a:p>
            <a:r>
              <a:rPr lang="en-US" sz="7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Brent Mumphrey, </a:t>
            </a:r>
            <a:r>
              <a:rPr lang="en-US" sz="7400" dirty="0" err="1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bs</a:t>
            </a:r>
            <a:endParaRPr lang="en-US" sz="7400" dirty="0" smtClean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r>
              <a:rPr lang="en-US" sz="74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Xiao-Cheng Wu, MD, MPH</a:t>
            </a:r>
          </a:p>
          <a:p>
            <a:r>
              <a:rPr lang="en-US" sz="7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Mei-Chin Hsieh, </a:t>
            </a:r>
            <a:r>
              <a:rPr lang="en-US" sz="7400" dirty="0" err="1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phd</a:t>
            </a:r>
            <a:r>
              <a:rPr lang="en-US" sz="7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 CTR</a:t>
            </a:r>
          </a:p>
          <a:p>
            <a:r>
              <a:rPr lang="en-US" sz="7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YONG YI, PhD</a:t>
            </a:r>
          </a:p>
          <a:p>
            <a:endParaRPr lang="en-US" sz="1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41" y="4656711"/>
            <a:ext cx="3657607" cy="152400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613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Epath and ADT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24764"/>
            <a:ext cx="10379851" cy="4823636"/>
          </a:xfrm>
        </p:spPr>
        <p:txBody>
          <a:bodyPr>
            <a:normAutofit fontScale="92500"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LTR worked with AIM to tap the E-Path interface into hospital ADT (Admit Discharge &amp; Transfer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feeds)</a:t>
            </a:r>
            <a:endParaRPr lang="en-US" sz="3000" dirty="0" smtClean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ADT feed increases “real time” completion of PYAC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demographics (address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, race)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on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pathology reports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Implemented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at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thirteen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total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healthcare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facilities with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existing Epath installations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Priority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was given to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hospital labs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where a large proportion of ECC E-Path reports had missing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demographics</a:t>
            </a:r>
          </a:p>
          <a:p>
            <a:pPr lvl="1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7" y="624110"/>
            <a:ext cx="8911687" cy="94343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E-Path ADT Module Advantages</a:t>
            </a:r>
            <a:endParaRPr lang="en-US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25" y="1413891"/>
            <a:ext cx="11688791" cy="4753996"/>
          </a:xfrm>
        </p:spPr>
        <p:txBody>
          <a:bodyPr>
            <a:normAutofit/>
          </a:bodyPr>
          <a:lstStyle/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Major 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Children’s Hospital in New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Orleans (CHNO) greatly reduced unknowns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endParaRPr lang="en-US" sz="2600" dirty="0">
              <a:latin typeface="+mn-lt"/>
              <a:cs typeface="Arial" panose="020B0604020202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</a:pPr>
            <a:endParaRPr lang="en-US" sz="26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</a:pPr>
            <a:endParaRPr lang="en-US" sz="2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</a:pPr>
            <a:endParaRPr lang="en-US" sz="2800" dirty="0">
              <a:latin typeface="+mn-lt"/>
              <a:cs typeface="Arial" panose="020B0604020202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</a:pPr>
            <a:endParaRPr lang="en-US" sz="2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Sustainable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method that requires no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additional cost/effort after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AIM’s installation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and one time fee</a:t>
            </a:r>
          </a:p>
          <a:p>
            <a:pPr lvl="1"/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rtificial Intelligence In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569" y="5688268"/>
            <a:ext cx="3034103" cy="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93572" y="4842155"/>
            <a:ext cx="15022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 Mumphrey 2016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39" y="2283002"/>
            <a:ext cx="10504318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Clinically Diagnosed Cases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2" y="1469571"/>
            <a:ext cx="9065477" cy="4640859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Still a challenge for timeliness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No pathology report at initial diagnosis</a:t>
            </a:r>
          </a:p>
          <a:p>
            <a:pPr lvl="2">
              <a:buClr>
                <a:schemeClr val="accent6">
                  <a:lumMod val="50000"/>
                </a:schemeClr>
              </a:buClr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Subsequent biopsy/surgery (E-Path) occurs months to years after initial clinical diagnosis 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date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Brain/CNS tumors are often clinically diagnosed 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29% of LA ECC cases are CNS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12% of LA ECC cases are clinically 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diagnosed</a:t>
            </a:r>
            <a:endParaRPr lang="en-US" sz="28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Children </a:t>
            </a: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outside of New Orleans metropolitan area, often referred out of state (SJCRH, MD Anderson), further delaying reporting of these cases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</a:pP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Benign Brain Tumor Mri Functional m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99" y="1483427"/>
            <a:ext cx="2498411" cy="249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990" y="3967982"/>
            <a:ext cx="2498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MRI showing benign brain tumor activity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468630" y="6110430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*PYAC Cases (&lt;20 years) diagnosed 2012-2018 as of 6-3-19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24937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ADT and the Identification of Clinical Cases</a:t>
            </a:r>
            <a:endParaRPr lang="en-US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913" y="1501758"/>
            <a:ext cx="11149157" cy="47049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Hospital ADT feeds (dx section) are scanned automatically for relevant ICD-10 codes (pancreas, kidney, and CNS) and a message is sent to the LTR in real time. 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Receive from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13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hospitals with existing AIM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E-Path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and ADT module (at no additional cost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Possible cases not in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the registry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database are then further investigated through hospital EMRs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Requires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manual follow up to confirm clinical diagnoses that can be time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consuming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Remote access to EMRs is essential as on-site case investigation is not feasible for RCA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E-radiology Reporting and Rapid Reporting of Clinical Cases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70" y="2052918"/>
            <a:ext cx="11204713" cy="4195481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E-rad reporting of the head and neck was implemented at </a:t>
            </a:r>
            <a:r>
              <a:rPr lang="en-US" sz="2600" b="1" dirty="0" smtClean="0">
                <a:solidFill>
                  <a:schemeClr val="bg1"/>
                </a:solidFill>
              </a:rPr>
              <a:t>10 Louisiana hospitals </a:t>
            </a:r>
            <a:r>
              <a:rPr lang="en-US" sz="2600" dirty="0" smtClean="0">
                <a:solidFill>
                  <a:schemeClr val="bg1"/>
                </a:solidFill>
              </a:rPr>
              <a:t>treating PYAC cases with the goal of improving the timeliness of Brain/CNS clinical cases 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CT and MRI of Brain and Spinal Cord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SEER*DMS created an import with a new data type (imaging report) for these HL7 messages – can now enter workflow like other source records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Added to ECC coordinator’s worklist for timely review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Requires </a:t>
            </a:r>
            <a:r>
              <a:rPr lang="en-US" sz="2600" dirty="0">
                <a:solidFill>
                  <a:schemeClr val="bg1"/>
                </a:solidFill>
              </a:rPr>
              <a:t>review of medical record for accurate diagnosis date and site histology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Conclusions and Beyond ECC…</a:t>
            </a:r>
            <a:endParaRPr lang="en-US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7" y="1354233"/>
            <a:ext cx="10892293" cy="5130140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Supplementing E-Path reports with data from ADT significantly improves patients’ demographics in reports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Improves registry wide data (not just ECC cases)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No  additional recurring cost after the infrastructure is in place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Using the ADT dx codes and E-rad reports to identify clinical cases has potential relevance in rapidly capturing PYAC cases. Many are initially diagnosed solely through images/scans making them difficult to identify in a timely fashion using traditional case-finding methods</a:t>
            </a:r>
          </a:p>
        </p:txBody>
      </p:sp>
    </p:spTree>
    <p:extLst>
      <p:ext uri="{BB962C8B-B14F-4D97-AF65-F5344CB8AC3E}">
        <p14:creationId xmlns:p14="http://schemas.microsoft.com/office/powerpoint/2010/main" val="5008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707" y="652388"/>
            <a:ext cx="9404723" cy="105754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Beyond ECC and Challenges</a:t>
            </a:r>
            <a:endParaRPr lang="en-US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609344"/>
            <a:ext cx="10572717" cy="4639055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E-rad and ADT ICD-10 codes for clinical case-finding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requires 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time consuming additional medical record follow up by registry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personnel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Future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U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se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O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ther RCA casefinding studies in the future 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Identifying missed cases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Recurrence and progression data 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Reports may by better utilized in future in combination with Natural Language processing efforts that are improving rapidly 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Acknowledgements</a:t>
            </a:r>
            <a:endParaRPr lang="en-US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16" y="1567543"/>
            <a:ext cx="9434590" cy="4343679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This work is supported in part by the Centers of Disease Control &amp; Prevention (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CDC</a:t>
            </a:r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) ECC </a:t>
            </a:r>
            <a:r>
              <a:rPr lang="en-US" sz="3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Cooperative </a:t>
            </a:r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Agreements </a:t>
            </a:r>
            <a:r>
              <a:rPr lang="en-US" sz="3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#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1U58DP003805 and 1U58DP005390</a:t>
            </a:r>
            <a:endParaRPr lang="en-US" sz="3300" dirty="0" smtClean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The authors are grateful to the LTR Central Office and Regional staff for data collection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Disclaimer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: </a:t>
            </a:r>
            <a:endParaRPr lang="en-US" sz="3300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3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The findings and conclusions of this presentation are those of the authors and do not represent the official position of </a:t>
            </a:r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CDC </a:t>
            </a:r>
            <a:r>
              <a:rPr lang="en-US" sz="33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or LSU.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20" y="2747127"/>
            <a:ext cx="8911687" cy="128089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4" descr="http://upload.wikimedia.org/wikipedia/commons/1/1f/Louisiana_regions_map.svg"/>
          <p:cNvSpPr>
            <a:spLocks noChangeAspect="1" noChangeArrowheads="1"/>
          </p:cNvSpPr>
          <p:nvPr/>
        </p:nvSpPr>
        <p:spPr bwMode="auto">
          <a:xfrm>
            <a:off x="155575" y="70748"/>
            <a:ext cx="3320793" cy="298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896" y="1131812"/>
            <a:ext cx="2631923" cy="1096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50" y="5078486"/>
            <a:ext cx="3261742" cy="11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271" y="1484416"/>
            <a:ext cx="8915400" cy="4403055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ECC Study, PYAC continuing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g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rant background and goals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Tools for ECC success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E-Path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E-path Demographics and ADT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Clinical Cases: ECC relevance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Clinical Cases and ADT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Clinical Cases and E-radiology Reports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Conclusions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9631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704" y="105326"/>
            <a:ext cx="9367028" cy="164502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Early Case Capture (ECC)  of Pediatric and Young Adult Cancers (PYAC)-</a:t>
            </a:r>
            <a:b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CDC Study Background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788" y="1973664"/>
            <a:ext cx="11558212" cy="4380368"/>
          </a:xfrm>
        </p:spPr>
        <p:txBody>
          <a:bodyPr>
            <a:noAutofit/>
          </a:bodyPr>
          <a:lstStyle/>
          <a:p>
            <a:pPr marL="342900" lvl="1" indent="-342900">
              <a:buClr>
                <a:schemeClr val="accent6">
                  <a:lumMod val="50000"/>
                </a:schemeClr>
              </a:buClr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Funded by CDC in response to 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the Caroline Pryce Walker Conquer Childhood Cancer Act (2008) 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LA Initially funded in 2011 (3 years) and a continuation grant was awarded in 2014 (5 years) </a:t>
            </a:r>
          </a:p>
        </p:txBody>
      </p:sp>
      <p:pic>
        <p:nvPicPr>
          <p:cNvPr id="3074" name="Picture 2" descr="http://evaluation.umn.edu/wp-content/uploads/CDC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8" y="153903"/>
            <a:ext cx="1726007" cy="11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462" y="4771466"/>
            <a:ext cx="4150110" cy="15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       ECC Study Goals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9" y="1681508"/>
            <a:ext cx="11887199" cy="4648040"/>
          </a:xfrm>
        </p:spPr>
        <p:txBody>
          <a:bodyPr>
            <a:noAutofit/>
          </a:bodyPr>
          <a:lstStyle/>
          <a:p>
            <a:pPr marL="342900" lvl="1" indent="-342900">
              <a:buClr>
                <a:schemeClr val="accent6">
                  <a:lumMod val="50000"/>
                </a:schemeClr>
              </a:buClr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Build/enhance infrastructure of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7 central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registries funded by NPCR to track epidemiology of pediatric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malignancies (&lt;20 years old)</a:t>
            </a:r>
            <a:endParaRPr lang="en-US" sz="3200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342900" lvl="1" indent="-342900">
              <a:buClr>
                <a:schemeClr val="accent6">
                  <a:lumMod val="50000"/>
                </a:schemeClr>
              </a:buClr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Facilitate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rapid reporting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to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ascertain incident cases within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30 days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of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diagnosis with ECC minimum data items</a:t>
            </a:r>
            <a:endParaRPr lang="en-US" sz="3200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342900" lvl="1" indent="-342900">
              <a:buClr>
                <a:schemeClr val="accent6">
                  <a:lumMod val="50000"/>
                </a:schemeClr>
              </a:buClr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Increase availability of pediatric data for public awareness and data use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lvl="1" indent="-342900">
              <a:buClr>
                <a:schemeClr val="accent6">
                  <a:lumMod val="50000"/>
                </a:schemeClr>
              </a:buClr>
            </a:pP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evaluation.umn.edu/wp-content/uploads/CDC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6" y="320633"/>
            <a:ext cx="1864426" cy="122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9" y="198075"/>
            <a:ext cx="9404723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Tools for ECC success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62" y="995424"/>
            <a:ext cx="11146420" cy="5252976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Electronic Pathology 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Reporting </a:t>
            </a:r>
            <a:endParaRPr lang="en-US" sz="26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~88% 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of ECC cases are pathologically confirmed. Large coverage of real electronic pathology reporting is essential. </a:t>
            </a:r>
            <a:endParaRPr lang="en-US" sz="26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Targeting Hospitals that treat pediatric cases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As many healthcare facilities have few ECC cases, dedicating resources to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focus on facilities 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that diagnose and/or treat pediatric cancer cases is key to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RCA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E-radiology and ADT Reporting 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Used to target the ~12% of ECC cases the are clinically diagnosed </a:t>
            </a:r>
          </a:p>
        </p:txBody>
      </p:sp>
    </p:spTree>
    <p:extLst>
      <p:ext uri="{BB962C8B-B14F-4D97-AF65-F5344CB8AC3E}">
        <p14:creationId xmlns:p14="http://schemas.microsoft.com/office/powerpoint/2010/main" val="9022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9" y="198075"/>
            <a:ext cx="9404723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Tools for ECC success continued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62" y="995424"/>
            <a:ext cx="11146420" cy="5252976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endParaRPr lang="en-US" sz="26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Dedicated 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ECC study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Coordinator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endParaRPr lang="en-US" sz="26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SEER*DMS 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Special Studies Tasks are auto generated and assigned to ECC study coordinator’s worklist as eligible source records are added to</a:t>
            </a:r>
          </a:p>
          <a:p>
            <a:pPr marL="0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1254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930273"/>
              </p:ext>
            </p:extLst>
          </p:nvPr>
        </p:nvGraphicFramePr>
        <p:xfrm>
          <a:off x="0" y="529390"/>
          <a:ext cx="12192000" cy="589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18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ECC Timeliness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405830"/>
              </p:ext>
            </p:extLst>
          </p:nvPr>
        </p:nvGraphicFramePr>
        <p:xfrm>
          <a:off x="231494" y="1203767"/>
          <a:ext cx="11296891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63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E-Path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440179"/>
            <a:ext cx="11167110" cy="5053217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7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LTR continues to receive a large percentage of E-Path reports, 93% of reportable cases have at least one E-path report. 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37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~84% of ECC cases have a related E-path report</a:t>
            </a:r>
          </a:p>
          <a:p>
            <a:pPr lvl="2">
              <a:buClr>
                <a:schemeClr val="accent6">
                  <a:lumMod val="50000"/>
                </a:schemeClr>
              </a:buClr>
            </a:pPr>
            <a:r>
              <a:rPr lang="en-US" sz="37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8% E-Rad/ ADT</a:t>
            </a:r>
          </a:p>
          <a:p>
            <a:pPr lvl="2">
              <a:buClr>
                <a:schemeClr val="accent6">
                  <a:lumMod val="50000"/>
                </a:schemeClr>
              </a:buClr>
            </a:pPr>
            <a:r>
              <a:rPr lang="en-US" sz="37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8% </a:t>
            </a:r>
            <a:r>
              <a:rPr lang="en-US" sz="37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OOS</a:t>
            </a:r>
            <a:endParaRPr lang="en-US" sz="3700" dirty="0" smtClean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7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A key component to reaching our RCA goals was implementing real time E-path transmissions at hospitals treating the majority of pediatric cases in LA.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7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While E-path covers a large portion of ECC cases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37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Key Demographics are often missing from E-Path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US" sz="37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ECC Benchmark for missing Age, Sex, Race, and Address at Diagnosis is &lt;2%</a:t>
            </a:r>
          </a:p>
          <a:p>
            <a:pPr lvl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Artificial Intelligence In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73" y="294333"/>
            <a:ext cx="3044438" cy="8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4">
      <a:dk1>
        <a:srgbClr val="836700"/>
      </a:dk1>
      <a:lt1>
        <a:srgbClr val="2C2300"/>
      </a:lt1>
      <a:dk2>
        <a:srgbClr val="FFDF6A"/>
      </a:dk2>
      <a:lt2>
        <a:srgbClr val="FEF4CD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3749</TotalTime>
  <Words>1258</Words>
  <Application>Microsoft Office PowerPoint</Application>
  <PresentationFormat>Widescreen</PresentationFormat>
  <Paragraphs>139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Palatino Linotype</vt:lpstr>
      <vt:lpstr>Wingdings 3</vt:lpstr>
      <vt:lpstr>Ion</vt:lpstr>
      <vt:lpstr>Early Case Capture of Pediatric and Young Adult Cancers: Considerations for future rapid case ascertainment studies </vt:lpstr>
      <vt:lpstr>Outline</vt:lpstr>
      <vt:lpstr>Early Case Capture (ECC)  of Pediatric and Young Adult Cancers (PYAC)- CDC Study Background</vt:lpstr>
      <vt:lpstr>        ECC Study Goals</vt:lpstr>
      <vt:lpstr>Tools for ECC success</vt:lpstr>
      <vt:lpstr>Tools for ECC success continued</vt:lpstr>
      <vt:lpstr>PowerPoint Presentation</vt:lpstr>
      <vt:lpstr>ECC Timeliness</vt:lpstr>
      <vt:lpstr>E-Path</vt:lpstr>
      <vt:lpstr>Epath and ADT</vt:lpstr>
      <vt:lpstr>E-Path ADT Module Advantages</vt:lpstr>
      <vt:lpstr>Clinically Diagnosed Cases</vt:lpstr>
      <vt:lpstr>ADT and the Identification of Clinical Cases</vt:lpstr>
      <vt:lpstr>E-radiology Reporting and Rapid Reporting of Clinical Cases</vt:lpstr>
      <vt:lpstr>Conclusions and Beyond ECC…</vt:lpstr>
      <vt:lpstr>Beyond ECC and Challenges</vt:lpstr>
      <vt:lpstr>Acknowledgements</vt:lpstr>
      <vt:lpstr>     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Timely and Complete Capture of Pediatric and Young Adult Cancer Cases in Louisiana: A Comprehensive Approach</dc:title>
  <dc:creator>Lynch, Mary A.</dc:creator>
  <cp:lastModifiedBy>Lynch, Mary A.</cp:lastModifiedBy>
  <cp:revision>249</cp:revision>
  <cp:lastPrinted>2019-06-06T18:42:18Z</cp:lastPrinted>
  <dcterms:created xsi:type="dcterms:W3CDTF">2013-05-17T14:16:31Z</dcterms:created>
  <dcterms:modified xsi:type="dcterms:W3CDTF">2019-06-12T04:33:01Z</dcterms:modified>
</cp:coreProperties>
</file>