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8" r:id="rId3"/>
    <p:sldId id="307" r:id="rId4"/>
    <p:sldId id="309" r:id="rId5"/>
    <p:sldId id="292" r:id="rId6"/>
    <p:sldId id="305" r:id="rId7"/>
    <p:sldId id="308" r:id="rId8"/>
    <p:sldId id="310" r:id="rId9"/>
    <p:sldId id="319" r:id="rId10"/>
    <p:sldId id="302" r:id="rId11"/>
    <p:sldId id="301" r:id="rId12"/>
    <p:sldId id="312" r:id="rId13"/>
    <p:sldId id="313" r:id="rId14"/>
    <p:sldId id="317" r:id="rId15"/>
    <p:sldId id="304" r:id="rId16"/>
    <p:sldId id="318" r:id="rId17"/>
    <p:sldId id="316" r:id="rId18"/>
    <p:sldId id="320" r:id="rId19"/>
    <p:sldId id="287" r:id="rId20"/>
    <p:sldId id="315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25" autoAdjust="0"/>
    <p:restoredTop sz="76628" autoAdjust="0"/>
  </p:normalViewPr>
  <p:slideViewPr>
    <p:cSldViewPr>
      <p:cViewPr varScale="1">
        <p:scale>
          <a:sx n="52" d="100"/>
          <a:sy n="52" d="100"/>
        </p:scale>
        <p:origin x="87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7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DE48FCB1-88E0-4672-B8DC-000DFBB4AE59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86DAFFF0-6006-49E1-AEE0-0C3FC0B4D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791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A6210F60-5C3D-4206-8A6A-C576E65CB21D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5045326B-2B2E-4B46-9A7F-622B6B3A6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211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5326B-2B2E-4B46-9A7F-622B6B3A6D8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504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6150"/>
          </a:xfrm>
          <a:ln/>
        </p:spPr>
      </p:sp>
      <p:sp>
        <p:nvSpPr>
          <p:cNvPr id="84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9824" y="4414564"/>
            <a:ext cx="5610754" cy="4183995"/>
          </a:xfrm>
        </p:spPr>
        <p:txBody>
          <a:bodyPr/>
          <a:lstStyle/>
          <a:p>
            <a:pPr marL="219014" indent="-219014" defTabSz="876188">
              <a:defRPr/>
            </a:pPr>
            <a:r>
              <a:rPr lang="en-US" dirty="0" smtClean="0">
                <a:latin typeface="Times New Roman" pitchFamily="18" charset="0"/>
              </a:rPr>
              <a:t> </a:t>
            </a:r>
            <a:endParaRPr lang="en-US" sz="1100" dirty="0"/>
          </a:p>
          <a:p>
            <a:pPr marL="219014" indent="-21901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9979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6150"/>
          </a:xfrm>
          <a:ln/>
        </p:spPr>
      </p:sp>
      <p:sp>
        <p:nvSpPr>
          <p:cNvPr id="84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9824" y="4414564"/>
            <a:ext cx="5610754" cy="4183995"/>
          </a:xfrm>
        </p:spPr>
        <p:txBody>
          <a:bodyPr/>
          <a:lstStyle/>
          <a:p>
            <a:pPr marL="219014" indent="-219014" defTabSz="876188">
              <a:defRPr/>
            </a:pPr>
            <a:r>
              <a:rPr lang="en-US" dirty="0" smtClean="0">
                <a:latin typeface="Times New Roman" pitchFamily="18" charset="0"/>
              </a:rPr>
              <a:t> </a:t>
            </a:r>
            <a:endParaRPr lang="en-US" sz="1100" dirty="0"/>
          </a:p>
          <a:p>
            <a:pPr marL="219014" indent="-21901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8830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6150"/>
          </a:xfrm>
          <a:ln/>
        </p:spPr>
      </p:sp>
      <p:sp>
        <p:nvSpPr>
          <p:cNvPr id="84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9824" y="4414564"/>
            <a:ext cx="5610754" cy="4183995"/>
          </a:xfrm>
        </p:spPr>
        <p:txBody>
          <a:bodyPr/>
          <a:lstStyle/>
          <a:p>
            <a:pPr marL="219014" indent="-219014" defTabSz="876188">
              <a:defRPr/>
            </a:pPr>
            <a:r>
              <a:rPr lang="en-US" dirty="0" smtClean="0">
                <a:latin typeface="Times New Roman" pitchFamily="18" charset="0"/>
              </a:rPr>
              <a:t> </a:t>
            </a:r>
            <a:endParaRPr lang="en-US" sz="1100" dirty="0"/>
          </a:p>
          <a:p>
            <a:pPr marL="219014" indent="-21901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8352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6150"/>
          </a:xfrm>
          <a:ln/>
        </p:spPr>
      </p:sp>
      <p:sp>
        <p:nvSpPr>
          <p:cNvPr id="84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9824" y="4414564"/>
            <a:ext cx="5610754" cy="4183995"/>
          </a:xfrm>
        </p:spPr>
        <p:txBody>
          <a:bodyPr/>
          <a:lstStyle/>
          <a:p>
            <a:pPr marL="219014" indent="-219014" defTabSz="876188">
              <a:defRPr/>
            </a:pPr>
            <a:r>
              <a:rPr lang="en-US" dirty="0" smtClean="0">
                <a:latin typeface="Times New Roman" pitchFamily="18" charset="0"/>
              </a:rPr>
              <a:t> </a:t>
            </a:r>
            <a:endParaRPr lang="en-US" sz="1100" dirty="0"/>
          </a:p>
          <a:p>
            <a:pPr marL="219014" indent="-21901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6970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6150"/>
          </a:xfrm>
          <a:ln/>
        </p:spPr>
      </p:sp>
      <p:sp>
        <p:nvSpPr>
          <p:cNvPr id="84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9824" y="4414564"/>
            <a:ext cx="5610754" cy="4183995"/>
          </a:xfrm>
        </p:spPr>
        <p:txBody>
          <a:bodyPr/>
          <a:lstStyle/>
          <a:p>
            <a:pPr marL="219014" indent="-219014" defTabSz="876188">
              <a:defRPr/>
            </a:pPr>
            <a:r>
              <a:rPr lang="en-US" dirty="0" smtClean="0">
                <a:latin typeface="Times New Roman" pitchFamily="18" charset="0"/>
              </a:rPr>
              <a:t> </a:t>
            </a:r>
            <a:endParaRPr lang="en-US" sz="1100" dirty="0"/>
          </a:p>
          <a:p>
            <a:pPr marL="219014" indent="-21901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2943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6150"/>
          </a:xfrm>
          <a:ln/>
        </p:spPr>
      </p:sp>
      <p:sp>
        <p:nvSpPr>
          <p:cNvPr id="84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9824" y="4414564"/>
            <a:ext cx="5610754" cy="4183995"/>
          </a:xfrm>
        </p:spPr>
        <p:txBody>
          <a:bodyPr/>
          <a:lstStyle/>
          <a:p>
            <a:pPr marL="219014" indent="-219014" defTabSz="876188">
              <a:defRPr/>
            </a:pPr>
            <a:r>
              <a:rPr lang="en-US" dirty="0" smtClean="0">
                <a:latin typeface="Times New Roman" pitchFamily="18" charset="0"/>
              </a:rPr>
              <a:t> </a:t>
            </a:r>
            <a:endParaRPr lang="en-US" sz="1100" dirty="0"/>
          </a:p>
          <a:p>
            <a:pPr marL="219014" indent="-21901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9318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6150"/>
          </a:xfrm>
          <a:ln/>
        </p:spPr>
      </p:sp>
      <p:sp>
        <p:nvSpPr>
          <p:cNvPr id="84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9824" y="4414564"/>
            <a:ext cx="5610754" cy="4183995"/>
          </a:xfrm>
        </p:spPr>
        <p:txBody>
          <a:bodyPr/>
          <a:lstStyle/>
          <a:p>
            <a:pPr marL="219014" indent="-219014" defTabSz="876188">
              <a:defRPr/>
            </a:pPr>
            <a:r>
              <a:rPr lang="en-US" dirty="0" smtClean="0">
                <a:latin typeface="Times New Roman" pitchFamily="18" charset="0"/>
              </a:rPr>
              <a:t> </a:t>
            </a:r>
            <a:endParaRPr lang="en-US" sz="1100" dirty="0"/>
          </a:p>
          <a:p>
            <a:pPr marL="219014" indent="-21901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5287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6150"/>
          </a:xfrm>
          <a:ln/>
        </p:spPr>
      </p:sp>
      <p:sp>
        <p:nvSpPr>
          <p:cNvPr id="84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9824" y="4414564"/>
            <a:ext cx="5610754" cy="4183995"/>
          </a:xfrm>
        </p:spPr>
        <p:txBody>
          <a:bodyPr/>
          <a:lstStyle/>
          <a:p>
            <a:pPr marL="219014" indent="-219014" defTabSz="876188">
              <a:defRPr/>
            </a:pPr>
            <a:r>
              <a:rPr lang="en-US" dirty="0" smtClean="0">
                <a:latin typeface="Times New Roman" pitchFamily="18" charset="0"/>
              </a:rPr>
              <a:t> </a:t>
            </a:r>
            <a:endParaRPr lang="en-US" sz="1100" dirty="0"/>
          </a:p>
          <a:p>
            <a:pPr marL="219014" indent="-21901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5418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5326B-2B2E-4B46-9A7F-622B6B3A6D8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043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6150"/>
          </a:xfrm>
          <a:ln/>
        </p:spPr>
      </p:sp>
      <p:sp>
        <p:nvSpPr>
          <p:cNvPr id="84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9824" y="4414564"/>
            <a:ext cx="5610754" cy="4183995"/>
          </a:xfrm>
        </p:spPr>
        <p:txBody>
          <a:bodyPr/>
          <a:lstStyle/>
          <a:p>
            <a:pPr marL="219014" indent="-219014" defTabSz="876188">
              <a:defRPr/>
            </a:pPr>
            <a:r>
              <a:rPr lang="en-US" dirty="0" smtClean="0">
                <a:latin typeface="Times New Roman" pitchFamily="18" charset="0"/>
              </a:rPr>
              <a:t> </a:t>
            </a:r>
            <a:endParaRPr lang="en-US" sz="1100" dirty="0"/>
          </a:p>
          <a:p>
            <a:pPr marL="219014" indent="-21901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120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6150"/>
          </a:xfrm>
          <a:ln/>
        </p:spPr>
      </p:sp>
      <p:sp>
        <p:nvSpPr>
          <p:cNvPr id="84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9824" y="4414564"/>
            <a:ext cx="5610754" cy="4183995"/>
          </a:xfrm>
        </p:spPr>
        <p:txBody>
          <a:bodyPr/>
          <a:lstStyle/>
          <a:p>
            <a:pPr marL="219014" indent="-219014" defTabSz="876188">
              <a:defRPr/>
            </a:pPr>
            <a:r>
              <a:rPr lang="en-US" dirty="0" smtClean="0">
                <a:latin typeface="Times New Roman" pitchFamily="18" charset="0"/>
              </a:rPr>
              <a:t> </a:t>
            </a:r>
            <a:endParaRPr lang="en-US" sz="1100" dirty="0"/>
          </a:p>
          <a:p>
            <a:pPr marL="219014" indent="-21901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331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6150"/>
          </a:xfrm>
          <a:ln/>
        </p:spPr>
      </p:sp>
      <p:sp>
        <p:nvSpPr>
          <p:cNvPr id="84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9824" y="4414564"/>
            <a:ext cx="5610754" cy="4183995"/>
          </a:xfrm>
        </p:spPr>
        <p:txBody>
          <a:bodyPr/>
          <a:lstStyle/>
          <a:p>
            <a:pPr marL="219014" indent="-219014" defTabSz="876188">
              <a:defRPr/>
            </a:pPr>
            <a:r>
              <a:rPr lang="en-US" dirty="0" smtClean="0">
                <a:latin typeface="Times New Roman" pitchFamily="18" charset="0"/>
              </a:rPr>
              <a:t> </a:t>
            </a:r>
            <a:endParaRPr lang="en-US" sz="1100" dirty="0"/>
          </a:p>
          <a:p>
            <a:pPr marL="219014" indent="-21901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958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6150"/>
          </a:xfrm>
          <a:ln/>
        </p:spPr>
      </p:sp>
      <p:sp>
        <p:nvSpPr>
          <p:cNvPr id="84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9824" y="4414564"/>
            <a:ext cx="5610754" cy="4183995"/>
          </a:xfrm>
        </p:spPr>
        <p:txBody>
          <a:bodyPr/>
          <a:lstStyle/>
          <a:p>
            <a:pPr marL="219014" indent="-219014" defTabSz="876188">
              <a:defRPr/>
            </a:pPr>
            <a:r>
              <a:rPr lang="en-US" dirty="0" smtClean="0">
                <a:latin typeface="Times New Roman" pitchFamily="18" charset="0"/>
              </a:rPr>
              <a:t> </a:t>
            </a:r>
            <a:endParaRPr lang="en-US" sz="1100" dirty="0"/>
          </a:p>
          <a:p>
            <a:pPr marL="219014" indent="-21901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92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6150"/>
          </a:xfrm>
          <a:ln/>
        </p:spPr>
      </p:sp>
      <p:sp>
        <p:nvSpPr>
          <p:cNvPr id="84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9824" y="4414564"/>
            <a:ext cx="5610754" cy="4183995"/>
          </a:xfrm>
        </p:spPr>
        <p:txBody>
          <a:bodyPr/>
          <a:lstStyle/>
          <a:p>
            <a:pPr marL="219014" indent="-219014" defTabSz="876188">
              <a:defRPr/>
            </a:pPr>
            <a:r>
              <a:rPr lang="en-US" dirty="0" smtClean="0">
                <a:latin typeface="Times New Roman" pitchFamily="18" charset="0"/>
              </a:rPr>
              <a:t> </a:t>
            </a:r>
            <a:endParaRPr lang="en-US" sz="1100" dirty="0"/>
          </a:p>
          <a:p>
            <a:pPr marL="219014" indent="-21901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460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6150"/>
          </a:xfrm>
          <a:ln/>
        </p:spPr>
      </p:sp>
      <p:sp>
        <p:nvSpPr>
          <p:cNvPr id="84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9824" y="4414564"/>
            <a:ext cx="5610754" cy="4183995"/>
          </a:xfrm>
        </p:spPr>
        <p:txBody>
          <a:bodyPr/>
          <a:lstStyle/>
          <a:p>
            <a:pPr marL="219014" indent="-219014" defTabSz="876188">
              <a:defRPr/>
            </a:pPr>
            <a:r>
              <a:rPr lang="en-US" dirty="0" smtClean="0">
                <a:latin typeface="Times New Roman" pitchFamily="18" charset="0"/>
              </a:rPr>
              <a:t> </a:t>
            </a:r>
            <a:endParaRPr lang="en-US" sz="1100" dirty="0"/>
          </a:p>
          <a:p>
            <a:pPr marL="219014" indent="-21901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0479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6150"/>
          </a:xfrm>
          <a:ln/>
        </p:spPr>
      </p:sp>
      <p:sp>
        <p:nvSpPr>
          <p:cNvPr id="84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9824" y="4414564"/>
            <a:ext cx="5610754" cy="4183995"/>
          </a:xfrm>
        </p:spPr>
        <p:txBody>
          <a:bodyPr/>
          <a:lstStyle/>
          <a:p>
            <a:pPr marL="219014" indent="-219014" defTabSz="876188">
              <a:defRPr/>
            </a:pPr>
            <a:r>
              <a:rPr lang="en-US" dirty="0" smtClean="0">
                <a:latin typeface="Times New Roman" pitchFamily="18" charset="0"/>
              </a:rPr>
              <a:t> </a:t>
            </a:r>
            <a:endParaRPr lang="en-US" sz="1100" dirty="0"/>
          </a:p>
          <a:p>
            <a:pPr marL="219014" indent="-21901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9462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6150"/>
          </a:xfrm>
          <a:ln/>
        </p:spPr>
      </p:sp>
      <p:sp>
        <p:nvSpPr>
          <p:cNvPr id="84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9824" y="4414564"/>
            <a:ext cx="5610754" cy="4183995"/>
          </a:xfrm>
        </p:spPr>
        <p:txBody>
          <a:bodyPr/>
          <a:lstStyle/>
          <a:p>
            <a:pPr marL="219014" indent="-219014" defTabSz="876188">
              <a:defRPr/>
            </a:pPr>
            <a:r>
              <a:rPr lang="en-US" dirty="0" smtClean="0">
                <a:latin typeface="Times New Roman" pitchFamily="18" charset="0"/>
              </a:rPr>
              <a:t> </a:t>
            </a:r>
            <a:endParaRPr lang="en-US" sz="1100" dirty="0"/>
          </a:p>
          <a:p>
            <a:pPr marL="219014" indent="-21901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6483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1440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1200" dirty="0" smtClean="0">
                <a:cs typeface="Times New Roman" panose="02020603050405020304" pitchFamily="18" charset="0"/>
              </a:rPr>
              <a:t>Not applicable: information not collected (code=</a:t>
            </a:r>
            <a:r>
              <a:rPr lang="en-US" sz="12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988</a:t>
            </a:r>
            <a:r>
              <a:rPr lang="en-US" sz="1200" dirty="0" smtClean="0">
                <a:cs typeface="Times New Roman" panose="02020603050405020304" pitchFamily="18" charset="0"/>
              </a:rPr>
              <a:t>)</a:t>
            </a:r>
          </a:p>
          <a:p>
            <a:pPr marL="91440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1200" dirty="0" smtClean="0">
                <a:cs typeface="Times New Roman" panose="02020603050405020304" pitchFamily="18" charset="0"/>
              </a:rPr>
              <a:t> Test ordered, results not in chart (code=</a:t>
            </a:r>
            <a:r>
              <a:rPr lang="en-US" sz="12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997</a:t>
            </a:r>
            <a:r>
              <a:rPr lang="en-US" sz="1200" dirty="0" smtClean="0">
                <a:cs typeface="Times New Roman" panose="02020603050405020304" pitchFamily="18" charset="0"/>
              </a:rPr>
              <a:t>)</a:t>
            </a:r>
          </a:p>
          <a:p>
            <a:pPr marL="91440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1200" dirty="0" smtClean="0">
                <a:cs typeface="Times New Roman" panose="02020603050405020304" pitchFamily="18" charset="0"/>
              </a:rPr>
              <a:t> Test not done (code=</a:t>
            </a:r>
            <a:r>
              <a:rPr lang="en-US" sz="12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998</a:t>
            </a:r>
            <a:r>
              <a:rPr lang="en-US" sz="1200" dirty="0" smtClean="0">
                <a:cs typeface="Times New Roman" panose="02020603050405020304" pitchFamily="18" charset="0"/>
              </a:rPr>
              <a:t>)</a:t>
            </a:r>
          </a:p>
          <a:p>
            <a:pPr marL="91440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1200" dirty="0" smtClean="0">
                <a:cs typeface="Times New Roman" panose="02020603050405020304" pitchFamily="18" charset="0"/>
              </a:rPr>
              <a:t> Unknown or no information (code=</a:t>
            </a:r>
            <a:r>
              <a:rPr lang="en-US" sz="12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999</a:t>
            </a:r>
            <a:r>
              <a:rPr lang="en-US" sz="1200" dirty="0" smtClean="0">
                <a:cs typeface="Times New Roman" panose="02020603050405020304" pitchFamily="18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5326B-2B2E-4B46-9A7F-622B6B3A6D8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16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C988-5C0B-4EB1-8F28-47044A3975ED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23DF7FA-3B8E-4838-AA8E-18334D824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C988-5C0B-4EB1-8F28-47044A3975ED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DF7FA-3B8E-4838-AA8E-18334D8248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C988-5C0B-4EB1-8F28-47044A3975ED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DF7FA-3B8E-4838-AA8E-18334D8248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C988-5C0B-4EB1-8F28-47044A3975ED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DF7FA-3B8E-4838-AA8E-18334D824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C988-5C0B-4EB1-8F28-47044A3975ED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23DF7FA-3B8E-4838-AA8E-18334D8248B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C988-5C0B-4EB1-8F28-47044A3975ED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DF7FA-3B8E-4838-AA8E-18334D824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C988-5C0B-4EB1-8F28-47044A3975ED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DF7FA-3B8E-4838-AA8E-18334D8248B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C988-5C0B-4EB1-8F28-47044A3975ED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DF7FA-3B8E-4838-AA8E-18334D8248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C988-5C0B-4EB1-8F28-47044A3975ED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DF7FA-3B8E-4838-AA8E-18334D8248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C988-5C0B-4EB1-8F28-47044A3975ED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DF7FA-3B8E-4838-AA8E-18334D8248B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C988-5C0B-4EB1-8F28-47044A3975ED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23DF7FA-3B8E-4838-AA8E-18334D8248B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9CC988-5C0B-4EB1-8F28-47044A3975ED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23DF7FA-3B8E-4838-AA8E-18334D8248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10000"/>
            <a:ext cx="7391400" cy="236220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Xiao-Cheng Wu, Mary Anne Lynch, Lili Bao, Bent Mumphrey, Meijiao Zhou,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Meichin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Hsieh, Jordan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Kalitz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 NAACCR Annual Conference</a:t>
            </a:r>
            <a:endParaRPr lang="en-US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June 13, 2019</a:t>
            </a:r>
            <a:endParaRPr lang="en-US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Utilization of Microsatellite Instability Testing and Associated Factors among Colorectal Cancer Patients  </a:t>
            </a:r>
            <a:endParaRPr lang="en-US" sz="3200" dirty="0">
              <a:solidFill>
                <a:schemeClr val="bg1"/>
              </a:solidFill>
              <a:effectLst/>
              <a:latin typeface="+mn-lt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95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94304" y="-306827"/>
            <a:ext cx="8751455" cy="1143000"/>
          </a:xfrm>
        </p:spPr>
        <p:txBody>
          <a:bodyPr/>
          <a:lstStyle/>
          <a:p>
            <a:pPr algn="l"/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</a:rPr>
              <a:t>Results</a:t>
            </a:r>
            <a:endParaRPr lang="en-US" sz="3200" b="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84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67" y="834146"/>
            <a:ext cx="8458200" cy="49530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FF0000"/>
              </a:buClr>
              <a:buSzPct val="150000"/>
              <a:buNone/>
            </a:pPr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100" dirty="0" smtClean="0">
                <a:cs typeface="Times New Roman" panose="02020603050405020304" pitchFamily="18" charset="0"/>
              </a:rPr>
              <a:t>1,409 eligible CRC cases diagnosed in 2016 among those 	under age 70 years in Louisiana.</a:t>
            </a:r>
          </a:p>
          <a:p>
            <a:pPr marL="0" indent="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50000"/>
              <a:buNone/>
            </a:pPr>
            <a:endParaRPr lang="en-US" sz="1000" dirty="0" smtClean="0">
              <a:latin typeface="Times New Roman" pitchFamily="18" charset="0"/>
            </a:endParaRPr>
          </a:p>
          <a:p>
            <a:pPr marL="0" indent="0">
              <a:buClr>
                <a:schemeClr val="accent1">
                  <a:lumMod val="75000"/>
                </a:schemeClr>
              </a:buClr>
              <a:buSzPct val="150000"/>
              <a:buNone/>
            </a:pPr>
            <a:endParaRPr lang="en-US" dirty="0" smtClean="0">
              <a:latin typeface="Times New Roman" pitchFamily="18" charset="0"/>
            </a:endParaRPr>
          </a:p>
          <a:p>
            <a:pPr marL="0" indent="0">
              <a:buClr>
                <a:schemeClr val="accent1">
                  <a:lumMod val="75000"/>
                </a:schemeClr>
              </a:buClr>
              <a:buSzPct val="150000"/>
              <a:buNone/>
            </a:pPr>
            <a:endParaRPr lang="en-US" sz="1000" dirty="0" smtClean="0">
              <a:latin typeface="Times New Roman" pitchFamily="18" charset="0"/>
            </a:endParaRPr>
          </a:p>
          <a:p>
            <a:pPr marL="0" indent="0">
              <a:buClr>
                <a:schemeClr val="accent1">
                  <a:lumMod val="75000"/>
                </a:schemeClr>
              </a:buClr>
              <a:buSzPct val="150000"/>
              <a:buNone/>
            </a:pPr>
            <a:endParaRPr lang="en-US" dirty="0" smtClean="0">
              <a:latin typeface="Times New Roman" pitchFamily="18" charset="0"/>
            </a:endParaRPr>
          </a:p>
          <a:p>
            <a:pPr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endParaRPr lang="en-US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endParaRPr lang="en-US" sz="13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endParaRPr lang="en-US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endParaRPr lang="en-US" sz="13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endParaRPr lang="en-US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endParaRPr lang="en-US" sz="13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50000"/>
              <a:buNone/>
            </a:pP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*</a:t>
            </a:r>
          </a:p>
          <a:p>
            <a:pPr marL="0" indent="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50000"/>
              <a:buNone/>
            </a:pPr>
            <a:endParaRPr lang="en-US" sz="13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50000"/>
              <a:buNone/>
            </a:pPr>
            <a:endParaRPr lang="en-US" sz="13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50000"/>
              <a:buNone/>
            </a:pPr>
            <a:endParaRPr lang="en-US" sz="1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3780" name="Line 4"/>
          <p:cNvSpPr>
            <a:spLocks noChangeShapeType="1"/>
          </p:cNvSpPr>
          <p:nvPr/>
        </p:nvSpPr>
        <p:spPr bwMode="auto">
          <a:xfrm>
            <a:off x="266701" y="879716"/>
            <a:ext cx="8077200" cy="0"/>
          </a:xfrm>
          <a:prstGeom prst="line">
            <a:avLst/>
          </a:pr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573402"/>
              </p:ext>
            </p:extLst>
          </p:nvPr>
        </p:nvGraphicFramePr>
        <p:xfrm>
          <a:off x="130360" y="1973092"/>
          <a:ext cx="8915399" cy="4007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599">
                  <a:extLst>
                    <a:ext uri="{9D8B030D-6E8A-4147-A177-3AD203B41FA5}">
                      <a16:colId xmlns:a16="http://schemas.microsoft.com/office/drawing/2014/main" val="196643899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680845227"/>
                    </a:ext>
                  </a:extLst>
                </a:gridCol>
                <a:gridCol w="1421296">
                  <a:extLst>
                    <a:ext uri="{9D8B030D-6E8A-4147-A177-3AD203B41FA5}">
                      <a16:colId xmlns:a16="http://schemas.microsoft.com/office/drawing/2014/main" val="682884507"/>
                    </a:ext>
                  </a:extLst>
                </a:gridCol>
                <a:gridCol w="1550504">
                  <a:extLst>
                    <a:ext uri="{9D8B030D-6E8A-4147-A177-3AD203B41FA5}">
                      <a16:colId xmlns:a16="http://schemas.microsoft.com/office/drawing/2014/main" val="2718252662"/>
                    </a:ext>
                  </a:extLst>
                </a:gridCol>
              </a:tblGrid>
              <a:tr h="562268">
                <a:tc rowSpan="2">
                  <a:txBody>
                    <a:bodyPr/>
                    <a:lstStyle/>
                    <a:p>
                      <a:endParaRPr lang="en-US" sz="2400" baseline="0" dirty="0" smtClean="0"/>
                    </a:p>
                    <a:p>
                      <a:pPr algn="ctr"/>
                      <a:r>
                        <a:rPr lang="en-US" sz="2400" baseline="0" dirty="0" smtClean="0"/>
                        <a:t>Data Source</a:t>
                      </a:r>
                      <a:endParaRPr lang="en-US" sz="2400" baseline="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MSI and/or IHC Test</a:t>
                      </a:r>
                      <a:endParaRPr lang="en-US" sz="2400" baseline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24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202553"/>
                  </a:ext>
                </a:extLst>
              </a:tr>
              <a:tr h="428332"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Unknown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628236"/>
                  </a:ext>
                </a:extLst>
              </a:tr>
              <a:tr h="61012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LTR </a:t>
                      </a:r>
                      <a:r>
                        <a:rPr lang="en-US" sz="2800" baseline="0" dirty="0" smtClean="0"/>
                        <a:t>routine coded data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24.8%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34.4%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40.9%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1880049"/>
                  </a:ext>
                </a:extLst>
              </a:tr>
              <a:tr h="61012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LTR routine data</a:t>
                      </a:r>
                      <a:r>
                        <a:rPr lang="en-US" sz="2800" baseline="0" dirty="0" smtClean="0"/>
                        <a:t> + Pathology Reports  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42.7%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55.2%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#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2.1%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2364710"/>
                  </a:ext>
                </a:extLst>
              </a:tr>
              <a:tr h="11125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LTR routine data + Pathology Reports + e-path forwarding + EMR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 </a:t>
                      </a:r>
                      <a:endParaRPr kumimoji="0" lang="en-US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43.3%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54.7%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2.1%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7158096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2553" y="5938149"/>
            <a:ext cx="92149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#</a:t>
            </a:r>
            <a:r>
              <a:rPr lang="en-US" dirty="0" smtClean="0"/>
              <a:t> If not identifying MSI/IHC from pathology reports in the attached source records, we assume no MSI test.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&amp;</a:t>
            </a:r>
            <a:r>
              <a:rPr lang="en-US" dirty="0" smtClean="0"/>
              <a:t> No pathology reports in the attached source records. $ only 20% of unknown MSI cases.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170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0724" y="457200"/>
            <a:ext cx="9047414" cy="1143000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Disparities in Use of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MSI/or IHC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Test by Sociodemographic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Factors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among CRC Patients Under Age 70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Years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Louisiana, 2016 </a:t>
            </a:r>
            <a:endParaRPr lang="en-US" sz="2800" b="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t="1856"/>
          <a:stretch/>
        </p:blipFill>
        <p:spPr>
          <a:xfrm>
            <a:off x="575831" y="1752600"/>
            <a:ext cx="8077200" cy="433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756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-26158" y="285750"/>
            <a:ext cx="9123614" cy="1143000"/>
          </a:xfrm>
        </p:spPr>
        <p:txBody>
          <a:bodyPr>
            <a:noAutofit/>
          </a:bodyPr>
          <a:lstStyle/>
          <a:p>
            <a:pPr algn="ctr"/>
            <a:r>
              <a:rPr lang="en-US" sz="2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Disparities in Use of 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MSI/or IHC Test 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by Sociodemographic 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Factors </a:t>
            </a:r>
            <a:b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among 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CRC Patients Under Age 70 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Years 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 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Louisiana, 2016 </a:t>
            </a:r>
            <a:endParaRPr lang="en-US" sz="2600" b="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861" y="1428750"/>
            <a:ext cx="8029575" cy="511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6732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4549"/>
            <a:ext cx="9123614" cy="1143000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Disparities in Use of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MSI/or IHC Test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by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Clinica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l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Factors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among CRC Patients Under Age 70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Years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Louisiana, 2016 </a:t>
            </a:r>
            <a:endParaRPr lang="en-US" sz="2800" b="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1289"/>
          <a:stretch/>
        </p:blipFill>
        <p:spPr>
          <a:xfrm>
            <a:off x="304800" y="1147549"/>
            <a:ext cx="8001000" cy="5329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5956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0386" y="152400"/>
            <a:ext cx="9123614" cy="1143000"/>
          </a:xfrm>
        </p:spPr>
        <p:txBody>
          <a:bodyPr>
            <a:noAutofit/>
          </a:bodyPr>
          <a:lstStyle/>
          <a:p>
            <a:pPr algn="ctr"/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Sociodemographic Factors Significantly Associated with MSI/or IHC Test 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among CRC Patients Under Age 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70  Years 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 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Louisiana, 2016 </a:t>
            </a:r>
            <a:endParaRPr lang="en-US" sz="2600" b="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4325" y="6248400"/>
            <a:ext cx="8879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Covariates included in the multivariable Logistic model: Age, insurance, poverty, stage, and tumor grade.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238250"/>
            <a:ext cx="8229600" cy="50101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705600" y="2300287"/>
            <a:ext cx="1981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605016" y="4114799"/>
            <a:ext cx="1981200" cy="314325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670431" y="5488540"/>
            <a:ext cx="1981200" cy="385764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6390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07641" y="1"/>
            <a:ext cx="8751455" cy="1143000"/>
          </a:xfrm>
        </p:spPr>
        <p:txBody>
          <a:bodyPr/>
          <a:lstStyle/>
          <a:p>
            <a:pPr algn="l"/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Discussions/Conclusions</a:t>
            </a:r>
            <a:endParaRPr lang="en-US" sz="3200" b="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84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9486" y="1066800"/>
            <a:ext cx="8719610" cy="5410200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  <a:buSzPct val="150000"/>
              <a:buNone/>
            </a:pPr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200" dirty="0" smtClean="0">
                <a:cs typeface="Times New Roman" panose="02020603050405020304" pitchFamily="18" charset="0"/>
              </a:rPr>
              <a:t>As </a:t>
            </a:r>
            <a:r>
              <a:rPr lang="en-US" sz="3200" dirty="0" smtClean="0">
                <a:cs typeface="Times New Roman" panose="02020603050405020304" pitchFamily="18" charset="0"/>
              </a:rPr>
              <a:t>MSI is </a:t>
            </a:r>
            <a:r>
              <a:rPr lang="en-US" sz="3200" dirty="0" smtClean="0">
                <a:cs typeface="Times New Roman" panose="02020603050405020304" pitchFamily="18" charset="0"/>
              </a:rPr>
              <a:t>not required data field, it is incomplete in the </a:t>
            </a:r>
            <a:r>
              <a:rPr lang="en-US" sz="3200" dirty="0" smtClean="0">
                <a:cs typeface="Times New Roman" panose="02020603050405020304" pitchFamily="18" charset="0"/>
              </a:rPr>
              <a:t>	registry routine </a:t>
            </a:r>
            <a:r>
              <a:rPr lang="en-US" sz="3200" dirty="0" smtClean="0">
                <a:cs typeface="Times New Roman" panose="02020603050405020304" pitchFamily="18" charset="0"/>
              </a:rPr>
              <a:t>database.   </a:t>
            </a:r>
          </a:p>
          <a:p>
            <a:pPr marL="0" indent="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50000"/>
              <a:buNone/>
            </a:pPr>
            <a:endParaRPr lang="en-US" sz="1500" dirty="0" smtClean="0">
              <a:latin typeface="Times New Roman" pitchFamily="18" charset="0"/>
            </a:endParaRPr>
          </a:p>
          <a:p>
            <a:pPr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100" dirty="0" smtClean="0"/>
              <a:t>The completeness of MSI data can be significantly improved 	after supplementing such data from path reports, </a:t>
            </a:r>
            <a:r>
              <a:rPr lang="en-US" sz="3100" dirty="0" smtClean="0"/>
              <a:t>	especially </a:t>
            </a:r>
            <a:r>
              <a:rPr lang="en-US" sz="3100" dirty="0" smtClean="0"/>
              <a:t>for registries with large coverage of e-path 	reporting. </a:t>
            </a:r>
          </a:p>
          <a:p>
            <a:pPr marL="0" indent="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50000"/>
              <a:buNone/>
            </a:pPr>
            <a:endParaRPr lang="en-US" sz="1500" dirty="0" smtClean="0"/>
          </a:p>
          <a:p>
            <a:pPr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sz="3000" dirty="0" smtClean="0"/>
              <a:t>The MSI result is most likely found from addendums of path 	reports; sometimes, the result is found from subsequent 	path reports with no mention of cancer, indicating the 	importance of addendums and the e-path forwarding.  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SzPct val="150000"/>
              <a:buNone/>
            </a:pPr>
            <a:endParaRPr lang="en-US" sz="800" dirty="0" smtClean="0"/>
          </a:p>
          <a:p>
            <a:pPr marL="0" indent="0">
              <a:buClr>
                <a:schemeClr val="accent1">
                  <a:lumMod val="75000"/>
                </a:schemeClr>
              </a:buClr>
              <a:buSzPct val="150000"/>
              <a:buNone/>
            </a:pPr>
            <a:endParaRPr lang="en-US" sz="3000" dirty="0" smtClean="0">
              <a:latin typeface="Times New Roman" pitchFamily="18" charset="0"/>
            </a:endParaRPr>
          </a:p>
          <a:p>
            <a:pPr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endParaRPr lang="en-US" sz="1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3780" name="Line 4"/>
          <p:cNvSpPr>
            <a:spLocks noChangeShapeType="1"/>
          </p:cNvSpPr>
          <p:nvPr/>
        </p:nvSpPr>
        <p:spPr bwMode="auto">
          <a:xfrm>
            <a:off x="239486" y="1066800"/>
            <a:ext cx="8077200" cy="0"/>
          </a:xfrm>
          <a:prstGeom prst="line">
            <a:avLst/>
          </a:pr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8325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4343" y="-152399"/>
            <a:ext cx="8751455" cy="1143000"/>
          </a:xfrm>
        </p:spPr>
        <p:txBody>
          <a:bodyPr/>
          <a:lstStyle/>
          <a:p>
            <a:pPr algn="l"/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Discussions/Conclusions</a:t>
            </a:r>
            <a:endParaRPr lang="en-US" sz="3200" b="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84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342" y="762000"/>
            <a:ext cx="8837257" cy="5562600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SzPct val="150000"/>
              <a:buNone/>
            </a:pPr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Clr>
                <a:schemeClr val="accent1">
                  <a:lumMod val="75000"/>
                </a:schemeClr>
              </a:buClr>
              <a:buSzPct val="150000"/>
              <a:buNone/>
            </a:pPr>
            <a:endParaRPr lang="en-US" sz="800" dirty="0" smtClean="0"/>
          </a:p>
          <a:p>
            <a:pPr>
              <a:lnSpc>
                <a:spcPts val="3100"/>
              </a:lnSpc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100" dirty="0" smtClean="0"/>
              <a:t> </a:t>
            </a:r>
            <a:r>
              <a:rPr lang="en-US" sz="3000" dirty="0" smtClean="0"/>
              <a:t>Manually reviewed electronic medical records for sub-set 	of cases with MSI/or IHC coded as unknown and 	found we missed the path reports of MSI test for </a:t>
            </a:r>
            <a:r>
              <a:rPr lang="en-US" sz="3000" dirty="0" smtClean="0"/>
              <a:t>a small </a:t>
            </a:r>
            <a:r>
              <a:rPr lang="en-US" sz="3000" dirty="0" smtClean="0"/>
              <a:t>	proportion of cases. </a:t>
            </a:r>
          </a:p>
          <a:p>
            <a:pPr marL="0" indent="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50000"/>
              <a:buNone/>
            </a:pPr>
            <a:r>
              <a:rPr lang="en-US" sz="600" dirty="0" smtClean="0"/>
              <a:t> </a:t>
            </a:r>
          </a:p>
          <a:p>
            <a:pPr>
              <a:lnSpc>
                <a:spcPts val="3100"/>
              </a:lnSpc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700" dirty="0"/>
              <a:t> </a:t>
            </a:r>
            <a:r>
              <a:rPr lang="en-US" sz="3000" dirty="0" smtClean="0"/>
              <a:t>Need to work with E-path vendors to identify root causes of 	missing reporting as </a:t>
            </a:r>
            <a:r>
              <a:rPr lang="en-US" sz="3000" dirty="0"/>
              <a:t>all the </a:t>
            </a:r>
            <a:r>
              <a:rPr lang="en-US" sz="3000" dirty="0" smtClean="0"/>
              <a:t>MSI/or </a:t>
            </a:r>
            <a:r>
              <a:rPr lang="en-US" sz="3000" dirty="0"/>
              <a:t>IHC test </a:t>
            </a:r>
            <a:r>
              <a:rPr lang="en-US" sz="3000" dirty="0" smtClean="0"/>
              <a:t>requests 	go </a:t>
            </a:r>
            <a:r>
              <a:rPr lang="en-US" sz="3000" dirty="0"/>
              <a:t>through </a:t>
            </a:r>
            <a:r>
              <a:rPr lang="en-US" sz="3000" dirty="0" smtClean="0"/>
              <a:t>path labs to send specimens.  </a:t>
            </a:r>
          </a:p>
          <a:p>
            <a:pPr marL="0" indent="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50000"/>
              <a:buNone/>
            </a:pPr>
            <a:endParaRPr lang="en-US" sz="600" dirty="0" smtClean="0"/>
          </a:p>
          <a:p>
            <a:pPr>
              <a:lnSpc>
                <a:spcPts val="3300"/>
              </a:lnSpc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4100" dirty="0"/>
              <a:t> </a:t>
            </a:r>
            <a:r>
              <a:rPr lang="en-US" sz="3000" dirty="0" smtClean="0"/>
              <a:t>Our data show low SES patients are less likely (p&lt;0.01) 	to 	receive the guideline-recommended MSI test than 	their high SES counterparts, indicating the intervention 	needs to reduce the disparity.</a:t>
            </a:r>
          </a:p>
          <a:p>
            <a:pPr marL="0" indent="0">
              <a:lnSpc>
                <a:spcPts val="3300"/>
              </a:lnSpc>
              <a:buClr>
                <a:schemeClr val="accent1">
                  <a:lumMod val="75000"/>
                </a:schemeClr>
              </a:buClr>
              <a:buSzPct val="150000"/>
              <a:buNone/>
            </a:pPr>
            <a:endParaRPr lang="en-US" sz="3700" dirty="0" smtClean="0"/>
          </a:p>
          <a:p>
            <a:pPr marL="0" indent="0">
              <a:lnSpc>
                <a:spcPts val="3300"/>
              </a:lnSpc>
              <a:buClr>
                <a:schemeClr val="accent1">
                  <a:lumMod val="75000"/>
                </a:schemeClr>
              </a:buClr>
              <a:buSzPct val="150000"/>
              <a:buNone/>
            </a:pPr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endParaRPr lang="en-US" sz="1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3780" name="Line 4"/>
          <p:cNvSpPr>
            <a:spLocks noChangeShapeType="1"/>
          </p:cNvSpPr>
          <p:nvPr/>
        </p:nvSpPr>
        <p:spPr bwMode="auto">
          <a:xfrm>
            <a:off x="154343" y="990601"/>
            <a:ext cx="8077200" cy="0"/>
          </a:xfrm>
          <a:prstGeom prst="line">
            <a:avLst/>
          </a:pr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7699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9486" y="-76201"/>
            <a:ext cx="8751455" cy="1143000"/>
          </a:xfrm>
        </p:spPr>
        <p:txBody>
          <a:bodyPr/>
          <a:lstStyle/>
          <a:p>
            <a:pPr algn="l"/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Im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plication and Future Direction </a:t>
            </a:r>
            <a:endParaRPr lang="en-US" sz="3200" b="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84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7641" y="1066800"/>
            <a:ext cx="8719610" cy="5334000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  <a:buSzPct val="150000"/>
              <a:buNone/>
            </a:pPr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3100"/>
              </a:lnSpc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100" dirty="0">
                <a:cs typeface="Times New Roman" panose="02020603050405020304" pitchFamily="18" charset="0"/>
              </a:rPr>
              <a:t>As medical care is </a:t>
            </a:r>
            <a:r>
              <a:rPr lang="en-US" sz="3100" dirty="0" smtClean="0">
                <a:cs typeface="Times New Roman" panose="02020603050405020304" pitchFamily="18" charset="0"/>
              </a:rPr>
              <a:t>marching </a:t>
            </a:r>
            <a:r>
              <a:rPr lang="en-US" sz="3100" dirty="0">
                <a:cs typeface="Times New Roman" panose="02020603050405020304" pitchFamily="18" charset="0"/>
              </a:rPr>
              <a:t>into the precision medicine era, </a:t>
            </a:r>
            <a:r>
              <a:rPr lang="en-US" sz="3100" dirty="0" smtClean="0">
                <a:cs typeface="Times New Roman" panose="02020603050405020304" pitchFamily="18" charset="0"/>
              </a:rPr>
              <a:t>	tumor markers </a:t>
            </a:r>
            <a:r>
              <a:rPr lang="en-US" sz="3100" dirty="0">
                <a:cs typeface="Times New Roman" panose="02020603050405020304" pitchFamily="18" charset="0"/>
              </a:rPr>
              <a:t>play </a:t>
            </a:r>
            <a:r>
              <a:rPr lang="en-US" sz="3100" dirty="0" smtClean="0">
                <a:cs typeface="Times New Roman" panose="02020603050405020304" pitchFamily="18" charset="0"/>
              </a:rPr>
              <a:t>a more and more essential </a:t>
            </a:r>
            <a:r>
              <a:rPr lang="en-US" sz="3100" dirty="0">
                <a:cs typeface="Times New Roman" panose="02020603050405020304" pitchFamily="18" charset="0"/>
              </a:rPr>
              <a:t>role in </a:t>
            </a:r>
            <a:r>
              <a:rPr lang="en-US" sz="3100" dirty="0" smtClean="0">
                <a:cs typeface="Times New Roman" panose="02020603050405020304" pitchFamily="18" charset="0"/>
              </a:rPr>
              <a:t>	diagnosing </a:t>
            </a:r>
            <a:r>
              <a:rPr lang="en-US" sz="3100" dirty="0">
                <a:cs typeface="Times New Roman" panose="02020603050405020304" pitchFamily="18" charset="0"/>
              </a:rPr>
              <a:t>and </a:t>
            </a:r>
            <a:r>
              <a:rPr lang="en-US" sz="3100" dirty="0" smtClean="0">
                <a:cs typeface="Times New Roman" panose="02020603050405020304" pitchFamily="18" charset="0"/>
              </a:rPr>
              <a:t>treating cancer </a:t>
            </a:r>
            <a:r>
              <a:rPr lang="en-US" sz="3100" dirty="0">
                <a:cs typeface="Times New Roman" panose="02020603050405020304" pitchFamily="18" charset="0"/>
              </a:rPr>
              <a:t>patients. </a:t>
            </a:r>
            <a:r>
              <a:rPr lang="en-US" sz="3100" dirty="0" smtClean="0">
                <a:cs typeface="Times New Roman" panose="02020603050405020304" pitchFamily="18" charset="0"/>
              </a:rPr>
              <a:t> </a:t>
            </a:r>
            <a:endParaRPr lang="en-US" sz="3100" dirty="0" smtClean="0">
              <a:latin typeface="Times New Roman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>
              <a:lnSpc>
                <a:spcPts val="3100"/>
              </a:lnSpc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900" dirty="0"/>
              <a:t> </a:t>
            </a:r>
            <a:r>
              <a:rPr lang="en-US" sz="3100" dirty="0" smtClean="0"/>
              <a:t>To keep up with the pace of medical advancement, cancer 	registries need to identify </a:t>
            </a:r>
            <a:r>
              <a:rPr lang="en-US" altLang="zh-CN" sz="3100" dirty="0" smtClean="0"/>
              <a:t>methods </a:t>
            </a:r>
            <a:r>
              <a:rPr lang="en-US" sz="3100" dirty="0" smtClean="0"/>
              <a:t>to collect biomarker	data completely and effectively.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SzPct val="150000"/>
              <a:buNone/>
            </a:pPr>
            <a:endParaRPr lang="en-US" sz="900" dirty="0" smtClean="0"/>
          </a:p>
          <a:p>
            <a:pPr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900" dirty="0"/>
              <a:t> </a:t>
            </a:r>
            <a:r>
              <a:rPr lang="en-US" sz="3100" dirty="0"/>
              <a:t>E-path reporting has opened a door for registries to achieve </a:t>
            </a:r>
            <a:r>
              <a:rPr lang="en-US" sz="3100" dirty="0" smtClean="0"/>
              <a:t>	higher goals. Developing innovative means to extract 	such data semi-automatically or automatically from e-	path reports is a direction to go, which will enhance 	registries’ ability to collect </a:t>
            </a:r>
            <a:r>
              <a:rPr lang="en-US" sz="3100" dirty="0" smtClean="0"/>
              <a:t>more biomarker </a:t>
            </a:r>
            <a:r>
              <a:rPr lang="en-US" sz="3100" dirty="0" smtClean="0"/>
              <a:t>data </a:t>
            </a:r>
            <a:r>
              <a:rPr lang="en-US" sz="3100" dirty="0" smtClean="0"/>
              <a:t>timely </a:t>
            </a:r>
            <a:r>
              <a:rPr lang="en-US" sz="3100" dirty="0" smtClean="0"/>
              <a:t>	and accurately. </a:t>
            </a:r>
            <a:endParaRPr lang="en-US" sz="3100" dirty="0"/>
          </a:p>
          <a:p>
            <a:pPr marL="0" indent="0">
              <a:buClr>
                <a:schemeClr val="accent1">
                  <a:lumMod val="75000"/>
                </a:schemeClr>
              </a:buClr>
              <a:buSzPct val="150000"/>
              <a:buNone/>
            </a:pPr>
            <a:endParaRPr lang="en-US" sz="2900" dirty="0" smtClean="0"/>
          </a:p>
          <a:p>
            <a:pPr>
              <a:lnSpc>
                <a:spcPct val="110000"/>
              </a:lnSpc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endParaRPr lang="en-US" sz="1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3780" name="Line 4"/>
          <p:cNvSpPr>
            <a:spLocks noChangeShapeType="1"/>
          </p:cNvSpPr>
          <p:nvPr/>
        </p:nvSpPr>
        <p:spPr bwMode="auto">
          <a:xfrm>
            <a:off x="239486" y="1066800"/>
            <a:ext cx="8077200" cy="0"/>
          </a:xfrm>
          <a:prstGeom prst="line">
            <a:avLst/>
          </a:pr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4189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362" y="914400"/>
            <a:ext cx="89154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2194560">
              <a:defRPr/>
            </a:pP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Acknowledgement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</a:t>
            </a:r>
          </a:p>
          <a:p>
            <a:pPr lvl="0" defTabSz="2194560">
              <a:defRPr/>
            </a:pPr>
            <a:endParaRPr lang="en-US" sz="24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lvl="0" defTabSz="2194560">
              <a:defRPr/>
            </a:pP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NCI-SEER and 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CDC-NPCR for their funding and technical support on our registry operations and implementation of electronic pathology reporting.  </a:t>
            </a:r>
          </a:p>
          <a:p>
            <a:pPr lvl="0" defTabSz="2194560">
              <a:defRPr/>
            </a:pPr>
            <a:endParaRPr lang="en-US" sz="36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lvl="0" defTabSz="2194560">
              <a:defRPr/>
            </a:pPr>
            <a:endParaRPr lang="en-US" sz="36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39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505200"/>
            <a:ext cx="6400800" cy="236220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Thank You!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84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-172064"/>
            <a:ext cx="8751455" cy="1143000"/>
          </a:xfrm>
        </p:spPr>
        <p:txBody>
          <a:bodyPr/>
          <a:lstStyle/>
          <a:p>
            <a:pPr algn="l"/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Background</a:t>
            </a:r>
            <a:endParaRPr lang="en-US" sz="3200" b="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84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640" y="1162665"/>
            <a:ext cx="8997374" cy="5695335"/>
          </a:xfrm>
        </p:spPr>
        <p:txBody>
          <a:bodyPr>
            <a:normAutofit/>
          </a:bodyPr>
          <a:lstStyle/>
          <a:p>
            <a:pPr marL="228600">
              <a:lnSpc>
                <a:spcPts val="3300"/>
              </a:lnSpc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900" dirty="0" smtClean="0"/>
              <a:t>Microsatellite Instability (MSI) test is used to diagnose 	Lynch syndrome and predict prognosis and responses of 	colorectal cancer (CRC) to chemotherapy</a:t>
            </a:r>
            <a:r>
              <a:rPr lang="en-US" sz="2900" baseline="30000" dirty="0" smtClean="0"/>
              <a:t>1</a:t>
            </a:r>
            <a:r>
              <a:rPr lang="en-US" sz="2900" dirty="0" smtClean="0"/>
              <a:t>.  </a:t>
            </a:r>
          </a:p>
          <a:p>
            <a:pPr>
              <a:lnSpc>
                <a:spcPct val="110000"/>
              </a:lnSpc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endParaRPr lang="en-US" sz="400" dirty="0" smtClean="0"/>
          </a:p>
          <a:p>
            <a:pPr>
              <a:lnSpc>
                <a:spcPts val="3300"/>
              </a:lnSpc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900" dirty="0" smtClean="0"/>
              <a:t>In 2015, </a:t>
            </a:r>
            <a:r>
              <a:rPr lang="en-US" sz="2900" dirty="0" smtClean="0"/>
              <a:t>the </a:t>
            </a:r>
            <a:r>
              <a:rPr lang="en-US" sz="2900" dirty="0" smtClean="0"/>
              <a:t>NCCN Clinical Practice </a:t>
            </a:r>
            <a:r>
              <a:rPr lang="en-US" sz="2900" dirty="0" smtClean="0"/>
              <a:t>Guidelines - Genetic</a:t>
            </a:r>
            <a:r>
              <a:rPr lang="en-US" sz="2900" dirty="0" smtClean="0"/>
              <a:t>/ 	Familial High-Risk Assessment: Colorectal have 	recommended MSI test for all CRC patients under age 70.</a:t>
            </a:r>
          </a:p>
          <a:p>
            <a:pPr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endParaRPr lang="en-US" sz="400" dirty="0" smtClean="0"/>
          </a:p>
          <a:p>
            <a:pPr>
              <a:lnSpc>
                <a:spcPts val="3360"/>
              </a:lnSpc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900" dirty="0"/>
              <a:t>Although </a:t>
            </a:r>
            <a:r>
              <a:rPr lang="en-US" sz="2900" dirty="0" smtClean="0"/>
              <a:t>this test has been a data item collected by hospital and 	central cancer registries </a:t>
            </a:r>
            <a:r>
              <a:rPr lang="en-US" sz="2900" dirty="0"/>
              <a:t>in the </a:t>
            </a:r>
            <a:r>
              <a:rPr lang="en-US" sz="2900" dirty="0" smtClean="0"/>
              <a:t>US since 2010, its 	completeness is uncertain,  which limits uses of MSI data at 	the population level.</a:t>
            </a:r>
          </a:p>
          <a:p>
            <a:pPr marL="0" indent="0">
              <a:lnSpc>
                <a:spcPct val="110000"/>
              </a:lnSpc>
              <a:buClr>
                <a:schemeClr val="accent1">
                  <a:lumMod val="75000"/>
                </a:schemeClr>
              </a:buClr>
              <a:buSzPct val="15000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endParaRPr lang="en-US" sz="1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3780" name="Line 4"/>
          <p:cNvSpPr>
            <a:spLocks noChangeShapeType="1"/>
          </p:cNvSpPr>
          <p:nvPr/>
        </p:nvSpPr>
        <p:spPr bwMode="auto">
          <a:xfrm>
            <a:off x="228600" y="914400"/>
            <a:ext cx="8077200" cy="0"/>
          </a:xfrm>
          <a:prstGeom prst="line">
            <a:avLst/>
          </a:pr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6355733"/>
            <a:ext cx="4956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/>
              <a:t>1</a:t>
            </a:r>
            <a:r>
              <a:rPr lang="en-US" dirty="0"/>
              <a:t> </a:t>
            </a:r>
            <a:r>
              <a:rPr lang="en-US" dirty="0" err="1"/>
              <a:t>Clin</a:t>
            </a:r>
            <a:r>
              <a:rPr lang="en-US" dirty="0"/>
              <a:t> </a:t>
            </a:r>
            <a:r>
              <a:rPr lang="en-US" dirty="0" err="1"/>
              <a:t>Adv</a:t>
            </a:r>
            <a:r>
              <a:rPr lang="en-US" dirty="0"/>
              <a:t> </a:t>
            </a:r>
            <a:r>
              <a:rPr lang="en-US" dirty="0" err="1"/>
              <a:t>Hematol</a:t>
            </a:r>
            <a:r>
              <a:rPr lang="en-US" dirty="0"/>
              <a:t> </a:t>
            </a:r>
            <a:r>
              <a:rPr lang="en-US" dirty="0" err="1"/>
              <a:t>Oncol</a:t>
            </a:r>
            <a:r>
              <a:rPr lang="en-US" dirty="0"/>
              <a:t>. 2018 Nov;16(11):735-745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049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85750"/>
            <a:ext cx="9047414" cy="11430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Frequencies of MSI/or IHC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Test by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Months from Diagnosis  </a:t>
            </a:r>
            <a:b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CRC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Patients Under Age 70 Years in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Louisiana, 2016 </a:t>
            </a:r>
            <a:endParaRPr lang="en-US" sz="2800" b="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23" y="1676400"/>
            <a:ext cx="8982075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2552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5188" y="-28267"/>
            <a:ext cx="8751455" cy="1143000"/>
          </a:xfrm>
        </p:spPr>
        <p:txBody>
          <a:bodyPr/>
          <a:lstStyle/>
          <a:p>
            <a:pPr algn="l"/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Background</a:t>
            </a:r>
            <a:endParaRPr lang="en-US" sz="3200" b="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84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6940" y="1295400"/>
            <a:ext cx="8809703" cy="5695335"/>
          </a:xfrm>
        </p:spPr>
        <p:txBody>
          <a:bodyPr>
            <a:normAutofit/>
          </a:bodyPr>
          <a:lstStyle/>
          <a:p>
            <a:pPr marL="228600"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000" dirty="0" smtClean="0"/>
              <a:t>As MSI test is performed on CRC tumors removed at 	surgery or on colonoscopy biopsy, pathology reports are 	the primary source of this data. 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SzPct val="150000"/>
              <a:buNone/>
            </a:pPr>
            <a:endParaRPr lang="en-US" sz="1000" dirty="0" smtClean="0">
              <a:latin typeface="Times New Roman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000" dirty="0" smtClean="0"/>
              <a:t>Currently, </a:t>
            </a:r>
            <a:r>
              <a:rPr lang="en-US" sz="3000" dirty="0"/>
              <a:t>electronic pathology </a:t>
            </a:r>
            <a:r>
              <a:rPr lang="en-US" sz="3000" dirty="0" smtClean="0"/>
              <a:t>(e-path) reports including	subsequent addendums, cover over </a:t>
            </a:r>
            <a:r>
              <a:rPr lang="en-US" sz="3000" dirty="0"/>
              <a:t>95% of cancer </a:t>
            </a:r>
            <a:r>
              <a:rPr lang="en-US" sz="3000" dirty="0" smtClean="0"/>
              <a:t>cases 	in Louisiana. </a:t>
            </a:r>
          </a:p>
          <a:p>
            <a:pPr>
              <a:lnSpc>
                <a:spcPct val="110000"/>
              </a:lnSpc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>
              <a:lnSpc>
                <a:spcPct val="110000"/>
              </a:lnSpc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000" dirty="0" smtClean="0"/>
              <a:t> Large coverage of e-path reporting makes it possible to 	assess and enhance the completeness of the MSI 	 	data.  </a:t>
            </a:r>
            <a:endParaRPr lang="en-US" sz="3000" dirty="0" smtClean="0">
              <a:cs typeface="Times New Roman" pitchFamily="18" charset="0"/>
            </a:endParaRPr>
          </a:p>
          <a:p>
            <a:pPr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endParaRPr lang="en-US" sz="1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3780" name="Line 4"/>
          <p:cNvSpPr>
            <a:spLocks noChangeShapeType="1"/>
          </p:cNvSpPr>
          <p:nvPr/>
        </p:nvSpPr>
        <p:spPr bwMode="auto">
          <a:xfrm>
            <a:off x="228600" y="1066800"/>
            <a:ext cx="8077200" cy="0"/>
          </a:xfrm>
          <a:prstGeom prst="line">
            <a:avLst/>
          </a:pr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5523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33311" y="-304797"/>
            <a:ext cx="8751455" cy="1143000"/>
          </a:xfrm>
        </p:spPr>
        <p:txBody>
          <a:bodyPr/>
          <a:lstStyle/>
          <a:p>
            <a:pPr algn="l"/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Background</a:t>
            </a:r>
            <a:endParaRPr lang="en-US" sz="3200" b="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84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797"/>
            <a:ext cx="9144000" cy="5257799"/>
          </a:xfrm>
        </p:spPr>
        <p:txBody>
          <a:bodyPr>
            <a:normAutofit lnSpcReduction="10000"/>
          </a:bodyPr>
          <a:lstStyle/>
          <a:p>
            <a:pPr marL="228600"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900" dirty="0">
                <a:latin typeface="Perpetua" panose="02020502060401020303" pitchFamily="18" charset="0"/>
              </a:rPr>
              <a:t>The following facts </a:t>
            </a:r>
            <a:r>
              <a:rPr lang="en-US" sz="2900" dirty="0" smtClean="0">
                <a:latin typeface="Perpetua" panose="02020502060401020303" pitchFamily="18" charset="0"/>
              </a:rPr>
              <a:t>further triggered </a:t>
            </a:r>
            <a:r>
              <a:rPr lang="en-US" sz="2900" dirty="0">
                <a:latin typeface="Perpetua" panose="02020502060401020303" pitchFamily="18" charset="0"/>
              </a:rPr>
              <a:t>our </a:t>
            </a:r>
            <a:r>
              <a:rPr lang="en-US" sz="2900" dirty="0" smtClean="0">
                <a:latin typeface="Perpetua" panose="02020502060401020303" pitchFamily="18" charset="0"/>
              </a:rPr>
              <a:t>interest in </a:t>
            </a:r>
            <a:r>
              <a:rPr lang="en-US" sz="2900" dirty="0">
                <a:latin typeface="Perpetua" panose="02020502060401020303" pitchFamily="18" charset="0"/>
              </a:rPr>
              <a:t>MSI </a:t>
            </a:r>
            <a:r>
              <a:rPr lang="en-US" sz="2900" dirty="0" smtClean="0">
                <a:latin typeface="Perpetua" panose="02020502060401020303" pitchFamily="18" charset="0"/>
              </a:rPr>
              <a:t>data:</a:t>
            </a:r>
          </a:p>
          <a:p>
            <a:pPr marL="640080">
              <a:lnSpc>
                <a:spcPts val="3300"/>
              </a:lnSpc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900" dirty="0" smtClean="0">
                <a:latin typeface="Perpetua" panose="02020502060401020303" pitchFamily="18" charset="0"/>
                <a:cs typeface="Times New Roman" panose="02020603050405020304" pitchFamily="18" charset="0"/>
              </a:rPr>
              <a:t> Our recent study</a:t>
            </a:r>
            <a:r>
              <a:rPr lang="en-US" sz="2900" baseline="30000" dirty="0" smtClean="0">
                <a:latin typeface="Perpetua" panose="02020502060401020303" pitchFamily="18" charset="0"/>
                <a:cs typeface="Times New Roman" panose="02020603050405020304" pitchFamily="18" charset="0"/>
              </a:rPr>
              <a:t>1</a:t>
            </a:r>
            <a:r>
              <a:rPr lang="en-US" sz="2900" dirty="0" smtClean="0">
                <a:latin typeface="Perpetua" panose="02020502060401020303" pitchFamily="18" charset="0"/>
                <a:cs typeface="Times New Roman" panose="02020603050405020304" pitchFamily="18" charset="0"/>
              </a:rPr>
              <a:t> identified significantly higher early-onset 	CRC incidence rates </a:t>
            </a:r>
            <a:r>
              <a:rPr lang="en-US" sz="2900" dirty="0">
                <a:latin typeface="Perpetua" panose="02020502060401020303" pitchFamily="18" charset="0"/>
                <a:cs typeface="Times New Roman" panose="02020603050405020304" pitchFamily="18" charset="0"/>
              </a:rPr>
              <a:t>in </a:t>
            </a:r>
            <a:r>
              <a:rPr lang="en-US" sz="2900" dirty="0" smtClean="0">
                <a:latin typeface="Perpetua" panose="02020502060401020303" pitchFamily="18" charset="0"/>
                <a:cs typeface="Times New Roman" panose="02020603050405020304" pitchFamily="18" charset="0"/>
              </a:rPr>
              <a:t>the Cajuns area than the US, 	leading to speculation of a possible founder effect of 	hereditary CRC in the population.</a:t>
            </a:r>
          </a:p>
          <a:p>
            <a:pPr marL="640080" indent="0">
              <a:buClr>
                <a:schemeClr val="accent1">
                  <a:lumMod val="75000"/>
                </a:schemeClr>
              </a:buClr>
              <a:buNone/>
            </a:pPr>
            <a:endParaRPr lang="en-US" sz="400" dirty="0" smtClean="0">
              <a:latin typeface="Perpetua" panose="02020502060401020303" pitchFamily="18" charset="0"/>
            </a:endParaRPr>
          </a:p>
          <a:p>
            <a:pPr marL="640080">
              <a:lnSpc>
                <a:spcPts val="3300"/>
              </a:lnSpc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3000" dirty="0">
                <a:latin typeface="Perpetua" panose="02020502060401020303" pitchFamily="18" charset="0"/>
              </a:rPr>
              <a:t> </a:t>
            </a:r>
            <a:r>
              <a:rPr lang="en-US" sz="2900" dirty="0" smtClean="0">
                <a:latin typeface="Perpetua" panose="02020502060401020303" pitchFamily="18" charset="0"/>
              </a:rPr>
              <a:t>The new initiation “Taking Aim at Cancer in Louisiana” 	targets CRC cancer to improve early detection and 	reduce mortality rates.</a:t>
            </a:r>
          </a:p>
          <a:p>
            <a:pPr marL="640080" indent="0">
              <a:buClr>
                <a:schemeClr val="accent1">
                  <a:lumMod val="75000"/>
                </a:schemeClr>
              </a:buClr>
              <a:buNone/>
            </a:pPr>
            <a:endParaRPr lang="en-US" sz="400" dirty="0" smtClean="0">
              <a:latin typeface="Perpetua" panose="02020502060401020303" pitchFamily="18" charset="0"/>
            </a:endParaRPr>
          </a:p>
          <a:p>
            <a:pPr marL="64008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900" dirty="0">
                <a:latin typeface="Perpetua" panose="02020502060401020303" pitchFamily="18" charset="0"/>
              </a:rPr>
              <a:t> </a:t>
            </a:r>
            <a:r>
              <a:rPr lang="en-US" sz="2900" dirty="0" smtClean="0">
                <a:latin typeface="Perpetua" panose="02020502060401020303" pitchFamily="18" charset="0"/>
              </a:rPr>
              <a:t>We are interested in identifying patients with hereditary 	cancers</a:t>
            </a:r>
            <a:r>
              <a:rPr lang="en-US" sz="2900" baseline="30000" dirty="0" smtClean="0">
                <a:latin typeface="Perpetua" panose="02020502060401020303" pitchFamily="18" charset="0"/>
              </a:rPr>
              <a:t>2</a:t>
            </a:r>
            <a:r>
              <a:rPr lang="en-US" sz="2900" dirty="0" smtClean="0">
                <a:latin typeface="Perpetua" panose="02020502060401020303" pitchFamily="18" charset="0"/>
              </a:rPr>
              <a:t> </a:t>
            </a:r>
            <a:r>
              <a:rPr lang="en-US" sz="2900" dirty="0">
                <a:latin typeface="Perpetua" panose="02020502060401020303" pitchFamily="18" charset="0"/>
              </a:rPr>
              <a:t>to help hospitals </a:t>
            </a:r>
            <a:r>
              <a:rPr lang="en-US" sz="2900" dirty="0" smtClean="0">
                <a:latin typeface="Perpetua" panose="02020502060401020303" pitchFamily="18" charset="0"/>
              </a:rPr>
              <a:t>with genetic </a:t>
            </a:r>
            <a:r>
              <a:rPr lang="en-US" sz="2900" dirty="0">
                <a:latin typeface="Perpetua" panose="02020502060401020303" pitchFamily="18" charset="0"/>
              </a:rPr>
              <a:t>referrals for </a:t>
            </a:r>
            <a:r>
              <a:rPr lang="en-US" sz="2900" dirty="0" smtClean="0">
                <a:latin typeface="Perpetua" panose="02020502060401020303" pitchFamily="18" charset="0"/>
              </a:rPr>
              <a:t>cancer  	patients </a:t>
            </a:r>
            <a:r>
              <a:rPr lang="en-US" sz="2900" dirty="0">
                <a:latin typeface="Perpetua" panose="02020502060401020303" pitchFamily="18" charset="0"/>
              </a:rPr>
              <a:t>and their relatives. </a:t>
            </a:r>
            <a:endParaRPr lang="en-US" sz="1100" dirty="0" smtClean="0">
              <a:latin typeface="Times New Roman" pitchFamily="18" charset="0"/>
            </a:endParaRPr>
          </a:p>
          <a:p>
            <a:pPr marL="0" indent="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50000"/>
              <a:buNone/>
            </a:pPr>
            <a:endParaRPr lang="en-US" sz="1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3780" name="Line 4"/>
          <p:cNvSpPr>
            <a:spLocks noChangeShapeType="1"/>
          </p:cNvSpPr>
          <p:nvPr/>
        </p:nvSpPr>
        <p:spPr bwMode="auto">
          <a:xfrm>
            <a:off x="133311" y="838203"/>
            <a:ext cx="8077200" cy="0"/>
          </a:xfrm>
          <a:prstGeom prst="line">
            <a:avLst/>
          </a:pr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6324597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1</a:t>
            </a:r>
            <a:r>
              <a:rPr lang="en-US" dirty="0" smtClean="0"/>
              <a:t> </a:t>
            </a:r>
            <a:r>
              <a:rPr lang="en-US" dirty="0" err="1" smtClean="0"/>
              <a:t>Clin</a:t>
            </a:r>
            <a:r>
              <a:rPr lang="en-US" dirty="0" smtClean="0"/>
              <a:t> </a:t>
            </a:r>
            <a:r>
              <a:rPr lang="en-US" dirty="0" err="1" smtClean="0"/>
              <a:t>Transl</a:t>
            </a:r>
            <a:r>
              <a:rPr lang="en-US" dirty="0" smtClean="0"/>
              <a:t> </a:t>
            </a:r>
            <a:r>
              <a:rPr lang="en-US" dirty="0" err="1" smtClean="0"/>
              <a:t>Gastroenterol</a:t>
            </a:r>
            <a:r>
              <a:rPr lang="en-US" dirty="0" smtClean="0"/>
              <a:t>. 2014 Oct; 5(10): e60. 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nb-NO" dirty="0" smtClean="0"/>
              <a:t>Gut Liver. 2016 Mar; 10(2): 220–227.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3963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0144" y="1600200"/>
            <a:ext cx="8675255" cy="4953000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SzPct val="150000"/>
              <a:buNone/>
            </a:pPr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000" dirty="0">
                <a:cs typeface="Times New Roman" panose="02020603050405020304" pitchFamily="18" charset="0"/>
              </a:rPr>
              <a:t>To assess the completeness of MSI data routinely </a:t>
            </a:r>
            <a:r>
              <a:rPr lang="en-US" sz="3000" dirty="0" smtClean="0">
                <a:cs typeface="Times New Roman" panose="02020603050405020304" pitchFamily="18" charset="0"/>
              </a:rPr>
              <a:t>	collected for microscopically confirmed CRC 	cases.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SzPct val="150000"/>
              <a:buNone/>
            </a:pPr>
            <a:r>
              <a:rPr lang="en-US" sz="800" dirty="0" smtClean="0">
                <a:cs typeface="Times New Roman" panose="02020603050405020304" pitchFamily="18" charset="0"/>
              </a:rPr>
              <a:t>	</a:t>
            </a:r>
            <a:endParaRPr lang="en-US" sz="800" dirty="0" smtClean="0"/>
          </a:p>
          <a:p>
            <a:pPr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000" dirty="0" smtClean="0"/>
              <a:t>To evaluate the role of e-path reports in supplementing MSI 	data.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SzPct val="150000"/>
              <a:buNone/>
            </a:pPr>
            <a:endParaRPr lang="en-US" sz="1000" dirty="0" smtClean="0"/>
          </a:p>
          <a:p>
            <a:pPr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000" dirty="0" smtClean="0"/>
              <a:t>To describe the use of MSI test among CRC patients in 	clinical practice and identify sociodemographic factors 	</a:t>
            </a:r>
            <a:r>
              <a:rPr lang="en-US" sz="3000" dirty="0" smtClean="0"/>
              <a:t>related to its </a:t>
            </a:r>
            <a:r>
              <a:rPr lang="en-US" sz="3000" dirty="0" smtClean="0"/>
              <a:t>use. 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SzPct val="150000"/>
              <a:buNone/>
            </a:pPr>
            <a:endParaRPr lang="en-US" sz="1000" dirty="0" smtClean="0">
              <a:latin typeface="Times New Roman" pitchFamily="18" charset="0"/>
            </a:endParaRPr>
          </a:p>
          <a:p>
            <a:pPr marL="0" indent="0">
              <a:buClr>
                <a:schemeClr val="accent1">
                  <a:lumMod val="75000"/>
                </a:schemeClr>
              </a:buClr>
              <a:buSzPct val="150000"/>
              <a:buNone/>
            </a:pPr>
            <a:endParaRPr lang="en-US" dirty="0" smtClean="0">
              <a:latin typeface="Times New Roman" pitchFamily="18" charset="0"/>
            </a:endParaRPr>
          </a:p>
          <a:p>
            <a:pPr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endParaRPr lang="en-US" sz="1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3780" name="Line 4"/>
          <p:cNvSpPr>
            <a:spLocks noChangeShapeType="1"/>
          </p:cNvSpPr>
          <p:nvPr/>
        </p:nvSpPr>
        <p:spPr bwMode="auto">
          <a:xfrm>
            <a:off x="240145" y="1600200"/>
            <a:ext cx="8077200" cy="0"/>
          </a:xfrm>
          <a:prstGeom prst="line">
            <a:avLst/>
          </a:pr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10784"/>
          <a:stretch/>
        </p:blipFill>
        <p:spPr>
          <a:xfrm>
            <a:off x="381000" y="323851"/>
            <a:ext cx="4210050" cy="1173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4359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40145" y="-80818"/>
            <a:ext cx="8751455" cy="1143000"/>
          </a:xfrm>
        </p:spPr>
        <p:txBody>
          <a:bodyPr/>
          <a:lstStyle/>
          <a:p>
            <a:pPr algn="l"/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Methods</a:t>
            </a:r>
            <a:endParaRPr lang="en-US" sz="3200" b="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84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5188" y="761999"/>
            <a:ext cx="8458200" cy="5763973"/>
          </a:xfrm>
        </p:spPr>
        <p:txBody>
          <a:bodyPr>
            <a:normAutofit lnSpcReduction="10000"/>
          </a:bodyPr>
          <a:lstStyle/>
          <a:p>
            <a:pPr>
              <a:buClr>
                <a:srgbClr val="FF0000"/>
              </a:buClr>
              <a:buSzPct val="150000"/>
              <a:buNone/>
            </a:pPr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0">
              <a:buClr>
                <a:srgbClr val="E48312">
                  <a:lumMod val="75000"/>
                </a:srgbClr>
              </a:buClr>
              <a:buFont typeface="Courier New" panose="02070309020205020404" pitchFamily="49" charset="0"/>
              <a:buChar char="o"/>
            </a:pPr>
            <a:endParaRPr lang="en-US" sz="1300" dirty="0" smtClean="0">
              <a:latin typeface="Times New Roman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Perpetua" panose="02020502060401020303" pitchFamily="18" charset="0"/>
              </a:rPr>
              <a:t>Data source: LTR</a:t>
            </a:r>
          </a:p>
          <a:p>
            <a:pPr marL="640080" indent="0">
              <a:buClr>
                <a:schemeClr val="accent1">
                  <a:lumMod val="75000"/>
                </a:schemeClr>
              </a:buClr>
              <a:buNone/>
            </a:pPr>
            <a:endParaRPr lang="en-US" sz="1300" dirty="0" smtClean="0">
              <a:latin typeface="Perpetua" panose="02020502060401020303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Perpetua" panose="02020502060401020303" pitchFamily="18" charset="0"/>
              </a:rPr>
              <a:t>Eligibility criteria</a:t>
            </a:r>
          </a:p>
          <a:p>
            <a:pPr marL="73152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800" dirty="0" smtClean="0">
                <a:latin typeface="Perpetua" panose="02020502060401020303" pitchFamily="18" charset="0"/>
              </a:rPr>
              <a:t> Patients diagnosed with microscopically confirmed 	colorectal cancers</a:t>
            </a:r>
            <a:r>
              <a:rPr lang="en-US" sz="2800" baseline="30000" dirty="0" smtClean="0">
                <a:latin typeface="Perpetua" panose="02020502060401020303" pitchFamily="18" charset="0"/>
              </a:rPr>
              <a:t>1</a:t>
            </a:r>
            <a:r>
              <a:rPr lang="en-US" sz="2800" dirty="0" smtClean="0">
                <a:latin typeface="Perpetua" panose="02020502060401020303" pitchFamily="18" charset="0"/>
              </a:rPr>
              <a:t> in 2016; C181 excluded</a:t>
            </a:r>
          </a:p>
          <a:p>
            <a:pPr marL="73152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800" dirty="0">
                <a:latin typeface="Perpetua" panose="02020502060401020303" pitchFamily="18" charset="0"/>
              </a:rPr>
              <a:t> </a:t>
            </a:r>
            <a:r>
              <a:rPr lang="en-US" sz="2800" dirty="0" smtClean="0">
                <a:latin typeface="Perpetua" panose="02020502060401020303" pitchFamily="18" charset="0"/>
              </a:rPr>
              <a:t>Age &lt; 70 years at diagnosis</a:t>
            </a:r>
          </a:p>
          <a:p>
            <a:pPr marL="73152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800" dirty="0">
                <a:latin typeface="Perpetua" panose="02020502060401020303" pitchFamily="18" charset="0"/>
              </a:rPr>
              <a:t> </a:t>
            </a:r>
            <a:r>
              <a:rPr lang="en-US" sz="2800" dirty="0" smtClean="0">
                <a:latin typeface="Perpetua" panose="02020502060401020303" pitchFamily="18" charset="0"/>
              </a:rPr>
              <a:t>Louisiana residents  </a:t>
            </a:r>
          </a:p>
          <a:p>
            <a:pPr marL="73152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800" dirty="0">
                <a:latin typeface="Perpetua" panose="02020502060401020303" pitchFamily="18" charset="0"/>
              </a:rPr>
              <a:t> </a:t>
            </a:r>
            <a:r>
              <a:rPr lang="en-US" sz="2800" dirty="0" smtClean="0">
                <a:latin typeface="Perpetua" panose="02020502060401020303" pitchFamily="18" charset="0"/>
              </a:rPr>
              <a:t>Not lymphoma or endocrine cancers</a:t>
            </a:r>
          </a:p>
          <a:p>
            <a:pPr marL="73152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800" dirty="0">
                <a:latin typeface="Perpetua" panose="02020502060401020303" pitchFamily="18" charset="0"/>
              </a:rPr>
              <a:t> </a:t>
            </a:r>
            <a:r>
              <a:rPr lang="en-US" sz="2800" dirty="0" smtClean="0">
                <a:latin typeface="Perpetua" panose="02020502060401020303" pitchFamily="18" charset="0"/>
              </a:rPr>
              <a:t>Not death clearance only cases</a:t>
            </a:r>
          </a:p>
          <a:p>
            <a:pPr marL="73152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800" dirty="0">
                <a:latin typeface="Perpetua" panose="02020502060401020303" pitchFamily="18" charset="0"/>
              </a:rPr>
              <a:t> </a:t>
            </a:r>
            <a:r>
              <a:rPr lang="en-US" sz="2800" dirty="0" smtClean="0">
                <a:latin typeface="Perpetua" panose="02020502060401020303" pitchFamily="18" charset="0"/>
              </a:rPr>
              <a:t>Not autopsy only cases</a:t>
            </a:r>
          </a:p>
          <a:p>
            <a:pPr marL="109728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endParaRPr lang="en-US" sz="1000" dirty="0" smtClean="0">
              <a:latin typeface="Times New Roman" pitchFamily="18" charset="0"/>
            </a:endParaRPr>
          </a:p>
          <a:p>
            <a:pPr marL="0" indent="0">
              <a:buClr>
                <a:schemeClr val="accent1">
                  <a:lumMod val="75000"/>
                </a:schemeClr>
              </a:buClr>
              <a:buSzPct val="150000"/>
              <a:buNone/>
            </a:pP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baseline="30000" dirty="0" smtClean="0">
                <a:latin typeface="Times New Roman" pitchFamily="18" charset="0"/>
              </a:rPr>
              <a:t>1 </a:t>
            </a:r>
            <a:r>
              <a:rPr lang="en-US" sz="1600" dirty="0" smtClean="0">
                <a:latin typeface="Times New Roman" pitchFamily="18" charset="0"/>
              </a:rPr>
              <a:t>SEER site recodes </a:t>
            </a:r>
            <a:r>
              <a:rPr lang="en-US" sz="1600" dirty="0">
                <a:latin typeface="Times New Roman" pitchFamily="18" charset="0"/>
              </a:rPr>
              <a:t>for CRCs: https://seer.cancer.gov/siterecode/icdo3_dwhoheme/index.html</a:t>
            </a:r>
            <a:endParaRPr lang="en-US" sz="1600" dirty="0" smtClean="0">
              <a:latin typeface="Times New Roman" pitchFamily="18" charset="0"/>
            </a:endParaRPr>
          </a:p>
          <a:p>
            <a:pPr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5000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endParaRPr lang="en-US" sz="1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3780" name="Line 4"/>
          <p:cNvSpPr>
            <a:spLocks noChangeShapeType="1"/>
          </p:cNvSpPr>
          <p:nvPr/>
        </p:nvSpPr>
        <p:spPr bwMode="auto">
          <a:xfrm>
            <a:off x="225188" y="1062182"/>
            <a:ext cx="8077200" cy="0"/>
          </a:xfrm>
          <a:prstGeom prst="line">
            <a:avLst/>
          </a:pr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800" y="3352800"/>
            <a:ext cx="1827094" cy="1953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37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35566" y="-154478"/>
            <a:ext cx="8751455" cy="1143000"/>
          </a:xfrm>
        </p:spPr>
        <p:txBody>
          <a:bodyPr/>
          <a:lstStyle/>
          <a:p>
            <a:pPr algn="l"/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Methods</a:t>
            </a:r>
            <a:endParaRPr lang="en-US" sz="3200" b="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84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1226" y="1066800"/>
            <a:ext cx="8922774" cy="5470899"/>
          </a:xfrm>
        </p:spPr>
        <p:txBody>
          <a:bodyPr>
            <a:normAutofit lnSpcReduction="10000"/>
          </a:bodyPr>
          <a:lstStyle/>
          <a:p>
            <a:pPr marL="228600"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 smtClean="0">
                <a:cs typeface="Times New Roman" panose="02020603050405020304" pitchFamily="18" charset="0"/>
              </a:rPr>
              <a:t>MSI test:</a:t>
            </a:r>
          </a:p>
          <a:p>
            <a:pPr marL="73152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800" dirty="0" smtClean="0">
                <a:cs typeface="Times New Roman" panose="02020603050405020304" pitchFamily="18" charset="0"/>
              </a:rPr>
              <a:t>4 different </a:t>
            </a:r>
            <a:r>
              <a:rPr lang="en-US" sz="2800" dirty="0">
                <a:cs typeface="Times New Roman" panose="02020603050405020304" pitchFamily="18" charset="0"/>
              </a:rPr>
              <a:t>mismatch repair genes </a:t>
            </a:r>
            <a:r>
              <a:rPr lang="en-US" sz="2800" dirty="0" smtClean="0">
                <a:cs typeface="Times New Roman" panose="02020603050405020304" pitchFamily="18" charset="0"/>
              </a:rPr>
              <a:t>are </a:t>
            </a:r>
            <a:r>
              <a:rPr lang="en-US" sz="2800" dirty="0">
                <a:cs typeface="Times New Roman" panose="02020603050405020304" pitchFamily="18" charset="0"/>
              </a:rPr>
              <a:t>responsible for </a:t>
            </a:r>
            <a:endParaRPr lang="en-US" sz="2800" dirty="0" smtClean="0">
              <a:cs typeface="Times New Roman" panose="02020603050405020304" pitchFamily="18" charset="0"/>
            </a:endParaRPr>
          </a:p>
          <a:p>
            <a:pPr marL="0" indent="0">
              <a:buClr>
                <a:schemeClr val="accent1">
                  <a:lumMod val="75000"/>
                </a:schemeClr>
              </a:buClr>
              <a:buSzPct val="150000"/>
              <a:buNone/>
            </a:pPr>
            <a:r>
              <a:rPr lang="en-US" sz="2800" dirty="0"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cs typeface="Times New Roman" panose="02020603050405020304" pitchFamily="18" charset="0"/>
              </a:rPr>
              <a:t>correcting </a:t>
            </a:r>
            <a:r>
              <a:rPr lang="en-US" sz="2800" dirty="0">
                <a:cs typeface="Times New Roman" panose="02020603050405020304" pitchFamily="18" charset="0"/>
              </a:rPr>
              <a:t>mutations in the </a:t>
            </a:r>
            <a:r>
              <a:rPr lang="en-US" sz="2800" dirty="0" smtClean="0">
                <a:cs typeface="Times New Roman" panose="02020603050405020304" pitchFamily="18" charset="0"/>
              </a:rPr>
              <a:t>DNA.</a:t>
            </a:r>
          </a:p>
          <a:p>
            <a:pPr marL="73152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800" dirty="0" smtClean="0">
                <a:cs typeface="Times New Roman" panose="02020603050405020304" pitchFamily="18" charset="0"/>
              </a:rPr>
              <a:t> If </a:t>
            </a:r>
            <a:r>
              <a:rPr lang="en-US" sz="2800" dirty="0">
                <a:cs typeface="Times New Roman" panose="02020603050405020304" pitchFamily="18" charset="0"/>
              </a:rPr>
              <a:t>one of these </a:t>
            </a:r>
            <a:r>
              <a:rPr lang="en-US" sz="2800" dirty="0" smtClean="0">
                <a:cs typeface="Times New Roman" panose="02020603050405020304" pitchFamily="18" charset="0"/>
              </a:rPr>
              <a:t>genes is </a:t>
            </a:r>
            <a:r>
              <a:rPr lang="en-US" sz="2800" dirty="0">
                <a:cs typeface="Times New Roman" panose="02020603050405020304" pitchFamily="18" charset="0"/>
              </a:rPr>
              <a:t>mutated, small errors in the </a:t>
            </a:r>
            <a:endParaRPr lang="en-US" sz="2800" dirty="0" smtClean="0">
              <a:cs typeface="Times New Roman" panose="02020603050405020304" pitchFamily="18" charset="0"/>
            </a:endParaRPr>
          </a:p>
          <a:p>
            <a:pPr marL="0" indent="0">
              <a:buClr>
                <a:schemeClr val="accent1">
                  <a:lumMod val="75000"/>
                </a:schemeClr>
              </a:buClr>
              <a:buSzPct val="150000"/>
              <a:buNone/>
            </a:pPr>
            <a:r>
              <a:rPr lang="en-US" sz="2800" dirty="0"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cs typeface="Times New Roman" panose="02020603050405020304" pitchFamily="18" charset="0"/>
              </a:rPr>
              <a:t>DNA remains unrepaired leading </a:t>
            </a:r>
            <a:r>
              <a:rPr lang="en-US" sz="2800" dirty="0">
                <a:cs typeface="Times New Roman" panose="02020603050405020304" pitchFamily="18" charset="0"/>
              </a:rPr>
              <a:t>to </a:t>
            </a:r>
            <a:r>
              <a:rPr lang="en-US" sz="2800" dirty="0" smtClean="0">
                <a:cs typeface="Times New Roman" panose="02020603050405020304" pitchFamily="18" charset="0"/>
              </a:rPr>
              <a:t>an expansion/ 		reduction in </a:t>
            </a:r>
            <a:r>
              <a:rPr lang="en-US" sz="2800" dirty="0">
                <a:cs typeface="Times New Roman" panose="02020603050405020304" pitchFamily="18" charset="0"/>
              </a:rPr>
              <a:t>repetitive sequences in the </a:t>
            </a:r>
            <a:r>
              <a:rPr lang="en-US" sz="2800" dirty="0" smtClean="0">
                <a:cs typeface="Times New Roman" panose="02020603050405020304" pitchFamily="18" charset="0"/>
              </a:rPr>
              <a:t>DNA, which is 	termed MSI.</a:t>
            </a:r>
          </a:p>
          <a:p>
            <a:pPr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800" dirty="0" smtClean="0">
                <a:cs typeface="Times New Roman" panose="02020603050405020304" pitchFamily="18" charset="0"/>
              </a:rPr>
              <a:t>IHC (</a:t>
            </a:r>
            <a:r>
              <a:rPr lang="en-US" sz="2800" dirty="0" err="1" smtClean="0">
                <a:cs typeface="Times New Roman" panose="02020603050405020304" pitchFamily="18" charset="0"/>
              </a:rPr>
              <a:t>immunohistochemical</a:t>
            </a:r>
            <a:r>
              <a:rPr lang="en-US" sz="2800" dirty="0" smtClean="0">
                <a:cs typeface="Times New Roman" panose="02020603050405020304" pitchFamily="18" charset="0"/>
              </a:rPr>
              <a:t> staining)</a:t>
            </a:r>
          </a:p>
          <a:p>
            <a:pPr marL="731520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800" dirty="0" smtClean="0">
                <a:cs typeface="Times New Roman" panose="02020603050405020304" pitchFamily="18" charset="0"/>
              </a:rPr>
              <a:t>The </a:t>
            </a:r>
            <a:r>
              <a:rPr lang="en-US" sz="2800" dirty="0">
                <a:cs typeface="Times New Roman" panose="02020603050405020304" pitchFamily="18" charset="0"/>
              </a:rPr>
              <a:t>MSI test has now largely been replaced by </a:t>
            </a:r>
            <a:r>
              <a:rPr lang="en-US" sz="2800" dirty="0" smtClean="0">
                <a:cs typeface="Times New Roman" panose="02020603050405020304" pitchFamily="18" charset="0"/>
              </a:rPr>
              <a:t>IHC </a:t>
            </a:r>
            <a:r>
              <a:rPr lang="en-US" sz="2800" dirty="0">
                <a:cs typeface="Times New Roman" panose="02020603050405020304" pitchFamily="18" charset="0"/>
              </a:rPr>
              <a:t>on the </a:t>
            </a:r>
            <a:r>
              <a:rPr lang="en-US" sz="2800" dirty="0" smtClean="0">
                <a:cs typeface="Times New Roman" panose="02020603050405020304" pitchFamily="18" charset="0"/>
              </a:rPr>
              <a:t>	tumor tissue, which </a:t>
            </a:r>
            <a:r>
              <a:rPr lang="en-US" sz="2800" dirty="0">
                <a:cs typeface="Times New Roman" panose="02020603050405020304" pitchFamily="18" charset="0"/>
              </a:rPr>
              <a:t>detects the </a:t>
            </a:r>
            <a:r>
              <a:rPr lang="en-US" sz="2800" dirty="0" smtClean="0">
                <a:cs typeface="Times New Roman" panose="02020603050405020304" pitchFamily="18" charset="0"/>
              </a:rPr>
              <a:t>presence/absence </a:t>
            </a:r>
            <a:r>
              <a:rPr lang="en-US" sz="2800" dirty="0">
                <a:cs typeface="Times New Roman" panose="02020603050405020304" pitchFamily="18" charset="0"/>
              </a:rPr>
              <a:t>of the </a:t>
            </a:r>
            <a:r>
              <a:rPr lang="en-US" sz="2800" dirty="0" smtClean="0">
                <a:cs typeface="Times New Roman" panose="02020603050405020304" pitchFamily="18" charset="0"/>
              </a:rPr>
              <a:t>	4 	protein </a:t>
            </a:r>
            <a:r>
              <a:rPr lang="en-US" sz="2800" dirty="0">
                <a:cs typeface="Times New Roman" panose="02020603050405020304" pitchFamily="18" charset="0"/>
              </a:rPr>
              <a:t>products coded by the four mismatch repair </a:t>
            </a:r>
            <a:r>
              <a:rPr lang="en-US" sz="2800" dirty="0" smtClean="0">
                <a:cs typeface="Times New Roman" panose="02020603050405020304" pitchFamily="18" charset="0"/>
              </a:rPr>
              <a:t>genes</a:t>
            </a:r>
            <a:r>
              <a:rPr lang="en-US" sz="2800" dirty="0">
                <a:cs typeface="Times New Roman" panose="02020603050405020304" pitchFamily="18" charset="0"/>
              </a:rPr>
              <a:t>. </a:t>
            </a:r>
            <a:endParaRPr lang="en-US" sz="2800" dirty="0" smtClean="0">
              <a:cs typeface="Times New Roman" pitchFamily="18" charset="0"/>
            </a:endParaRPr>
          </a:p>
          <a:p>
            <a:pPr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endParaRPr lang="en-US" sz="1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3780" name="Line 4"/>
          <p:cNvSpPr>
            <a:spLocks noChangeShapeType="1"/>
          </p:cNvSpPr>
          <p:nvPr/>
        </p:nvSpPr>
        <p:spPr bwMode="auto">
          <a:xfrm>
            <a:off x="135566" y="910242"/>
            <a:ext cx="8077200" cy="0"/>
          </a:xfrm>
          <a:prstGeom prst="line">
            <a:avLst/>
          </a:pr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19165"/>
          <a:stretch/>
        </p:blipFill>
        <p:spPr>
          <a:xfrm>
            <a:off x="5715001" y="152400"/>
            <a:ext cx="3277696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4056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0046" y="-114299"/>
            <a:ext cx="8751455" cy="1143000"/>
          </a:xfrm>
        </p:spPr>
        <p:txBody>
          <a:bodyPr/>
          <a:lstStyle/>
          <a:p>
            <a:pPr algn="l"/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Methods</a:t>
            </a:r>
            <a:endParaRPr lang="en-US" sz="3200" b="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84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2985" y="1371600"/>
            <a:ext cx="9325880" cy="5695335"/>
          </a:xfrm>
        </p:spPr>
        <p:txBody>
          <a:bodyPr>
            <a:normAutofit/>
          </a:bodyPr>
          <a:lstStyle/>
          <a:p>
            <a:pPr marL="228600">
              <a:lnSpc>
                <a:spcPts val="3300"/>
              </a:lnSpc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100" dirty="0" smtClean="0">
                <a:cs typeface="Times New Roman" panose="02020603050405020304" pitchFamily="18" charset="0"/>
              </a:rPr>
              <a:t>Electronic pathology reports (E-path) of reportable </a:t>
            </a:r>
            <a:r>
              <a:rPr lang="en-US" sz="3100" dirty="0">
                <a:cs typeface="Times New Roman" panose="02020603050405020304" pitchFamily="18" charset="0"/>
              </a:rPr>
              <a:t>	</a:t>
            </a:r>
            <a:r>
              <a:rPr lang="en-US" sz="3100" dirty="0" smtClean="0">
                <a:cs typeface="Times New Roman" panose="02020603050405020304" pitchFamily="18" charset="0"/>
              </a:rPr>
              <a:t>cancer cases routinely transmitted to LTR:  imported </a:t>
            </a:r>
          </a:p>
          <a:p>
            <a:pPr marL="0" indent="0">
              <a:lnSpc>
                <a:spcPts val="3300"/>
              </a:lnSpc>
              <a:buClr>
                <a:schemeClr val="accent1">
                  <a:lumMod val="75000"/>
                </a:schemeClr>
              </a:buClr>
              <a:buSzPct val="150000"/>
              <a:buNone/>
            </a:pPr>
            <a:r>
              <a:rPr lang="en-US" sz="3100" dirty="0">
                <a:cs typeface="Times New Roman" panose="02020603050405020304" pitchFamily="18" charset="0"/>
              </a:rPr>
              <a:t>	</a:t>
            </a:r>
            <a:r>
              <a:rPr lang="en-US" sz="3100" dirty="0" smtClean="0">
                <a:cs typeface="Times New Roman" panose="02020603050405020304" pitchFamily="18" charset="0"/>
              </a:rPr>
              <a:t>into </a:t>
            </a:r>
            <a:r>
              <a:rPr lang="en-US" sz="3100" dirty="0">
                <a:cs typeface="Times New Roman" panose="02020603050405020304" pitchFamily="18" charset="0"/>
              </a:rPr>
              <a:t>SEER*DMS and </a:t>
            </a:r>
            <a:r>
              <a:rPr lang="en-US" sz="3100" dirty="0" smtClean="0">
                <a:cs typeface="Times New Roman" panose="02020603050405020304" pitchFamily="18" charset="0"/>
              </a:rPr>
              <a:t>linked to the corresponding </a:t>
            </a:r>
          </a:p>
          <a:p>
            <a:pPr marL="0" indent="0">
              <a:lnSpc>
                <a:spcPts val="3300"/>
              </a:lnSpc>
              <a:buClr>
                <a:schemeClr val="accent1">
                  <a:lumMod val="75000"/>
                </a:schemeClr>
              </a:buClr>
              <a:buSzPct val="150000"/>
              <a:buNone/>
            </a:pPr>
            <a:r>
              <a:rPr lang="en-US" sz="3100" dirty="0">
                <a:cs typeface="Times New Roman" panose="02020603050405020304" pitchFamily="18" charset="0"/>
              </a:rPr>
              <a:t>	</a:t>
            </a:r>
            <a:r>
              <a:rPr lang="en-US" sz="3100" dirty="0" smtClean="0">
                <a:cs typeface="Times New Roman" panose="02020603050405020304" pitchFamily="18" charset="0"/>
              </a:rPr>
              <a:t>cancer records </a:t>
            </a:r>
            <a:r>
              <a:rPr lang="en-US" sz="3100" dirty="0">
                <a:cs typeface="Times New Roman" panose="02020603050405020304" pitchFamily="18" charset="0"/>
              </a:rPr>
              <a:t>as source records</a:t>
            </a:r>
            <a:r>
              <a:rPr lang="en-US" sz="3100" dirty="0" smtClean="0"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10000"/>
              </a:lnSpc>
              <a:buClr>
                <a:schemeClr val="accent1">
                  <a:lumMod val="75000"/>
                </a:schemeClr>
              </a:buClr>
              <a:buSzPct val="150000"/>
              <a:buNone/>
            </a:pPr>
            <a:endParaRPr lang="en-US" sz="700" dirty="0">
              <a:cs typeface="Times New Roman" panose="02020603050405020304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endParaRPr lang="en-US" sz="1000" dirty="0">
              <a:cs typeface="Times New Roman" panose="02020603050405020304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3100" dirty="0" smtClean="0">
                <a:cs typeface="Times New Roman" panose="02020603050405020304" pitchFamily="18" charset="0"/>
              </a:rPr>
              <a:t> E-path </a:t>
            </a:r>
            <a:r>
              <a:rPr lang="en-US" sz="3100" dirty="0">
                <a:cs typeface="Times New Roman" panose="02020603050405020304" pitchFamily="18" charset="0"/>
              </a:rPr>
              <a:t>reports with no mention of reportable cancer but 	matched to prior cancer </a:t>
            </a:r>
            <a:r>
              <a:rPr lang="en-US" sz="3100" dirty="0" smtClean="0">
                <a:cs typeface="Times New Roman" panose="02020603050405020304" pitchFamily="18" charset="0"/>
              </a:rPr>
              <a:t>patients routinely transmitted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SzPct val="150000"/>
              <a:buNone/>
            </a:pPr>
            <a:r>
              <a:rPr lang="en-US" sz="3100" dirty="0">
                <a:cs typeface="Times New Roman" panose="02020603050405020304" pitchFamily="18" charset="0"/>
              </a:rPr>
              <a:t>	</a:t>
            </a:r>
            <a:r>
              <a:rPr lang="en-US" sz="3100" dirty="0" smtClean="0">
                <a:cs typeface="Times New Roman" panose="02020603050405020304" pitchFamily="18" charset="0"/>
              </a:rPr>
              <a:t>to </a:t>
            </a:r>
            <a:r>
              <a:rPr lang="en-US" sz="3100" dirty="0">
                <a:cs typeface="Times New Roman" panose="02020603050405020304" pitchFamily="18" charset="0"/>
              </a:rPr>
              <a:t>LTR </a:t>
            </a:r>
            <a:r>
              <a:rPr lang="en-US" sz="3100" dirty="0" smtClean="0">
                <a:cs typeface="Times New Roman" panose="02020603050405020304" pitchFamily="18" charset="0"/>
              </a:rPr>
              <a:t>named “</a:t>
            </a:r>
            <a:r>
              <a:rPr lang="en-US" sz="3100" dirty="0">
                <a:solidFill>
                  <a:srgbClr val="FF0000"/>
                </a:solidFill>
                <a:cs typeface="Times New Roman" panose="02020603050405020304" pitchFamily="18" charset="0"/>
              </a:rPr>
              <a:t>e-path forwarding</a:t>
            </a:r>
            <a:r>
              <a:rPr lang="en-US" sz="3100" dirty="0" smtClean="0">
                <a:cs typeface="Times New Roman" panose="02020603050405020304" pitchFamily="18" charset="0"/>
              </a:rPr>
              <a:t>”: stored </a:t>
            </a:r>
            <a:r>
              <a:rPr lang="en-US" sz="3100" dirty="0">
                <a:cs typeface="Times New Roman" panose="02020603050405020304" pitchFamily="18" charset="0"/>
              </a:rPr>
              <a:t>outside of </a:t>
            </a:r>
            <a:r>
              <a:rPr lang="en-US" sz="3100" dirty="0" smtClean="0">
                <a:cs typeface="Times New Roman" panose="02020603050405020304" pitchFamily="18" charset="0"/>
              </a:rPr>
              <a:t>	SEER*DMS</a:t>
            </a:r>
            <a:r>
              <a:rPr lang="en-US" sz="3100" dirty="0" smtClean="0">
                <a:cs typeface="Times New Roman" panose="02020603050405020304" pitchFamily="18" charset="0"/>
              </a:rPr>
              <a:t>.</a:t>
            </a:r>
            <a:endParaRPr lang="en-US" sz="3100" dirty="0">
              <a:cs typeface="Times New Roman" panose="02020603050405020304" pitchFamily="18" charset="0"/>
            </a:endParaRPr>
          </a:p>
          <a:p>
            <a:pPr marL="0" indent="0">
              <a:buClr>
                <a:schemeClr val="accent1">
                  <a:lumMod val="75000"/>
                </a:schemeClr>
              </a:buClr>
              <a:buSzPct val="150000"/>
              <a:buNone/>
            </a:pPr>
            <a:endParaRPr lang="en-US" sz="1300" dirty="0" smtClean="0">
              <a:cs typeface="Times New Roman" pitchFamily="18" charset="0"/>
            </a:endParaRPr>
          </a:p>
        </p:txBody>
      </p:sp>
      <p:sp>
        <p:nvSpPr>
          <p:cNvPr id="843780" name="Line 4"/>
          <p:cNvSpPr>
            <a:spLocks noChangeShapeType="1"/>
          </p:cNvSpPr>
          <p:nvPr/>
        </p:nvSpPr>
        <p:spPr bwMode="auto">
          <a:xfrm>
            <a:off x="162985" y="1143000"/>
            <a:ext cx="8077200" cy="0"/>
          </a:xfrm>
          <a:prstGeom prst="line">
            <a:avLst/>
          </a:pr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28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6823" y="343930"/>
            <a:ext cx="4953000" cy="8382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Eligible CRC cases from SEER*DMS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1" y="1799598"/>
            <a:ext cx="5638800" cy="69111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solidFill>
                  <a:schemeClr val="tx1"/>
                </a:solidFill>
              </a:rPr>
              <a:t>MSI coded as not collected (998), not done (998), or unknown (999)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5562599" y="724333"/>
            <a:ext cx="1600201" cy="4540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2421924" y="1314078"/>
            <a:ext cx="304799" cy="447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2397724" y="2559967"/>
            <a:ext cx="328999" cy="4075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2300928" y="3783981"/>
            <a:ext cx="392842" cy="4762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76780" y="2959843"/>
            <a:ext cx="5207343" cy="762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solidFill>
                  <a:schemeClr val="tx1"/>
                </a:solidFill>
              </a:rPr>
              <a:t>Reviewed E-path reports of CRC cases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09551" y="4368149"/>
            <a:ext cx="5219700" cy="91266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solidFill>
                  <a:schemeClr val="tx1"/>
                </a:solidFill>
              </a:rPr>
              <a:t>Reviewed path reports from E-path forwarding 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2401" y="5599277"/>
            <a:ext cx="1981199" cy="93968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MSI 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Not </a:t>
            </a:r>
            <a:r>
              <a:rPr lang="en-US" sz="2800" dirty="0" smtClean="0">
                <a:solidFill>
                  <a:schemeClr val="tx1"/>
                </a:solidFill>
              </a:rPr>
              <a:t>done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3886200" y="5360861"/>
            <a:ext cx="382287" cy="4768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52559" y="5941424"/>
            <a:ext cx="1828800" cy="5334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solidFill>
                  <a:schemeClr val="tx1"/>
                </a:solidFill>
              </a:rPr>
              <a:t>QA audit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518689" y="5889286"/>
            <a:ext cx="1600199" cy="507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apezoid 7"/>
          <p:cNvSpPr/>
          <p:nvPr/>
        </p:nvSpPr>
        <p:spPr>
          <a:xfrm>
            <a:off x="7313592" y="533400"/>
            <a:ext cx="1398674" cy="6046148"/>
          </a:xfrm>
          <a:prstGeom prst="trapezoid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MSI done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5667866" y="3111945"/>
            <a:ext cx="1494934" cy="4205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5623954" y="4592056"/>
            <a:ext cx="1494934" cy="4205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/>
          <p:cNvSpPr/>
          <p:nvPr/>
        </p:nvSpPr>
        <p:spPr>
          <a:xfrm>
            <a:off x="2226776" y="5984767"/>
            <a:ext cx="831079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742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16" grpId="0" animBg="1"/>
      <p:bldP spid="17" grpId="0" animBg="1"/>
      <p:bldP spid="19" grpId="0" animBg="1"/>
      <p:bldP spid="21" grpId="0" animBg="1"/>
      <p:bldP spid="22" grpId="0" animBg="1"/>
      <p:bldP spid="24" grpId="0" animBg="1"/>
      <p:bldP spid="29" grpId="0" animBg="1"/>
      <p:bldP spid="3" grpId="0" animBg="1"/>
      <p:bldP spid="4" grpId="0" animBg="1"/>
      <p:bldP spid="5" grpId="0" animBg="1"/>
      <p:bldP spid="8" grpId="0" animBg="1"/>
      <p:bldP spid="20" grpId="0" animBg="1"/>
      <p:bldP spid="23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3677</TotalTime>
  <Words>520</Words>
  <Application>Microsoft Office PowerPoint</Application>
  <PresentationFormat>On-screen Show (4:3)</PresentationFormat>
  <Paragraphs>175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宋体</vt:lpstr>
      <vt:lpstr>宋体</vt:lpstr>
      <vt:lpstr>Arial</vt:lpstr>
      <vt:lpstr>Calibri</vt:lpstr>
      <vt:lpstr>Courier New</vt:lpstr>
      <vt:lpstr>Franklin Gothic Book</vt:lpstr>
      <vt:lpstr>Perpetua</vt:lpstr>
      <vt:lpstr>Times New Roman</vt:lpstr>
      <vt:lpstr>Wingdings 2</vt:lpstr>
      <vt:lpstr>Equity</vt:lpstr>
      <vt:lpstr>Utilization of Microsatellite Instability Testing and Associated Factors among Colorectal Cancer Patients  </vt:lpstr>
      <vt:lpstr>Background</vt:lpstr>
      <vt:lpstr>Background</vt:lpstr>
      <vt:lpstr>Background</vt:lpstr>
      <vt:lpstr>PowerPoint Presentation</vt:lpstr>
      <vt:lpstr>Methods</vt:lpstr>
      <vt:lpstr>Methods</vt:lpstr>
      <vt:lpstr>Methods</vt:lpstr>
      <vt:lpstr>PowerPoint Presentation</vt:lpstr>
      <vt:lpstr>Results</vt:lpstr>
      <vt:lpstr>Disparities in Use of MSI/or IHC Test by Sociodemographic Factors among CRC Patients Under Age 70  Years in Louisiana, 2016 </vt:lpstr>
      <vt:lpstr>Disparities in Use of MSI/or IHC Test by Sociodemographic Factors  among CRC Patients Under Age 70  Years in Louisiana, 2016 </vt:lpstr>
      <vt:lpstr>Disparities in Use of MSI/or IHC Test by Clinical Factors among CRC Patients Under Age 70  Years in Louisiana, 2016 </vt:lpstr>
      <vt:lpstr>Sociodemographic Factors Significantly Associated with MSI/or IHC Test among CRC Patients Under Age 70  Years in Louisiana, 2016 </vt:lpstr>
      <vt:lpstr>Discussions/Conclusions</vt:lpstr>
      <vt:lpstr>Discussions/Conclusions</vt:lpstr>
      <vt:lpstr>Implication and Future Direction </vt:lpstr>
      <vt:lpstr>PowerPoint Presentation</vt:lpstr>
      <vt:lpstr>Thank You!</vt:lpstr>
      <vt:lpstr>Frequencies of MSI/or IHC Test by Months from Diagnosis   CRC Patients Under Age 70 Years in Louisiana, 2016 </vt:lpstr>
    </vt:vector>
  </TitlesOfParts>
  <Company>LSUHSC-NO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Wu, Xiao-Cheng</dc:creator>
  <cp:lastModifiedBy>Wu, Xiao-Cheng</cp:lastModifiedBy>
  <cp:revision>483</cp:revision>
  <cp:lastPrinted>2019-06-07T15:45:49Z</cp:lastPrinted>
  <dcterms:created xsi:type="dcterms:W3CDTF">2013-05-20T22:34:26Z</dcterms:created>
  <dcterms:modified xsi:type="dcterms:W3CDTF">2019-06-13T04:13:12Z</dcterms:modified>
</cp:coreProperties>
</file>