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7"/>
  </p:notesMasterIdLst>
  <p:sldIdLst>
    <p:sldId id="256" r:id="rId2"/>
    <p:sldId id="257" r:id="rId3"/>
    <p:sldId id="258" r:id="rId4"/>
    <p:sldId id="265" r:id="rId5"/>
    <p:sldId id="263" r:id="rId6"/>
    <p:sldId id="264" r:id="rId7"/>
    <p:sldId id="269" r:id="rId8"/>
    <p:sldId id="270" r:id="rId9"/>
    <p:sldId id="262" r:id="rId10"/>
    <p:sldId id="259" r:id="rId11"/>
    <p:sldId id="266" r:id="rId12"/>
    <p:sldId id="268" r:id="rId13"/>
    <p:sldId id="267" r:id="rId14"/>
    <p:sldId id="260" r:id="rId15"/>
    <p:sldId id="271" r:id="rId16"/>
    <p:sldId id="272" r:id="rId17"/>
    <p:sldId id="274" r:id="rId18"/>
    <p:sldId id="275" r:id="rId19"/>
    <p:sldId id="276" r:id="rId20"/>
    <p:sldId id="261" r:id="rId21"/>
    <p:sldId id="277" r:id="rId22"/>
    <p:sldId id="278" r:id="rId23"/>
    <p:sldId id="280" r:id="rId24"/>
    <p:sldId id="283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719" autoAdjust="0"/>
  </p:normalViewPr>
  <p:slideViewPr>
    <p:cSldViewPr snapToGrid="0" snapToObjects="1">
      <p:cViewPr varScale="1">
        <p:scale>
          <a:sx n="99" d="100"/>
          <a:sy n="99" d="100"/>
        </p:scale>
        <p:origin x="-96" y="-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rgc.local\fs\research%20dept\Research\EStewart\Projects\2nd%20Primary%20Melanoma\Tables_Word\characteristic%20tabl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ricstewart:Desktop:characteristic%20tabl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SIR of Second</a:t>
            </a:r>
            <a:r>
              <a:rPr lang="en-US" baseline="0"/>
              <a:t> Primary Melanoma by age and gender, California 2000-2015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SIR_age_sex!$Q$2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SIR_age_sex!$P$3:$P$8</c:f>
              <c:strCache>
                <c:ptCount val="6"/>
                <c:pt idx="0">
                  <c:v>00-29 years</c:v>
                </c:pt>
                <c:pt idx="1">
                  <c:v>30-39 years</c:v>
                </c:pt>
                <c:pt idx="2">
                  <c:v>40-49 years</c:v>
                </c:pt>
                <c:pt idx="3">
                  <c:v>50-59 years</c:v>
                </c:pt>
                <c:pt idx="4">
                  <c:v>60-69 years</c:v>
                </c:pt>
                <c:pt idx="5">
                  <c:v>70+ years</c:v>
                </c:pt>
              </c:strCache>
            </c:strRef>
          </c:cat>
          <c:val>
            <c:numRef>
              <c:f>SIR_age_sex!$Q$3:$Q$8</c:f>
              <c:numCache>
                <c:formatCode>General</c:formatCode>
                <c:ptCount val="6"/>
                <c:pt idx="0">
                  <c:v>25.03</c:v>
                </c:pt>
                <c:pt idx="1">
                  <c:v>15.29</c:v>
                </c:pt>
                <c:pt idx="2">
                  <c:v>14.94</c:v>
                </c:pt>
                <c:pt idx="3">
                  <c:v>11.25</c:v>
                </c:pt>
                <c:pt idx="4">
                  <c:v>11.0</c:v>
                </c:pt>
                <c:pt idx="5">
                  <c:v>10.21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37-4419-BE5F-18291D746C3A}"/>
            </c:ext>
          </c:extLst>
        </c:ser>
        <c:ser>
          <c:idx val="1"/>
          <c:order val="1"/>
          <c:tx>
            <c:strRef>
              <c:f>SIR_age_sex!$R$2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3399FF"/>
            </a:solidFill>
            <a:ln>
              <a:noFill/>
            </a:ln>
            <a:effectLst/>
          </c:spPr>
          <c:invertIfNegative val="0"/>
          <c:cat>
            <c:strRef>
              <c:f>SIR_age_sex!$P$3:$P$8</c:f>
              <c:strCache>
                <c:ptCount val="6"/>
                <c:pt idx="0">
                  <c:v>00-29 years</c:v>
                </c:pt>
                <c:pt idx="1">
                  <c:v>30-39 years</c:v>
                </c:pt>
                <c:pt idx="2">
                  <c:v>40-49 years</c:v>
                </c:pt>
                <c:pt idx="3">
                  <c:v>50-59 years</c:v>
                </c:pt>
                <c:pt idx="4">
                  <c:v>60-69 years</c:v>
                </c:pt>
                <c:pt idx="5">
                  <c:v>70+ years</c:v>
                </c:pt>
              </c:strCache>
            </c:strRef>
          </c:cat>
          <c:val>
            <c:numRef>
              <c:f>SIR_age_sex!$R$3:$R$8</c:f>
              <c:numCache>
                <c:formatCode>General</c:formatCode>
                <c:ptCount val="6"/>
                <c:pt idx="0">
                  <c:v>28.96</c:v>
                </c:pt>
                <c:pt idx="1">
                  <c:v>17.27</c:v>
                </c:pt>
                <c:pt idx="2">
                  <c:v>15.21</c:v>
                </c:pt>
                <c:pt idx="3">
                  <c:v>11.51</c:v>
                </c:pt>
                <c:pt idx="4">
                  <c:v>10.45</c:v>
                </c:pt>
                <c:pt idx="5">
                  <c:v>9.18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37-4419-BE5F-18291D746C3A}"/>
            </c:ext>
          </c:extLst>
        </c:ser>
        <c:ser>
          <c:idx val="2"/>
          <c:order val="2"/>
          <c:tx>
            <c:strRef>
              <c:f>SIR_age_sex!$S$2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00CC00"/>
            </a:solidFill>
            <a:ln>
              <a:noFill/>
            </a:ln>
            <a:effectLst/>
          </c:spPr>
          <c:invertIfNegative val="0"/>
          <c:cat>
            <c:strRef>
              <c:f>SIR_age_sex!$P$3:$P$8</c:f>
              <c:strCache>
                <c:ptCount val="6"/>
                <c:pt idx="0">
                  <c:v>00-29 years</c:v>
                </c:pt>
                <c:pt idx="1">
                  <c:v>30-39 years</c:v>
                </c:pt>
                <c:pt idx="2">
                  <c:v>40-49 years</c:v>
                </c:pt>
                <c:pt idx="3">
                  <c:v>50-59 years</c:v>
                </c:pt>
                <c:pt idx="4">
                  <c:v>60-69 years</c:v>
                </c:pt>
                <c:pt idx="5">
                  <c:v>70+ years</c:v>
                </c:pt>
              </c:strCache>
            </c:strRef>
          </c:cat>
          <c:val>
            <c:numRef>
              <c:f>SIR_age_sex!$S$3:$S$8</c:f>
              <c:numCache>
                <c:formatCode>General</c:formatCode>
                <c:ptCount val="6"/>
                <c:pt idx="0">
                  <c:v>23.78</c:v>
                </c:pt>
                <c:pt idx="1">
                  <c:v>14.22</c:v>
                </c:pt>
                <c:pt idx="2">
                  <c:v>14.63</c:v>
                </c:pt>
                <c:pt idx="3">
                  <c:v>10.61</c:v>
                </c:pt>
                <c:pt idx="4">
                  <c:v>13.2</c:v>
                </c:pt>
                <c:pt idx="5">
                  <c:v>14.91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A37-4419-BE5F-18291D746C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0"/>
        <c:axId val="2109032680"/>
        <c:axId val="-2102003736"/>
      </c:barChart>
      <c:catAx>
        <c:axId val="21090326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2003736"/>
        <c:crosses val="autoZero"/>
        <c:auto val="1"/>
        <c:lblAlgn val="ctr"/>
        <c:lblOffset val="100"/>
        <c:noMultiLvlLbl val="0"/>
      </c:catAx>
      <c:valAx>
        <c:axId val="-2102003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SIR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9032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SIR </a:t>
            </a:r>
            <a:r>
              <a:rPr lang="en-US" dirty="0" smtClean="0"/>
              <a:t>of women with </a:t>
            </a:r>
            <a:r>
              <a:rPr lang="en-US" dirty="0"/>
              <a:t>second primary melanoma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'Figure 1'!$I$28</c:f>
              <c:strCache>
                <c:ptCount val="1"/>
                <c:pt idx="0">
                  <c:v>Female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circle"/>
            <c:size val="6"/>
            <c:spPr>
              <a:solidFill>
                <a:srgbClr val="3366FF"/>
              </a:solidFill>
            </c:spPr>
          </c:marker>
          <c:cat>
            <c:strRef>
              <c:f>'Figure 1'!$H$29:$H$34</c:f>
              <c:strCache>
                <c:ptCount val="6"/>
                <c:pt idx="0">
                  <c:v>00-29 years</c:v>
                </c:pt>
                <c:pt idx="1">
                  <c:v>30-39 years</c:v>
                </c:pt>
                <c:pt idx="2">
                  <c:v>40-49 years</c:v>
                </c:pt>
                <c:pt idx="3">
                  <c:v>50-59 years</c:v>
                </c:pt>
                <c:pt idx="4">
                  <c:v>60-69 years</c:v>
                </c:pt>
                <c:pt idx="5">
                  <c:v>70+ years</c:v>
                </c:pt>
              </c:strCache>
            </c:strRef>
          </c:cat>
          <c:val>
            <c:numRef>
              <c:f>'Figure 1'!$I$29:$I$34</c:f>
              <c:numCache>
                <c:formatCode>General</c:formatCode>
                <c:ptCount val="6"/>
                <c:pt idx="0">
                  <c:v>23.78</c:v>
                </c:pt>
                <c:pt idx="1">
                  <c:v>14.22</c:v>
                </c:pt>
                <c:pt idx="2">
                  <c:v>14.63</c:v>
                </c:pt>
                <c:pt idx="3">
                  <c:v>10.61</c:v>
                </c:pt>
                <c:pt idx="4">
                  <c:v>13.2</c:v>
                </c:pt>
                <c:pt idx="5">
                  <c:v>14.91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1673864"/>
        <c:axId val="-2142151320"/>
      </c:lineChart>
      <c:catAx>
        <c:axId val="-2101673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Age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-2142151320"/>
        <c:crosses val="autoZero"/>
        <c:auto val="1"/>
        <c:lblAlgn val="ctr"/>
        <c:lblOffset val="100"/>
        <c:noMultiLvlLbl val="0"/>
      </c:catAx>
      <c:valAx>
        <c:axId val="-21421513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SIR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016738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EC329-82D2-D143-912D-19D477C4834C}" type="datetimeFigureOut">
              <a:rPr lang="en-US" smtClean="0"/>
              <a:t>6/13/19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80CA1-0253-3445-9918-5F5871FCA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87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Survival for distant disease much worse: 5-year: 64%, 10-year: 17%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80CA1-0253-3445-9918-5F5871FCA9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49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-NHW Males 3</a:t>
            </a:r>
            <a:r>
              <a:rPr lang="en-US" baseline="30000" dirty="0" smtClean="0"/>
              <a:t>rd</a:t>
            </a:r>
            <a:r>
              <a:rPr lang="en-US" dirty="0" smtClean="0"/>
              <a:t> most common, Females</a:t>
            </a:r>
            <a:r>
              <a:rPr lang="en-US" baseline="0" dirty="0" smtClean="0"/>
              <a:t> 5</a:t>
            </a:r>
            <a:r>
              <a:rPr lang="en-US" baseline="30000" dirty="0" smtClean="0"/>
              <a:t>th</a:t>
            </a:r>
            <a:r>
              <a:rPr lang="en-US" baseline="0" dirty="0" smtClean="0"/>
              <a:t> most common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80CA1-0253-3445-9918-5F5871FCA9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85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Survival for distant disease much worse: 5-year: 64%, 10-year: 17%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80CA1-0253-3445-9918-5F5871FCA9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49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Exlcusion</a:t>
            </a:r>
            <a:r>
              <a:rPr lang="en-US" dirty="0" smtClean="0"/>
              <a:t> of 2 months </a:t>
            </a:r>
            <a:r>
              <a:rPr lang="en-US" dirty="0" smtClean="0">
                <a:sym typeface="Wingdings"/>
              </a:rPr>
              <a:t> could bias results b/c of underlying genetic predisposition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80CA1-0253-3445-9918-5F5871FCA9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7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Talk about vitamin D research being 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80CA1-0253-3445-9918-5F5871FCA9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67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Ran each of these</a:t>
            </a:r>
            <a:r>
              <a:rPr lang="en-US" baseline="0" dirty="0" smtClean="0"/>
              <a:t> and only showing the highest risk from each characteristic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80CA1-0253-3445-9918-5F5871FCA9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16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E1FE-B01C-4896-A0AA-DD0F4924D8D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2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FEB0-729A-9048-9E06-A794D594E938}" type="datetimeFigureOut">
              <a:rPr lang="en-US" smtClean="0"/>
              <a:t>6/13/19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9E27-150A-1D43-A036-76B71CC83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FEB0-729A-9048-9E06-A794D594E938}" type="datetimeFigureOut">
              <a:rPr lang="en-US" smtClean="0"/>
              <a:t>6/13/19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9E27-150A-1D43-A036-76B71CC8302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FEB0-729A-9048-9E06-A794D594E938}" type="datetimeFigureOut">
              <a:rPr lang="en-US" smtClean="0"/>
              <a:t>6/13/19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9E27-150A-1D43-A036-76B71CC83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FEB0-729A-9048-9E06-A794D594E938}" type="datetimeFigureOut">
              <a:rPr lang="en-US" smtClean="0"/>
              <a:t>6/13/19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9E27-150A-1D43-A036-76B71CC83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FEB0-729A-9048-9E06-A794D594E938}" type="datetimeFigureOut">
              <a:rPr lang="en-US" smtClean="0"/>
              <a:t>6/13/19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9E27-150A-1D43-A036-76B71CC83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FEB0-729A-9048-9E06-A794D594E938}" type="datetimeFigureOut">
              <a:rPr lang="en-US" smtClean="0"/>
              <a:t>6/13/19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9E27-150A-1D43-A036-76B71CC8302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FEB0-729A-9048-9E06-A794D594E938}" type="datetimeFigureOut">
              <a:rPr lang="en-US" smtClean="0"/>
              <a:t>6/13/19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9E27-150A-1D43-A036-76B71CC83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FEB0-729A-9048-9E06-A794D594E938}" type="datetimeFigureOut">
              <a:rPr lang="en-US" smtClean="0"/>
              <a:t>6/13/19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9E27-150A-1D43-A036-76B71CC83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FEB0-729A-9048-9E06-A794D594E938}" type="datetimeFigureOut">
              <a:rPr lang="en-US" smtClean="0"/>
              <a:t>6/13/19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9E27-150A-1D43-A036-76B71CC83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FEB0-729A-9048-9E06-A794D594E938}" type="datetimeFigureOut">
              <a:rPr lang="en-US" smtClean="0"/>
              <a:t>6/13/19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9E27-150A-1D43-A036-76B71CC83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FEB0-729A-9048-9E06-A794D594E938}" type="datetimeFigureOut">
              <a:rPr lang="en-US" smtClean="0"/>
              <a:t>6/13/19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9E27-150A-1D43-A036-76B71CC83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FEB0-729A-9048-9E06-A794D594E938}" type="datetimeFigureOut">
              <a:rPr lang="en-US" smtClean="0"/>
              <a:t>6/13/19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9E27-150A-1D43-A036-76B71CC83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1BAFEB0-729A-9048-9E06-A794D594E938}" type="datetimeFigureOut">
              <a:rPr lang="en-US" smtClean="0"/>
              <a:t>6/13/19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89D69E27-150A-1D43-A036-76B71CC8302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hyperlink" Target="mailto:aklapheke@crgc-cancer.org" TargetMode="External"/><Relationship Id="rId5" Type="http://schemas.openxmlformats.org/officeDocument/2006/relationships/hyperlink" Target="mailto:estewart@crgc-cancer.org" TargetMode="External"/><Relationship Id="rId6" Type="http://schemas.openxmlformats.org/officeDocument/2006/relationships/hyperlink" Target="mailto:rcress@crgc-cancer.org" TargetMode="External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216" y="741915"/>
            <a:ext cx="8151481" cy="2140367"/>
          </a:xfrm>
        </p:spPr>
        <p:txBody>
          <a:bodyPr/>
          <a:lstStyle/>
          <a:p>
            <a:pPr algn="l"/>
            <a:r>
              <a:rPr lang="en-US" dirty="0" smtClean="0"/>
              <a:t>Quantifying the Risk of Second Primary Melanoma in California, 2000-2015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65216" y="3047328"/>
            <a:ext cx="6499225" cy="917575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Eric Stewart </a:t>
            </a:r>
          </a:p>
          <a:p>
            <a:pPr marL="0" indent="0" algn="l"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Cancer Registry of Greater California, Public Health Institute, University of California, Berkeley</a:t>
            </a: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298" y="4967537"/>
            <a:ext cx="1675760" cy="10882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86" y="5084440"/>
            <a:ext cx="2973005" cy="971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6300" y="5492782"/>
            <a:ext cx="3170925" cy="50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4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Methods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840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Patients identified using data from California Cancer Registry</a:t>
            </a:r>
          </a:p>
          <a:p>
            <a:r>
              <a:rPr lang="en-US" dirty="0" smtClean="0"/>
              <a:t>Study population:</a:t>
            </a:r>
          </a:p>
          <a:p>
            <a:pPr lvl="1"/>
            <a:r>
              <a:rPr lang="en-US" dirty="0" smtClean="0"/>
              <a:t>2000-2015 year of diagnosis</a:t>
            </a:r>
          </a:p>
          <a:p>
            <a:pPr lvl="1"/>
            <a:r>
              <a:rPr lang="en-US" dirty="0" smtClean="0"/>
              <a:t>All ages</a:t>
            </a:r>
          </a:p>
          <a:p>
            <a:pPr lvl="1"/>
            <a:r>
              <a:rPr lang="en-US" dirty="0" smtClean="0"/>
              <a:t>Invasive disease only</a:t>
            </a:r>
          </a:p>
          <a:p>
            <a:r>
              <a:rPr lang="en-US" dirty="0" smtClean="0"/>
              <a:t>Exclusion:</a:t>
            </a:r>
          </a:p>
          <a:p>
            <a:pPr lvl="1"/>
            <a:r>
              <a:rPr lang="en-US" dirty="0" smtClean="0"/>
              <a:t>DCO and autopsy only cases</a:t>
            </a:r>
          </a:p>
          <a:p>
            <a:pPr lvl="1"/>
            <a:r>
              <a:rPr lang="en-US" dirty="0" smtClean="0"/>
              <a:t>Patients that were diagnosed with SPM within 2 months of initial melanoma diagnosis, or died within 2 months of initial diagnosis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111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Criteria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Diagnosed with first primary cutaneous melanoma</a:t>
            </a:r>
          </a:p>
          <a:p>
            <a:r>
              <a:rPr lang="en-US" dirty="0" smtClean="0"/>
              <a:t>ICD-O-3 sites: C44.0-C44.9</a:t>
            </a:r>
          </a:p>
          <a:p>
            <a:r>
              <a:rPr lang="en-US" dirty="0" err="1" smtClean="0"/>
              <a:t>Histologies</a:t>
            </a:r>
            <a:r>
              <a:rPr lang="en-US" dirty="0" smtClean="0"/>
              <a:t>: 8720-8790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460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Descriptive statistics calculated using SAS</a:t>
            </a:r>
          </a:p>
          <a:p>
            <a:r>
              <a:rPr lang="en-US" dirty="0" smtClean="0"/>
              <a:t>SEER*Stat software was used to calculate standardized incidence ratios (SIRs)</a:t>
            </a:r>
          </a:p>
          <a:p>
            <a:r>
              <a:rPr lang="en-US" dirty="0" smtClean="0"/>
              <a:t>SIR measures observed/expected cases</a:t>
            </a:r>
          </a:p>
          <a:p>
            <a:pPr lvl="1"/>
            <a:r>
              <a:rPr lang="en-US" dirty="0" smtClean="0"/>
              <a:t>Used as an estimate for relative risk</a:t>
            </a:r>
          </a:p>
          <a:p>
            <a:pPr lvl="1"/>
            <a:r>
              <a:rPr lang="en-US" dirty="0" smtClean="0"/>
              <a:t>Observed case counts were obtained from the registry</a:t>
            </a:r>
          </a:p>
          <a:p>
            <a:pPr lvl="1"/>
            <a:r>
              <a:rPr lang="en-US" dirty="0" smtClean="0"/>
              <a:t>Expected case counts were obtained by direct standardization with the 2000 census population using a SEER 18 registry rate file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137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3619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979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Characteristics of patients with malignant melanoma in California by primary tumor status, 2000-2015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3619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048048"/>
              </p:ext>
            </p:extLst>
          </p:nvPr>
        </p:nvGraphicFramePr>
        <p:xfrm>
          <a:off x="549273" y="1765111"/>
          <a:ext cx="7084092" cy="3839134"/>
        </p:xfrm>
        <a:graphic>
          <a:graphicData uri="http://schemas.openxmlformats.org/drawingml/2006/table">
            <a:tbl>
              <a:tblPr/>
              <a:tblGrid>
                <a:gridCol w="495887"/>
                <a:gridCol w="1234657"/>
                <a:gridCol w="657810"/>
                <a:gridCol w="536366"/>
                <a:gridCol w="860211"/>
                <a:gridCol w="536366"/>
                <a:gridCol w="1032253"/>
                <a:gridCol w="536366"/>
                <a:gridCol w="657810"/>
                <a:gridCol w="536366"/>
              </a:tblGrid>
              <a:tr h="66986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Single Primary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Multiple Primaries, MM + Other Cancer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Multiple Primaries, MM + MM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112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(n = 73,385)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(n = 11,574)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(n = 3,901)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(n = 88,860) 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Sex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Male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40,841 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55.7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7,373 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63.7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2,658 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68.1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50,872 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57.2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Female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32,544 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44.3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4,201 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36.3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1,243 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31.9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37,988 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42.8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Age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0.0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&lt;50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22,827 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31.1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1,615 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14.0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848 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21.7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25,290 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28.5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50-59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16,645 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22.7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2,452 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21.2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800 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20.5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19,897 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22.4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60-69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14,907 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20.3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3,231 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27.9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926 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23.7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19,064 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21.5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70-79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10,714 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14.6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2,797 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24.2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791 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20.3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14,302 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16.1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80+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8,292 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11.3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1,479 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12.8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536 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13.7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10,307 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11.6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Race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0.0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Non-Hispanic White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61,021 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83.2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10,777 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93.1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3,631 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93.1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75,429 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84.9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Non-Hispanic Black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220 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0.3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34 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0.3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8 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0.2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262 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0.3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Hispanic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4,431 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6.0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431 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3.7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131 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3.4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4,993 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5.6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Asian/Pacific Islander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722 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1.0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77 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0.7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21 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0.5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820 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0.9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American Indian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188 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0.3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30 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0.3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6 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0.2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224 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0.3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Other/Unknown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6,803 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9.3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225 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1.9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104 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2.7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7,132 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8.0</a:t>
                      </a:r>
                    </a:p>
                  </a:txBody>
                  <a:tcPr marL="11489" marR="11489" marT="114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883783" y="1765111"/>
            <a:ext cx="1558096" cy="383913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57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2C7C9F"/>
                </a:solidFill>
              </a:rPr>
              <a:t>Characteristics of patients with malignant melanoma in California by primary tumor status, 2000-2015 </a:t>
            </a:r>
            <a:r>
              <a:rPr lang="en-US" sz="2000" dirty="0" smtClean="0">
                <a:solidFill>
                  <a:srgbClr val="2C7C9F"/>
                </a:solidFill>
              </a:rPr>
              <a:t>(</a:t>
            </a:r>
            <a:r>
              <a:rPr lang="en-US" sz="2000" dirty="0" err="1" smtClean="0">
                <a:solidFill>
                  <a:srgbClr val="2C7C9F"/>
                </a:solidFill>
              </a:rPr>
              <a:t>con’t</a:t>
            </a:r>
            <a:r>
              <a:rPr lang="en-US" sz="2000" dirty="0" smtClean="0">
                <a:solidFill>
                  <a:srgbClr val="2C7C9F"/>
                </a:solidFill>
              </a:rPr>
              <a:t>)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484876"/>
              </p:ext>
            </p:extLst>
          </p:nvPr>
        </p:nvGraphicFramePr>
        <p:xfrm>
          <a:off x="1007745" y="1563846"/>
          <a:ext cx="7125335" cy="4410516"/>
        </p:xfrm>
        <a:graphic>
          <a:graphicData uri="http://schemas.openxmlformats.org/drawingml/2006/table">
            <a:tbl>
              <a:tblPr/>
              <a:tblGrid>
                <a:gridCol w="498773"/>
                <a:gridCol w="1241844"/>
                <a:gridCol w="661638"/>
                <a:gridCol w="539490"/>
                <a:gridCol w="865219"/>
                <a:gridCol w="539490"/>
                <a:gridCol w="1038263"/>
                <a:gridCol w="539490"/>
                <a:gridCol w="661638"/>
                <a:gridCol w="539490"/>
              </a:tblGrid>
              <a:tr h="42752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Single Primary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Multiple Primaries, MM + Other Cancer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Multiple Primaries, MM + MM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90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(n = 73,385)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(n = 11,574)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(n = 3,901)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(n = 88,860)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4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SES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4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Lowest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5,178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7.1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646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5.6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246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6.3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6,070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6.8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4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Lower-Middle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9,833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13.4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1,476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12.8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473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12.1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11,782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13.3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4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Middle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14,482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19.7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2,180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18.8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732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18.8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17,394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19.6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4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Upper-Middle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18,966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25.8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2,947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25.5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1,031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26.4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22,944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25.8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4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Highest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22,496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30.7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3,953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34.2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1,289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33.0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27,738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31.2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95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Unknown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2,430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3.3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372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3.2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130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3.3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2,932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3.3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4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Site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4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Skin of head/neck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13,600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18.5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2,691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23.3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917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23.5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17,208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19.4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4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Skin of trunk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23,865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32.5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3,804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32.9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1,369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35.1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29,038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32.7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4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Upper limb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18,494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25.2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3,092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26.7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951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24.4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22,537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25.4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4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Lower limb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14,113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19.2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1,755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15.2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619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15.9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16,487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18.6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4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Overlapping Site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59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13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2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74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4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Skin, NOS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3,254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4.4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219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1.9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43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1.1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3,516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4.0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4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Histology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4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Melanoma, NOS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40,860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55.7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6,332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54.7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2,040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52.3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49,232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55.4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4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SSM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20,601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28.1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3,154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27.3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1,094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28.0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24,849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28.0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4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LM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2,832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3.9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620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5.4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195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5.0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3,647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4.1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4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NM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4,703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6.4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670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5.8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301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7.7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5,674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6.4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4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Other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4,389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6.0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798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6.9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271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6.9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5,458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6.1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5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Stage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4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Localized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60,938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83.0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10,242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88.5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3,372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86.4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74,552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83.9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4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Regional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6,279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8.6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841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7.3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380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9.7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7,500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8.4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4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Remote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3,410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4.6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172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1.5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58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1.5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3,640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4.1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54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Unknown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2,758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3.8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319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2.8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91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2.3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3,168 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3.6</a:t>
                      </a:r>
                    </a:p>
                  </a:txBody>
                  <a:tcPr marL="10179" marR="10179" marT="10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315861" y="1689131"/>
            <a:ext cx="1584284" cy="428523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14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Risk of being diagnosed with subsequent malignancies after melanoma diagnosis in California, 2000-2015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352919"/>
              </p:ext>
            </p:extLst>
          </p:nvPr>
        </p:nvGraphicFramePr>
        <p:xfrm>
          <a:off x="144026" y="1788486"/>
          <a:ext cx="8837944" cy="3882533"/>
        </p:xfrm>
        <a:graphic>
          <a:graphicData uri="http://schemas.openxmlformats.org/drawingml/2006/table">
            <a:tbl>
              <a:tblPr/>
              <a:tblGrid>
                <a:gridCol w="1428889"/>
                <a:gridCol w="423375"/>
                <a:gridCol w="1079606"/>
                <a:gridCol w="433959"/>
                <a:gridCol w="1153696"/>
                <a:gridCol w="465712"/>
                <a:gridCol w="952592"/>
                <a:gridCol w="412790"/>
                <a:gridCol w="952592"/>
                <a:gridCol w="455127"/>
                <a:gridCol w="1079606"/>
              </a:tblGrid>
              <a:tr h="14784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Time since first primary melanoma diagnosis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784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Subsequent Primary Site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2-11 months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1-5 years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6-10 years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10+ years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78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Obs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O/E (95% CI)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Obs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O/E (95% CI)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Obs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O/E (95% CI)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Obs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O/E (95% CI)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Obs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O/E (95% CI)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2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All Sites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1,936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2.27^(2.17-2.38)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5,079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1.67^(1.62-1.71)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3,013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1.44^(1.38-1.49)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1,084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1.49^(1.4-1.58)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11,112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1.65^(1.62-1.68)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2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Melanoma of the Skin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836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18.60^(17.36-19.9)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1,949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11.78^(11.26-12.31)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1,074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8.92^(8.4-9.47)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391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8.99^(8.12-9.92)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4,250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11.35^(11.02-11.7)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2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Colon and Rectum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96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1.15(0.93-1.4)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275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0.94(0.83-1.06)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155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0.80^(0.68-0.94)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49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0.76^(0.56-1)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575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0.91^(0.83-0.98)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2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Female Breast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112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1.45^(1.2-1.75)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334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1.17^(1.05-1.3)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237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1.13(0.99-1.29)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99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1.30^(1.06-1.58)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782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1.21^(1.12-1.29)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091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Lung and Bronchus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120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0.97(0.8-1.16)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339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0.77^(0.69-0.86)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206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0.69^(0.6-0.79)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79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0.76^(0.6-0.95)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744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0.77^(0.72-0.83)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2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Prostate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217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1.32^(1.15-1.51)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713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1.26^(1.17-1.36)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403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1.12^(1.01-1.23)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116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1.01(0.83-1.21)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1,449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1.20^(1.14-1.27)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2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Urinary Bladder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54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0.99(0.74-1.29)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186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0.95(0.82-1.09)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107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0.79^(0.65-0.95)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43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0.9(0.65-1.22)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390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0.90^(0.81-0.99)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2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Kidney and Renal Pelvis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58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2.04^(1.55-2.64)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121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1.17(0.97-1.4)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70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0.96(0.75-1.21)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36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1.4(0.98-1.94)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285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1.24^(1.1-1.39)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2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Leukemia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35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1.4(0.98-1.95)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115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1.28^(1.05-1.53)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81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1.27^(1.01-1.58)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1.09(0.71-1.62)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256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1.27^(1.12-1.44)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28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Lymphoma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79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2.00^(1.58-2.49)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182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1.28^(1.1-1.47)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109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1.09(0.9-1.32)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38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1.08(0.77-1.49)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408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1.29^(1.16-1.42)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784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784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Obs, Observed cases; O/E, Observed over Expected ratio (relative risk); CI, confidence interval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784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Confidence intervals are 95%.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7846">
                <a:tc>
                  <a:txBody>
                    <a:bodyPr/>
                    <a:lstStyle/>
                    <a:p>
                      <a:pPr algn="l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^ P &lt; 0.05</a:t>
                      </a: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631" marR="9631" marT="96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2356785" y="1444532"/>
            <a:ext cx="0" cy="50647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463154" y="2343832"/>
            <a:ext cx="1518816" cy="51066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44026" y="3024722"/>
            <a:ext cx="484450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4825" y="3596131"/>
            <a:ext cx="484450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61224" y="4154447"/>
            <a:ext cx="523730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282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Risk of subsequent primary melanoma associated with characteristics of patients diagnosed with a first primary melanoma in California, 2000-2015</a:t>
            </a:r>
            <a:endParaRPr lang="en-US" sz="2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650698"/>
              </p:ext>
            </p:extLst>
          </p:nvPr>
        </p:nvGraphicFramePr>
        <p:xfrm>
          <a:off x="549275" y="1928309"/>
          <a:ext cx="5969000" cy="359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Document" r:id="rId5" imgW="5969000" imgH="3594100" progId="Word.Document.12">
                  <p:embed/>
                </p:oleObj>
              </mc:Choice>
              <mc:Fallback>
                <p:oleObj name="Document" r:id="rId5" imgW="5969000" imgH="3594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9275" y="1928309"/>
                        <a:ext cx="5969000" cy="359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965610" y="2540242"/>
            <a:ext cx="18592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Males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&lt;30 years old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Lower limb or head/neck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Nodular histology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Regional Stage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917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id="{FF1FB8EB-D9C5-4F38-BE93-A4300D5D2E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2073995"/>
              </p:ext>
            </p:extLst>
          </p:nvPr>
        </p:nvGraphicFramePr>
        <p:xfrm>
          <a:off x="2277584" y="288068"/>
          <a:ext cx="4216669" cy="2976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35791"/>
              </p:ext>
            </p:extLst>
          </p:nvPr>
        </p:nvGraphicFramePr>
        <p:xfrm>
          <a:off x="2094278" y="361559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9054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Objective/Purpose</a:t>
            </a:r>
          </a:p>
          <a:p>
            <a:r>
              <a:rPr lang="en-US" dirty="0" smtClean="0"/>
              <a:t>Methods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683090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Discussion</a:t>
            </a:r>
            <a:endParaRPr lang="en-US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63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Compared to the general population, melanoma survivors in California had a 1.65-times greater risk of being diagnosed with a subsequent malignancy of any type and 11.35-times greater risk of being diagnosed with a subsequent melanoma</a:t>
            </a:r>
          </a:p>
          <a:p>
            <a:r>
              <a:rPr lang="en-US" dirty="0" smtClean="0"/>
              <a:t>Risk of SPM was highest among the young, men, those whose first tumor was on the head/neck or lower limb site, or who had a nodular melanoma</a:t>
            </a:r>
          </a:p>
          <a:p>
            <a:r>
              <a:rPr lang="en-US" dirty="0" smtClean="0"/>
              <a:t>Female melanoma survivors 60 years and older have a unique risk profile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344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melanoma survivors in California had a greater risk of SPM, they should be followed more closely and be receiving standard skin examinations post-diagnosis</a:t>
            </a:r>
          </a:p>
          <a:p>
            <a:r>
              <a:rPr lang="en-US" dirty="0" smtClean="0"/>
              <a:t>Survivors in highest risk subpopulations should be monitored more closely</a:t>
            </a:r>
          </a:p>
          <a:p>
            <a:r>
              <a:rPr lang="en-US" dirty="0" smtClean="0"/>
              <a:t>Efforts should be made to disseminate risk information to the melanoma survivor populations</a:t>
            </a:r>
          </a:p>
        </p:txBody>
      </p:sp>
    </p:spTree>
    <p:extLst>
      <p:ext uri="{BB962C8B-B14F-4D97-AF65-F5344CB8AC3E}">
        <p14:creationId xmlns:p14="http://schemas.microsoft.com/office/powerpoint/2010/main" val="2660564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50252"/>
            <a:ext cx="8042276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Limitations</a:t>
            </a:r>
          </a:p>
          <a:p>
            <a:pPr lvl="1"/>
            <a:r>
              <a:rPr lang="en-US" dirty="0" smtClean="0"/>
              <a:t>US Standard population used for SIR calculation, which could introduce some bias</a:t>
            </a:r>
          </a:p>
          <a:p>
            <a:pPr lvl="1"/>
            <a:r>
              <a:rPr lang="en-US" dirty="0" smtClean="0"/>
              <a:t>Misclassification of recurrence as second primary (overestimate risk)</a:t>
            </a:r>
          </a:p>
          <a:p>
            <a:pPr lvl="1"/>
            <a:r>
              <a:rPr lang="en-US" dirty="0" smtClean="0"/>
              <a:t>Patients moving out of catchment area prior to subsequent diagnosis (underestimate risk)</a:t>
            </a:r>
          </a:p>
          <a:p>
            <a:r>
              <a:rPr lang="en-US" dirty="0" smtClean="0"/>
              <a:t>Strengths</a:t>
            </a:r>
          </a:p>
          <a:p>
            <a:pPr lvl="1"/>
            <a:r>
              <a:rPr lang="en-US" dirty="0" smtClean="0"/>
              <a:t>Population-based cancer registry study</a:t>
            </a:r>
          </a:p>
          <a:p>
            <a:pPr lvl="1"/>
            <a:r>
              <a:rPr lang="en-US" dirty="0" smtClean="0"/>
              <a:t>Diverse patient population in CA</a:t>
            </a:r>
          </a:p>
          <a:p>
            <a:pPr lvl="1"/>
            <a:r>
              <a:rPr lang="en-US" dirty="0" smtClean="0"/>
              <a:t>Results coincide with other similar studies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687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90760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89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C8E14F-8AE5-4AAC-8665-CE979E76A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Acknowledgements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490B72E-C0A7-450D-AA4F-C92638E79100}"/>
              </a:ext>
            </a:extLst>
          </p:cNvPr>
          <p:cNvGrpSpPr/>
          <p:nvPr/>
        </p:nvGrpSpPr>
        <p:grpSpPr>
          <a:xfrm>
            <a:off x="92195" y="2699423"/>
            <a:ext cx="3179401" cy="3437933"/>
            <a:chOff x="3510330" y="1690688"/>
            <a:chExt cx="4239200" cy="3437933"/>
          </a:xfrm>
        </p:grpSpPr>
        <p:pic>
          <p:nvPicPr>
            <p:cNvPr id="4" name="Picture 4" descr="http://crgc-cancer.org/wp-content/uploads/2013/09/A-Klapheke-Pic-768x1024.jpg">
              <a:extLst>
                <a:ext uri="{FF2B5EF4-FFF2-40B4-BE49-F238E27FC236}">
                  <a16:creationId xmlns:a16="http://schemas.microsoft.com/office/drawing/2014/main" xmlns="" id="{3B158C6E-8A3C-43BF-A7C9-B6E8A53C4B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2574" y="1690688"/>
              <a:ext cx="2271354" cy="2514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8AF827D-6CC3-45F1-9C40-65CBFE6D6271}"/>
                </a:ext>
              </a:extLst>
            </p:cNvPr>
            <p:cNvSpPr txBox="1"/>
            <p:nvPr/>
          </p:nvSpPr>
          <p:spPr>
            <a:xfrm>
              <a:off x="3510330" y="4205291"/>
              <a:ext cx="423920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Amy Klapheke, MPH, PhD</a:t>
              </a:r>
            </a:p>
            <a:p>
              <a:pPr algn="ctr"/>
              <a:r>
                <a:rPr lang="en-US"/>
                <a:t>Research Scientist</a:t>
              </a:r>
            </a:p>
            <a:p>
              <a:pPr algn="ctr"/>
              <a:r>
                <a:rPr lang="en-US">
                  <a:hlinkClick r:id="rId4"/>
                </a:rPr>
                <a:t>aklapheke@crgc-cancer.org</a:t>
              </a:r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DC09DE9-7404-4266-98F1-1567CBC00876}"/>
              </a:ext>
            </a:extLst>
          </p:cNvPr>
          <p:cNvSpPr txBox="1"/>
          <p:nvPr/>
        </p:nvSpPr>
        <p:spPr>
          <a:xfrm>
            <a:off x="5903986" y="5214025"/>
            <a:ext cx="30202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Eric Stewart</a:t>
            </a:r>
          </a:p>
          <a:p>
            <a:pPr algn="ctr"/>
            <a:r>
              <a:rPr lang="en-US" dirty="0"/>
              <a:t>Research Associate</a:t>
            </a:r>
          </a:p>
          <a:p>
            <a:pPr algn="ctr"/>
            <a:r>
              <a:rPr lang="en-US" dirty="0">
                <a:hlinkClick r:id="rId5"/>
              </a:rPr>
              <a:t>estewart@crgc-cancer.org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9DE20CB-A88E-4C28-A469-1401599B618A}"/>
              </a:ext>
            </a:extLst>
          </p:cNvPr>
          <p:cNvGrpSpPr/>
          <p:nvPr/>
        </p:nvGrpSpPr>
        <p:grpSpPr>
          <a:xfrm>
            <a:off x="2983935" y="1825441"/>
            <a:ext cx="3176132" cy="3714932"/>
            <a:chOff x="426268" y="1690688"/>
            <a:chExt cx="4234842" cy="37149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3A58B5F-4101-4384-84BC-ADE471463077}"/>
                </a:ext>
              </a:extLst>
            </p:cNvPr>
            <p:cNvSpPr txBox="1"/>
            <p:nvPr/>
          </p:nvSpPr>
          <p:spPr>
            <a:xfrm>
              <a:off x="426268" y="4205291"/>
              <a:ext cx="423484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Rosemary Cress, DrPH</a:t>
              </a:r>
            </a:p>
            <a:p>
              <a:pPr algn="ctr"/>
              <a:r>
                <a:rPr lang="en-US"/>
                <a:t>Research Program Director</a:t>
              </a:r>
            </a:p>
            <a:p>
              <a:pPr algn="ctr"/>
              <a:r>
                <a:rPr lang="en-US"/>
                <a:t>SEER Principal Investigator</a:t>
              </a:r>
            </a:p>
            <a:p>
              <a:pPr algn="ctr"/>
              <a:r>
                <a:rPr lang="en-US">
                  <a:hlinkClick r:id="rId6"/>
                </a:rPr>
                <a:t>rcress@crgc-cancer.org</a:t>
              </a:r>
              <a:endParaRPr lang="en-US"/>
            </a:p>
          </p:txBody>
        </p:sp>
        <p:pic>
          <p:nvPicPr>
            <p:cNvPr id="2050" name="Picture 2" descr="Image result for rosemary cress">
              <a:extLst>
                <a:ext uri="{FF2B5EF4-FFF2-40B4-BE49-F238E27FC236}">
                  <a16:creationId xmlns:a16="http://schemas.microsoft.com/office/drawing/2014/main" xmlns="" id="{9CF59F3A-9DE8-4932-95B4-97A2B59B0D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902" y="1690688"/>
              <a:ext cx="2044476" cy="2514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70" name="Picture 2" descr="Eric Stewart">
            <a:extLst>
              <a:ext uri="{FF2B5EF4-FFF2-40B4-BE49-F238E27FC236}">
                <a16:creationId xmlns:a16="http://schemas.microsoft.com/office/drawing/2014/main" xmlns="" id="{6610120A-6AA8-4AC6-BFE0-935905D0E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8" r="12500"/>
          <a:stretch/>
        </p:blipFill>
        <p:spPr bwMode="auto">
          <a:xfrm>
            <a:off x="6644550" y="2699422"/>
            <a:ext cx="1703730" cy="251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745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241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Inspiration for research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05633" y="1737360"/>
            <a:ext cx="4572000" cy="19902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9250" lvl="0" indent="-349250" defTabSz="914400"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</a:pPr>
            <a:r>
              <a:rPr lang="en-US" dirty="0" smtClean="0">
                <a:solidFill>
                  <a:prstClr val="black"/>
                </a:solidFill>
              </a:rPr>
              <a:t>Spoke with dermatologist</a:t>
            </a:r>
          </a:p>
          <a:p>
            <a:pPr marL="349250" indent="-349250" defTabSz="914400"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</a:pPr>
            <a:r>
              <a:rPr lang="en-US" dirty="0" smtClean="0">
                <a:solidFill>
                  <a:prstClr val="black"/>
                </a:solidFill>
              </a:rPr>
              <a:t>Wanted information to give to patients after melanoma diagnosis</a:t>
            </a:r>
            <a:endParaRPr lang="en-US" dirty="0">
              <a:solidFill>
                <a:prstClr val="black"/>
              </a:solidFill>
            </a:endParaRPr>
          </a:p>
          <a:p>
            <a:pPr marL="349250" lvl="0" indent="-349250" defTabSz="914400"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</a:pPr>
            <a:r>
              <a:rPr lang="en-US" dirty="0" smtClean="0"/>
              <a:t>Was having difficulty getting patients to return for skin examinations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392" y="3618422"/>
            <a:ext cx="3998118" cy="26667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5579" y="43945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Post-treatment guidelines</a:t>
            </a:r>
            <a:r>
              <a:rPr lang="en-US" dirty="0"/>
              <a:t>: skin examinations every 3 to 6 </a:t>
            </a:r>
            <a:r>
              <a:rPr lang="en-US" dirty="0" smtClean="0"/>
              <a:t>months for up to 3 years </a:t>
            </a:r>
            <a:r>
              <a:rPr lang="en-US" dirty="0"/>
              <a:t>depending on tumor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364328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Melanoma in California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553" y="1790700"/>
            <a:ext cx="3997998" cy="3340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1700" y="1879600"/>
            <a:ext cx="3429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9250" lvl="0" indent="-349250" defTabSz="914400"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</a:pPr>
            <a:r>
              <a:rPr lang="en-US" dirty="0">
                <a:solidFill>
                  <a:prstClr val="black"/>
                </a:solidFill>
              </a:rPr>
              <a:t>Ranks 6th in incidence among all malignancies</a:t>
            </a:r>
          </a:p>
          <a:p>
            <a:pPr marL="349250" lvl="0" indent="-349250" defTabSz="914400"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</a:pPr>
            <a:r>
              <a:rPr lang="en-US" dirty="0" smtClean="0"/>
              <a:t>Disproportionately affects non-Hispanic white population</a:t>
            </a:r>
          </a:p>
          <a:p>
            <a:pPr marL="349250" lvl="0" indent="-349250" defTabSz="914400"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28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Primary Melanoma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74700" y="1972191"/>
            <a:ext cx="4572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9250" lvl="0" indent="-349250" defTabSz="914400"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</a:pPr>
            <a:r>
              <a:rPr lang="en-US" dirty="0" smtClean="0">
                <a:solidFill>
                  <a:prstClr val="black"/>
                </a:solidFill>
              </a:rPr>
              <a:t>Primary cutaneous melanoma is highly curable if diagnosed at an early stage</a:t>
            </a:r>
          </a:p>
          <a:p>
            <a:pPr marL="806450" lvl="1" indent="-349250" defTabSz="914400"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</a:pPr>
            <a:r>
              <a:rPr lang="en-US" dirty="0" smtClean="0">
                <a:solidFill>
                  <a:prstClr val="black"/>
                </a:solidFill>
              </a:rPr>
              <a:t>Overall 5-year survival: 92%</a:t>
            </a:r>
          </a:p>
          <a:p>
            <a:pPr marL="806450" lvl="1" indent="-349250" defTabSz="914400"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</a:pPr>
            <a:r>
              <a:rPr lang="en-US" dirty="0" smtClean="0">
                <a:solidFill>
                  <a:prstClr val="black"/>
                </a:solidFill>
              </a:rPr>
              <a:t>Overall 10-year survival: 89%</a:t>
            </a:r>
            <a:endParaRPr lang="en-US" dirty="0">
              <a:solidFill>
                <a:prstClr val="black"/>
              </a:solidFill>
            </a:endParaRPr>
          </a:p>
          <a:p>
            <a:pPr marL="349250" lvl="0" indent="-349250" defTabSz="914400"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</a:pPr>
            <a:r>
              <a:rPr lang="en-US" dirty="0" smtClean="0"/>
              <a:t>Because of high survival, melanoma survivors are susceptible to subsequent malignancies including second primary melanoma (SPM)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353" y="2525694"/>
            <a:ext cx="3565343" cy="252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24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3407178"/>
            <a:ext cx="8042276" cy="4343400"/>
          </a:xfrm>
        </p:spPr>
        <p:txBody>
          <a:bodyPr/>
          <a:lstStyle/>
          <a:p>
            <a:r>
              <a:rPr lang="en-US" dirty="0" smtClean="0"/>
              <a:t>Done using SEER 9 database from 1973-2006</a:t>
            </a:r>
          </a:p>
          <a:p>
            <a:pPr lvl="1"/>
            <a:r>
              <a:rPr lang="en-US" dirty="0" smtClean="0"/>
              <a:t>Found 9-fold excess risk of SPM</a:t>
            </a:r>
          </a:p>
          <a:p>
            <a:pPr lvl="1"/>
            <a:r>
              <a:rPr lang="en-US" dirty="0" smtClean="0"/>
              <a:t>Found tumor thickness to be associated with risk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61" y="1609566"/>
            <a:ext cx="8074290" cy="179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23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3407178"/>
            <a:ext cx="8042276" cy="4343400"/>
          </a:xfrm>
        </p:spPr>
        <p:txBody>
          <a:bodyPr/>
          <a:lstStyle/>
          <a:p>
            <a:r>
              <a:rPr lang="en-US" dirty="0" smtClean="0"/>
              <a:t>Done using data from Queensland Cancer Registry</a:t>
            </a:r>
          </a:p>
          <a:p>
            <a:pPr lvl="1"/>
            <a:r>
              <a:rPr lang="en-US" dirty="0" smtClean="0"/>
              <a:t>Also found excess risk of SPM</a:t>
            </a:r>
          </a:p>
          <a:p>
            <a:pPr lvl="1"/>
            <a:r>
              <a:rPr lang="en-US" dirty="0" smtClean="0"/>
              <a:t>Focused on anatomical site of diagnosis</a:t>
            </a:r>
          </a:p>
          <a:p>
            <a:r>
              <a:rPr lang="en-US" dirty="0" smtClean="0"/>
              <a:t>Many other studies looking at risk of second primary malignancy/melanoma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18" y="1575780"/>
            <a:ext cx="7594086" cy="167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07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6" y="1600200"/>
            <a:ext cx="3928616" cy="4671841"/>
          </a:xfrm>
        </p:spPr>
        <p:txBody>
          <a:bodyPr/>
          <a:lstStyle/>
          <a:p>
            <a:r>
              <a:rPr lang="en-US" sz="1800" dirty="0" smtClean="0"/>
              <a:t>Aim 1: Quantify the risk of SPM in California population</a:t>
            </a:r>
          </a:p>
          <a:p>
            <a:r>
              <a:rPr lang="en-US" sz="1800" dirty="0" smtClean="0"/>
              <a:t>Aim 2: Identify patient characteristics with greatest risk of SPM</a:t>
            </a:r>
          </a:p>
          <a:p>
            <a:r>
              <a:rPr lang="en-US" sz="1800" dirty="0" smtClean="0"/>
              <a:t>Public health Aim 3: Create materials to aid physicians in their effort to catch disease earlier/prevent further incidence (brochure)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049" y="1880995"/>
            <a:ext cx="2587042" cy="1379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552" y="3875834"/>
            <a:ext cx="2008706" cy="200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97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8964</TotalTime>
  <Words>1922</Words>
  <Application>Microsoft Macintosh PowerPoint</Application>
  <PresentationFormat>On-screen Show (4:3)</PresentationFormat>
  <Paragraphs>584</Paragraphs>
  <Slides>25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Breeze</vt:lpstr>
      <vt:lpstr>Document</vt:lpstr>
      <vt:lpstr>Quantifying the Risk of Second Primary Melanoma in California, 2000-2015</vt:lpstr>
      <vt:lpstr>Outline</vt:lpstr>
      <vt:lpstr>Background</vt:lpstr>
      <vt:lpstr>Inspiration for research</vt:lpstr>
      <vt:lpstr>Melanoma in California</vt:lpstr>
      <vt:lpstr>Second Primary Melanoma</vt:lpstr>
      <vt:lpstr>Current literature</vt:lpstr>
      <vt:lpstr>Current literature</vt:lpstr>
      <vt:lpstr>Objectives</vt:lpstr>
      <vt:lpstr>Methods</vt:lpstr>
      <vt:lpstr>Selection Criteria</vt:lpstr>
      <vt:lpstr>Selection Criteria (con’t)</vt:lpstr>
      <vt:lpstr>Analysis</vt:lpstr>
      <vt:lpstr>Results</vt:lpstr>
      <vt:lpstr>Characteristics of patients with malignant melanoma in California by primary tumor status, 2000-2015 </vt:lpstr>
      <vt:lpstr>Characteristics of patients with malignant melanoma in California by primary tumor status, 2000-2015 (con’t)</vt:lpstr>
      <vt:lpstr>Risk of being diagnosed with subsequent malignancies after melanoma diagnosis in California, 2000-2015</vt:lpstr>
      <vt:lpstr>Risk of subsequent primary melanoma associated with characteristics of patients diagnosed with a first primary melanoma in California, 2000-2015</vt:lpstr>
      <vt:lpstr>PowerPoint Presentation</vt:lpstr>
      <vt:lpstr>Discussion</vt:lpstr>
      <vt:lpstr>Summary of findings</vt:lpstr>
      <vt:lpstr>Implications</vt:lpstr>
      <vt:lpstr>PowerPoint Presentation</vt:lpstr>
      <vt:lpstr>PowerPoint Presentation</vt:lpstr>
      <vt:lpstr>Acknowledgements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Stewart</dc:creator>
  <cp:lastModifiedBy>Eric Stewart</cp:lastModifiedBy>
  <cp:revision>61</cp:revision>
  <dcterms:created xsi:type="dcterms:W3CDTF">2019-06-07T00:21:26Z</dcterms:created>
  <dcterms:modified xsi:type="dcterms:W3CDTF">2019-06-13T17:44:51Z</dcterms:modified>
</cp:coreProperties>
</file>