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57" r:id="rId2"/>
    <p:sldId id="309" r:id="rId3"/>
    <p:sldId id="310" r:id="rId4"/>
    <p:sldId id="311" r:id="rId5"/>
    <p:sldId id="312" r:id="rId6"/>
    <p:sldId id="313" r:id="rId7"/>
    <p:sldId id="314" r:id="rId8"/>
    <p:sldId id="315" r:id="rId9"/>
    <p:sldId id="316" r:id="rId10"/>
    <p:sldId id="317" r:id="rId11"/>
    <p:sldId id="318" r:id="rId12"/>
    <p:sldId id="319" r:id="rId13"/>
    <p:sldId id="321" r:id="rId14"/>
    <p:sldId id="299" r:id="rId15"/>
    <p:sldId id="266" r:id="rId16"/>
  </p:sldIdLst>
  <p:sldSz cx="12192000" cy="6858000"/>
  <p:notesSz cx="6669088" cy="9872663"/>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4" autoAdjust="0"/>
    <p:restoredTop sz="80989" autoAdjust="0"/>
  </p:normalViewPr>
  <p:slideViewPr>
    <p:cSldViewPr snapToGrid="0">
      <p:cViewPr varScale="1">
        <p:scale>
          <a:sx n="99" d="100"/>
          <a:sy n="99" d="100"/>
        </p:scale>
        <p:origin x="318" y="72"/>
      </p:cViewPr>
      <p:guideLst/>
    </p:cSldViewPr>
  </p:slideViewPr>
  <p:notesTextViewPr>
    <p:cViewPr>
      <p:scale>
        <a:sx n="1" d="1"/>
        <a:sy n="1" d="1"/>
      </p:scale>
      <p:origin x="0" y="0"/>
    </p:cViewPr>
  </p:notesTextViewPr>
  <p:notesViewPr>
    <p:cSldViewPr snapToGrid="0">
      <p:cViewPr varScale="1">
        <p:scale>
          <a:sx n="86" d="100"/>
          <a:sy n="86"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A5D067E5-60CE-43EB-8E6B-BCB93A73FF0C}" type="datetimeFigureOut">
              <a:rPr lang="en-AU" smtClean="0"/>
              <a:t>6/06/2019</a:t>
            </a:fld>
            <a:endParaRPr lang="en-AU"/>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6CE35B81-7394-4845-9549-6FF54C928212}" type="slidenum">
              <a:rPr lang="en-AU" smtClean="0"/>
              <a:t>‹#›</a:t>
            </a:fld>
            <a:endParaRPr lang="en-AU"/>
          </a:p>
        </p:txBody>
      </p:sp>
    </p:spTree>
    <p:extLst>
      <p:ext uri="{BB962C8B-B14F-4D97-AF65-F5344CB8AC3E}">
        <p14:creationId xmlns:p14="http://schemas.microsoft.com/office/powerpoint/2010/main" val="86003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Introduction</a:t>
            </a:r>
          </a:p>
          <a:p>
            <a:pPr marL="171450" indent="-171450">
              <a:buFont typeface="Arial" panose="020B0604020202020204" pitchFamily="34" charset="0"/>
              <a:buChar char="•"/>
            </a:pPr>
            <a:r>
              <a:rPr lang="en-AU" sz="1600" dirty="0"/>
              <a:t>Acknowledge co-authors.</a:t>
            </a:r>
          </a:p>
          <a:p>
            <a:pPr marL="171450" indent="-171450">
              <a:buFont typeface="Arial" panose="020B0604020202020204" pitchFamily="34" charset="0"/>
              <a:buChar char="•"/>
            </a:pPr>
            <a:r>
              <a:rPr lang="en-AU" sz="1600" dirty="0"/>
              <a:t>Perhaps mention that this study was initiated and led by clinicians, and so a nice example of a cancer registry being able to provide data to answer a clinical research question</a:t>
            </a:r>
            <a:r>
              <a:rPr lang="en-AU" dirty="0"/>
              <a:t>.</a:t>
            </a:r>
          </a:p>
        </p:txBody>
      </p:sp>
      <p:sp>
        <p:nvSpPr>
          <p:cNvPr id="4" name="Slide Number Placeholder 3"/>
          <p:cNvSpPr>
            <a:spLocks noGrp="1"/>
          </p:cNvSpPr>
          <p:nvPr>
            <p:ph type="sldNum" sz="quarter" idx="5"/>
          </p:nvPr>
        </p:nvSpPr>
        <p:spPr/>
        <p:txBody>
          <a:bodyPr/>
          <a:lstStyle/>
          <a:p>
            <a:fld id="{6CE35B81-7394-4845-9549-6FF54C928212}" type="slidenum">
              <a:rPr lang="en-AU" smtClean="0"/>
              <a:t>1</a:t>
            </a:fld>
            <a:endParaRPr lang="en-AU"/>
          </a:p>
        </p:txBody>
      </p:sp>
    </p:spTree>
    <p:extLst>
      <p:ext uri="{BB962C8B-B14F-4D97-AF65-F5344CB8AC3E}">
        <p14:creationId xmlns:p14="http://schemas.microsoft.com/office/powerpoint/2010/main" val="1360700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t>Treatment for t-AML</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Treatment details following t-AML were only available for the 44 children who were diagnosed with t-AML prior to reaching 15 years of age.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Of these patients, three-quarters received chemotherapy coupled with either HSCT (48%) or radiotherapy (11%) as part of their t-AML therapy.</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The remaining 11 children (25%) had none of these treatments recorded following diagnosis with t-AML.</a:t>
            </a:r>
          </a:p>
          <a:p>
            <a:pPr marL="171450" indent="-171450">
              <a:buFont typeface="Arial" panose="020B0604020202020204" pitchFamily="34" charset="0"/>
              <a:buChar char="•"/>
            </a:pPr>
            <a:r>
              <a:rPr lang="en-AU" sz="1600" dirty="0"/>
              <a:t>A large difference was found in whether complete remission was achieved depending on whether HSCT was part of the treatment or not – 95% versus 21%, respectively.</a:t>
            </a:r>
          </a:p>
        </p:txBody>
      </p:sp>
      <p:sp>
        <p:nvSpPr>
          <p:cNvPr id="4" name="Slide Number Placeholder 3"/>
          <p:cNvSpPr>
            <a:spLocks noGrp="1"/>
          </p:cNvSpPr>
          <p:nvPr>
            <p:ph type="sldNum" sz="quarter" idx="5"/>
          </p:nvPr>
        </p:nvSpPr>
        <p:spPr/>
        <p:txBody>
          <a:bodyPr/>
          <a:lstStyle/>
          <a:p>
            <a:fld id="{6CE35B81-7394-4845-9549-6FF54C928212}" type="slidenum">
              <a:rPr lang="en-AU" smtClean="0"/>
              <a:t>10</a:t>
            </a:fld>
            <a:endParaRPr lang="en-AU"/>
          </a:p>
        </p:txBody>
      </p:sp>
    </p:spTree>
    <p:extLst>
      <p:ext uri="{BB962C8B-B14F-4D97-AF65-F5344CB8AC3E}">
        <p14:creationId xmlns:p14="http://schemas.microsoft.com/office/powerpoint/2010/main" val="92652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t>Survival following t-AML</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Almost three-quarters of the cohort had died by the end of the study period. The majority of these deaths (n = 38, 93%) occurred within 2 years of t-AML diagnosis.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Five-year observed survival was 31% measured from the time of t-AML diagnosis.</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No significant disparities in survival following t-AML were recorded by sex, age at t-AML diagnosis, time from first diagnosis to t-AML diagnosis, year of t-AML diagnosis, or type of first cancer, although this appeared to be at least partly due to the small number of cases available.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For example, 5-year observed survival more than double for females compared to that for males (50% vs. 23%), but the difference failed to reach statistical significance (</a:t>
            </a:r>
            <a:r>
              <a:rPr lang="en-AU" sz="1600" b="0" i="1" u="none" strike="noStrike" kern="1200" baseline="0" dirty="0">
                <a:solidFill>
                  <a:schemeClr val="tx1"/>
                </a:solidFill>
                <a:latin typeface="+mn-lt"/>
                <a:ea typeface="+mn-ea"/>
                <a:cs typeface="+mn-cs"/>
              </a:rPr>
              <a:t>p </a:t>
            </a:r>
            <a:r>
              <a:rPr lang="en-AU" sz="1600" b="0" i="0" u="none" strike="noStrike" kern="1200" baseline="0" dirty="0">
                <a:solidFill>
                  <a:schemeClr val="tx1"/>
                </a:solidFill>
                <a:latin typeface="+mn-lt"/>
                <a:ea typeface="+mn-ea"/>
                <a:cs typeface="+mn-cs"/>
              </a:rPr>
              <a:t>= 0.08).</a:t>
            </a:r>
          </a:p>
        </p:txBody>
      </p:sp>
      <p:sp>
        <p:nvSpPr>
          <p:cNvPr id="4" name="Slide Number Placeholder 3"/>
          <p:cNvSpPr>
            <a:spLocks noGrp="1"/>
          </p:cNvSpPr>
          <p:nvPr>
            <p:ph type="sldNum" sz="quarter" idx="5"/>
          </p:nvPr>
        </p:nvSpPr>
        <p:spPr/>
        <p:txBody>
          <a:bodyPr/>
          <a:lstStyle/>
          <a:p>
            <a:fld id="{6CE35B81-7394-4845-9549-6FF54C928212}" type="slidenum">
              <a:rPr lang="en-AU" smtClean="0"/>
              <a:t>11</a:t>
            </a:fld>
            <a:endParaRPr lang="en-AU"/>
          </a:p>
        </p:txBody>
      </p:sp>
    </p:spTree>
    <p:extLst>
      <p:ext uri="{BB962C8B-B14F-4D97-AF65-F5344CB8AC3E}">
        <p14:creationId xmlns:p14="http://schemas.microsoft.com/office/powerpoint/2010/main" val="1061333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t>Survival following t-AML by HSCT</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Our main finding was that treatment with HSCT following t-AML was associated with a survival advantage among those patients for whom this information was available (i.e., diagnosed with t-AML before 15 years of age).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Specifically, 5-year observed survival was 52% for the group who had HSCT in contrast to only 6% for children who did not receive HSCT to treat t-AML (</a:t>
            </a:r>
            <a:r>
              <a:rPr lang="en-AU" sz="1600" b="0" i="1" u="none" strike="noStrike" kern="1200" baseline="0" dirty="0">
                <a:solidFill>
                  <a:schemeClr val="tx1"/>
                </a:solidFill>
                <a:latin typeface="+mn-lt"/>
                <a:ea typeface="+mn-ea"/>
                <a:cs typeface="+mn-cs"/>
              </a:rPr>
              <a:t>p&lt;</a:t>
            </a:r>
            <a:r>
              <a:rPr lang="en-AU" sz="1600" b="0" i="0" u="none" strike="noStrike" kern="1200" baseline="0" dirty="0">
                <a:solidFill>
                  <a:schemeClr val="tx1"/>
                </a:solidFill>
                <a:latin typeface="+mn-lt"/>
                <a:ea typeface="+mn-ea"/>
                <a:cs typeface="+mn-cs"/>
              </a:rPr>
              <a:t>0.001). </a:t>
            </a:r>
            <a:endParaRPr lang="en-AU" sz="1600" dirty="0"/>
          </a:p>
        </p:txBody>
      </p:sp>
      <p:sp>
        <p:nvSpPr>
          <p:cNvPr id="4" name="Slide Number Placeholder 3"/>
          <p:cNvSpPr>
            <a:spLocks noGrp="1"/>
          </p:cNvSpPr>
          <p:nvPr>
            <p:ph type="sldNum" sz="quarter" idx="5"/>
          </p:nvPr>
        </p:nvSpPr>
        <p:spPr/>
        <p:txBody>
          <a:bodyPr/>
          <a:lstStyle/>
          <a:p>
            <a:fld id="{6CE35B81-7394-4845-9549-6FF54C928212}" type="slidenum">
              <a:rPr lang="en-AU" smtClean="0"/>
              <a:t>12</a:t>
            </a:fld>
            <a:endParaRPr lang="en-AU"/>
          </a:p>
        </p:txBody>
      </p:sp>
    </p:spTree>
    <p:extLst>
      <p:ext uri="{BB962C8B-B14F-4D97-AF65-F5344CB8AC3E}">
        <p14:creationId xmlns:p14="http://schemas.microsoft.com/office/powerpoint/2010/main" val="235356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688" y="468313"/>
            <a:ext cx="5921375" cy="3332162"/>
          </a:xfrm>
        </p:spPr>
      </p:sp>
      <p:sp>
        <p:nvSpPr>
          <p:cNvPr id="3" name="Notes Placeholder 2"/>
          <p:cNvSpPr>
            <a:spLocks noGrp="1"/>
          </p:cNvSpPr>
          <p:nvPr>
            <p:ph type="body" idx="1"/>
          </p:nvPr>
        </p:nvSpPr>
        <p:spPr>
          <a:xfrm>
            <a:off x="269761" y="4052368"/>
            <a:ext cx="6164535" cy="3887361"/>
          </a:xfrm>
        </p:spPr>
        <p:txBody>
          <a:bodyPr/>
          <a:lstStyle/>
          <a:p>
            <a:r>
              <a:rPr lang="en-AU" sz="1400" b="1" dirty="0"/>
              <a:t>Conclusions</a:t>
            </a:r>
          </a:p>
          <a:p>
            <a:pPr marL="171450" indent="-171450">
              <a:buFont typeface="Arial" panose="020B0604020202020204" pitchFamily="34" charset="0"/>
              <a:buChar char="•"/>
            </a:pPr>
            <a:r>
              <a:rPr lang="en-AU" sz="1400" dirty="0"/>
              <a:t>In conclusion, our study provides important new insights into t-AML following childhood cancer. </a:t>
            </a:r>
            <a:r>
              <a:rPr lang="en-AU" sz="1400" b="0" i="0" u="none" strike="noStrike" kern="1200" baseline="0" dirty="0">
                <a:solidFill>
                  <a:schemeClr val="tx1"/>
                </a:solidFill>
                <a:latin typeface="+mn-lt"/>
                <a:ea typeface="+mn-ea"/>
                <a:cs typeface="+mn-cs"/>
              </a:rPr>
              <a:t>AML is one of the most commonly diagnosed malignancies among childhood cancer survivors, accounting for approximately one in six of all second primary cancers in Australia. Although the absolute risk was small, our finding that survivors who were treated with chemotherapy and/or radiotherapy had an almost 50-fold increased risk compared to those without cancer helps to quantify the impact that childhood cancer can have beyond the initial diagnosis.</a:t>
            </a:r>
          </a:p>
          <a:p>
            <a:pPr marL="171450" indent="-171450">
              <a:buFont typeface="Arial" panose="020B0604020202020204" pitchFamily="34" charset="0"/>
              <a:buChar char="•"/>
            </a:pPr>
            <a:r>
              <a:rPr lang="en-AU" sz="1400" b="0" i="0" u="none" strike="noStrike" kern="1200" baseline="0" dirty="0">
                <a:solidFill>
                  <a:schemeClr val="tx1"/>
                </a:solidFill>
                <a:latin typeface="+mn-lt"/>
                <a:ea typeface="+mn-ea"/>
                <a:cs typeface="+mn-cs"/>
              </a:rPr>
              <a:t>The fact that so few potential cases of t-AML were not assigned to the correct morphology code is likely to hinder research into t-AML when relying on cancer registry data, as comprehensive treatment data are often lacking (i.e. it is not possible to distinguish t-AML from second primary de novo AML).</a:t>
            </a:r>
          </a:p>
          <a:p>
            <a:pPr marL="171450" indent="-171450">
              <a:buFont typeface="Arial" panose="020B0604020202020204" pitchFamily="34" charset="0"/>
              <a:buChar char="•"/>
            </a:pPr>
            <a:r>
              <a:rPr lang="en-AU" sz="1400" b="0" i="0" u="none" strike="noStrike" kern="1200" baseline="0" dirty="0">
                <a:solidFill>
                  <a:schemeClr val="tx1"/>
                </a:solidFill>
                <a:latin typeface="+mn-lt"/>
                <a:ea typeface="+mn-ea"/>
                <a:cs typeface="+mn-cs"/>
              </a:rPr>
              <a:t>In contrast to our results, studies on t-AML following other adult cancers have shown a clear female predominance.  It is not clear why t-AML appears to pose more of a risk among male survivors of childhood cancer and further investigation in other populations is warranted.</a:t>
            </a:r>
          </a:p>
          <a:p>
            <a:pPr marL="171450" indent="-171450">
              <a:buFont typeface="Arial" panose="020B0604020202020204" pitchFamily="34" charset="0"/>
              <a:buChar char="•"/>
            </a:pPr>
            <a:r>
              <a:rPr lang="en-AU" sz="1400" dirty="0"/>
              <a:t>While our study confirms the poor prognosis associated with a diagnosis of t-AML, we found a striking five-year survival benefit when </a:t>
            </a:r>
            <a:r>
              <a:rPr lang="en-AU" sz="1400" dirty="0" err="1"/>
              <a:t>HSCTwas</a:t>
            </a:r>
            <a:r>
              <a:rPr lang="en-AU" sz="1400" dirty="0"/>
              <a:t> used to treat t-AML. </a:t>
            </a:r>
            <a:r>
              <a:rPr lang="en-AU" sz="1400" b="0" i="0" u="none" strike="noStrike" kern="1200" baseline="0" dirty="0">
                <a:solidFill>
                  <a:schemeClr val="tx1"/>
                </a:solidFill>
                <a:latin typeface="+mn-lt"/>
                <a:ea typeface="+mn-ea"/>
                <a:cs typeface="+mn-cs"/>
              </a:rPr>
              <a:t>Given the high mortality associated with t-AML and with our study identifying HSCT as an effective therapy, it seems prudent that children should be prepared for HSCT as soon as possible after a diagnosis of t-AML to increase their chance of survival despite the possibility of non-relapse mortality following transplant.</a:t>
            </a:r>
            <a:endParaRPr lang="en-AU" sz="1400" dirty="0"/>
          </a:p>
        </p:txBody>
      </p:sp>
      <p:sp>
        <p:nvSpPr>
          <p:cNvPr id="4" name="Slide Number Placeholder 3"/>
          <p:cNvSpPr>
            <a:spLocks noGrp="1"/>
          </p:cNvSpPr>
          <p:nvPr>
            <p:ph type="sldNum" sz="quarter" idx="5"/>
          </p:nvPr>
        </p:nvSpPr>
        <p:spPr/>
        <p:txBody>
          <a:bodyPr/>
          <a:lstStyle/>
          <a:p>
            <a:fld id="{6CE35B81-7394-4845-9549-6FF54C928212}" type="slidenum">
              <a:rPr lang="en-AU" smtClean="0"/>
              <a:t>13</a:t>
            </a:fld>
            <a:endParaRPr lang="en-AU"/>
          </a:p>
        </p:txBody>
      </p:sp>
    </p:spTree>
    <p:extLst>
      <p:ext uri="{BB962C8B-B14F-4D97-AF65-F5344CB8AC3E}">
        <p14:creationId xmlns:p14="http://schemas.microsoft.com/office/powerpoint/2010/main" val="361721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t>Want to know more?</a:t>
            </a:r>
          </a:p>
          <a:p>
            <a:pPr marL="171450" indent="-171450">
              <a:buFont typeface="Arial" panose="020B0604020202020204" pitchFamily="34" charset="0"/>
              <a:buChar char="•"/>
            </a:pPr>
            <a:r>
              <a:rPr lang="en-AU" b="0" dirty="0"/>
              <a:t>For anyone who would like further details, the full paper can be found at the reference shown here.</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endParaRPr lang="en-AU" b="1" dirty="0"/>
          </a:p>
        </p:txBody>
      </p:sp>
      <p:sp>
        <p:nvSpPr>
          <p:cNvPr id="4" name="Slide Number Placeholder 3"/>
          <p:cNvSpPr>
            <a:spLocks noGrp="1"/>
          </p:cNvSpPr>
          <p:nvPr>
            <p:ph type="sldNum" sz="quarter" idx="5"/>
          </p:nvPr>
        </p:nvSpPr>
        <p:spPr/>
        <p:txBody>
          <a:bodyPr/>
          <a:lstStyle/>
          <a:p>
            <a:fld id="{6CE35B81-7394-4845-9549-6FF54C928212}" type="slidenum">
              <a:rPr lang="en-AU" smtClean="0"/>
              <a:t>14</a:t>
            </a:fld>
            <a:endParaRPr lang="en-AU"/>
          </a:p>
        </p:txBody>
      </p:sp>
    </p:spTree>
    <p:extLst>
      <p:ext uri="{BB962C8B-B14F-4D97-AF65-F5344CB8AC3E}">
        <p14:creationId xmlns:p14="http://schemas.microsoft.com/office/powerpoint/2010/main" val="1318991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CE35B81-7394-4845-9549-6FF54C928212}" type="slidenum">
              <a:rPr lang="en-AU" smtClean="0"/>
              <a:t>15</a:t>
            </a:fld>
            <a:endParaRPr lang="en-AU"/>
          </a:p>
        </p:txBody>
      </p:sp>
    </p:spTree>
    <p:extLst>
      <p:ext uri="{BB962C8B-B14F-4D97-AF65-F5344CB8AC3E}">
        <p14:creationId xmlns:p14="http://schemas.microsoft.com/office/powerpoint/2010/main" val="372790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5028030"/>
            <a:ext cx="5537591" cy="3887361"/>
          </a:xfrm>
        </p:spPr>
        <p:txBody>
          <a:bodyPr/>
          <a:lstStyle/>
          <a:p>
            <a:r>
              <a:rPr lang="en-AU" sz="1600" b="1" dirty="0"/>
              <a:t>Background</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Therapy-related acute myeloid leukemia (t-AML) is a disease where AML develops in a patient previously exposed to chemotherapy and/or radiotherapy.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In most cases, it follows the treatment of a primary malignancy but can also occur following an autoimmune condition.</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Patients with t-AML are known to experience significantly inferior survival than those diagnosed with de novo AML among both adults and children.</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Most studies into t-AML have been following other adult cancers.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Due to the rarity of t-AML diagnoses following childhood cancer, much remains to be studied in terms of patient characteristics and prognosis within this particular cohort group.</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CE35B81-7394-4845-9549-6FF54C928212}" type="slidenum">
              <a:rPr lang="en-AU" smtClean="0"/>
              <a:t>2</a:t>
            </a:fld>
            <a:endParaRPr lang="en-AU"/>
          </a:p>
        </p:txBody>
      </p:sp>
    </p:spTree>
    <p:extLst>
      <p:ext uri="{BB962C8B-B14F-4D97-AF65-F5344CB8AC3E}">
        <p14:creationId xmlns:p14="http://schemas.microsoft.com/office/powerpoint/2010/main" val="210931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t>Data</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The study was conducted using de-identified longitudinal data from the Australian Childhood Cancer Registry (ACCR).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Information on all notified cases of cancer for children aged under 15 at diagnosis is collected from population cancer registries in each Australian State and Territory under appropriate ethics and legislative approvals.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Cases held by the ACCR are matched annually against the Australian Cancer Database and the National Death Index to ensure that all subsequent cancers diagnosed at any age are recorded in the ACCR database and that mortality status is updated.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Treatment details are also collected by the ACCR for all cancers diagnosed before 15 years of age.</a:t>
            </a:r>
          </a:p>
        </p:txBody>
      </p:sp>
      <p:sp>
        <p:nvSpPr>
          <p:cNvPr id="4" name="Slide Number Placeholder 3"/>
          <p:cNvSpPr>
            <a:spLocks noGrp="1"/>
          </p:cNvSpPr>
          <p:nvPr>
            <p:ph type="sldNum" sz="quarter" idx="5"/>
          </p:nvPr>
        </p:nvSpPr>
        <p:spPr/>
        <p:txBody>
          <a:bodyPr/>
          <a:lstStyle/>
          <a:p>
            <a:fld id="{6CE35B81-7394-4845-9549-6FF54C928212}" type="slidenum">
              <a:rPr lang="en-AU" smtClean="0"/>
              <a:t>3</a:t>
            </a:fld>
            <a:endParaRPr lang="en-AU"/>
          </a:p>
        </p:txBody>
      </p:sp>
    </p:spTree>
    <p:extLst>
      <p:ext uri="{BB962C8B-B14F-4D97-AF65-F5344CB8AC3E}">
        <p14:creationId xmlns:p14="http://schemas.microsoft.com/office/powerpoint/2010/main" val="392504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17941"/>
            <a:ext cx="5335270" cy="3887361"/>
          </a:xfrm>
        </p:spPr>
        <p:txBody>
          <a:bodyPr/>
          <a:lstStyle/>
          <a:p>
            <a:r>
              <a:rPr lang="en-AU" sz="1600" b="1" dirty="0"/>
              <a:t>Eligibility criteria</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The study cohort included children who were residents of Australia and who were diagnosed with a first primary cancer (other than AML) during the period 1983–2012 and treated with chemotherapy and/or radiotherapy.</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Exclusion criteria were a first diagnosis of AML, the first primary malignancy was diagnosed prior to 1983, if the patient was from overseas but treated in Australia, or if the start date of treatment was not recorded.</a:t>
            </a:r>
            <a:endParaRPr lang="en-AU" sz="1600" dirty="0"/>
          </a:p>
        </p:txBody>
      </p:sp>
      <p:sp>
        <p:nvSpPr>
          <p:cNvPr id="4" name="Slide Number Placeholder 3"/>
          <p:cNvSpPr>
            <a:spLocks noGrp="1"/>
          </p:cNvSpPr>
          <p:nvPr>
            <p:ph type="sldNum" sz="quarter" idx="5"/>
          </p:nvPr>
        </p:nvSpPr>
        <p:spPr/>
        <p:txBody>
          <a:bodyPr/>
          <a:lstStyle/>
          <a:p>
            <a:fld id="{6CE35B81-7394-4845-9549-6FF54C928212}" type="slidenum">
              <a:rPr lang="en-AU" smtClean="0"/>
              <a:t>4</a:t>
            </a:fld>
            <a:endParaRPr lang="en-AU"/>
          </a:p>
        </p:txBody>
      </p:sp>
    </p:spTree>
    <p:extLst>
      <p:ext uri="{BB962C8B-B14F-4D97-AF65-F5344CB8AC3E}">
        <p14:creationId xmlns:p14="http://schemas.microsoft.com/office/powerpoint/2010/main" val="51915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t>Determination of t-AML</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Unique registry numbers were used to match first and second cancers for the same patient, with follow-up available up to December 31, 2014.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Any AML that was diagnosed subsequent to the initiation of chemotherapy or radiation for the first primary cancer was assumed to be t-AML.</a:t>
            </a:r>
            <a:endParaRPr lang="en-AU" sz="1600" dirty="0"/>
          </a:p>
        </p:txBody>
      </p:sp>
      <p:sp>
        <p:nvSpPr>
          <p:cNvPr id="4" name="Slide Number Placeholder 3"/>
          <p:cNvSpPr>
            <a:spLocks noGrp="1"/>
          </p:cNvSpPr>
          <p:nvPr>
            <p:ph type="sldNum" sz="quarter" idx="5"/>
          </p:nvPr>
        </p:nvSpPr>
        <p:spPr/>
        <p:txBody>
          <a:bodyPr/>
          <a:lstStyle/>
          <a:p>
            <a:fld id="{6CE35B81-7394-4845-9549-6FF54C928212}" type="slidenum">
              <a:rPr lang="en-AU" smtClean="0"/>
              <a:t>5</a:t>
            </a:fld>
            <a:endParaRPr lang="en-AU"/>
          </a:p>
        </p:txBody>
      </p:sp>
    </p:spTree>
    <p:extLst>
      <p:ext uri="{BB962C8B-B14F-4D97-AF65-F5344CB8AC3E}">
        <p14:creationId xmlns:p14="http://schemas.microsoft.com/office/powerpoint/2010/main" val="399359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t>Time at risk</a:t>
            </a:r>
          </a:p>
          <a:p>
            <a:pPr marL="171450" indent="-171450">
              <a:buFont typeface="Arial" panose="020B0604020202020204" pitchFamily="34" charset="0"/>
              <a:buChar char="•"/>
            </a:pPr>
            <a:r>
              <a:rPr lang="en-AU" sz="1600" dirty="0"/>
              <a:t>For each eligible patient, time at risk (follow-up) was calculated from the date of first treatment until either the end of the study period (i.e. December 31, 2014), date of death, or date of diagnosis of t-AML, whichever came first.</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The maximum hypothetical age at diagnosis for t-AML was 46 years (for a 14-year-old diagnosed with a first cancer during 1983 and then diagnosed with t-AML towards the end of 2014).</a:t>
            </a:r>
            <a:endParaRPr lang="en-AU" sz="1600" dirty="0"/>
          </a:p>
        </p:txBody>
      </p:sp>
      <p:sp>
        <p:nvSpPr>
          <p:cNvPr id="4" name="Slide Number Placeholder 3"/>
          <p:cNvSpPr>
            <a:spLocks noGrp="1"/>
          </p:cNvSpPr>
          <p:nvPr>
            <p:ph type="sldNum" sz="quarter" idx="5"/>
          </p:nvPr>
        </p:nvSpPr>
        <p:spPr/>
        <p:txBody>
          <a:bodyPr/>
          <a:lstStyle/>
          <a:p>
            <a:fld id="{6CE35B81-7394-4845-9549-6FF54C928212}" type="slidenum">
              <a:rPr lang="en-AU" smtClean="0"/>
              <a:t>6</a:t>
            </a:fld>
            <a:endParaRPr lang="en-AU"/>
          </a:p>
        </p:txBody>
      </p:sp>
    </p:spTree>
    <p:extLst>
      <p:ext uri="{BB962C8B-B14F-4D97-AF65-F5344CB8AC3E}">
        <p14:creationId xmlns:p14="http://schemas.microsoft.com/office/powerpoint/2010/main" val="237818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381000"/>
            <a:ext cx="5922962" cy="3332163"/>
          </a:xfrm>
        </p:spPr>
      </p:sp>
      <p:sp>
        <p:nvSpPr>
          <p:cNvPr id="3" name="Notes Placeholder 2"/>
          <p:cNvSpPr>
            <a:spLocks noGrp="1"/>
          </p:cNvSpPr>
          <p:nvPr>
            <p:ph type="body" idx="1"/>
          </p:nvPr>
        </p:nvSpPr>
        <p:spPr>
          <a:xfrm>
            <a:off x="396750" y="4007995"/>
            <a:ext cx="5335270" cy="4611172"/>
          </a:xfrm>
        </p:spPr>
        <p:txBody>
          <a:bodyPr/>
          <a:lstStyle/>
          <a:p>
            <a:r>
              <a:rPr lang="en-AU" sz="1600" b="1" dirty="0"/>
              <a:t>Analysis</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Standardized incidence ratios (SIRs) were used to approximate the risk of developing t-AML within the study cohort, relative to the incidence of AML within the general population, matched by sex, 5-year age group, and calendar year.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Five-year observed survival was calculated from the date of diagnosis of t-AML using the Kaplan-Meier method.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Survival time was censored at either December 31, 2014 or 5 years from the date of t-AML diagnosis (whichever occurred first) for patients who remained alive at those time points.</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Results were calculated for key demographic and clinical variables of interest including sex, age group, time period of diagnosis, broad type of first cancer, and treatment received. Note that treatment details for t-AML were only collected in the ACCR for patients diagnosed with t-AML before 15 years of age.</a:t>
            </a:r>
            <a:endParaRPr lang="en-AU" sz="1600" dirty="0"/>
          </a:p>
        </p:txBody>
      </p:sp>
      <p:sp>
        <p:nvSpPr>
          <p:cNvPr id="4" name="Slide Number Placeholder 3"/>
          <p:cNvSpPr>
            <a:spLocks noGrp="1"/>
          </p:cNvSpPr>
          <p:nvPr>
            <p:ph type="sldNum" sz="quarter" idx="5"/>
          </p:nvPr>
        </p:nvSpPr>
        <p:spPr/>
        <p:txBody>
          <a:bodyPr/>
          <a:lstStyle/>
          <a:p>
            <a:fld id="{6CE35B81-7394-4845-9549-6FF54C928212}" type="slidenum">
              <a:rPr lang="en-AU" smtClean="0"/>
              <a:t>7</a:t>
            </a:fld>
            <a:endParaRPr lang="en-AU"/>
          </a:p>
        </p:txBody>
      </p:sp>
    </p:spTree>
    <p:extLst>
      <p:ext uri="{BB962C8B-B14F-4D97-AF65-F5344CB8AC3E}">
        <p14:creationId xmlns:p14="http://schemas.microsoft.com/office/powerpoint/2010/main" val="119168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46063"/>
            <a:ext cx="5922962" cy="3332162"/>
          </a:xfrm>
        </p:spPr>
      </p:sp>
      <p:sp>
        <p:nvSpPr>
          <p:cNvPr id="3" name="Notes Placeholder 2"/>
          <p:cNvSpPr>
            <a:spLocks noGrp="1"/>
          </p:cNvSpPr>
          <p:nvPr>
            <p:ph type="body" idx="1"/>
          </p:nvPr>
        </p:nvSpPr>
        <p:spPr>
          <a:xfrm>
            <a:off x="349691" y="3578840"/>
            <a:ext cx="6124569" cy="3887361"/>
          </a:xfrm>
        </p:spPr>
        <p:txBody>
          <a:bodyPr/>
          <a:lstStyle/>
          <a:p>
            <a:r>
              <a:rPr lang="en-AU" sz="1600" b="1" dirty="0"/>
              <a:t>Study cohort</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11,753 eligible patients were included, of whom 58 (0.5%) were diagnosed with t-AML during the study period.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Males outnumbered females with t-AML by approximately 2 to 1.</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Approximately half (47%) of those in the cohort who developed t-AML were aged 0-4 years at the time of their first cancer diagnosis</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Most t-AML cases (n=45, 78%) were diagnosed within 5 years of the first primary cancer, with a median time between the commencement of treatment for the first cancer to diagnosis of t-AML of only 2.4 years (interquartile range = 1.9-4.6 years).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Although </a:t>
            </a:r>
            <a:r>
              <a:rPr lang="en-AU" sz="1600" b="0" i="0" u="none" strike="noStrike" kern="1200" baseline="0" dirty="0" err="1">
                <a:solidFill>
                  <a:schemeClr val="tx1"/>
                </a:solidFill>
                <a:latin typeface="+mn-lt"/>
                <a:ea typeface="+mn-ea"/>
                <a:cs typeface="+mn-cs"/>
              </a:rPr>
              <a:t>followup</a:t>
            </a:r>
            <a:r>
              <a:rPr lang="en-AU" sz="1600" b="0" i="0" u="none" strike="noStrike" kern="1200" baseline="0" dirty="0">
                <a:solidFill>
                  <a:schemeClr val="tx1"/>
                </a:solidFill>
                <a:latin typeface="+mn-lt"/>
                <a:ea typeface="+mn-ea"/>
                <a:cs typeface="+mn-cs"/>
              </a:rPr>
              <a:t> was available up to a maximum age of 46 years for some patients, no cases of t-AML were diagnosed after the age of 24, further emphasizing that t-AML was most likely to occur relatively soon after treatment for the original cancer.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Only 8 out of the 58 t-AML cases (14%) had a morphology code of M99203 (therapy-related AML).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All but one of the patients who went on to be diagnosed with t-AML were initially treated with chemotherapy, and one-third (n=20, 34%) also had radiotherapy.</a:t>
            </a:r>
            <a:endParaRPr lang="en-AU" sz="1600" dirty="0"/>
          </a:p>
        </p:txBody>
      </p:sp>
      <p:sp>
        <p:nvSpPr>
          <p:cNvPr id="4" name="Slide Number Placeholder 3"/>
          <p:cNvSpPr>
            <a:spLocks noGrp="1"/>
          </p:cNvSpPr>
          <p:nvPr>
            <p:ph type="sldNum" sz="quarter" idx="5"/>
          </p:nvPr>
        </p:nvSpPr>
        <p:spPr/>
        <p:txBody>
          <a:bodyPr/>
          <a:lstStyle/>
          <a:p>
            <a:fld id="{6CE35B81-7394-4845-9549-6FF54C928212}" type="slidenum">
              <a:rPr lang="en-AU" smtClean="0"/>
              <a:t>8</a:t>
            </a:fld>
            <a:endParaRPr lang="en-AU"/>
          </a:p>
        </p:txBody>
      </p:sp>
    </p:spTree>
    <p:extLst>
      <p:ext uri="{BB962C8B-B14F-4D97-AF65-F5344CB8AC3E}">
        <p14:creationId xmlns:p14="http://schemas.microsoft.com/office/powerpoint/2010/main" val="237053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479425"/>
            <a:ext cx="5922962" cy="3332163"/>
          </a:xfrm>
        </p:spPr>
      </p:sp>
      <p:sp>
        <p:nvSpPr>
          <p:cNvPr id="3" name="Notes Placeholder 2"/>
          <p:cNvSpPr>
            <a:spLocks noGrp="1"/>
          </p:cNvSpPr>
          <p:nvPr>
            <p:ph type="body" idx="1"/>
          </p:nvPr>
        </p:nvSpPr>
        <p:spPr>
          <a:xfrm>
            <a:off x="566998" y="4085647"/>
            <a:ext cx="5807352" cy="3887361"/>
          </a:xfrm>
        </p:spPr>
        <p:txBody>
          <a:bodyPr/>
          <a:lstStyle/>
          <a:p>
            <a:r>
              <a:rPr lang="en-AU" sz="1600" b="1" dirty="0"/>
              <a:t>Relative risk of t-AML</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Patients with childhood cancer treated with chemotherapy and/or radiotherapy had an almost 50-fold increased risk of subsequently being diagnosed with AML with an SIR of 45.6</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In fact, if follow-up time was capped at each person’s 25th birthday, the SIR rose to 56.0. </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Twenty-year cumulative incidence was 0.7% (95% CI = 0.5-1.0%).</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Despite the suggestion that males were at an increased relative risk of developing t-AML following childhood cancer compared to females, with SIRs of 52.7 and 35.7 respectively, the small number of cases available meant that the resulting incidence rate ratio of 1.48 for males to females was not statistically significant (</a:t>
            </a:r>
            <a:r>
              <a:rPr lang="en-AU" sz="1600" b="0" i="1" u="none" strike="noStrike" kern="1200" baseline="0" dirty="0">
                <a:solidFill>
                  <a:schemeClr val="tx1"/>
                </a:solidFill>
                <a:latin typeface="+mn-lt"/>
                <a:ea typeface="+mn-ea"/>
                <a:cs typeface="+mn-cs"/>
              </a:rPr>
              <a:t>p </a:t>
            </a:r>
            <a:r>
              <a:rPr lang="en-AU" sz="1600" b="0" i="0" u="none" strike="noStrike" kern="1200" baseline="0" dirty="0">
                <a:solidFill>
                  <a:schemeClr val="tx1"/>
                </a:solidFill>
                <a:latin typeface="+mn-lt"/>
                <a:ea typeface="+mn-ea"/>
                <a:cs typeface="+mn-cs"/>
              </a:rPr>
              <a:t>= 0.20).</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No difference was found in the relative risk of t-AML by age group at first diagnosis (results not shown) or by type of first cancer.</a:t>
            </a:r>
          </a:p>
          <a:p>
            <a:pPr marL="171450" indent="-171450">
              <a:buFont typeface="Arial" panose="020B0604020202020204" pitchFamily="34" charset="0"/>
              <a:buChar char="•"/>
            </a:pPr>
            <a:r>
              <a:rPr lang="en-AU" sz="1600" b="0" i="0" u="none" strike="noStrike" kern="1200" baseline="0" dirty="0">
                <a:solidFill>
                  <a:schemeClr val="tx1"/>
                </a:solidFill>
                <a:latin typeface="+mn-lt"/>
                <a:ea typeface="+mn-ea"/>
                <a:cs typeface="+mn-cs"/>
              </a:rPr>
              <a:t>Of note, the SIR for t-AML among children who received HSCT for their first cancer was more than double that of the study cohort in general, at 120.7, but this was based on only 7 cases.</a:t>
            </a:r>
            <a:endParaRPr lang="en-AU" sz="1600" dirty="0"/>
          </a:p>
        </p:txBody>
      </p:sp>
      <p:sp>
        <p:nvSpPr>
          <p:cNvPr id="4" name="Slide Number Placeholder 3"/>
          <p:cNvSpPr>
            <a:spLocks noGrp="1"/>
          </p:cNvSpPr>
          <p:nvPr>
            <p:ph type="sldNum" sz="quarter" idx="5"/>
          </p:nvPr>
        </p:nvSpPr>
        <p:spPr/>
        <p:txBody>
          <a:bodyPr/>
          <a:lstStyle/>
          <a:p>
            <a:fld id="{6CE35B81-7394-4845-9549-6FF54C928212}" type="slidenum">
              <a:rPr lang="en-AU" smtClean="0"/>
              <a:t>9</a:t>
            </a:fld>
            <a:endParaRPr lang="en-AU"/>
          </a:p>
        </p:txBody>
      </p:sp>
    </p:spTree>
    <p:extLst>
      <p:ext uri="{BB962C8B-B14F-4D97-AF65-F5344CB8AC3E}">
        <p14:creationId xmlns:p14="http://schemas.microsoft.com/office/powerpoint/2010/main" val="537274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96355FF-D0CF-4DC4-98E2-2AC0C2394C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61261"/>
          <a:stretch>
            <a:fillRect/>
          </a:stretch>
        </p:blipFill>
        <p:spPr bwMode="auto">
          <a:xfrm>
            <a:off x="0" y="1360488"/>
            <a:ext cx="1836739"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 y="3673337"/>
            <a:ext cx="12192001" cy="724096"/>
          </a:xfrm>
        </p:spPr>
        <p:txBody>
          <a:bodyPr lIns="91440" rIns="91440" anchor="ctr">
            <a:normAutofit/>
          </a:bodyPr>
          <a:lstStyle>
            <a:lvl1pPr marL="0" indent="0" algn="ctr">
              <a:lnSpc>
                <a:spcPct val="100000"/>
              </a:lnSpc>
              <a:spcBef>
                <a:spcPts val="0"/>
              </a:spcBef>
              <a:buNone/>
              <a:defRPr sz="1350">
                <a:solidFill>
                  <a:schemeClr val="tx2"/>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2" name="Title 1"/>
          <p:cNvSpPr>
            <a:spLocks noGrp="1"/>
          </p:cNvSpPr>
          <p:nvPr>
            <p:ph type="ctrTitle"/>
          </p:nvPr>
        </p:nvSpPr>
        <p:spPr>
          <a:xfrm>
            <a:off x="-1" y="1941524"/>
            <a:ext cx="12192001" cy="1463040"/>
          </a:xfrm>
        </p:spPr>
        <p:txBody>
          <a:bodyPr/>
          <a:lstStyle>
            <a:lvl1pPr algn="ctr">
              <a:defRPr sz="3300" spc="150" baseline="0">
                <a:solidFill>
                  <a:schemeClr val="tx2"/>
                </a:solidFill>
              </a:defRPr>
            </a:lvl1pPr>
          </a:lstStyle>
          <a:p>
            <a:r>
              <a:rPr lang="en-US"/>
              <a:t>Click to edit Master title style</a:t>
            </a:r>
            <a:endParaRPr lang="en-US" dirty="0"/>
          </a:p>
        </p:txBody>
      </p:sp>
      <p:pic>
        <p:nvPicPr>
          <p:cNvPr id="8" name="Picture 13">
            <a:extLst>
              <a:ext uri="{FF2B5EF4-FFF2-40B4-BE49-F238E27FC236}">
                <a16:creationId xmlns:a16="http://schemas.microsoft.com/office/drawing/2014/main" id="{DE3F8A57-DEBC-4B8D-9439-C4E8862FFFF1}"/>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603777" y="0"/>
            <a:ext cx="2984443" cy="156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2BDBCCBD-5C6C-41D2-9915-3CCA8225E2F5}"/>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b="28558"/>
          <a:stretch/>
        </p:blipFill>
        <p:spPr bwMode="auto">
          <a:xfrm>
            <a:off x="6653465" y="5745555"/>
            <a:ext cx="1802900" cy="11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20C3BDFE-1DF6-45F8-B824-54A1E3755B59}"/>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spTree>
    <p:extLst>
      <p:ext uri="{BB962C8B-B14F-4D97-AF65-F5344CB8AC3E}">
        <p14:creationId xmlns:p14="http://schemas.microsoft.com/office/powerpoint/2010/main" val="49287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8D1B6CFB-91B5-4F36-AD16-2908B3FBAEC1}"/>
              </a:ext>
            </a:extLst>
          </p:cNvPr>
          <p:cNvSpPr>
            <a:spLocks noGrp="1"/>
          </p:cNvSpPr>
          <p:nvPr>
            <p:ph type="title"/>
          </p:nvPr>
        </p:nvSpPr>
        <p:spPr>
          <a:xfrm>
            <a:off x="1024128" y="471509"/>
            <a:ext cx="4389120" cy="1737360"/>
          </a:xfrm>
        </p:spPr>
        <p:txBody>
          <a:bodyPr>
            <a:noAutofit/>
          </a:bodyPr>
          <a:lstStyle>
            <a:lvl1pPr>
              <a:lnSpc>
                <a:spcPct val="80000"/>
              </a:lnSpc>
              <a:defRPr sz="330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2D41422-A302-49F6-A89B-504EEB11F7D3}"/>
              </a:ext>
            </a:extLst>
          </p:cNvPr>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450"/>
              </a:spcBef>
              <a:buNone/>
              <a:defRPr sz="15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6" name="Picture Placeholder 15">
            <a:extLst>
              <a:ext uri="{FF2B5EF4-FFF2-40B4-BE49-F238E27FC236}">
                <a16:creationId xmlns:a16="http://schemas.microsoft.com/office/drawing/2014/main" id="{E337960B-32A8-4CA9-A68E-1EE4F0BF5BD0}"/>
              </a:ext>
            </a:extLst>
          </p:cNvPr>
          <p:cNvSpPr>
            <a:spLocks noGrp="1"/>
          </p:cNvSpPr>
          <p:nvPr>
            <p:ph type="pic" sz="quarter" idx="10"/>
          </p:nvPr>
        </p:nvSpPr>
        <p:spPr>
          <a:xfrm>
            <a:off x="5710237" y="0"/>
            <a:ext cx="6481763" cy="6858000"/>
          </a:xfrm>
        </p:spPr>
        <p:txBody>
          <a:bodyPr rtlCol="0">
            <a:normAutofit/>
          </a:bodyPr>
          <a:lstStyle/>
          <a:p>
            <a:pPr lvl="0"/>
            <a:r>
              <a:rPr lang="en-US" noProof="0"/>
              <a:t>Click icon to add picture</a:t>
            </a:r>
            <a:endParaRPr lang="en-AU" noProof="0"/>
          </a:p>
        </p:txBody>
      </p:sp>
      <p:sp>
        <p:nvSpPr>
          <p:cNvPr id="6" name="Footer Placeholder 4">
            <a:extLst>
              <a:ext uri="{FF2B5EF4-FFF2-40B4-BE49-F238E27FC236}">
                <a16:creationId xmlns:a16="http://schemas.microsoft.com/office/drawing/2014/main" id="{FA25EE33-EDF6-4491-B684-0EF9FD0E3B69}"/>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spTree>
    <p:extLst>
      <p:ext uri="{BB962C8B-B14F-4D97-AF65-F5344CB8AC3E}">
        <p14:creationId xmlns:p14="http://schemas.microsoft.com/office/powerpoint/2010/main" val="127504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384D7AB-28D2-4266-9D7B-92A8E884E9EF}"/>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spTree>
    <p:extLst>
      <p:ext uri="{BB962C8B-B14F-4D97-AF65-F5344CB8AC3E}">
        <p14:creationId xmlns:p14="http://schemas.microsoft.com/office/powerpoint/2010/main" val="371570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4111B1-2431-43FD-B569-AC93EFAD7F4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5" name="Picture 8">
            <a:extLst>
              <a:ext uri="{FF2B5EF4-FFF2-40B4-BE49-F238E27FC236}">
                <a16:creationId xmlns:a16="http://schemas.microsoft.com/office/drawing/2014/main" id="{9140DF4A-3E9A-420F-9090-89854A4D96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61261"/>
          <a:stretch>
            <a:fillRect/>
          </a:stretch>
        </p:blipFill>
        <p:spPr bwMode="auto">
          <a:xfrm>
            <a:off x="0" y="1360488"/>
            <a:ext cx="1836739"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4FE787A6-33A2-45AD-BAC2-C88924451DE6}"/>
              </a:ext>
            </a:extLst>
          </p:cNvPr>
          <p:cNvSpPr>
            <a:spLocks noGrp="1"/>
          </p:cNvSpPr>
          <p:nvPr>
            <p:ph type="title"/>
          </p:nvPr>
        </p:nvSpPr>
        <p:spPr>
          <a:xfrm>
            <a:off x="1750711" y="2717338"/>
            <a:ext cx="8690579" cy="1325563"/>
          </a:xfrm>
        </p:spPr>
        <p:txBody>
          <a:bodyPr/>
          <a:lstStyle>
            <a:lvl1pPr algn="ctr">
              <a:defRPr>
                <a:solidFill>
                  <a:schemeClr val="bg1"/>
                </a:solidFill>
              </a:defRPr>
            </a:lvl1pPr>
          </a:lstStyle>
          <a:p>
            <a:r>
              <a:rPr lang="en-US" dirty="0"/>
              <a:t>Hello, this is the latest PowerPoint Presentation</a:t>
            </a:r>
            <a:r>
              <a:rPr lang="en-US" dirty="0">
                <a:solidFill>
                  <a:srgbClr val="FFD200"/>
                </a:solidFill>
              </a:rPr>
              <a:t>.</a:t>
            </a:r>
            <a:endParaRPr lang="en-US" dirty="0"/>
          </a:p>
        </p:txBody>
      </p:sp>
      <p:sp>
        <p:nvSpPr>
          <p:cNvPr id="9" name="Subtitle 2">
            <a:extLst>
              <a:ext uri="{FF2B5EF4-FFF2-40B4-BE49-F238E27FC236}">
                <a16:creationId xmlns:a16="http://schemas.microsoft.com/office/drawing/2014/main" id="{3771C71B-8AE5-46E6-9328-73AA4C803E21}"/>
              </a:ext>
            </a:extLst>
          </p:cNvPr>
          <p:cNvSpPr>
            <a:spLocks noGrp="1"/>
          </p:cNvSpPr>
          <p:nvPr>
            <p:ph type="subTitle" idx="1"/>
          </p:nvPr>
        </p:nvSpPr>
        <p:spPr>
          <a:xfrm>
            <a:off x="3244449" y="4134976"/>
            <a:ext cx="5677705" cy="945027"/>
          </a:xfrm>
        </p:spPr>
        <p:txBody>
          <a:bodyPr/>
          <a:lstStyle>
            <a:lvl1pPr algn="ctr">
              <a:defRPr>
                <a:solidFill>
                  <a:schemeClr val="bg1"/>
                </a:solidFill>
              </a:defRPr>
            </a:lvl1pPr>
          </a:lstStyle>
          <a:p>
            <a:endParaRPr lang="en-US" dirty="0"/>
          </a:p>
        </p:txBody>
      </p:sp>
      <p:sp>
        <p:nvSpPr>
          <p:cNvPr id="11" name="Footer Placeholder 4">
            <a:extLst>
              <a:ext uri="{FF2B5EF4-FFF2-40B4-BE49-F238E27FC236}">
                <a16:creationId xmlns:a16="http://schemas.microsoft.com/office/drawing/2014/main" id="{1816864D-2E6D-4DEA-8113-787F84F8F5DE}"/>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bg1"/>
                </a:solidFill>
                <a:latin typeface="+mn-lt"/>
              </a:defRPr>
            </a:lvl1pPr>
          </a:lstStyle>
          <a:p>
            <a:pPr>
              <a:defRPr/>
            </a:pPr>
            <a:fld id="{3099B684-A7F8-4533-8E26-7890B8F371A8}" type="slidenum">
              <a:rPr lang="en-AU" smtClean="0"/>
              <a:pPr>
                <a:defRPr/>
              </a:pPr>
              <a:t>‹#›</a:t>
            </a:fld>
            <a:endParaRPr lang="en-AU"/>
          </a:p>
        </p:txBody>
      </p:sp>
      <p:pic>
        <p:nvPicPr>
          <p:cNvPr id="12" name="Picture 11">
            <a:extLst>
              <a:ext uri="{FF2B5EF4-FFF2-40B4-BE49-F238E27FC236}">
                <a16:creationId xmlns:a16="http://schemas.microsoft.com/office/drawing/2014/main" id="{2A0E4E3A-EE3E-4339-9FC3-55C13B09C4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0900" y="5530386"/>
            <a:ext cx="2561101" cy="1327614"/>
          </a:xfrm>
          <a:prstGeom prst="rect">
            <a:avLst/>
          </a:prstGeom>
        </p:spPr>
      </p:pic>
      <p:pic>
        <p:nvPicPr>
          <p:cNvPr id="13" name="Picture 9">
            <a:extLst>
              <a:ext uri="{FF2B5EF4-FFF2-40B4-BE49-F238E27FC236}">
                <a16:creationId xmlns:a16="http://schemas.microsoft.com/office/drawing/2014/main" id="{843B2CD0-139F-4EF7-BA11-5569DDED0A19}"/>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901237" y="5661027"/>
            <a:ext cx="22907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67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12" name="Picture 13">
            <a:extLst>
              <a:ext uri="{FF2B5EF4-FFF2-40B4-BE49-F238E27FC236}">
                <a16:creationId xmlns:a16="http://schemas.microsoft.com/office/drawing/2014/main" id="{A9D42B4A-891A-433F-8BD1-EC83872C5739}"/>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61050" b="8675"/>
          <a:stretch/>
        </p:blipFill>
        <p:spPr bwMode="auto">
          <a:xfrm>
            <a:off x="0" y="1360490"/>
            <a:ext cx="183673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1750711" y="2717338"/>
            <a:ext cx="8690579" cy="1325563"/>
          </a:xfrm>
        </p:spPr>
        <p:txBody>
          <a:bodyPr/>
          <a:lstStyle>
            <a:lvl1pPr algn="ctr">
              <a:defRPr>
                <a:solidFill>
                  <a:schemeClr val="tx2"/>
                </a:solidFill>
              </a:defRPr>
            </a:lvl1pPr>
          </a:lstStyle>
          <a:p>
            <a:r>
              <a:rPr lang="en-US" dirty="0"/>
              <a:t>Hello, this is the latest PowerPoint Presentation</a:t>
            </a:r>
            <a:r>
              <a:rPr lang="en-US" dirty="0">
                <a:solidFill>
                  <a:srgbClr val="FFD200"/>
                </a:solidFill>
              </a:rPr>
              <a:t>.</a:t>
            </a:r>
            <a:endParaRPr lang="en-US" dirty="0"/>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3244449" y="4134976"/>
            <a:ext cx="5677705" cy="945027"/>
          </a:xfrm>
        </p:spPr>
        <p:txBody>
          <a:bodyPr/>
          <a:lstStyle>
            <a:lvl1pPr algn="ctr">
              <a:defRPr>
                <a:solidFill>
                  <a:schemeClr val="tx2"/>
                </a:solidFill>
              </a:defRPr>
            </a:lvl1pPr>
          </a:lstStyle>
          <a:p>
            <a:endParaRPr lang="en-US" dirty="0"/>
          </a:p>
        </p:txBody>
      </p:sp>
      <p:pic>
        <p:nvPicPr>
          <p:cNvPr id="3" name="Picture 2">
            <a:extLst>
              <a:ext uri="{FF2B5EF4-FFF2-40B4-BE49-F238E27FC236}">
                <a16:creationId xmlns:a16="http://schemas.microsoft.com/office/drawing/2014/main" id="{15D37B6F-1EB2-44E2-B796-7A55CC69DF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67929" y="5563260"/>
            <a:ext cx="2424073" cy="1294740"/>
          </a:xfrm>
          <a:prstGeom prst="rect">
            <a:avLst/>
          </a:prstGeom>
        </p:spPr>
      </p:pic>
      <p:pic>
        <p:nvPicPr>
          <p:cNvPr id="9" name="Picture 9">
            <a:extLst>
              <a:ext uri="{FF2B5EF4-FFF2-40B4-BE49-F238E27FC236}">
                <a16:creationId xmlns:a16="http://schemas.microsoft.com/office/drawing/2014/main" id="{D82114B2-5096-4F43-91DB-A721948D3543}"/>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901237" y="5661027"/>
            <a:ext cx="22907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A68C74DB-8FDF-4D9D-81E7-3CEFC5B7493D}"/>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spTree>
    <p:extLst>
      <p:ext uri="{BB962C8B-B14F-4D97-AF65-F5344CB8AC3E}">
        <p14:creationId xmlns:p14="http://schemas.microsoft.com/office/powerpoint/2010/main" val="23206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lvl1pPr>
              <a:defRPr sz="3300"/>
            </a:lvl1pPr>
          </a:lstStyle>
          <a:p>
            <a:r>
              <a:rPr lang="en-US" dirty="0"/>
              <a:t>Click to edit Master title style</a:t>
            </a:r>
          </a:p>
        </p:txBody>
      </p:sp>
      <p:sp>
        <p:nvSpPr>
          <p:cNvPr id="3" name="Content Placeholder 2"/>
          <p:cNvSpPr>
            <a:spLocks noGrp="1"/>
          </p:cNvSpPr>
          <p:nvPr>
            <p:ph sz="half" idx="1"/>
          </p:nvPr>
        </p:nvSpPr>
        <p:spPr>
          <a:xfrm>
            <a:off x="1024127" y="2286000"/>
            <a:ext cx="4754880" cy="40233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244B2F4F-7F94-4B4C-BCF3-53D8E9DB81AB}"/>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spTree>
    <p:extLst>
      <p:ext uri="{BB962C8B-B14F-4D97-AF65-F5344CB8AC3E}">
        <p14:creationId xmlns:p14="http://schemas.microsoft.com/office/powerpoint/2010/main" val="14596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406B9A-1ECA-477C-AB75-CD5475B5374D}"/>
              </a:ext>
            </a:extLst>
          </p:cNvPr>
          <p:cNvSpPr>
            <a:spLocks noGrp="1"/>
          </p:cNvSpPr>
          <p:nvPr>
            <p:ph type="title"/>
          </p:nvPr>
        </p:nvSpPr>
        <p:spPr>
          <a:xfrm>
            <a:off x="1024128" y="585216"/>
            <a:ext cx="9720072" cy="1499616"/>
          </a:xfrm>
        </p:spPr>
        <p:txBody>
          <a:bodyPr/>
          <a:lstStyle>
            <a:lvl1pPr>
              <a:defRPr sz="3300"/>
            </a:lvl1pPr>
          </a:lstStyle>
          <a:p>
            <a:r>
              <a:rPr lang="en-US" dirty="0"/>
              <a:t>Click to edit Master title style</a:t>
            </a:r>
          </a:p>
        </p:txBody>
      </p:sp>
      <p:sp>
        <p:nvSpPr>
          <p:cNvPr id="7" name="Content Placeholder 2">
            <a:extLst>
              <a:ext uri="{FF2B5EF4-FFF2-40B4-BE49-F238E27FC236}">
                <a16:creationId xmlns:a16="http://schemas.microsoft.com/office/drawing/2014/main" id="{CD69556E-C537-4375-88D0-3A6F1BDDBE9C}"/>
              </a:ext>
            </a:extLst>
          </p:cNvPr>
          <p:cNvSpPr>
            <a:spLocks noGrp="1"/>
          </p:cNvSpPr>
          <p:nvPr>
            <p:ph sz="half" idx="1"/>
          </p:nvPr>
        </p:nvSpPr>
        <p:spPr>
          <a:xfrm>
            <a:off x="1023939" y="4296792"/>
            <a:ext cx="3060000" cy="1512000"/>
          </a:xfrm>
        </p:spPr>
        <p:txBody>
          <a:bodyPr/>
          <a:lstStyle>
            <a:lvl1pPr>
              <a:defRPr sz="1200">
                <a:solidFill>
                  <a:schemeClr val="tx2"/>
                </a:solidFill>
              </a:defRPr>
            </a:lvl1pPr>
          </a:lstStyle>
          <a:p>
            <a:pPr lvl="0"/>
            <a:r>
              <a:rPr lang="en-US" dirty="0"/>
              <a:t>Edit Master text styles</a:t>
            </a:r>
          </a:p>
        </p:txBody>
      </p:sp>
      <p:sp>
        <p:nvSpPr>
          <p:cNvPr id="11" name="Picture Placeholder 10">
            <a:extLst>
              <a:ext uri="{FF2B5EF4-FFF2-40B4-BE49-F238E27FC236}">
                <a16:creationId xmlns:a16="http://schemas.microsoft.com/office/drawing/2014/main" id="{B41FE8E9-63ED-44A7-9B00-3A33867C261F}"/>
              </a:ext>
            </a:extLst>
          </p:cNvPr>
          <p:cNvSpPr>
            <a:spLocks noGrp="1"/>
          </p:cNvSpPr>
          <p:nvPr>
            <p:ph type="pic" sz="quarter" idx="11"/>
          </p:nvPr>
        </p:nvSpPr>
        <p:spPr>
          <a:xfrm>
            <a:off x="1023939" y="2169542"/>
            <a:ext cx="3060700" cy="2052000"/>
          </a:xfrm>
        </p:spPr>
        <p:txBody>
          <a:bodyPr/>
          <a:lstStyle/>
          <a:p>
            <a:endParaRPr lang="en-AU"/>
          </a:p>
        </p:txBody>
      </p:sp>
      <p:sp>
        <p:nvSpPr>
          <p:cNvPr id="13" name="Content Placeholder 2">
            <a:extLst>
              <a:ext uri="{FF2B5EF4-FFF2-40B4-BE49-F238E27FC236}">
                <a16:creationId xmlns:a16="http://schemas.microsoft.com/office/drawing/2014/main" id="{880D915E-B6B7-4C53-8AD9-544F54A611C3}"/>
              </a:ext>
            </a:extLst>
          </p:cNvPr>
          <p:cNvSpPr>
            <a:spLocks noGrp="1"/>
          </p:cNvSpPr>
          <p:nvPr>
            <p:ph sz="half" idx="12"/>
          </p:nvPr>
        </p:nvSpPr>
        <p:spPr>
          <a:xfrm>
            <a:off x="7683500" y="4296792"/>
            <a:ext cx="3060000" cy="1512000"/>
          </a:xfrm>
        </p:spPr>
        <p:txBody>
          <a:bodyPr/>
          <a:lstStyle>
            <a:lvl1pPr marL="0" indent="0">
              <a:buNone/>
              <a:defRPr sz="1200">
                <a:solidFill>
                  <a:schemeClr val="tx2"/>
                </a:solidFill>
              </a:defRPr>
            </a:lvl1pPr>
          </a:lstStyle>
          <a:p>
            <a:pPr lvl="0"/>
            <a:r>
              <a:rPr lang="en-US" dirty="0"/>
              <a:t>Edit Master text styles</a:t>
            </a:r>
          </a:p>
        </p:txBody>
      </p:sp>
      <p:sp>
        <p:nvSpPr>
          <p:cNvPr id="14" name="Picture Placeholder 10">
            <a:extLst>
              <a:ext uri="{FF2B5EF4-FFF2-40B4-BE49-F238E27FC236}">
                <a16:creationId xmlns:a16="http://schemas.microsoft.com/office/drawing/2014/main" id="{3695115D-3E85-4B20-9B9C-32D28AFB85C7}"/>
              </a:ext>
            </a:extLst>
          </p:cNvPr>
          <p:cNvSpPr>
            <a:spLocks noGrp="1"/>
          </p:cNvSpPr>
          <p:nvPr>
            <p:ph type="pic" sz="quarter" idx="13"/>
          </p:nvPr>
        </p:nvSpPr>
        <p:spPr>
          <a:xfrm>
            <a:off x="7683501" y="2169542"/>
            <a:ext cx="3060700" cy="2052000"/>
          </a:xfrm>
        </p:spPr>
        <p:txBody>
          <a:bodyPr/>
          <a:lstStyle/>
          <a:p>
            <a:endParaRPr lang="en-AU"/>
          </a:p>
        </p:txBody>
      </p:sp>
      <p:sp>
        <p:nvSpPr>
          <p:cNvPr id="15" name="Content Placeholder 2">
            <a:extLst>
              <a:ext uri="{FF2B5EF4-FFF2-40B4-BE49-F238E27FC236}">
                <a16:creationId xmlns:a16="http://schemas.microsoft.com/office/drawing/2014/main" id="{51B20223-BA28-4C20-A0E1-9F89A01E7B19}"/>
              </a:ext>
            </a:extLst>
          </p:cNvPr>
          <p:cNvSpPr>
            <a:spLocks noGrp="1"/>
          </p:cNvSpPr>
          <p:nvPr>
            <p:ph sz="half" idx="14"/>
          </p:nvPr>
        </p:nvSpPr>
        <p:spPr>
          <a:xfrm>
            <a:off x="4353019" y="4296792"/>
            <a:ext cx="3060000" cy="1512000"/>
          </a:xfrm>
        </p:spPr>
        <p:txBody>
          <a:bodyPr/>
          <a:lstStyle>
            <a:lvl1pPr>
              <a:defRPr sz="1200">
                <a:solidFill>
                  <a:schemeClr val="tx2"/>
                </a:solidFill>
              </a:defRPr>
            </a:lvl1pPr>
          </a:lstStyle>
          <a:p>
            <a:pPr lvl="0"/>
            <a:r>
              <a:rPr lang="en-US" dirty="0"/>
              <a:t>Edit Master text styles</a:t>
            </a:r>
          </a:p>
        </p:txBody>
      </p:sp>
      <p:sp>
        <p:nvSpPr>
          <p:cNvPr id="16" name="Picture Placeholder 10">
            <a:extLst>
              <a:ext uri="{FF2B5EF4-FFF2-40B4-BE49-F238E27FC236}">
                <a16:creationId xmlns:a16="http://schemas.microsoft.com/office/drawing/2014/main" id="{38F53E7E-A24C-4F73-BC8A-08BBD133FF8F}"/>
              </a:ext>
            </a:extLst>
          </p:cNvPr>
          <p:cNvSpPr>
            <a:spLocks noGrp="1"/>
          </p:cNvSpPr>
          <p:nvPr>
            <p:ph type="pic" sz="quarter" idx="15"/>
          </p:nvPr>
        </p:nvSpPr>
        <p:spPr>
          <a:xfrm>
            <a:off x="4353019" y="2169542"/>
            <a:ext cx="3060700" cy="2052000"/>
          </a:xfrm>
        </p:spPr>
        <p:txBody>
          <a:bodyPr/>
          <a:lstStyle/>
          <a:p>
            <a:endParaRPr lang="en-AU"/>
          </a:p>
        </p:txBody>
      </p:sp>
      <p:sp>
        <p:nvSpPr>
          <p:cNvPr id="10" name="Footer Placeholder 4">
            <a:extLst>
              <a:ext uri="{FF2B5EF4-FFF2-40B4-BE49-F238E27FC236}">
                <a16:creationId xmlns:a16="http://schemas.microsoft.com/office/drawing/2014/main" id="{09C87D7E-3871-4DA9-9530-2D7EE11CD719}"/>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spTree>
    <p:extLst>
      <p:ext uri="{BB962C8B-B14F-4D97-AF65-F5344CB8AC3E}">
        <p14:creationId xmlns:p14="http://schemas.microsoft.com/office/powerpoint/2010/main" val="246045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p:nvPr>
        </p:nvSpPr>
        <p:spPr>
          <a:xfrm>
            <a:off x="1024128" y="2179636"/>
            <a:ext cx="4754880" cy="412972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5990888" y="2179637"/>
            <a:ext cx="4754880" cy="35908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A646C311-2DBD-4133-AEA6-4E15BB620675}"/>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spTree>
    <p:extLst>
      <p:ext uri="{BB962C8B-B14F-4D97-AF65-F5344CB8AC3E}">
        <p14:creationId xmlns:p14="http://schemas.microsoft.com/office/powerpoint/2010/main" val="181123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97E4D1EE-C65C-436C-A013-F3025797116D}"/>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spTree>
    <p:extLst>
      <p:ext uri="{BB962C8B-B14F-4D97-AF65-F5344CB8AC3E}">
        <p14:creationId xmlns:p14="http://schemas.microsoft.com/office/powerpoint/2010/main" val="360188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300"/>
            </a:lvl1pPr>
          </a:lstStyle>
          <a:p>
            <a:r>
              <a:rPr lang="en-US" dirty="0"/>
              <a:t>Click to edit Master title style</a:t>
            </a:r>
          </a:p>
        </p:txBody>
      </p:sp>
      <p:sp>
        <p:nvSpPr>
          <p:cNvPr id="3" name="Content Placeholder 2"/>
          <p:cNvSpPr>
            <a:spLocks noGrp="1"/>
          </p:cNvSpPr>
          <p:nvPr>
            <p:ph idx="1"/>
          </p:nvPr>
        </p:nvSpPr>
        <p:spPr>
          <a:xfrm>
            <a:off x="5715000" y="471511"/>
            <a:ext cx="5678424" cy="5536099"/>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450"/>
              </a:spcBef>
              <a:buNone/>
              <a:defRPr sz="15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4">
            <a:extLst>
              <a:ext uri="{FF2B5EF4-FFF2-40B4-BE49-F238E27FC236}">
                <a16:creationId xmlns:a16="http://schemas.microsoft.com/office/drawing/2014/main" id="{3CCE0866-0151-4DE1-9B6F-A3CF1C9459B0}"/>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spTree>
    <p:extLst>
      <p:ext uri="{BB962C8B-B14F-4D97-AF65-F5344CB8AC3E}">
        <p14:creationId xmlns:p14="http://schemas.microsoft.com/office/powerpoint/2010/main" val="54333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C795A-DB3E-4A70-B174-3F58E1358D10}"/>
              </a:ext>
            </a:extLst>
          </p:cNvPr>
          <p:cNvSpPr>
            <a:spLocks noGrp="1"/>
          </p:cNvSpPr>
          <p:nvPr>
            <p:ph type="title"/>
          </p:nvPr>
        </p:nvSpPr>
        <p:spPr>
          <a:xfrm>
            <a:off x="1023938" y="585788"/>
            <a:ext cx="9720263" cy="1498600"/>
          </a:xfrm>
          <a:prstGeom prst="rect">
            <a:avLst/>
          </a:prstGeom>
        </p:spPr>
        <p:txBody>
          <a:bodyPr vert="horz" lIns="91440" tIns="45720" rIns="91440" bIns="45720" rtlCol="0" anchor="t">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8F04F1BF-9A80-4F0A-BC7B-EB584B19DD40}"/>
              </a:ext>
            </a:extLst>
          </p:cNvPr>
          <p:cNvSpPr>
            <a:spLocks noGrp="1" noChangeArrowheads="1"/>
          </p:cNvSpPr>
          <p:nvPr>
            <p:ph type="body" idx="1"/>
          </p:nvPr>
        </p:nvSpPr>
        <p:spPr bwMode="auto">
          <a:xfrm>
            <a:off x="1023938" y="2286002"/>
            <a:ext cx="97202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AU" altLang="en-US" dirty="0"/>
              <a:t>Edit Master text styles</a:t>
            </a:r>
          </a:p>
          <a:p>
            <a:pPr lvl="1"/>
            <a:r>
              <a:rPr lang="en-AU" altLang="en-US" dirty="0"/>
              <a:t>Second level</a:t>
            </a:r>
          </a:p>
          <a:p>
            <a:pPr lvl="2"/>
            <a:r>
              <a:rPr lang="en-AU" altLang="en-US" dirty="0"/>
              <a:t>Third level</a:t>
            </a:r>
          </a:p>
          <a:p>
            <a:pPr lvl="3"/>
            <a:r>
              <a:rPr lang="en-AU" altLang="en-US" dirty="0"/>
              <a:t>Fourth level</a:t>
            </a:r>
          </a:p>
          <a:p>
            <a:pPr lvl="4"/>
            <a:r>
              <a:rPr lang="en-AU" altLang="en-US" dirty="0"/>
              <a:t>Fifth level</a:t>
            </a:r>
          </a:p>
        </p:txBody>
      </p:sp>
      <p:pic>
        <p:nvPicPr>
          <p:cNvPr id="1028" name="Picture 9">
            <a:extLst>
              <a:ext uri="{FF2B5EF4-FFF2-40B4-BE49-F238E27FC236}">
                <a16:creationId xmlns:a16="http://schemas.microsoft.com/office/drawing/2014/main" id="{A32AE312-10F4-4E58-971D-84B844E87B0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901237" y="5661027"/>
            <a:ext cx="22907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B971F025-42E3-4717-9416-63AB7370C6DD}"/>
              </a:ext>
            </a:extLst>
          </p:cNvPr>
          <p:cNvSpPr>
            <a:spLocks noGrp="1"/>
          </p:cNvSpPr>
          <p:nvPr>
            <p:ph type="ftr" sz="quarter" idx="3"/>
          </p:nvPr>
        </p:nvSpPr>
        <p:spPr>
          <a:xfrm>
            <a:off x="1023938" y="6470650"/>
            <a:ext cx="6367463" cy="274638"/>
          </a:xfrm>
          <a:prstGeom prst="rect">
            <a:avLst/>
          </a:prstGeom>
        </p:spPr>
        <p:txBody>
          <a:bodyPr/>
          <a:lstStyle>
            <a:lvl1pPr algn="l" eaLnBrk="1" fontAlgn="auto" hangingPunct="1">
              <a:spcBef>
                <a:spcPts val="0"/>
              </a:spcBef>
              <a:spcAft>
                <a:spcPts val="0"/>
              </a:spcAft>
              <a:defRPr sz="750" dirty="0">
                <a:solidFill>
                  <a:schemeClr val="tx2"/>
                </a:solidFill>
                <a:latin typeface="+mn-lt"/>
              </a:defRPr>
            </a:lvl1pPr>
          </a:lstStyle>
          <a:p>
            <a:pPr>
              <a:defRPr/>
            </a:pPr>
            <a:fld id="{3099B684-A7F8-4533-8E26-7890B8F371A8}" type="slidenum">
              <a:rPr lang="en-AU" smtClean="0"/>
              <a:pPr>
                <a:defRPr/>
              </a:pPr>
              <a:t>‹#›</a:t>
            </a:fld>
            <a:endParaRPr lang="en-AU" dirty="0"/>
          </a:p>
        </p:txBody>
      </p:sp>
      <p:pic>
        <p:nvPicPr>
          <p:cNvPr id="1031" name="Picture 12">
            <a:extLst>
              <a:ext uri="{FF2B5EF4-FFF2-40B4-BE49-F238E27FC236}">
                <a16:creationId xmlns:a16="http://schemas.microsoft.com/office/drawing/2014/main" id="{BE8DEE10-E2D3-4EBB-A4E7-4F2C86614795}"/>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1368088" y="585790"/>
            <a:ext cx="8239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04" r:id="rId2"/>
    <p:sldLayoutId id="2147483709" r:id="rId3"/>
    <p:sldLayoutId id="2147483713" r:id="rId4"/>
    <p:sldLayoutId id="2147483710" r:id="rId5"/>
    <p:sldLayoutId id="2147483714" r:id="rId6"/>
    <p:sldLayoutId id="2147483705" r:id="rId7"/>
    <p:sldLayoutId id="2147483706" r:id="rId8"/>
    <p:sldLayoutId id="2147483707" r:id="rId9"/>
    <p:sldLayoutId id="2147483712" r:id="rId10"/>
  </p:sldLayoutIdLst>
  <p:txStyles>
    <p:titleStyle>
      <a:lvl1pPr algn="l" rtl="0" eaLnBrk="1" fontAlgn="base" hangingPunct="1">
        <a:lnSpc>
          <a:spcPct val="80000"/>
        </a:lnSpc>
        <a:spcBef>
          <a:spcPct val="0"/>
        </a:spcBef>
        <a:spcAft>
          <a:spcPct val="0"/>
        </a:spcAft>
        <a:defRPr sz="3300" b="1" kern="1200" cap="none" spc="75">
          <a:solidFill>
            <a:schemeClr val="tx2"/>
          </a:solidFill>
          <a:latin typeface="+mj-lt"/>
          <a:ea typeface="+mj-ea"/>
          <a:cs typeface="+mj-cs"/>
        </a:defRPr>
      </a:lvl1pPr>
      <a:lvl2pPr algn="l" rtl="0" eaLnBrk="1" fontAlgn="base" hangingPunct="1">
        <a:lnSpc>
          <a:spcPct val="80000"/>
        </a:lnSpc>
        <a:spcBef>
          <a:spcPct val="0"/>
        </a:spcBef>
        <a:spcAft>
          <a:spcPct val="0"/>
        </a:spcAft>
        <a:defRPr sz="3300" b="1">
          <a:solidFill>
            <a:schemeClr val="tx2"/>
          </a:solidFill>
          <a:latin typeface="Arial" panose="020B0604020202020204" pitchFamily="34" charset="0"/>
        </a:defRPr>
      </a:lvl2pPr>
      <a:lvl3pPr algn="l" rtl="0" eaLnBrk="1" fontAlgn="base" hangingPunct="1">
        <a:lnSpc>
          <a:spcPct val="80000"/>
        </a:lnSpc>
        <a:spcBef>
          <a:spcPct val="0"/>
        </a:spcBef>
        <a:spcAft>
          <a:spcPct val="0"/>
        </a:spcAft>
        <a:defRPr sz="3300" b="1">
          <a:solidFill>
            <a:schemeClr val="tx2"/>
          </a:solidFill>
          <a:latin typeface="Arial" panose="020B0604020202020204" pitchFamily="34" charset="0"/>
        </a:defRPr>
      </a:lvl3pPr>
      <a:lvl4pPr algn="l" rtl="0" eaLnBrk="1" fontAlgn="base" hangingPunct="1">
        <a:lnSpc>
          <a:spcPct val="80000"/>
        </a:lnSpc>
        <a:spcBef>
          <a:spcPct val="0"/>
        </a:spcBef>
        <a:spcAft>
          <a:spcPct val="0"/>
        </a:spcAft>
        <a:defRPr sz="3300" b="1">
          <a:solidFill>
            <a:schemeClr val="tx2"/>
          </a:solidFill>
          <a:latin typeface="Arial" panose="020B0604020202020204" pitchFamily="34" charset="0"/>
        </a:defRPr>
      </a:lvl4pPr>
      <a:lvl5pPr algn="l" rtl="0" eaLnBrk="1" fontAlgn="base" hangingPunct="1">
        <a:lnSpc>
          <a:spcPct val="80000"/>
        </a:lnSpc>
        <a:spcBef>
          <a:spcPct val="0"/>
        </a:spcBef>
        <a:spcAft>
          <a:spcPct val="0"/>
        </a:spcAft>
        <a:defRPr sz="3300" b="1">
          <a:solidFill>
            <a:schemeClr val="tx2"/>
          </a:solidFill>
          <a:latin typeface="Arial" panose="020B0604020202020204" pitchFamily="34" charset="0"/>
        </a:defRPr>
      </a:lvl5pPr>
      <a:lvl6pPr marL="342900" algn="l" rtl="0" eaLnBrk="1" fontAlgn="base" hangingPunct="1">
        <a:lnSpc>
          <a:spcPct val="80000"/>
        </a:lnSpc>
        <a:spcBef>
          <a:spcPct val="0"/>
        </a:spcBef>
        <a:spcAft>
          <a:spcPct val="0"/>
        </a:spcAft>
        <a:defRPr sz="3300" b="1">
          <a:solidFill>
            <a:schemeClr val="tx2"/>
          </a:solidFill>
          <a:latin typeface="Arial" panose="020B0604020202020204" pitchFamily="34" charset="0"/>
        </a:defRPr>
      </a:lvl6pPr>
      <a:lvl7pPr marL="685800" algn="l" rtl="0" eaLnBrk="1" fontAlgn="base" hangingPunct="1">
        <a:lnSpc>
          <a:spcPct val="80000"/>
        </a:lnSpc>
        <a:spcBef>
          <a:spcPct val="0"/>
        </a:spcBef>
        <a:spcAft>
          <a:spcPct val="0"/>
        </a:spcAft>
        <a:defRPr sz="3300" b="1">
          <a:solidFill>
            <a:schemeClr val="tx2"/>
          </a:solidFill>
          <a:latin typeface="Arial" panose="020B0604020202020204" pitchFamily="34" charset="0"/>
        </a:defRPr>
      </a:lvl7pPr>
      <a:lvl8pPr marL="1028700" algn="l" rtl="0" eaLnBrk="1" fontAlgn="base" hangingPunct="1">
        <a:lnSpc>
          <a:spcPct val="80000"/>
        </a:lnSpc>
        <a:spcBef>
          <a:spcPct val="0"/>
        </a:spcBef>
        <a:spcAft>
          <a:spcPct val="0"/>
        </a:spcAft>
        <a:defRPr sz="3300" b="1">
          <a:solidFill>
            <a:schemeClr val="tx2"/>
          </a:solidFill>
          <a:latin typeface="Arial" panose="020B0604020202020204" pitchFamily="34" charset="0"/>
        </a:defRPr>
      </a:lvl8pPr>
      <a:lvl9pPr marL="1371600" algn="l" rtl="0" eaLnBrk="1" fontAlgn="base" hangingPunct="1">
        <a:lnSpc>
          <a:spcPct val="80000"/>
        </a:lnSpc>
        <a:spcBef>
          <a:spcPct val="0"/>
        </a:spcBef>
        <a:spcAft>
          <a:spcPct val="0"/>
        </a:spcAft>
        <a:defRPr sz="3300" b="1">
          <a:solidFill>
            <a:schemeClr val="tx2"/>
          </a:solidFill>
          <a:latin typeface="Arial" panose="020B0604020202020204" pitchFamily="34" charset="0"/>
        </a:defRPr>
      </a:lvl9pPr>
    </p:titleStyle>
    <p:bodyStyle>
      <a:lvl1pPr marL="67866" indent="-67866" algn="l" rtl="0" eaLnBrk="1" fontAlgn="base"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2"/>
          </a:solidFill>
          <a:latin typeface="+mn-lt"/>
          <a:ea typeface="+mn-ea"/>
          <a:cs typeface="+mn-cs"/>
        </a:defRPr>
      </a:lvl1pPr>
      <a:lvl2pPr marL="198835" indent="-102394" algn="l" rtl="0" eaLnBrk="1" fontAlgn="base" hangingPunct="1">
        <a:lnSpc>
          <a:spcPct val="90000"/>
        </a:lnSpc>
        <a:spcBef>
          <a:spcPts val="150"/>
        </a:spcBef>
        <a:spcAft>
          <a:spcPts val="300"/>
        </a:spcAft>
        <a:buClr>
          <a:schemeClr val="accent2"/>
        </a:buClr>
        <a:buFont typeface="Wingdings 3" panose="05040102010807070707" pitchFamily="18" charset="2"/>
        <a:buChar char=""/>
        <a:defRPr sz="1500" kern="1200">
          <a:solidFill>
            <a:schemeClr val="tx2"/>
          </a:solidFill>
          <a:latin typeface="+mn-lt"/>
          <a:ea typeface="+mn-ea"/>
          <a:cs typeface="+mn-cs"/>
        </a:defRPr>
      </a:lvl2pPr>
      <a:lvl3pPr marL="335756" indent="-102394" algn="l" rtl="0" eaLnBrk="1" fontAlgn="base" hangingPunct="1">
        <a:lnSpc>
          <a:spcPct val="90000"/>
        </a:lnSpc>
        <a:spcBef>
          <a:spcPts val="150"/>
        </a:spcBef>
        <a:spcAft>
          <a:spcPts val="300"/>
        </a:spcAft>
        <a:buClr>
          <a:schemeClr val="accent2"/>
        </a:buClr>
        <a:buFont typeface="Wingdings 3" panose="05040102010807070707" pitchFamily="18" charset="2"/>
        <a:buChar char=""/>
        <a:defRPr sz="1500" kern="1200">
          <a:solidFill>
            <a:schemeClr val="tx2"/>
          </a:solidFill>
          <a:latin typeface="+mn-lt"/>
          <a:ea typeface="+mn-ea"/>
          <a:cs typeface="+mn-cs"/>
        </a:defRPr>
      </a:lvl3pPr>
      <a:lvl4pPr marL="445294" indent="-102394" algn="l" rtl="0" eaLnBrk="1" fontAlgn="base" hangingPunct="1">
        <a:lnSpc>
          <a:spcPct val="90000"/>
        </a:lnSpc>
        <a:spcBef>
          <a:spcPts val="150"/>
        </a:spcBef>
        <a:spcAft>
          <a:spcPts val="300"/>
        </a:spcAft>
        <a:buClr>
          <a:schemeClr val="accent2"/>
        </a:buClr>
        <a:buFont typeface="Wingdings 3" panose="05040102010807070707" pitchFamily="18" charset="2"/>
        <a:buChar char=""/>
        <a:defRPr sz="1500" kern="1200">
          <a:solidFill>
            <a:schemeClr val="tx2"/>
          </a:solidFill>
          <a:latin typeface="+mn-lt"/>
          <a:ea typeface="+mn-ea"/>
          <a:cs typeface="+mn-cs"/>
        </a:defRPr>
      </a:lvl4pPr>
      <a:lvl5pPr marL="582216" indent="-102394" algn="l" rtl="0" eaLnBrk="1" fontAlgn="base" hangingPunct="1">
        <a:lnSpc>
          <a:spcPct val="90000"/>
        </a:lnSpc>
        <a:spcBef>
          <a:spcPts val="150"/>
        </a:spcBef>
        <a:spcAft>
          <a:spcPts val="300"/>
        </a:spcAft>
        <a:buClr>
          <a:schemeClr val="accent2"/>
        </a:buClr>
        <a:buFont typeface="Wingdings 3" panose="05040102010807070707" pitchFamily="18" charset="2"/>
        <a:buChar char=""/>
        <a:defRPr sz="1500" kern="1200">
          <a:solidFill>
            <a:schemeClr val="tx2"/>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38BF47-D025-40A3-B462-6B5D02C4E306}"/>
              </a:ext>
            </a:extLst>
          </p:cNvPr>
          <p:cNvSpPr>
            <a:spLocks noGrp="1"/>
          </p:cNvSpPr>
          <p:nvPr>
            <p:ph type="title"/>
          </p:nvPr>
        </p:nvSpPr>
        <p:spPr>
          <a:xfrm>
            <a:off x="2598980" y="1677804"/>
            <a:ext cx="8665085" cy="2355181"/>
          </a:xfrm>
        </p:spPr>
        <p:txBody>
          <a:bodyPr>
            <a:normAutofit fontScale="90000"/>
          </a:bodyPr>
          <a:lstStyle/>
          <a:p>
            <a:pPr>
              <a:lnSpc>
                <a:spcPct val="150000"/>
              </a:lnSpc>
            </a:pPr>
            <a:r>
              <a:rPr lang="en-AU" dirty="0"/>
              <a:t>Therapy-related acute myeloid leukaemia following treatment for cancer in childhood: a population-based registry study</a:t>
            </a:r>
          </a:p>
        </p:txBody>
      </p:sp>
      <p:sp>
        <p:nvSpPr>
          <p:cNvPr id="4" name="Subtitle 3">
            <a:extLst>
              <a:ext uri="{FF2B5EF4-FFF2-40B4-BE49-F238E27FC236}">
                <a16:creationId xmlns:a16="http://schemas.microsoft.com/office/drawing/2014/main" id="{CF40997D-672F-4F1D-B5B1-A02339F7CDF6}"/>
              </a:ext>
            </a:extLst>
          </p:cNvPr>
          <p:cNvSpPr>
            <a:spLocks noGrp="1"/>
          </p:cNvSpPr>
          <p:nvPr>
            <p:ph type="subTitle" idx="1"/>
          </p:nvPr>
        </p:nvSpPr>
        <p:spPr>
          <a:xfrm>
            <a:off x="462171" y="5251374"/>
            <a:ext cx="9009087" cy="903352"/>
          </a:xfrm>
        </p:spPr>
        <p:txBody>
          <a:bodyPr/>
          <a:lstStyle/>
          <a:p>
            <a:pPr algn="l">
              <a:lnSpc>
                <a:spcPct val="100000"/>
              </a:lnSpc>
              <a:spcBef>
                <a:spcPts val="0"/>
              </a:spcBef>
              <a:spcAft>
                <a:spcPts val="0"/>
              </a:spcAft>
            </a:pPr>
            <a:r>
              <a:rPr lang="en-AU" sz="2500" dirty="0"/>
              <a:t>Joanne Aitken, Danny Youlden, Cate Brown, Andy Moore</a:t>
            </a:r>
          </a:p>
          <a:p>
            <a:pPr algn="l">
              <a:lnSpc>
                <a:spcPct val="100000"/>
              </a:lnSpc>
              <a:spcBef>
                <a:spcPts val="0"/>
              </a:spcBef>
              <a:spcAft>
                <a:spcPts val="0"/>
              </a:spcAft>
            </a:pPr>
            <a:endParaRPr lang="en-AU" dirty="0"/>
          </a:p>
          <a:p>
            <a:pPr algn="l">
              <a:lnSpc>
                <a:spcPct val="100000"/>
              </a:lnSpc>
              <a:spcBef>
                <a:spcPts val="0"/>
              </a:spcBef>
              <a:spcAft>
                <a:spcPts val="0"/>
              </a:spcAft>
            </a:pPr>
            <a:r>
              <a:rPr lang="en-AU" dirty="0"/>
              <a:t>Cancer Council Queensland</a:t>
            </a:r>
          </a:p>
          <a:p>
            <a:pPr algn="l">
              <a:lnSpc>
                <a:spcPct val="100000"/>
              </a:lnSpc>
              <a:spcBef>
                <a:spcPts val="0"/>
              </a:spcBef>
              <a:spcAft>
                <a:spcPts val="0"/>
              </a:spcAft>
            </a:pPr>
            <a:r>
              <a:rPr lang="en-AU" dirty="0"/>
              <a:t>Queensland Children’s Hospital</a:t>
            </a:r>
          </a:p>
        </p:txBody>
      </p:sp>
    </p:spTree>
    <p:extLst>
      <p:ext uri="{BB962C8B-B14F-4D97-AF65-F5344CB8AC3E}">
        <p14:creationId xmlns:p14="http://schemas.microsoft.com/office/powerpoint/2010/main" val="246742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Treatment for t-AML</a:t>
            </a:r>
          </a:p>
        </p:txBody>
      </p:sp>
      <p:sp>
        <p:nvSpPr>
          <p:cNvPr id="7" name="TextBox 6">
            <a:extLst>
              <a:ext uri="{FF2B5EF4-FFF2-40B4-BE49-F238E27FC236}">
                <a16:creationId xmlns:a16="http://schemas.microsoft.com/office/drawing/2014/main" id="{70DCE794-0ED8-4819-A924-1FF2AB405529}"/>
              </a:ext>
            </a:extLst>
          </p:cNvPr>
          <p:cNvSpPr txBox="1"/>
          <p:nvPr/>
        </p:nvSpPr>
        <p:spPr>
          <a:xfrm>
            <a:off x="308010" y="1191827"/>
            <a:ext cx="11203806" cy="3323987"/>
          </a:xfrm>
          <a:prstGeom prst="rect">
            <a:avLst/>
          </a:prstGeom>
          <a:noFill/>
        </p:spPr>
        <p:txBody>
          <a:bodyPr wrap="square" rtlCol="0">
            <a:spAutoFit/>
          </a:bodyPr>
          <a:lstStyle/>
          <a:p>
            <a:pPr marL="342900" indent="-342900">
              <a:spcBef>
                <a:spcPts val="1200"/>
              </a:spcBef>
              <a:spcAft>
                <a:spcPts val="1200"/>
              </a:spcAft>
              <a:buClr>
                <a:srgbClr val="C00000"/>
              </a:buClr>
              <a:buFont typeface="Arial" panose="020B0604020202020204" pitchFamily="34" charset="0"/>
              <a:buChar char="•"/>
            </a:pPr>
            <a:r>
              <a:rPr lang="en-AU" sz="2500" dirty="0">
                <a:solidFill>
                  <a:srgbClr val="002060"/>
                </a:solidFill>
              </a:rPr>
              <a:t>t-AML treatment details were available for 44 children diagnosed &lt;15 years</a:t>
            </a:r>
          </a:p>
          <a:p>
            <a:pPr marL="342900" indent="-342900">
              <a:spcBef>
                <a:spcPts val="1200"/>
              </a:spcBef>
              <a:spcAft>
                <a:spcPts val="1200"/>
              </a:spcAft>
              <a:buClr>
                <a:srgbClr val="C00000"/>
              </a:buClr>
              <a:buFont typeface="Arial" panose="020B0604020202020204" pitchFamily="34" charset="0"/>
              <a:buChar char="•"/>
            </a:pPr>
            <a:r>
              <a:rPr lang="en-AU" sz="2500" dirty="0">
                <a:solidFill>
                  <a:srgbClr val="002060"/>
                </a:solidFill>
              </a:rPr>
              <a:t>75% received chemotherapy plus either HSCT (48%) or radiotherapy (11%)</a:t>
            </a:r>
          </a:p>
          <a:p>
            <a:pPr marL="342900" indent="-342900">
              <a:spcBef>
                <a:spcPts val="1200"/>
              </a:spcBef>
              <a:spcAft>
                <a:spcPts val="1200"/>
              </a:spcAft>
              <a:buClr>
                <a:srgbClr val="C00000"/>
              </a:buClr>
              <a:buFont typeface="Arial" panose="020B0604020202020204" pitchFamily="34" charset="0"/>
              <a:buChar char="•"/>
            </a:pPr>
            <a:r>
              <a:rPr lang="en-AU" sz="2500" dirty="0">
                <a:solidFill>
                  <a:srgbClr val="002060"/>
                </a:solidFill>
              </a:rPr>
              <a:t>Of the 40 patients where remission status was recorded, complete remission was achieved for:</a:t>
            </a:r>
          </a:p>
          <a:p>
            <a:pPr>
              <a:spcBef>
                <a:spcPts val="1200"/>
              </a:spcBef>
              <a:buClr>
                <a:srgbClr val="C00000"/>
              </a:buClr>
            </a:pPr>
            <a:r>
              <a:rPr lang="en-AU" sz="2500" dirty="0">
                <a:solidFill>
                  <a:srgbClr val="002060"/>
                </a:solidFill>
              </a:rPr>
              <a:t>	-    95% of 21 with HSCT </a:t>
            </a:r>
            <a:br>
              <a:rPr lang="en-AU" sz="2500" dirty="0">
                <a:solidFill>
                  <a:srgbClr val="002060"/>
                </a:solidFill>
              </a:rPr>
            </a:br>
            <a:r>
              <a:rPr lang="en-AU" sz="2500" dirty="0">
                <a:solidFill>
                  <a:srgbClr val="002060"/>
                </a:solidFill>
              </a:rPr>
              <a:t>	-    21% of 19 without HSCT </a:t>
            </a:r>
            <a:r>
              <a:rPr lang="en-AU" sz="2400" dirty="0">
                <a:solidFill>
                  <a:srgbClr val="002060"/>
                </a:solidFill>
              </a:rPr>
              <a:t> </a:t>
            </a:r>
          </a:p>
        </p:txBody>
      </p:sp>
      <p:pic>
        <p:nvPicPr>
          <p:cNvPr id="7170" name="Picture 2" descr="Image result for image holding sick childs hand">
            <a:extLst>
              <a:ext uri="{FF2B5EF4-FFF2-40B4-BE49-F238E27FC236}">
                <a16:creationId xmlns:a16="http://schemas.microsoft.com/office/drawing/2014/main" id="{8AEF511A-2AE1-443A-A685-3AFD411AC5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34"/>
          <a:stretch/>
        </p:blipFill>
        <p:spPr bwMode="auto">
          <a:xfrm>
            <a:off x="5909913" y="3876992"/>
            <a:ext cx="4058652" cy="25079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p:cNvPr>
          <p:cNvSpPr txBox="1"/>
          <p:nvPr/>
        </p:nvSpPr>
        <p:spPr>
          <a:xfrm>
            <a:off x="10127018" y="4618199"/>
            <a:ext cx="1907459" cy="2239801"/>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AU" dirty="0">
              <a:solidFill>
                <a:srgbClr val="0070C0"/>
              </a:solidFill>
            </a:endParaRPr>
          </a:p>
        </p:txBody>
      </p:sp>
    </p:spTree>
    <p:extLst>
      <p:ext uri="{BB962C8B-B14F-4D97-AF65-F5344CB8AC3E}">
        <p14:creationId xmlns:p14="http://schemas.microsoft.com/office/powerpoint/2010/main" val="321298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Survival following t-AML</a:t>
            </a:r>
          </a:p>
        </p:txBody>
      </p:sp>
      <p:sp>
        <p:nvSpPr>
          <p:cNvPr id="6" name="TextBox 5">
            <a:extLst>
              <a:ext uri="{FF2B5EF4-FFF2-40B4-BE49-F238E27FC236}">
                <a16:creationId xmlns:a16="http://schemas.microsoft.com/office/drawing/2014/main" id="{67C1FDFB-508D-4216-AF80-A93440F279BB}"/>
              </a:ext>
            </a:extLst>
          </p:cNvPr>
          <p:cNvSpPr txBox="1"/>
          <p:nvPr/>
        </p:nvSpPr>
        <p:spPr>
          <a:xfrm>
            <a:off x="6179419" y="1445450"/>
            <a:ext cx="5940284" cy="4632037"/>
          </a:xfrm>
          <a:prstGeom prst="rect">
            <a:avLst/>
          </a:prstGeom>
          <a:noFill/>
        </p:spPr>
        <p:txBody>
          <a:bodyPr wrap="square" rtlCol="0">
            <a:spAutoFit/>
          </a:bodyPr>
          <a:lstStyle/>
          <a:p>
            <a:pPr marL="285750" indent="-285750">
              <a:spcBef>
                <a:spcPts val="1200"/>
              </a:spcBef>
              <a:spcAft>
                <a:spcPts val="1200"/>
              </a:spcAft>
              <a:buClr>
                <a:srgbClr val="C00000"/>
              </a:buClr>
              <a:buFont typeface="Arial" panose="020B0604020202020204" pitchFamily="34" charset="0"/>
              <a:buChar char="•"/>
            </a:pPr>
            <a:r>
              <a:rPr lang="en-AU" sz="2400" dirty="0">
                <a:solidFill>
                  <a:srgbClr val="002060"/>
                </a:solidFill>
              </a:rPr>
              <a:t>71% of the 58 t-AML patients had died by 31 Dec 2104</a:t>
            </a:r>
          </a:p>
          <a:p>
            <a:pPr marL="285750" indent="-285750">
              <a:spcBef>
                <a:spcPts val="1200"/>
              </a:spcBef>
              <a:spcAft>
                <a:spcPts val="1200"/>
              </a:spcAft>
              <a:buClr>
                <a:srgbClr val="C00000"/>
              </a:buClr>
              <a:buFont typeface="Arial" panose="020B0604020202020204" pitchFamily="34" charset="0"/>
              <a:buChar char="•"/>
            </a:pPr>
            <a:r>
              <a:rPr lang="en-AU" sz="2400" dirty="0">
                <a:solidFill>
                  <a:srgbClr val="002060"/>
                </a:solidFill>
              </a:rPr>
              <a:t>Five-year observed survival was 31.2% (95% CI = 19.6%-43.5%)</a:t>
            </a:r>
          </a:p>
          <a:p>
            <a:pPr marL="285750" indent="-285750">
              <a:spcBef>
                <a:spcPts val="1200"/>
              </a:spcBef>
              <a:spcAft>
                <a:spcPts val="600"/>
              </a:spcAft>
              <a:buClr>
                <a:srgbClr val="C00000"/>
              </a:buClr>
              <a:buFont typeface="Arial" panose="020B0604020202020204" pitchFamily="34" charset="0"/>
              <a:buChar char="•"/>
            </a:pPr>
            <a:r>
              <a:rPr lang="en-AU" sz="2400" dirty="0">
                <a:solidFill>
                  <a:srgbClr val="002060"/>
                </a:solidFill>
              </a:rPr>
              <a:t>No significant differences in survival by:</a:t>
            </a:r>
          </a:p>
          <a:p>
            <a:pPr>
              <a:spcBef>
                <a:spcPts val="1200"/>
              </a:spcBef>
              <a:spcAft>
                <a:spcPts val="600"/>
              </a:spcAft>
              <a:buClr>
                <a:srgbClr val="C00000"/>
              </a:buClr>
            </a:pPr>
            <a:r>
              <a:rPr lang="en-AU" sz="2400" dirty="0">
                <a:solidFill>
                  <a:srgbClr val="002060"/>
                </a:solidFill>
              </a:rPr>
              <a:t>	- sex (although maybe males worse)</a:t>
            </a:r>
            <a:br>
              <a:rPr lang="en-AU" sz="2400" dirty="0">
                <a:solidFill>
                  <a:srgbClr val="002060"/>
                </a:solidFill>
              </a:rPr>
            </a:br>
            <a:r>
              <a:rPr lang="en-AU" sz="2400" dirty="0">
                <a:solidFill>
                  <a:srgbClr val="002060"/>
                </a:solidFill>
              </a:rPr>
              <a:t>	- age at t-AML diagnosis</a:t>
            </a:r>
            <a:br>
              <a:rPr lang="en-AU" sz="2400" dirty="0">
                <a:solidFill>
                  <a:srgbClr val="002060"/>
                </a:solidFill>
              </a:rPr>
            </a:br>
            <a:r>
              <a:rPr lang="en-AU" sz="2400" dirty="0">
                <a:solidFill>
                  <a:srgbClr val="002060"/>
                </a:solidFill>
              </a:rPr>
              <a:t>     - year of t-AML diagnosis</a:t>
            </a:r>
            <a:br>
              <a:rPr lang="en-AU" sz="2400" dirty="0">
                <a:solidFill>
                  <a:srgbClr val="002060"/>
                </a:solidFill>
              </a:rPr>
            </a:br>
            <a:r>
              <a:rPr lang="en-AU" sz="2400" dirty="0">
                <a:solidFill>
                  <a:srgbClr val="002060"/>
                </a:solidFill>
              </a:rPr>
              <a:t>	- time from first to second diagnosis</a:t>
            </a:r>
            <a:br>
              <a:rPr lang="en-AU" sz="2400" dirty="0">
                <a:solidFill>
                  <a:srgbClr val="002060"/>
                </a:solidFill>
              </a:rPr>
            </a:br>
            <a:r>
              <a:rPr lang="en-AU" sz="2400" dirty="0">
                <a:solidFill>
                  <a:srgbClr val="002060"/>
                </a:solidFill>
              </a:rPr>
              <a:t>	- type of first cancer</a:t>
            </a:r>
          </a:p>
        </p:txBody>
      </p:sp>
      <p:pic>
        <p:nvPicPr>
          <p:cNvPr id="8" name="Picture 7">
            <a:extLst>
              <a:ext uri="{FF2B5EF4-FFF2-40B4-BE49-F238E27FC236}">
                <a16:creationId xmlns:a16="http://schemas.microsoft.com/office/drawing/2014/main" id="{D15922A0-7A9F-44C3-9536-4A6105E0C2F0}"/>
              </a:ext>
            </a:extLst>
          </p:cNvPr>
          <p:cNvPicPr>
            <a:picLocks noChangeAspect="1"/>
          </p:cNvPicPr>
          <p:nvPr/>
        </p:nvPicPr>
        <p:blipFill rotWithShape="1">
          <a:blip r:embed="rId3">
            <a:extLst>
              <a:ext uri="{28A0092B-C50C-407E-A947-70E740481C1C}">
                <a14:useLocalDpi xmlns:a14="http://schemas.microsoft.com/office/drawing/2010/main" val="0"/>
              </a:ext>
            </a:extLst>
          </a:blip>
          <a:srcRect l="7713" t="4492" r="6620" b="51159"/>
          <a:stretch/>
        </p:blipFill>
        <p:spPr>
          <a:xfrm>
            <a:off x="379256" y="1445450"/>
            <a:ext cx="5566564" cy="4075043"/>
          </a:xfrm>
          <a:prstGeom prst="rect">
            <a:avLst/>
          </a:prstGeom>
        </p:spPr>
      </p:pic>
      <p:sp>
        <p:nvSpPr>
          <p:cNvPr id="5" name="TextBox 4">
            <a:extLst/>
          </p:cNvPr>
          <p:cNvSpPr txBox="1"/>
          <p:nvPr/>
        </p:nvSpPr>
        <p:spPr>
          <a:xfrm>
            <a:off x="10113658" y="5800762"/>
            <a:ext cx="1869795" cy="830449"/>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AU" dirty="0">
              <a:solidFill>
                <a:srgbClr val="0070C0"/>
              </a:solidFill>
            </a:endParaRPr>
          </a:p>
        </p:txBody>
      </p:sp>
    </p:spTree>
    <p:extLst>
      <p:ext uri="{BB962C8B-B14F-4D97-AF65-F5344CB8AC3E}">
        <p14:creationId xmlns:p14="http://schemas.microsoft.com/office/powerpoint/2010/main" val="360963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Survival following t-AML by HSCT</a:t>
            </a:r>
          </a:p>
        </p:txBody>
      </p:sp>
      <p:sp>
        <p:nvSpPr>
          <p:cNvPr id="6" name="TextBox 5">
            <a:extLst>
              <a:ext uri="{FF2B5EF4-FFF2-40B4-BE49-F238E27FC236}">
                <a16:creationId xmlns:a16="http://schemas.microsoft.com/office/drawing/2014/main" id="{67C1FDFB-508D-4216-AF80-A93440F279BB}"/>
              </a:ext>
            </a:extLst>
          </p:cNvPr>
          <p:cNvSpPr txBox="1"/>
          <p:nvPr/>
        </p:nvSpPr>
        <p:spPr>
          <a:xfrm>
            <a:off x="6432098" y="2469180"/>
            <a:ext cx="5759902" cy="1508105"/>
          </a:xfrm>
          <a:prstGeom prst="rect">
            <a:avLst/>
          </a:prstGeom>
          <a:noFill/>
        </p:spPr>
        <p:txBody>
          <a:bodyPr wrap="square" rtlCol="0">
            <a:spAutoFit/>
          </a:bodyPr>
          <a:lstStyle/>
          <a:p>
            <a:pPr>
              <a:spcBef>
                <a:spcPts val="1200"/>
              </a:spcBef>
            </a:pPr>
            <a:r>
              <a:rPr lang="en-AU" sz="2400" dirty="0">
                <a:solidFill>
                  <a:srgbClr val="002060"/>
                </a:solidFill>
              </a:rPr>
              <a:t>Five-year observed survival:</a:t>
            </a:r>
          </a:p>
          <a:p>
            <a:pPr marL="342900" indent="-342900">
              <a:spcBef>
                <a:spcPts val="1200"/>
              </a:spcBef>
              <a:buClr>
                <a:srgbClr val="C00000"/>
              </a:buClr>
              <a:buFont typeface="Arial" panose="020B0604020202020204" pitchFamily="34" charset="0"/>
              <a:buChar char="•"/>
            </a:pPr>
            <a:r>
              <a:rPr lang="en-AU" sz="2400" dirty="0">
                <a:solidFill>
                  <a:srgbClr val="002060"/>
                </a:solidFill>
              </a:rPr>
              <a:t>HSCT = 52.4% (29.7%-70.9%)</a:t>
            </a:r>
          </a:p>
          <a:p>
            <a:pPr marL="342900" indent="-342900">
              <a:spcBef>
                <a:spcPts val="1200"/>
              </a:spcBef>
              <a:buClr>
                <a:srgbClr val="C00000"/>
              </a:buClr>
              <a:buFont typeface="Arial" panose="020B0604020202020204" pitchFamily="34" charset="0"/>
              <a:buChar char="•"/>
            </a:pPr>
            <a:r>
              <a:rPr lang="en-AU" sz="2400" dirty="0">
                <a:solidFill>
                  <a:srgbClr val="002060"/>
                </a:solidFill>
              </a:rPr>
              <a:t>No HSCT = 5.7% (0.4%-22.6%)</a:t>
            </a:r>
          </a:p>
        </p:txBody>
      </p:sp>
      <p:pic>
        <p:nvPicPr>
          <p:cNvPr id="4" name="Picture 3">
            <a:extLst>
              <a:ext uri="{FF2B5EF4-FFF2-40B4-BE49-F238E27FC236}">
                <a16:creationId xmlns:a16="http://schemas.microsoft.com/office/drawing/2014/main" id="{955A9CEB-7329-4D6E-A5B0-A7208BB94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47" y="1458171"/>
            <a:ext cx="5609405" cy="4080707"/>
          </a:xfrm>
          <a:prstGeom prst="rect">
            <a:avLst/>
          </a:prstGeom>
        </p:spPr>
      </p:pic>
      <p:sp>
        <p:nvSpPr>
          <p:cNvPr id="7" name="TextBox 6">
            <a:extLst>
              <a:ext uri="{FF2B5EF4-FFF2-40B4-BE49-F238E27FC236}">
                <a16:creationId xmlns:a16="http://schemas.microsoft.com/office/drawing/2014/main" id="{79D05965-BF97-4BA9-8FB5-32A6A68A98BA}"/>
              </a:ext>
            </a:extLst>
          </p:cNvPr>
          <p:cNvSpPr txBox="1"/>
          <p:nvPr/>
        </p:nvSpPr>
        <p:spPr>
          <a:xfrm>
            <a:off x="4502426" y="3244334"/>
            <a:ext cx="1202635" cy="369332"/>
          </a:xfrm>
          <a:prstGeom prst="rect">
            <a:avLst/>
          </a:prstGeom>
          <a:noFill/>
        </p:spPr>
        <p:txBody>
          <a:bodyPr wrap="square" rtlCol="0">
            <a:spAutoFit/>
          </a:bodyPr>
          <a:lstStyle/>
          <a:p>
            <a:r>
              <a:rPr lang="en-AU" dirty="0">
                <a:solidFill>
                  <a:srgbClr val="FF0000"/>
                </a:solidFill>
              </a:rPr>
              <a:t>p &lt; 0.001</a:t>
            </a:r>
          </a:p>
        </p:txBody>
      </p:sp>
    </p:spTree>
    <p:extLst>
      <p:ext uri="{BB962C8B-B14F-4D97-AF65-F5344CB8AC3E}">
        <p14:creationId xmlns:p14="http://schemas.microsoft.com/office/powerpoint/2010/main" val="214583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Conclusions</a:t>
            </a:r>
          </a:p>
        </p:txBody>
      </p:sp>
      <p:sp>
        <p:nvSpPr>
          <p:cNvPr id="7" name="TextBox 6">
            <a:extLst>
              <a:ext uri="{FF2B5EF4-FFF2-40B4-BE49-F238E27FC236}">
                <a16:creationId xmlns:a16="http://schemas.microsoft.com/office/drawing/2014/main" id="{70DCE794-0ED8-4819-A924-1FF2AB405529}"/>
              </a:ext>
            </a:extLst>
          </p:cNvPr>
          <p:cNvSpPr txBox="1"/>
          <p:nvPr/>
        </p:nvSpPr>
        <p:spPr>
          <a:xfrm>
            <a:off x="979712" y="1186187"/>
            <a:ext cx="10066565" cy="4647426"/>
          </a:xfrm>
          <a:prstGeom prst="rect">
            <a:avLst/>
          </a:prstGeom>
          <a:noFill/>
        </p:spPr>
        <p:txBody>
          <a:bodyPr wrap="square" rtlCol="0">
            <a:spAutoFit/>
          </a:bodyPr>
          <a:lstStyle/>
          <a:p>
            <a:pPr marL="285750" indent="-285750">
              <a:spcBef>
                <a:spcPts val="1200"/>
              </a:spcBef>
              <a:spcAft>
                <a:spcPts val="1200"/>
              </a:spcAft>
              <a:buClr>
                <a:srgbClr val="C00000"/>
              </a:buClr>
              <a:buFont typeface="Arial" panose="020B0604020202020204" pitchFamily="34" charset="0"/>
              <a:buChar char="•"/>
            </a:pPr>
            <a:r>
              <a:rPr lang="en-AU" sz="2400" dirty="0">
                <a:solidFill>
                  <a:srgbClr val="0070C0"/>
                </a:solidFill>
              </a:rPr>
              <a:t> </a:t>
            </a:r>
            <a:r>
              <a:rPr lang="en-AU" sz="2600" dirty="0">
                <a:solidFill>
                  <a:srgbClr val="002060"/>
                </a:solidFill>
              </a:rPr>
              <a:t>t-AML is an important late effect of childhood cancer treatment (accounts for 17% of second primary cancers following childhood cancer in Australia)</a:t>
            </a:r>
          </a:p>
          <a:p>
            <a:pPr marL="285750" indent="-285750">
              <a:spcBef>
                <a:spcPts val="1200"/>
              </a:spcBef>
              <a:spcAft>
                <a:spcPts val="1200"/>
              </a:spcAft>
              <a:buClr>
                <a:srgbClr val="C00000"/>
              </a:buClr>
              <a:buFont typeface="Arial" panose="020B0604020202020204" pitchFamily="34" charset="0"/>
              <a:buChar char="•"/>
            </a:pPr>
            <a:r>
              <a:rPr lang="en-AU" sz="2600" dirty="0">
                <a:solidFill>
                  <a:srgbClr val="002060"/>
                </a:solidFill>
              </a:rPr>
              <a:t>Imprecision in coding may hinder research into t-AML</a:t>
            </a:r>
          </a:p>
          <a:p>
            <a:pPr marL="285750" indent="-285750">
              <a:spcBef>
                <a:spcPts val="1200"/>
              </a:spcBef>
              <a:spcAft>
                <a:spcPts val="1200"/>
              </a:spcAft>
              <a:buClr>
                <a:srgbClr val="C00000"/>
              </a:buClr>
              <a:buFont typeface="Arial" panose="020B0604020202020204" pitchFamily="34" charset="0"/>
              <a:buChar char="•"/>
            </a:pPr>
            <a:r>
              <a:rPr lang="en-AU" sz="2600" dirty="0">
                <a:solidFill>
                  <a:srgbClr val="002060"/>
                </a:solidFill>
              </a:rPr>
              <a:t>Male predominance combined with possible survival disadvantage – further investigation warranted</a:t>
            </a:r>
          </a:p>
          <a:p>
            <a:pPr marL="285750" indent="-285750">
              <a:spcBef>
                <a:spcPts val="1200"/>
              </a:spcBef>
              <a:spcAft>
                <a:spcPts val="1200"/>
              </a:spcAft>
              <a:buClr>
                <a:srgbClr val="C00000"/>
              </a:buClr>
              <a:buFont typeface="Arial" panose="020B0604020202020204" pitchFamily="34" charset="0"/>
              <a:buChar char="•"/>
            </a:pPr>
            <a:r>
              <a:rPr lang="en-AU" sz="2600" dirty="0">
                <a:solidFill>
                  <a:srgbClr val="002060"/>
                </a:solidFill>
              </a:rPr>
              <a:t>Patients should be prepared for HSCT as soon as possible after diagnosis with t-AML   </a:t>
            </a:r>
          </a:p>
          <a:p>
            <a:pPr marL="285750" indent="-285750">
              <a:buFont typeface="Arial" panose="020B0604020202020204" pitchFamily="34" charset="0"/>
              <a:buChar char="•"/>
            </a:pPr>
            <a:endParaRPr lang="en-AU" dirty="0">
              <a:solidFill>
                <a:srgbClr val="0070C0"/>
              </a:solidFill>
            </a:endParaRPr>
          </a:p>
        </p:txBody>
      </p:sp>
    </p:spTree>
    <p:extLst>
      <p:ext uri="{BB962C8B-B14F-4D97-AF65-F5344CB8AC3E}">
        <p14:creationId xmlns:p14="http://schemas.microsoft.com/office/powerpoint/2010/main" val="125327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10973" y="329565"/>
            <a:ext cx="9826398" cy="540803"/>
          </a:xfrm>
        </p:spPr>
        <p:txBody>
          <a:bodyPr>
            <a:noAutofit/>
          </a:bodyPr>
          <a:lstStyle/>
          <a:p>
            <a:pPr algn="ctr"/>
            <a:r>
              <a:rPr lang="en-AU" sz="3600" dirty="0">
                <a:solidFill>
                  <a:schemeClr val="accent1"/>
                </a:solidFill>
              </a:rPr>
              <a:t>Want to know more?</a:t>
            </a:r>
          </a:p>
        </p:txBody>
      </p:sp>
      <p:pic>
        <p:nvPicPr>
          <p:cNvPr id="5" name="Picture 4">
            <a:extLst>
              <a:ext uri="{FF2B5EF4-FFF2-40B4-BE49-F238E27FC236}">
                <a16:creationId xmlns:a16="http://schemas.microsoft.com/office/drawing/2014/main" id="{30119865-815F-46C8-9E5A-3CFB809309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96020" y="870368"/>
            <a:ext cx="5256304" cy="4920801"/>
          </a:xfrm>
          <a:prstGeom prst="rect">
            <a:avLst/>
          </a:prstGeom>
        </p:spPr>
      </p:pic>
      <p:sp>
        <p:nvSpPr>
          <p:cNvPr id="6" name="TextBox 5">
            <a:extLst/>
          </p:cNvPr>
          <p:cNvSpPr txBox="1"/>
          <p:nvPr/>
        </p:nvSpPr>
        <p:spPr>
          <a:xfrm>
            <a:off x="9930581" y="5822904"/>
            <a:ext cx="2180691" cy="830449"/>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AU" dirty="0">
              <a:solidFill>
                <a:srgbClr val="0070C0"/>
              </a:solidFill>
            </a:endParaRPr>
          </a:p>
        </p:txBody>
      </p:sp>
      <p:sp>
        <p:nvSpPr>
          <p:cNvPr id="3" name="Rectangle 2">
            <a:extLst>
              <a:ext uri="{FF2B5EF4-FFF2-40B4-BE49-F238E27FC236}">
                <a16:creationId xmlns:a16="http://schemas.microsoft.com/office/drawing/2014/main" id="{FD477343-9709-4FD7-93D5-10B775FF08CB}"/>
              </a:ext>
            </a:extLst>
          </p:cNvPr>
          <p:cNvSpPr/>
          <p:nvPr/>
        </p:nvSpPr>
        <p:spPr>
          <a:xfrm>
            <a:off x="499274" y="6007297"/>
            <a:ext cx="11294952" cy="461665"/>
          </a:xfrm>
          <a:prstGeom prst="rect">
            <a:avLst/>
          </a:prstGeom>
        </p:spPr>
        <p:txBody>
          <a:bodyPr wrap="none">
            <a:spAutoFit/>
          </a:bodyPr>
          <a:lstStyle/>
          <a:p>
            <a:r>
              <a:rPr lang="en-AU" sz="2400" dirty="0">
                <a:latin typeface="Lato-Italic"/>
              </a:rPr>
              <a:t>Brown CA, Youlden DR, Aitken JF, Moore AS</a:t>
            </a:r>
            <a:r>
              <a:rPr lang="en-AU" sz="2400" i="1" dirty="0">
                <a:latin typeface="Lato-Italic"/>
              </a:rPr>
              <a:t>. </a:t>
            </a:r>
            <a:r>
              <a:rPr lang="en-AU" sz="2400" i="1" dirty="0" err="1">
                <a:latin typeface="Lato-Italic"/>
              </a:rPr>
              <a:t>Pediatr</a:t>
            </a:r>
            <a:r>
              <a:rPr lang="en-AU" sz="2400" i="1" dirty="0">
                <a:latin typeface="Lato-Italic"/>
              </a:rPr>
              <a:t> Blood Cancer. </a:t>
            </a:r>
            <a:r>
              <a:rPr lang="en-AU" sz="2400" dirty="0">
                <a:latin typeface="Lato-Regular"/>
              </a:rPr>
              <a:t>2018;65:e27410</a:t>
            </a:r>
            <a:endParaRPr lang="en-AU" sz="2400" dirty="0"/>
          </a:p>
        </p:txBody>
      </p:sp>
    </p:spTree>
    <p:extLst>
      <p:ext uri="{BB962C8B-B14F-4D97-AF65-F5344CB8AC3E}">
        <p14:creationId xmlns:p14="http://schemas.microsoft.com/office/powerpoint/2010/main" val="157851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C1B20F-A8E9-43D5-8B97-DA59C6CCF305}"/>
              </a:ext>
            </a:extLst>
          </p:cNvPr>
          <p:cNvSpPr>
            <a:spLocks noGrp="1"/>
          </p:cNvSpPr>
          <p:nvPr>
            <p:ph type="title"/>
          </p:nvPr>
        </p:nvSpPr>
        <p:spPr>
          <a:xfrm>
            <a:off x="1750710" y="361764"/>
            <a:ext cx="8690579" cy="1325563"/>
          </a:xfrm>
        </p:spPr>
        <p:txBody>
          <a:bodyPr/>
          <a:lstStyle/>
          <a:p>
            <a:r>
              <a:rPr lang="en-AU" dirty="0"/>
              <a:t>Thank you and questions?</a:t>
            </a:r>
          </a:p>
        </p:txBody>
      </p:sp>
      <p:pic>
        <p:nvPicPr>
          <p:cNvPr id="2" name="Picture 2" descr="Image result for child asking question image">
            <a:extLst>
              <a:ext uri="{FF2B5EF4-FFF2-40B4-BE49-F238E27FC236}">
                <a16:creationId xmlns:a16="http://schemas.microsoft.com/office/drawing/2014/main" id="{9612E9B8-26F0-40E6-9B27-636F02EA2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129" y="1424195"/>
            <a:ext cx="5595742" cy="457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9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Background</a:t>
            </a:r>
          </a:p>
        </p:txBody>
      </p:sp>
      <p:sp>
        <p:nvSpPr>
          <p:cNvPr id="7" name="TextBox 6">
            <a:extLst>
              <a:ext uri="{FF2B5EF4-FFF2-40B4-BE49-F238E27FC236}">
                <a16:creationId xmlns:a16="http://schemas.microsoft.com/office/drawing/2014/main" id="{70DCE794-0ED8-4819-A924-1FF2AB405529}"/>
              </a:ext>
            </a:extLst>
          </p:cNvPr>
          <p:cNvSpPr txBox="1"/>
          <p:nvPr/>
        </p:nvSpPr>
        <p:spPr>
          <a:xfrm>
            <a:off x="979712" y="1186187"/>
            <a:ext cx="10066565" cy="5663089"/>
          </a:xfrm>
          <a:prstGeom prst="rect">
            <a:avLst/>
          </a:prstGeom>
          <a:noFill/>
        </p:spPr>
        <p:txBody>
          <a:bodyPr wrap="square" rtlCol="0">
            <a:spAutoFit/>
          </a:bodyPr>
          <a:lstStyle/>
          <a:p>
            <a:pPr marL="285750" indent="-285750">
              <a:spcBef>
                <a:spcPts val="1200"/>
              </a:spcBef>
              <a:buClr>
                <a:srgbClr val="C00000"/>
              </a:buClr>
              <a:buFont typeface="Arial" panose="020B0604020202020204" pitchFamily="34" charset="0"/>
              <a:buChar char="•"/>
            </a:pPr>
            <a:r>
              <a:rPr lang="en-AU" sz="2400" dirty="0">
                <a:solidFill>
                  <a:srgbClr val="002060"/>
                </a:solidFill>
              </a:rPr>
              <a:t>t-AML occurs in patients exposed to cytotoxic chemotherapy and/or radiotherapy  </a:t>
            </a:r>
          </a:p>
          <a:p>
            <a:pPr marL="285750" indent="-285750">
              <a:spcBef>
                <a:spcPts val="1200"/>
              </a:spcBef>
              <a:buClr>
                <a:srgbClr val="C00000"/>
              </a:buClr>
              <a:buFont typeface="Arial" panose="020B0604020202020204" pitchFamily="34" charset="0"/>
              <a:buChar char="•"/>
            </a:pPr>
            <a:endParaRPr lang="en-AU" sz="2400" dirty="0">
              <a:solidFill>
                <a:srgbClr val="002060"/>
              </a:solidFill>
            </a:endParaRPr>
          </a:p>
          <a:p>
            <a:pPr marL="285750" indent="-285750">
              <a:spcBef>
                <a:spcPts val="1200"/>
              </a:spcBef>
              <a:buClr>
                <a:srgbClr val="C00000"/>
              </a:buClr>
              <a:buFont typeface="Arial" panose="020B0604020202020204" pitchFamily="34" charset="0"/>
              <a:buChar char="•"/>
            </a:pPr>
            <a:endParaRPr lang="en-AU" sz="2400" dirty="0">
              <a:solidFill>
                <a:srgbClr val="002060"/>
              </a:solidFill>
            </a:endParaRPr>
          </a:p>
          <a:p>
            <a:pPr marL="285750" indent="-285750">
              <a:spcBef>
                <a:spcPts val="1200"/>
              </a:spcBef>
              <a:buClr>
                <a:srgbClr val="C00000"/>
              </a:buClr>
              <a:buFont typeface="Arial" panose="020B0604020202020204" pitchFamily="34" charset="0"/>
              <a:buChar char="•"/>
            </a:pPr>
            <a:endParaRPr lang="en-AU" sz="2400" dirty="0">
              <a:solidFill>
                <a:srgbClr val="002060"/>
              </a:solidFill>
            </a:endParaRPr>
          </a:p>
          <a:p>
            <a:pPr marL="285750" indent="-285750">
              <a:spcBef>
                <a:spcPts val="1200"/>
              </a:spcBef>
              <a:buClr>
                <a:srgbClr val="C00000"/>
              </a:buClr>
              <a:buFont typeface="Arial" panose="020B0604020202020204" pitchFamily="34" charset="0"/>
              <a:buChar char="•"/>
            </a:pPr>
            <a:endParaRPr lang="en-AU" sz="2400" dirty="0">
              <a:solidFill>
                <a:srgbClr val="002060"/>
              </a:solidFill>
            </a:endParaRPr>
          </a:p>
          <a:p>
            <a:pPr marL="285750" indent="-285750">
              <a:spcBef>
                <a:spcPts val="1200"/>
              </a:spcBef>
              <a:buClr>
                <a:srgbClr val="C00000"/>
              </a:buClr>
              <a:buFont typeface="Arial" panose="020B0604020202020204" pitchFamily="34" charset="0"/>
              <a:buChar char="•"/>
            </a:pPr>
            <a:endParaRPr lang="en-AU" sz="2400" dirty="0">
              <a:solidFill>
                <a:srgbClr val="002060"/>
              </a:solidFill>
            </a:endParaRPr>
          </a:p>
          <a:p>
            <a:pPr marL="285750" indent="-285750">
              <a:spcBef>
                <a:spcPts val="1200"/>
              </a:spcBef>
              <a:buClr>
                <a:srgbClr val="C00000"/>
              </a:buClr>
              <a:buFont typeface="Arial" panose="020B0604020202020204" pitchFamily="34" charset="0"/>
              <a:buChar char="•"/>
            </a:pPr>
            <a:endParaRPr lang="en-AU" sz="2400" dirty="0">
              <a:solidFill>
                <a:srgbClr val="002060"/>
              </a:solidFill>
            </a:endParaRPr>
          </a:p>
          <a:p>
            <a:pPr marL="285750" indent="-285750">
              <a:spcBef>
                <a:spcPts val="1200"/>
              </a:spcBef>
              <a:buClr>
                <a:srgbClr val="C00000"/>
              </a:buClr>
              <a:buFont typeface="Arial" panose="020B0604020202020204" pitchFamily="34" charset="0"/>
              <a:buChar char="•"/>
            </a:pPr>
            <a:r>
              <a:rPr lang="en-AU" sz="2400" dirty="0">
                <a:solidFill>
                  <a:srgbClr val="002060"/>
                </a:solidFill>
              </a:rPr>
              <a:t>Rare disease with a poor prognosis</a:t>
            </a:r>
          </a:p>
          <a:p>
            <a:pPr marL="285750" indent="-285750">
              <a:spcBef>
                <a:spcPts val="1200"/>
              </a:spcBef>
              <a:buClr>
                <a:srgbClr val="C00000"/>
              </a:buClr>
              <a:buFont typeface="Arial" panose="020B0604020202020204" pitchFamily="34" charset="0"/>
              <a:buChar char="•"/>
            </a:pPr>
            <a:r>
              <a:rPr lang="en-AU" sz="2400" dirty="0">
                <a:solidFill>
                  <a:srgbClr val="002060"/>
                </a:solidFill>
              </a:rPr>
              <a:t>Most of what is known about t-AML comes from studies of </a:t>
            </a:r>
            <a:br>
              <a:rPr lang="en-AU" sz="2400" dirty="0">
                <a:solidFill>
                  <a:srgbClr val="002060"/>
                </a:solidFill>
              </a:rPr>
            </a:br>
            <a:r>
              <a:rPr lang="en-AU" sz="2400" dirty="0">
                <a:solidFill>
                  <a:srgbClr val="002060"/>
                </a:solidFill>
              </a:rPr>
              <a:t>adult cancer</a:t>
            </a:r>
          </a:p>
          <a:p>
            <a:pPr marL="285750" indent="-285750">
              <a:buFont typeface="Arial" panose="020B0604020202020204" pitchFamily="34" charset="0"/>
              <a:buChar char="•"/>
            </a:pPr>
            <a:endParaRPr lang="en-AU" dirty="0">
              <a:solidFill>
                <a:srgbClr val="0070C0"/>
              </a:solidFill>
            </a:endParaRPr>
          </a:p>
        </p:txBody>
      </p:sp>
      <p:pic>
        <p:nvPicPr>
          <p:cNvPr id="3" name="Picture 2" descr="Related image">
            <a:extLst>
              <a:ext uri="{FF2B5EF4-FFF2-40B4-BE49-F238E27FC236}">
                <a16:creationId xmlns:a16="http://schemas.microsoft.com/office/drawing/2014/main" id="{6B9B20B8-C59E-4DF1-B18B-5B25EA396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723" y="2226039"/>
            <a:ext cx="4129428" cy="2752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mage radiotherapy machine">
            <a:extLst>
              <a:ext uri="{FF2B5EF4-FFF2-40B4-BE49-F238E27FC236}">
                <a16:creationId xmlns:a16="http://schemas.microsoft.com/office/drawing/2014/main" id="{B6FD1FF5-9AF5-4EF5-A749-F61C1B153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636" y="2231029"/>
            <a:ext cx="4379785" cy="27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Data</a:t>
            </a:r>
          </a:p>
        </p:txBody>
      </p:sp>
      <p:sp>
        <p:nvSpPr>
          <p:cNvPr id="7" name="TextBox 6">
            <a:extLst>
              <a:ext uri="{FF2B5EF4-FFF2-40B4-BE49-F238E27FC236}">
                <a16:creationId xmlns:a16="http://schemas.microsoft.com/office/drawing/2014/main" id="{70DCE794-0ED8-4819-A924-1FF2AB405529}"/>
              </a:ext>
            </a:extLst>
          </p:cNvPr>
          <p:cNvSpPr txBox="1"/>
          <p:nvPr/>
        </p:nvSpPr>
        <p:spPr>
          <a:xfrm>
            <a:off x="1066339" y="1744452"/>
            <a:ext cx="10637981" cy="3847207"/>
          </a:xfrm>
          <a:prstGeom prst="rect">
            <a:avLst/>
          </a:prstGeom>
          <a:noFill/>
        </p:spPr>
        <p:txBody>
          <a:bodyPr wrap="square" rtlCol="0">
            <a:spAutoFit/>
          </a:bodyPr>
          <a:lstStyle/>
          <a:p>
            <a:pPr marL="285750" indent="-285750">
              <a:spcBef>
                <a:spcPts val="1200"/>
              </a:spcBef>
              <a:spcAft>
                <a:spcPts val="1200"/>
              </a:spcAft>
              <a:buClr>
                <a:srgbClr val="C00000"/>
              </a:buClr>
              <a:buFont typeface="Arial" panose="020B0604020202020204" pitchFamily="34" charset="0"/>
              <a:buChar char="•"/>
            </a:pPr>
            <a:r>
              <a:rPr lang="en-AU" sz="2600" dirty="0">
                <a:solidFill>
                  <a:srgbClr val="002060"/>
                </a:solidFill>
              </a:rPr>
              <a:t>Australian Childhood Cancer Registry </a:t>
            </a:r>
          </a:p>
          <a:p>
            <a:pPr marL="285750" indent="-285750">
              <a:spcBef>
                <a:spcPts val="1200"/>
              </a:spcBef>
              <a:spcAft>
                <a:spcPts val="1200"/>
              </a:spcAft>
              <a:buClr>
                <a:srgbClr val="C00000"/>
              </a:buClr>
              <a:buFont typeface="Arial" panose="020B0604020202020204" pitchFamily="34" charset="0"/>
              <a:buChar char="•"/>
            </a:pPr>
            <a:r>
              <a:rPr lang="en-AU" sz="2600" dirty="0">
                <a:solidFill>
                  <a:srgbClr val="002060"/>
                </a:solidFill>
              </a:rPr>
              <a:t>Includes all children (&lt;15 </a:t>
            </a:r>
            <a:r>
              <a:rPr lang="en-AU" sz="2600" dirty="0" err="1">
                <a:solidFill>
                  <a:srgbClr val="002060"/>
                </a:solidFill>
              </a:rPr>
              <a:t>yrs</a:t>
            </a:r>
            <a:r>
              <a:rPr lang="en-AU" sz="2600" dirty="0">
                <a:solidFill>
                  <a:srgbClr val="002060"/>
                </a:solidFill>
              </a:rPr>
              <a:t>) diagnosed with cancer in Australia</a:t>
            </a:r>
          </a:p>
          <a:p>
            <a:pPr marL="285750" indent="-285750">
              <a:spcBef>
                <a:spcPts val="1200"/>
              </a:spcBef>
              <a:spcAft>
                <a:spcPts val="1200"/>
              </a:spcAft>
              <a:buClr>
                <a:srgbClr val="C00000"/>
              </a:buClr>
              <a:buFont typeface="Arial" panose="020B0604020202020204" pitchFamily="34" charset="0"/>
              <a:buChar char="•"/>
            </a:pPr>
            <a:r>
              <a:rPr lang="en-AU" sz="2600" dirty="0">
                <a:solidFill>
                  <a:srgbClr val="002060"/>
                </a:solidFill>
              </a:rPr>
              <a:t>Annual matching against the Australian Cancer Database (for later cancers) and the National Death Index</a:t>
            </a:r>
          </a:p>
          <a:p>
            <a:pPr marL="285750" indent="-285750">
              <a:spcBef>
                <a:spcPts val="1200"/>
              </a:spcBef>
              <a:spcAft>
                <a:spcPts val="1200"/>
              </a:spcAft>
              <a:buClr>
                <a:srgbClr val="C00000"/>
              </a:buClr>
              <a:buFont typeface="Arial" panose="020B0604020202020204" pitchFamily="34" charset="0"/>
              <a:buChar char="•"/>
            </a:pPr>
            <a:r>
              <a:rPr lang="en-AU" sz="2600" dirty="0">
                <a:solidFill>
                  <a:srgbClr val="002060"/>
                </a:solidFill>
              </a:rPr>
              <a:t>Treatment details are collected for first and subsequent cancers diagnosed &lt;15 years of age</a:t>
            </a:r>
          </a:p>
          <a:p>
            <a:pPr marL="285750" indent="-285750">
              <a:buFont typeface="Arial" panose="020B0604020202020204" pitchFamily="34" charset="0"/>
              <a:buChar char="•"/>
            </a:pPr>
            <a:endParaRPr lang="en-AU" dirty="0">
              <a:solidFill>
                <a:srgbClr val="0070C0"/>
              </a:solidFill>
            </a:endParaRPr>
          </a:p>
        </p:txBody>
      </p:sp>
    </p:spTree>
    <p:extLst>
      <p:ext uri="{BB962C8B-B14F-4D97-AF65-F5344CB8AC3E}">
        <p14:creationId xmlns:p14="http://schemas.microsoft.com/office/powerpoint/2010/main" val="362461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Eligibility criteria</a:t>
            </a:r>
          </a:p>
        </p:txBody>
      </p:sp>
      <p:sp>
        <p:nvSpPr>
          <p:cNvPr id="7" name="TextBox 6">
            <a:extLst>
              <a:ext uri="{FF2B5EF4-FFF2-40B4-BE49-F238E27FC236}">
                <a16:creationId xmlns:a16="http://schemas.microsoft.com/office/drawing/2014/main" id="{70DCE794-0ED8-4819-A924-1FF2AB405529}"/>
              </a:ext>
            </a:extLst>
          </p:cNvPr>
          <p:cNvSpPr txBox="1"/>
          <p:nvPr/>
        </p:nvSpPr>
        <p:spPr>
          <a:xfrm>
            <a:off x="279133" y="1978935"/>
            <a:ext cx="6381550" cy="3370153"/>
          </a:xfrm>
          <a:prstGeom prst="rect">
            <a:avLst/>
          </a:prstGeom>
          <a:noFill/>
        </p:spPr>
        <p:txBody>
          <a:bodyPr wrap="square" rtlCol="0">
            <a:spAutoFit/>
          </a:bodyPr>
          <a:lstStyle/>
          <a:p>
            <a:pPr marL="285750" indent="-285750">
              <a:spcBef>
                <a:spcPts val="1200"/>
              </a:spcBef>
              <a:spcAft>
                <a:spcPts val="1800"/>
              </a:spcAft>
              <a:buClr>
                <a:srgbClr val="C00000"/>
              </a:buClr>
              <a:buFont typeface="Arial" panose="020B0604020202020204" pitchFamily="34" charset="0"/>
              <a:buChar char="•"/>
            </a:pPr>
            <a:r>
              <a:rPr lang="en-AU" sz="2600" dirty="0">
                <a:solidFill>
                  <a:srgbClr val="002060"/>
                </a:solidFill>
              </a:rPr>
              <a:t>First primary cancer </a:t>
            </a:r>
            <a:r>
              <a:rPr lang="en-AU" sz="2600" u="sng" dirty="0">
                <a:solidFill>
                  <a:srgbClr val="002060"/>
                </a:solidFill>
              </a:rPr>
              <a:t>other than </a:t>
            </a:r>
            <a:r>
              <a:rPr lang="en-AU" sz="2600" dirty="0">
                <a:solidFill>
                  <a:srgbClr val="002060"/>
                </a:solidFill>
              </a:rPr>
              <a:t>AML</a:t>
            </a:r>
          </a:p>
          <a:p>
            <a:pPr marL="285750" indent="-285750">
              <a:spcBef>
                <a:spcPts val="1200"/>
              </a:spcBef>
              <a:spcAft>
                <a:spcPts val="1800"/>
              </a:spcAft>
              <a:buClr>
                <a:srgbClr val="C00000"/>
              </a:buClr>
              <a:buFont typeface="Arial" panose="020B0604020202020204" pitchFamily="34" charset="0"/>
              <a:buChar char="•"/>
            </a:pPr>
            <a:r>
              <a:rPr lang="en-AU" sz="2600" dirty="0">
                <a:solidFill>
                  <a:srgbClr val="002060"/>
                </a:solidFill>
              </a:rPr>
              <a:t>First diagnosis between 1983 and 2012</a:t>
            </a:r>
          </a:p>
          <a:p>
            <a:pPr marL="285750" indent="-285750">
              <a:spcBef>
                <a:spcPts val="1200"/>
              </a:spcBef>
              <a:spcAft>
                <a:spcPts val="1800"/>
              </a:spcAft>
              <a:buClr>
                <a:srgbClr val="C00000"/>
              </a:buClr>
              <a:buFont typeface="Arial" panose="020B0604020202020204" pitchFamily="34" charset="0"/>
              <a:buChar char="•"/>
            </a:pPr>
            <a:r>
              <a:rPr lang="en-AU" sz="2600" dirty="0">
                <a:solidFill>
                  <a:srgbClr val="002060"/>
                </a:solidFill>
              </a:rPr>
              <a:t>Treated with chemotherapy and/or radiotherapy (with start date of treatment recorded)</a:t>
            </a:r>
          </a:p>
          <a:p>
            <a:pPr marL="285750" indent="-285750">
              <a:buFont typeface="Arial" panose="020B0604020202020204" pitchFamily="34" charset="0"/>
              <a:buChar char="•"/>
            </a:pPr>
            <a:endParaRPr lang="en-AU" dirty="0">
              <a:solidFill>
                <a:srgbClr val="0070C0"/>
              </a:solidFill>
            </a:endParaRPr>
          </a:p>
        </p:txBody>
      </p:sp>
      <p:pic>
        <p:nvPicPr>
          <p:cNvPr id="4" name="Picture 2" descr="Image result for childhood cancer survival image">
            <a:extLst>
              <a:ext uri="{FF2B5EF4-FFF2-40B4-BE49-F238E27FC236}">
                <a16:creationId xmlns:a16="http://schemas.microsoft.com/office/drawing/2014/main" id="{FADAF4D1-F73C-4526-9254-9600F8BC8B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3100" y="1654292"/>
            <a:ext cx="51689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961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Determination of t-AML</a:t>
            </a:r>
          </a:p>
        </p:txBody>
      </p:sp>
      <p:sp>
        <p:nvSpPr>
          <p:cNvPr id="7" name="TextBox 6">
            <a:extLst>
              <a:ext uri="{FF2B5EF4-FFF2-40B4-BE49-F238E27FC236}">
                <a16:creationId xmlns:a16="http://schemas.microsoft.com/office/drawing/2014/main" id="{70DCE794-0ED8-4819-A924-1FF2AB405529}"/>
              </a:ext>
            </a:extLst>
          </p:cNvPr>
          <p:cNvSpPr txBox="1"/>
          <p:nvPr/>
        </p:nvSpPr>
        <p:spPr>
          <a:xfrm>
            <a:off x="979712" y="1186187"/>
            <a:ext cx="10066565" cy="3323987"/>
          </a:xfrm>
          <a:prstGeom prst="rect">
            <a:avLst/>
          </a:prstGeom>
          <a:noFill/>
        </p:spPr>
        <p:txBody>
          <a:bodyPr wrap="square" rtlCol="0">
            <a:spAutoFit/>
          </a:bodyPr>
          <a:lstStyle/>
          <a:p>
            <a:pPr marL="285750" indent="-285750">
              <a:spcBef>
                <a:spcPts val="1200"/>
              </a:spcBef>
              <a:spcAft>
                <a:spcPts val="600"/>
              </a:spcAft>
              <a:buClr>
                <a:srgbClr val="C00000"/>
              </a:buClr>
              <a:buFont typeface="Arial" panose="020B0604020202020204" pitchFamily="34" charset="0"/>
              <a:buChar char="•"/>
            </a:pPr>
            <a:r>
              <a:rPr lang="en-AU" sz="2600" dirty="0">
                <a:solidFill>
                  <a:srgbClr val="002060"/>
                </a:solidFill>
              </a:rPr>
              <a:t>First and second cancers for the same patient were matched using a unique registry number</a:t>
            </a:r>
          </a:p>
          <a:p>
            <a:pPr marL="285750" indent="-285750">
              <a:spcBef>
                <a:spcPts val="1200"/>
              </a:spcBef>
              <a:spcAft>
                <a:spcPts val="600"/>
              </a:spcAft>
              <a:buClr>
                <a:srgbClr val="C00000"/>
              </a:buClr>
              <a:buFont typeface="Arial" panose="020B0604020202020204" pitchFamily="34" charset="0"/>
              <a:buChar char="•"/>
            </a:pPr>
            <a:r>
              <a:rPr lang="en-AU" sz="2600" dirty="0">
                <a:solidFill>
                  <a:srgbClr val="002060"/>
                </a:solidFill>
              </a:rPr>
              <a:t>Any subsequent AML was assumed to be t-AML (after initiation of treatment for the first cancer)</a:t>
            </a:r>
          </a:p>
          <a:p>
            <a:pPr marL="285750" indent="-285750">
              <a:spcBef>
                <a:spcPts val="1200"/>
              </a:spcBef>
              <a:buFont typeface="Arial" panose="020B0604020202020204" pitchFamily="34" charset="0"/>
              <a:buChar char="•"/>
            </a:pPr>
            <a:endParaRPr lang="en-AU" sz="2400" dirty="0">
              <a:solidFill>
                <a:srgbClr val="0070C0"/>
              </a:solidFill>
            </a:endParaRPr>
          </a:p>
          <a:p>
            <a:pPr marL="285750" indent="-285750">
              <a:spcBef>
                <a:spcPts val="1200"/>
              </a:spcBef>
              <a:buFont typeface="Arial" panose="020B0604020202020204" pitchFamily="34" charset="0"/>
              <a:buChar char="•"/>
            </a:pPr>
            <a:endParaRPr lang="en-AU" sz="2400" dirty="0">
              <a:solidFill>
                <a:srgbClr val="0070C0"/>
              </a:solidFill>
            </a:endParaRPr>
          </a:p>
          <a:p>
            <a:pPr marL="285750" indent="-285750">
              <a:buFont typeface="Arial" panose="020B0604020202020204" pitchFamily="34" charset="0"/>
              <a:buChar char="•"/>
            </a:pPr>
            <a:endParaRPr lang="en-AU" dirty="0">
              <a:solidFill>
                <a:srgbClr val="0070C0"/>
              </a:solidFill>
            </a:endParaRPr>
          </a:p>
        </p:txBody>
      </p:sp>
      <p:pic>
        <p:nvPicPr>
          <p:cNvPr id="3074" name="Picture 2" descr="Image result for data matching">
            <a:extLst>
              <a:ext uri="{FF2B5EF4-FFF2-40B4-BE49-F238E27FC236}">
                <a16:creationId xmlns:a16="http://schemas.microsoft.com/office/drawing/2014/main" id="{C748C467-BA7C-469A-89F0-EFF49E909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094" y="3133725"/>
            <a:ext cx="75438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3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calendar">
            <a:extLst>
              <a:ext uri="{FF2B5EF4-FFF2-40B4-BE49-F238E27FC236}">
                <a16:creationId xmlns:a16="http://schemas.microsoft.com/office/drawing/2014/main" id="{B2B4215C-5182-4A69-B2DC-FAC0571A1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037" y="1643800"/>
            <a:ext cx="5238751" cy="3929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Time at risk</a:t>
            </a:r>
          </a:p>
        </p:txBody>
      </p:sp>
      <p:sp>
        <p:nvSpPr>
          <p:cNvPr id="5" name="TextBox 4">
            <a:extLst/>
          </p:cNvPr>
          <p:cNvSpPr txBox="1"/>
          <p:nvPr/>
        </p:nvSpPr>
        <p:spPr>
          <a:xfrm>
            <a:off x="10117393" y="4532671"/>
            <a:ext cx="1907459" cy="2239801"/>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AU" dirty="0">
              <a:solidFill>
                <a:srgbClr val="0070C0"/>
              </a:solidFill>
            </a:endParaRPr>
          </a:p>
        </p:txBody>
      </p:sp>
      <p:sp>
        <p:nvSpPr>
          <p:cNvPr id="7" name="TextBox 6">
            <a:extLst>
              <a:ext uri="{FF2B5EF4-FFF2-40B4-BE49-F238E27FC236}">
                <a16:creationId xmlns:a16="http://schemas.microsoft.com/office/drawing/2014/main" id="{70DCE794-0ED8-4819-A924-1FF2AB405529}"/>
              </a:ext>
            </a:extLst>
          </p:cNvPr>
          <p:cNvSpPr txBox="1"/>
          <p:nvPr/>
        </p:nvSpPr>
        <p:spPr>
          <a:xfrm>
            <a:off x="3878255" y="1459338"/>
            <a:ext cx="7350183" cy="4939814"/>
          </a:xfrm>
          <a:prstGeom prst="rect">
            <a:avLst/>
          </a:prstGeom>
          <a:noFill/>
        </p:spPr>
        <p:txBody>
          <a:bodyPr wrap="square" rtlCol="0">
            <a:spAutoFit/>
          </a:bodyPr>
          <a:lstStyle/>
          <a:p>
            <a:pPr marL="457200" indent="-457200">
              <a:spcBef>
                <a:spcPts val="1200"/>
              </a:spcBef>
              <a:spcAft>
                <a:spcPts val="600"/>
              </a:spcAft>
              <a:buClr>
                <a:srgbClr val="C00000"/>
              </a:buClr>
              <a:buFont typeface="Arial" panose="020B0604020202020204" pitchFamily="34" charset="0"/>
              <a:buChar char="•"/>
            </a:pPr>
            <a:r>
              <a:rPr lang="en-AU" sz="2600" dirty="0">
                <a:solidFill>
                  <a:srgbClr val="002060"/>
                </a:solidFill>
              </a:rPr>
              <a:t>Follow-up for second diagnosis available to Dec 31, 2014.</a:t>
            </a:r>
          </a:p>
          <a:p>
            <a:pPr marL="457200" indent="-457200">
              <a:spcBef>
                <a:spcPts val="600"/>
              </a:spcBef>
              <a:spcAft>
                <a:spcPts val="600"/>
              </a:spcAft>
              <a:buClr>
                <a:srgbClr val="C00000"/>
              </a:buClr>
              <a:buFont typeface="Arial" panose="020B0604020202020204" pitchFamily="34" charset="0"/>
              <a:buChar char="•"/>
            </a:pPr>
            <a:endParaRPr lang="en-AU" sz="2600" dirty="0">
              <a:solidFill>
                <a:srgbClr val="002060"/>
              </a:solidFill>
            </a:endParaRPr>
          </a:p>
          <a:p>
            <a:pPr marL="457200" indent="-457200">
              <a:spcBef>
                <a:spcPts val="600"/>
              </a:spcBef>
              <a:spcAft>
                <a:spcPts val="600"/>
              </a:spcAft>
              <a:buClr>
                <a:srgbClr val="C00000"/>
              </a:buClr>
              <a:buFont typeface="Arial" panose="020B0604020202020204" pitchFamily="34" charset="0"/>
              <a:buChar char="•"/>
            </a:pPr>
            <a:r>
              <a:rPr lang="en-AU" sz="2600" dirty="0">
                <a:solidFill>
                  <a:srgbClr val="002060"/>
                </a:solidFill>
              </a:rPr>
              <a:t>Time at risk was calculated from date of first treatment until either:</a:t>
            </a:r>
          </a:p>
          <a:p>
            <a:pPr>
              <a:spcBef>
                <a:spcPts val="600"/>
              </a:spcBef>
              <a:spcAft>
                <a:spcPts val="0"/>
              </a:spcAft>
              <a:buClr>
                <a:srgbClr val="C00000"/>
              </a:buClr>
            </a:pPr>
            <a:r>
              <a:rPr lang="en-AU" sz="2600" dirty="0">
                <a:solidFill>
                  <a:srgbClr val="002060"/>
                </a:solidFill>
              </a:rPr>
              <a:t> 		- end of the study period</a:t>
            </a:r>
          </a:p>
          <a:p>
            <a:pPr>
              <a:spcBef>
                <a:spcPts val="600"/>
              </a:spcBef>
              <a:spcAft>
                <a:spcPts val="0"/>
              </a:spcAft>
              <a:buClr>
                <a:srgbClr val="C00000"/>
              </a:buClr>
            </a:pPr>
            <a:r>
              <a:rPr lang="en-AU" sz="2600" dirty="0">
                <a:solidFill>
                  <a:srgbClr val="002060"/>
                </a:solidFill>
              </a:rPr>
              <a:t>		- date of death</a:t>
            </a:r>
          </a:p>
          <a:p>
            <a:pPr>
              <a:spcBef>
                <a:spcPts val="600"/>
              </a:spcBef>
              <a:spcAft>
                <a:spcPts val="0"/>
              </a:spcAft>
              <a:buClr>
                <a:srgbClr val="C00000"/>
              </a:buClr>
            </a:pPr>
            <a:r>
              <a:rPr lang="en-AU" sz="2600" dirty="0">
                <a:solidFill>
                  <a:srgbClr val="002060"/>
                </a:solidFill>
              </a:rPr>
              <a:t>		- date of diagnosis of t-AML</a:t>
            </a:r>
          </a:p>
          <a:p>
            <a:pPr>
              <a:spcBef>
                <a:spcPts val="600"/>
              </a:spcBef>
              <a:spcAft>
                <a:spcPts val="0"/>
              </a:spcAft>
              <a:buClr>
                <a:srgbClr val="C00000"/>
              </a:buClr>
            </a:pPr>
            <a:endParaRPr lang="en-AU" sz="2600" dirty="0">
              <a:solidFill>
                <a:srgbClr val="002060"/>
              </a:solidFill>
            </a:endParaRPr>
          </a:p>
          <a:p>
            <a:pPr marL="457200" indent="-457200">
              <a:spcBef>
                <a:spcPts val="1200"/>
              </a:spcBef>
              <a:spcAft>
                <a:spcPts val="1200"/>
              </a:spcAft>
              <a:buClr>
                <a:srgbClr val="C00000"/>
              </a:buClr>
              <a:buFont typeface="Arial" panose="020B0604020202020204" pitchFamily="34" charset="0"/>
              <a:buChar char="•"/>
            </a:pPr>
            <a:r>
              <a:rPr lang="en-AU" sz="2600" dirty="0">
                <a:solidFill>
                  <a:srgbClr val="002060"/>
                </a:solidFill>
              </a:rPr>
              <a:t>Maximum age at end of follow-up = 46 years</a:t>
            </a:r>
          </a:p>
        </p:txBody>
      </p:sp>
    </p:spTree>
    <p:extLst>
      <p:ext uri="{BB962C8B-B14F-4D97-AF65-F5344CB8AC3E}">
        <p14:creationId xmlns:p14="http://schemas.microsoft.com/office/powerpoint/2010/main" val="267595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Analysis</a:t>
            </a:r>
          </a:p>
        </p:txBody>
      </p:sp>
      <p:sp>
        <p:nvSpPr>
          <p:cNvPr id="7" name="TextBox 6">
            <a:extLst>
              <a:ext uri="{FF2B5EF4-FFF2-40B4-BE49-F238E27FC236}">
                <a16:creationId xmlns:a16="http://schemas.microsoft.com/office/drawing/2014/main" id="{70DCE794-0ED8-4819-A924-1FF2AB405529}"/>
              </a:ext>
            </a:extLst>
          </p:cNvPr>
          <p:cNvSpPr txBox="1"/>
          <p:nvPr/>
        </p:nvSpPr>
        <p:spPr>
          <a:xfrm>
            <a:off x="481263" y="1186187"/>
            <a:ext cx="9692639" cy="5293757"/>
          </a:xfrm>
          <a:prstGeom prst="rect">
            <a:avLst/>
          </a:prstGeom>
          <a:noFill/>
        </p:spPr>
        <p:txBody>
          <a:bodyPr wrap="square" rtlCol="0">
            <a:spAutoFit/>
          </a:bodyPr>
          <a:lstStyle/>
          <a:p>
            <a:pPr marL="457200" indent="-457200">
              <a:spcBef>
                <a:spcPts val="1200"/>
              </a:spcBef>
              <a:spcAft>
                <a:spcPts val="1200"/>
              </a:spcAft>
              <a:buClr>
                <a:srgbClr val="C00000"/>
              </a:buClr>
              <a:buFont typeface="Arial" panose="020B0604020202020204" pitchFamily="34" charset="0"/>
              <a:buChar char="•"/>
            </a:pPr>
            <a:r>
              <a:rPr lang="en-AU" sz="2600" dirty="0">
                <a:solidFill>
                  <a:srgbClr val="002060"/>
                </a:solidFill>
              </a:rPr>
              <a:t>Standardised incidence ratios (SIRs) calculated to measure relative risk of t-AML</a:t>
            </a:r>
          </a:p>
          <a:p>
            <a:pPr marL="457200" indent="-457200">
              <a:spcBef>
                <a:spcPts val="1200"/>
              </a:spcBef>
              <a:spcAft>
                <a:spcPts val="1200"/>
              </a:spcAft>
              <a:buClr>
                <a:srgbClr val="C00000"/>
              </a:buClr>
              <a:buFont typeface="Arial" panose="020B0604020202020204" pitchFamily="34" charset="0"/>
              <a:buChar char="•"/>
            </a:pPr>
            <a:r>
              <a:rPr lang="en-AU" sz="2600" dirty="0">
                <a:solidFill>
                  <a:srgbClr val="002060"/>
                </a:solidFill>
              </a:rPr>
              <a:t>Observed survival from date of diagnosis of t-AML estimated using Kaplan-Meier method</a:t>
            </a:r>
          </a:p>
          <a:p>
            <a:pPr marL="457200" indent="-457200">
              <a:spcBef>
                <a:spcPts val="1200"/>
              </a:spcBef>
              <a:spcAft>
                <a:spcPts val="1200"/>
              </a:spcAft>
              <a:buClr>
                <a:srgbClr val="C00000"/>
              </a:buClr>
              <a:buFont typeface="Arial" panose="020B0604020202020204" pitchFamily="34" charset="0"/>
              <a:buChar char="•"/>
            </a:pPr>
            <a:r>
              <a:rPr lang="en-AU" sz="2600" dirty="0">
                <a:solidFill>
                  <a:srgbClr val="002060"/>
                </a:solidFill>
              </a:rPr>
              <a:t>Key variables of interest:</a:t>
            </a:r>
          </a:p>
          <a:p>
            <a:pPr>
              <a:spcBef>
                <a:spcPts val="1200"/>
              </a:spcBef>
              <a:buClr>
                <a:srgbClr val="C00000"/>
              </a:buClr>
            </a:pPr>
            <a:r>
              <a:rPr lang="en-AU" sz="2600" dirty="0">
                <a:solidFill>
                  <a:srgbClr val="002060"/>
                </a:solidFill>
              </a:rPr>
              <a:t>		- sex</a:t>
            </a:r>
            <a:br>
              <a:rPr lang="en-AU" sz="2600" dirty="0">
                <a:solidFill>
                  <a:srgbClr val="002060"/>
                </a:solidFill>
              </a:rPr>
            </a:br>
            <a:r>
              <a:rPr lang="en-AU" sz="2600" dirty="0">
                <a:solidFill>
                  <a:srgbClr val="002060"/>
                </a:solidFill>
              </a:rPr>
              <a:t>		- age group</a:t>
            </a:r>
            <a:br>
              <a:rPr lang="en-AU" sz="2600" dirty="0">
                <a:solidFill>
                  <a:srgbClr val="002060"/>
                </a:solidFill>
              </a:rPr>
            </a:br>
            <a:r>
              <a:rPr lang="en-AU" sz="2600" dirty="0">
                <a:solidFill>
                  <a:srgbClr val="002060"/>
                </a:solidFill>
              </a:rPr>
              <a:t>		- period of diagnosis</a:t>
            </a:r>
            <a:br>
              <a:rPr lang="en-AU" sz="2600" dirty="0">
                <a:solidFill>
                  <a:srgbClr val="002060"/>
                </a:solidFill>
              </a:rPr>
            </a:br>
            <a:r>
              <a:rPr lang="en-AU" sz="2600" dirty="0">
                <a:solidFill>
                  <a:srgbClr val="002060"/>
                </a:solidFill>
              </a:rPr>
              <a:t>		- type of first cancer</a:t>
            </a:r>
            <a:br>
              <a:rPr lang="en-AU" sz="2600" dirty="0">
                <a:solidFill>
                  <a:srgbClr val="002060"/>
                </a:solidFill>
              </a:rPr>
            </a:br>
            <a:r>
              <a:rPr lang="en-AU" sz="2600" dirty="0">
                <a:solidFill>
                  <a:srgbClr val="002060"/>
                </a:solidFill>
              </a:rPr>
              <a:t>		- treatment received (&lt;15 years old)</a:t>
            </a:r>
          </a:p>
          <a:p>
            <a:pPr marL="285750" indent="-285750">
              <a:buFont typeface="Arial" panose="020B0604020202020204" pitchFamily="34" charset="0"/>
              <a:buChar char="•"/>
            </a:pPr>
            <a:endParaRPr lang="en-AU" dirty="0">
              <a:solidFill>
                <a:srgbClr val="0070C0"/>
              </a:solidFill>
            </a:endParaRPr>
          </a:p>
        </p:txBody>
      </p:sp>
      <p:pic>
        <p:nvPicPr>
          <p:cNvPr id="6146" name="Picture 2" descr="Image result for numbers in head">
            <a:extLst>
              <a:ext uri="{FF2B5EF4-FFF2-40B4-BE49-F238E27FC236}">
                <a16:creationId xmlns:a16="http://schemas.microsoft.com/office/drawing/2014/main" id="{3E3B7612-AA0F-4EB8-8037-F6382D9CE6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82" b="13333"/>
          <a:stretch/>
        </p:blipFill>
        <p:spPr bwMode="auto">
          <a:xfrm>
            <a:off x="8508781" y="2997325"/>
            <a:ext cx="3523008" cy="386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75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30023" y="548640"/>
            <a:ext cx="9826398" cy="540803"/>
          </a:xfrm>
        </p:spPr>
        <p:txBody>
          <a:bodyPr>
            <a:noAutofit/>
          </a:bodyPr>
          <a:lstStyle/>
          <a:p>
            <a:pPr algn="ctr"/>
            <a:r>
              <a:rPr lang="en-AU" sz="3600" dirty="0">
                <a:solidFill>
                  <a:schemeClr val="accent1"/>
                </a:solidFill>
              </a:rPr>
              <a:t>Study cohort</a:t>
            </a:r>
          </a:p>
        </p:txBody>
      </p:sp>
      <p:sp>
        <p:nvSpPr>
          <p:cNvPr id="7" name="TextBox 6">
            <a:extLst>
              <a:ext uri="{FF2B5EF4-FFF2-40B4-BE49-F238E27FC236}">
                <a16:creationId xmlns:a16="http://schemas.microsoft.com/office/drawing/2014/main" id="{70DCE794-0ED8-4819-A924-1FF2AB405529}"/>
              </a:ext>
            </a:extLst>
          </p:cNvPr>
          <p:cNvSpPr txBox="1"/>
          <p:nvPr/>
        </p:nvSpPr>
        <p:spPr>
          <a:xfrm>
            <a:off x="950836" y="1705951"/>
            <a:ext cx="11241164" cy="5432256"/>
          </a:xfrm>
          <a:prstGeom prst="rect">
            <a:avLst/>
          </a:prstGeom>
          <a:solidFill>
            <a:schemeClr val="bg1"/>
          </a:solidFill>
        </p:spPr>
        <p:txBody>
          <a:bodyPr wrap="square" rtlCol="0">
            <a:spAutoFit/>
          </a:bodyPr>
          <a:lstStyle/>
          <a:p>
            <a:pPr marL="285750" indent="-285750">
              <a:spcBef>
                <a:spcPts val="1200"/>
              </a:spcBef>
              <a:spcAft>
                <a:spcPts val="600"/>
              </a:spcAft>
              <a:buClr>
                <a:srgbClr val="C00000"/>
              </a:buClr>
              <a:buFont typeface="Arial" panose="020B0604020202020204" pitchFamily="34" charset="0"/>
              <a:buChar char="•"/>
            </a:pPr>
            <a:r>
              <a:rPr lang="en-AU" sz="2600" dirty="0">
                <a:solidFill>
                  <a:srgbClr val="002060"/>
                </a:solidFill>
              </a:rPr>
              <a:t>58 (0.5%) of 11,753 eligible patients were diagnosed with t-AML</a:t>
            </a:r>
          </a:p>
          <a:p>
            <a:pPr marL="285750" indent="-285750">
              <a:spcBef>
                <a:spcPts val="1200"/>
              </a:spcBef>
              <a:spcAft>
                <a:spcPts val="600"/>
              </a:spcAft>
              <a:buClr>
                <a:srgbClr val="C00000"/>
              </a:buClr>
              <a:buFont typeface="Arial" panose="020B0604020202020204" pitchFamily="34" charset="0"/>
              <a:buChar char="•"/>
            </a:pPr>
            <a:r>
              <a:rPr lang="en-AU" sz="2600" dirty="0">
                <a:solidFill>
                  <a:srgbClr val="002060"/>
                </a:solidFill>
              </a:rPr>
              <a:t>Two-thirds were males; almost half aged 0-4 </a:t>
            </a:r>
            <a:r>
              <a:rPr lang="en-AU" sz="2600" dirty="0" err="1">
                <a:solidFill>
                  <a:srgbClr val="002060"/>
                </a:solidFill>
              </a:rPr>
              <a:t>yrs</a:t>
            </a:r>
            <a:r>
              <a:rPr lang="en-AU" sz="2600" dirty="0">
                <a:solidFill>
                  <a:srgbClr val="002060"/>
                </a:solidFill>
              </a:rPr>
              <a:t> at first diagnosis</a:t>
            </a:r>
          </a:p>
          <a:p>
            <a:pPr marL="285750" indent="-285750">
              <a:spcBef>
                <a:spcPts val="1200"/>
              </a:spcBef>
              <a:spcAft>
                <a:spcPts val="600"/>
              </a:spcAft>
              <a:buClr>
                <a:srgbClr val="C00000"/>
              </a:buClr>
              <a:buFont typeface="Arial" panose="020B0604020202020204" pitchFamily="34" charset="0"/>
              <a:buChar char="•"/>
            </a:pPr>
            <a:r>
              <a:rPr lang="en-AU" sz="2600" dirty="0">
                <a:solidFill>
                  <a:srgbClr val="002060"/>
                </a:solidFill>
              </a:rPr>
              <a:t>78% t-AML cases diagnosed within 5 years of first cancer </a:t>
            </a:r>
          </a:p>
          <a:p>
            <a:pPr marL="285750" indent="-285750">
              <a:spcBef>
                <a:spcPts val="1200"/>
              </a:spcBef>
              <a:spcAft>
                <a:spcPts val="600"/>
              </a:spcAft>
              <a:buClr>
                <a:srgbClr val="C00000"/>
              </a:buClr>
              <a:buFont typeface="Arial" panose="020B0604020202020204" pitchFamily="34" charset="0"/>
              <a:buChar char="•"/>
            </a:pPr>
            <a:r>
              <a:rPr lang="en-AU" sz="2600" dirty="0">
                <a:solidFill>
                  <a:srgbClr val="002060"/>
                </a:solidFill>
              </a:rPr>
              <a:t>76% t-AML cases aged &lt;15 </a:t>
            </a:r>
            <a:r>
              <a:rPr lang="en-AU" sz="2600" dirty="0" err="1">
                <a:solidFill>
                  <a:srgbClr val="002060"/>
                </a:solidFill>
              </a:rPr>
              <a:t>yrs</a:t>
            </a:r>
            <a:r>
              <a:rPr lang="en-AU" sz="2600" dirty="0">
                <a:solidFill>
                  <a:srgbClr val="002060"/>
                </a:solidFill>
              </a:rPr>
              <a:t> at diagnosis of t-AML, none diagnosed after age 24 </a:t>
            </a:r>
            <a:r>
              <a:rPr lang="en-AU" sz="2600" dirty="0" err="1">
                <a:solidFill>
                  <a:srgbClr val="002060"/>
                </a:solidFill>
              </a:rPr>
              <a:t>yrs</a:t>
            </a:r>
            <a:endParaRPr lang="en-AU" sz="2600" dirty="0">
              <a:solidFill>
                <a:srgbClr val="002060"/>
              </a:solidFill>
            </a:endParaRPr>
          </a:p>
          <a:p>
            <a:pPr marL="285750" indent="-285750">
              <a:spcBef>
                <a:spcPts val="1200"/>
              </a:spcBef>
              <a:spcAft>
                <a:spcPts val="600"/>
              </a:spcAft>
              <a:buClr>
                <a:srgbClr val="C00000"/>
              </a:buClr>
              <a:buFont typeface="Arial" panose="020B0604020202020204" pitchFamily="34" charset="0"/>
              <a:buChar char="•"/>
            </a:pPr>
            <a:r>
              <a:rPr lang="en-AU" sz="2600" dirty="0">
                <a:solidFill>
                  <a:srgbClr val="002060"/>
                </a:solidFill>
              </a:rPr>
              <a:t>Only 8 cases of t-AML had correct morphology code (M99203)</a:t>
            </a:r>
          </a:p>
          <a:p>
            <a:pPr marL="285750" indent="-285750">
              <a:spcBef>
                <a:spcPts val="1200"/>
              </a:spcBef>
              <a:spcAft>
                <a:spcPts val="600"/>
              </a:spcAft>
              <a:buClr>
                <a:srgbClr val="C00000"/>
              </a:buClr>
              <a:buFont typeface="Arial" panose="020B0604020202020204" pitchFamily="34" charset="0"/>
              <a:buChar char="•"/>
            </a:pPr>
            <a:r>
              <a:rPr lang="en-AU" sz="2600" dirty="0">
                <a:solidFill>
                  <a:srgbClr val="002060"/>
                </a:solidFill>
              </a:rPr>
              <a:t>98% of t-AML patients had had chemotherapy, 34% had also had radiotherapy    </a:t>
            </a:r>
          </a:p>
          <a:p>
            <a:pPr marL="285750" indent="-285750">
              <a:spcBef>
                <a:spcPts val="1200"/>
              </a:spcBef>
              <a:spcAft>
                <a:spcPts val="600"/>
              </a:spcAft>
              <a:buClr>
                <a:srgbClr val="C00000"/>
              </a:buClr>
              <a:buFont typeface="Arial" panose="020B0604020202020204" pitchFamily="34" charset="0"/>
              <a:buChar char="•"/>
            </a:pPr>
            <a:endParaRPr lang="en-AU" sz="2600" dirty="0">
              <a:solidFill>
                <a:srgbClr val="002060"/>
              </a:solidFill>
            </a:endParaRPr>
          </a:p>
          <a:p>
            <a:pPr marL="285750" indent="-285750">
              <a:buFont typeface="Arial" panose="020B0604020202020204" pitchFamily="34" charset="0"/>
              <a:buChar char="•"/>
            </a:pPr>
            <a:endParaRPr lang="en-AU" dirty="0">
              <a:solidFill>
                <a:srgbClr val="0070C0"/>
              </a:solidFill>
            </a:endParaRPr>
          </a:p>
        </p:txBody>
      </p:sp>
    </p:spTree>
    <p:extLst>
      <p:ext uri="{BB962C8B-B14F-4D97-AF65-F5344CB8AC3E}">
        <p14:creationId xmlns:p14="http://schemas.microsoft.com/office/powerpoint/2010/main" val="357060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710772" y="184668"/>
            <a:ext cx="9826398" cy="540803"/>
          </a:xfrm>
        </p:spPr>
        <p:txBody>
          <a:bodyPr>
            <a:noAutofit/>
          </a:bodyPr>
          <a:lstStyle/>
          <a:p>
            <a:pPr algn="ctr"/>
            <a:r>
              <a:rPr lang="en-AU" sz="3600" dirty="0">
                <a:solidFill>
                  <a:schemeClr val="accent1"/>
                </a:solidFill>
              </a:rPr>
              <a:t>Relative risk of t-AML</a:t>
            </a:r>
          </a:p>
        </p:txBody>
      </p:sp>
      <p:graphicFrame>
        <p:nvGraphicFramePr>
          <p:cNvPr id="3" name="Table 2">
            <a:extLst>
              <a:ext uri="{FF2B5EF4-FFF2-40B4-BE49-F238E27FC236}">
                <a16:creationId xmlns:a16="http://schemas.microsoft.com/office/drawing/2014/main" id="{18433934-7248-4706-96B7-6512E4AA76FA}"/>
              </a:ext>
            </a:extLst>
          </p:cNvPr>
          <p:cNvGraphicFramePr>
            <a:graphicFrameLocks noGrp="1"/>
          </p:cNvGraphicFramePr>
          <p:nvPr>
            <p:extLst>
              <p:ext uri="{D42A27DB-BD31-4B8C-83A1-F6EECF244321}">
                <p14:modId xmlns:p14="http://schemas.microsoft.com/office/powerpoint/2010/main" val="560350166"/>
              </p:ext>
            </p:extLst>
          </p:nvPr>
        </p:nvGraphicFramePr>
        <p:xfrm>
          <a:off x="1096426" y="729047"/>
          <a:ext cx="9055089" cy="5901650"/>
        </p:xfrm>
        <a:graphic>
          <a:graphicData uri="http://schemas.openxmlformats.org/drawingml/2006/table">
            <a:tbl>
              <a:tblPr firstRow="1" bandRow="1">
                <a:tableStyleId>{5C22544A-7EE6-4342-B048-85BDC9FD1C3A}</a:tableStyleId>
              </a:tblPr>
              <a:tblGrid>
                <a:gridCol w="3665442">
                  <a:extLst>
                    <a:ext uri="{9D8B030D-6E8A-4147-A177-3AD203B41FA5}">
                      <a16:colId xmlns:a16="http://schemas.microsoft.com/office/drawing/2014/main" val="3912525209"/>
                    </a:ext>
                  </a:extLst>
                </a:gridCol>
                <a:gridCol w="1588326">
                  <a:extLst>
                    <a:ext uri="{9D8B030D-6E8A-4147-A177-3AD203B41FA5}">
                      <a16:colId xmlns:a16="http://schemas.microsoft.com/office/drawing/2014/main" val="3151279513"/>
                    </a:ext>
                  </a:extLst>
                </a:gridCol>
                <a:gridCol w="3801321">
                  <a:extLst>
                    <a:ext uri="{9D8B030D-6E8A-4147-A177-3AD203B41FA5}">
                      <a16:colId xmlns:a16="http://schemas.microsoft.com/office/drawing/2014/main" val="2616250735"/>
                    </a:ext>
                  </a:extLst>
                </a:gridCol>
              </a:tblGrid>
              <a:tr h="381434">
                <a:tc>
                  <a:txBody>
                    <a:bodyPr/>
                    <a:lstStyle/>
                    <a:p>
                      <a:r>
                        <a:rPr lang="en-AU" sz="2300" dirty="0"/>
                        <a:t>Characteristic</a:t>
                      </a:r>
                    </a:p>
                  </a:txBody>
                  <a:tcPr/>
                </a:tc>
                <a:tc>
                  <a:txBody>
                    <a:bodyPr/>
                    <a:lstStyle/>
                    <a:p>
                      <a:pPr algn="ctr"/>
                      <a:r>
                        <a:rPr lang="en-AU" sz="2300" dirty="0"/>
                        <a:t>n</a:t>
                      </a:r>
                    </a:p>
                  </a:txBody>
                  <a:tcPr/>
                </a:tc>
                <a:tc>
                  <a:txBody>
                    <a:bodyPr/>
                    <a:lstStyle/>
                    <a:p>
                      <a:pPr algn="ctr"/>
                      <a:r>
                        <a:rPr lang="en-AU" sz="2300" dirty="0"/>
                        <a:t>SIR (95% CI)</a:t>
                      </a:r>
                    </a:p>
                  </a:txBody>
                  <a:tcPr/>
                </a:tc>
                <a:extLst>
                  <a:ext uri="{0D108BD9-81ED-4DB2-BD59-A6C34878D82A}">
                    <a16:rowId xmlns:a16="http://schemas.microsoft.com/office/drawing/2014/main" val="425642129"/>
                  </a:ext>
                </a:extLst>
              </a:tr>
              <a:tr h="404261">
                <a:tc>
                  <a:txBody>
                    <a:bodyPr/>
                    <a:lstStyle/>
                    <a:p>
                      <a:r>
                        <a:rPr lang="en-AU" sz="2300" b="1" dirty="0"/>
                        <a:t>TOTAL</a:t>
                      </a:r>
                    </a:p>
                  </a:txBody>
                  <a:tcPr/>
                </a:tc>
                <a:tc>
                  <a:txBody>
                    <a:bodyPr/>
                    <a:lstStyle/>
                    <a:p>
                      <a:pPr algn="ctr"/>
                      <a:r>
                        <a:rPr lang="en-AU" sz="2300" b="1" dirty="0"/>
                        <a:t>58</a:t>
                      </a:r>
                    </a:p>
                  </a:txBody>
                  <a:tcPr/>
                </a:tc>
                <a:tc>
                  <a:txBody>
                    <a:bodyPr/>
                    <a:lstStyle/>
                    <a:p>
                      <a:pPr algn="ctr"/>
                      <a:r>
                        <a:rPr lang="en-AU" sz="2300" b="1" dirty="0"/>
                        <a:t>45.6 (35.3-59.0)</a:t>
                      </a:r>
                    </a:p>
                  </a:txBody>
                  <a:tcPr/>
                </a:tc>
                <a:extLst>
                  <a:ext uri="{0D108BD9-81ED-4DB2-BD59-A6C34878D82A}">
                    <a16:rowId xmlns:a16="http://schemas.microsoft.com/office/drawing/2014/main" val="1037466331"/>
                  </a:ext>
                </a:extLst>
              </a:tr>
              <a:tr h="385813">
                <a:tc>
                  <a:txBody>
                    <a:bodyPr/>
                    <a:lstStyle/>
                    <a:p>
                      <a:r>
                        <a:rPr lang="en-AU" sz="2300" dirty="0"/>
                        <a:t>  Male</a:t>
                      </a:r>
                    </a:p>
                  </a:txBody>
                  <a:tcPr/>
                </a:tc>
                <a:tc>
                  <a:txBody>
                    <a:bodyPr/>
                    <a:lstStyle/>
                    <a:p>
                      <a:pPr algn="ctr"/>
                      <a:r>
                        <a:rPr lang="en-AU" sz="2300" dirty="0"/>
                        <a:t>39</a:t>
                      </a:r>
                    </a:p>
                  </a:txBody>
                  <a:tcPr/>
                </a:tc>
                <a:tc>
                  <a:txBody>
                    <a:bodyPr/>
                    <a:lstStyle/>
                    <a:p>
                      <a:pPr algn="ctr"/>
                      <a:r>
                        <a:rPr lang="en-AU" sz="2300" dirty="0"/>
                        <a:t>52.7 (38.5-72.1)</a:t>
                      </a:r>
                    </a:p>
                  </a:txBody>
                  <a:tcPr/>
                </a:tc>
                <a:extLst>
                  <a:ext uri="{0D108BD9-81ED-4DB2-BD59-A6C34878D82A}">
                    <a16:rowId xmlns:a16="http://schemas.microsoft.com/office/drawing/2014/main" val="241831029"/>
                  </a:ext>
                </a:extLst>
              </a:tr>
              <a:tr h="405865">
                <a:tc>
                  <a:txBody>
                    <a:bodyPr/>
                    <a:lstStyle/>
                    <a:p>
                      <a:r>
                        <a:rPr lang="en-AU" sz="2300" dirty="0"/>
                        <a:t>  Female</a:t>
                      </a:r>
                    </a:p>
                  </a:txBody>
                  <a:tcPr/>
                </a:tc>
                <a:tc>
                  <a:txBody>
                    <a:bodyPr/>
                    <a:lstStyle/>
                    <a:p>
                      <a:pPr algn="ctr"/>
                      <a:r>
                        <a:rPr lang="en-AU" sz="2300" dirty="0"/>
                        <a:t>19</a:t>
                      </a:r>
                    </a:p>
                  </a:txBody>
                  <a:tcPr/>
                </a:tc>
                <a:tc>
                  <a:txBody>
                    <a:bodyPr/>
                    <a:lstStyle/>
                    <a:p>
                      <a:pPr algn="ctr"/>
                      <a:r>
                        <a:rPr lang="en-AU" sz="2300" dirty="0"/>
                        <a:t>35.7 (22.8-56.0)</a:t>
                      </a:r>
                    </a:p>
                  </a:txBody>
                  <a:tcPr/>
                </a:tc>
                <a:extLst>
                  <a:ext uri="{0D108BD9-81ED-4DB2-BD59-A6C34878D82A}">
                    <a16:rowId xmlns:a16="http://schemas.microsoft.com/office/drawing/2014/main" val="3737074340"/>
                  </a:ext>
                </a:extLst>
              </a:tr>
              <a:tr h="0">
                <a:tc>
                  <a:txBody>
                    <a:bodyPr/>
                    <a:lstStyle/>
                    <a:p>
                      <a:endParaRPr lang="en-AU" sz="2300" dirty="0"/>
                    </a:p>
                  </a:txBody>
                  <a:tcPr/>
                </a:tc>
                <a:tc>
                  <a:txBody>
                    <a:bodyPr/>
                    <a:lstStyle/>
                    <a:p>
                      <a:pPr algn="ctr"/>
                      <a:endParaRPr lang="en-AU" sz="2300" dirty="0"/>
                    </a:p>
                  </a:txBody>
                  <a:tcPr/>
                </a:tc>
                <a:tc>
                  <a:txBody>
                    <a:bodyPr/>
                    <a:lstStyle/>
                    <a:p>
                      <a:pPr algn="ctr"/>
                      <a:endParaRPr lang="en-AU" sz="2300" dirty="0"/>
                    </a:p>
                  </a:txBody>
                  <a:tcPr/>
                </a:tc>
                <a:extLst>
                  <a:ext uri="{0D108BD9-81ED-4DB2-BD59-A6C34878D82A}">
                    <a16:rowId xmlns:a16="http://schemas.microsoft.com/office/drawing/2014/main" val="2908476476"/>
                  </a:ext>
                </a:extLst>
              </a:tr>
              <a:tr h="340093">
                <a:tc>
                  <a:txBody>
                    <a:bodyPr/>
                    <a:lstStyle/>
                    <a:p>
                      <a:r>
                        <a:rPr lang="en-AU" sz="2300" b="0" i="1" dirty="0"/>
                        <a:t> First cancer </a:t>
                      </a:r>
                    </a:p>
                  </a:txBody>
                  <a:tcPr/>
                </a:tc>
                <a:tc>
                  <a:txBody>
                    <a:bodyPr/>
                    <a:lstStyle/>
                    <a:p>
                      <a:pPr algn="ctr"/>
                      <a:endParaRPr lang="en-AU" sz="2300" dirty="0"/>
                    </a:p>
                  </a:txBody>
                  <a:tcPr/>
                </a:tc>
                <a:tc>
                  <a:txBody>
                    <a:bodyPr/>
                    <a:lstStyle/>
                    <a:p>
                      <a:pPr algn="ctr"/>
                      <a:endParaRPr lang="en-AU" sz="2300" dirty="0"/>
                    </a:p>
                  </a:txBody>
                  <a:tcPr/>
                </a:tc>
                <a:extLst>
                  <a:ext uri="{0D108BD9-81ED-4DB2-BD59-A6C34878D82A}">
                    <a16:rowId xmlns:a16="http://schemas.microsoft.com/office/drawing/2014/main" val="2788922876"/>
                  </a:ext>
                </a:extLst>
              </a:tr>
              <a:tr h="464270">
                <a:tc>
                  <a:txBody>
                    <a:bodyPr/>
                    <a:lstStyle/>
                    <a:p>
                      <a:r>
                        <a:rPr lang="en-AU" sz="2300" dirty="0"/>
                        <a:t>    Blood cancer</a:t>
                      </a:r>
                    </a:p>
                  </a:txBody>
                  <a:tcPr/>
                </a:tc>
                <a:tc>
                  <a:txBody>
                    <a:bodyPr/>
                    <a:lstStyle/>
                    <a:p>
                      <a:pPr algn="ctr"/>
                      <a:r>
                        <a:rPr lang="en-AU" sz="2300" dirty="0"/>
                        <a:t>29</a:t>
                      </a:r>
                    </a:p>
                  </a:txBody>
                  <a:tcPr/>
                </a:tc>
                <a:tc>
                  <a:txBody>
                    <a:bodyPr/>
                    <a:lstStyle/>
                    <a:p>
                      <a:pPr algn="ctr"/>
                      <a:r>
                        <a:rPr lang="en-AU" sz="2300" dirty="0"/>
                        <a:t>40.8 (28.3-58.7)</a:t>
                      </a:r>
                    </a:p>
                  </a:txBody>
                  <a:tcPr/>
                </a:tc>
                <a:extLst>
                  <a:ext uri="{0D108BD9-81ED-4DB2-BD59-A6C34878D82A}">
                    <a16:rowId xmlns:a16="http://schemas.microsoft.com/office/drawing/2014/main" val="2568075519"/>
                  </a:ext>
                </a:extLst>
              </a:tr>
              <a:tr h="464270">
                <a:tc>
                  <a:txBody>
                    <a:bodyPr/>
                    <a:lstStyle/>
                    <a:p>
                      <a:r>
                        <a:rPr lang="en-AU" sz="2300" dirty="0"/>
                        <a:t>    Solid tumours</a:t>
                      </a:r>
                    </a:p>
                  </a:txBody>
                  <a:tcPr/>
                </a:tc>
                <a:tc>
                  <a:txBody>
                    <a:bodyPr/>
                    <a:lstStyle/>
                    <a:p>
                      <a:pPr algn="ctr"/>
                      <a:r>
                        <a:rPr lang="en-AU" sz="2300" dirty="0"/>
                        <a:t>29</a:t>
                      </a:r>
                    </a:p>
                  </a:txBody>
                  <a:tcPr/>
                </a:tc>
                <a:tc>
                  <a:txBody>
                    <a:bodyPr/>
                    <a:lstStyle/>
                    <a:p>
                      <a:pPr algn="ctr"/>
                      <a:r>
                        <a:rPr lang="en-AU" sz="2300" dirty="0"/>
                        <a:t>51.7 (36.0-74.5)</a:t>
                      </a:r>
                    </a:p>
                  </a:txBody>
                  <a:tcPr/>
                </a:tc>
                <a:extLst>
                  <a:ext uri="{0D108BD9-81ED-4DB2-BD59-A6C34878D82A}">
                    <a16:rowId xmlns:a16="http://schemas.microsoft.com/office/drawing/2014/main" val="1309198254"/>
                  </a:ext>
                </a:extLst>
              </a:tr>
              <a:tr h="464270">
                <a:tc>
                  <a:txBody>
                    <a:bodyPr/>
                    <a:lstStyle/>
                    <a:p>
                      <a:endParaRPr lang="en-AU" sz="2300" dirty="0"/>
                    </a:p>
                  </a:txBody>
                  <a:tcPr/>
                </a:tc>
                <a:tc>
                  <a:txBody>
                    <a:bodyPr/>
                    <a:lstStyle/>
                    <a:p>
                      <a:pPr algn="ctr"/>
                      <a:endParaRPr lang="en-AU" sz="2300" dirty="0"/>
                    </a:p>
                  </a:txBody>
                  <a:tcPr/>
                </a:tc>
                <a:tc>
                  <a:txBody>
                    <a:bodyPr/>
                    <a:lstStyle/>
                    <a:p>
                      <a:pPr algn="ctr"/>
                      <a:endParaRPr lang="en-AU" sz="2300" dirty="0"/>
                    </a:p>
                  </a:txBody>
                  <a:tcPr/>
                </a:tc>
                <a:extLst>
                  <a:ext uri="{0D108BD9-81ED-4DB2-BD59-A6C34878D82A}">
                    <a16:rowId xmlns:a16="http://schemas.microsoft.com/office/drawing/2014/main" val="3855063822"/>
                  </a:ext>
                </a:extLst>
              </a:tr>
              <a:tr h="464270">
                <a:tc>
                  <a:txBody>
                    <a:bodyPr/>
                    <a:lstStyle/>
                    <a:p>
                      <a:r>
                        <a:rPr lang="en-AU" sz="2300" i="1" dirty="0"/>
                        <a:t>Treatment for first cancer</a:t>
                      </a:r>
                      <a:endParaRPr lang="en-AU" sz="2300" dirty="0"/>
                    </a:p>
                  </a:txBody>
                  <a:tcPr/>
                </a:tc>
                <a:tc>
                  <a:txBody>
                    <a:bodyPr/>
                    <a:lstStyle/>
                    <a:p>
                      <a:pPr algn="ctr"/>
                      <a:endParaRPr lang="en-AU" sz="2300"/>
                    </a:p>
                  </a:txBody>
                  <a:tcPr/>
                </a:tc>
                <a:tc>
                  <a:txBody>
                    <a:bodyPr/>
                    <a:lstStyle/>
                    <a:p>
                      <a:pPr algn="ctr"/>
                      <a:endParaRPr lang="en-AU" sz="2300" dirty="0"/>
                    </a:p>
                  </a:txBody>
                  <a:tcPr/>
                </a:tc>
                <a:extLst>
                  <a:ext uri="{0D108BD9-81ED-4DB2-BD59-A6C34878D82A}">
                    <a16:rowId xmlns:a16="http://schemas.microsoft.com/office/drawing/2014/main" val="740258593"/>
                  </a:ext>
                </a:extLst>
              </a:tr>
              <a:tr h="464270">
                <a:tc>
                  <a:txBody>
                    <a:bodyPr/>
                    <a:lstStyle/>
                    <a:p>
                      <a:r>
                        <a:rPr lang="en-AU" sz="2300" dirty="0"/>
                        <a:t>    Chemotherapy</a:t>
                      </a:r>
                    </a:p>
                  </a:txBody>
                  <a:tcPr/>
                </a:tc>
                <a:tc>
                  <a:txBody>
                    <a:bodyPr/>
                    <a:lstStyle/>
                    <a:p>
                      <a:pPr algn="ctr"/>
                      <a:r>
                        <a:rPr lang="en-AU" sz="2300" dirty="0"/>
                        <a:t>57</a:t>
                      </a:r>
                    </a:p>
                  </a:txBody>
                  <a:tcPr/>
                </a:tc>
                <a:tc>
                  <a:txBody>
                    <a:bodyPr/>
                    <a:lstStyle/>
                    <a:p>
                      <a:pPr algn="ctr"/>
                      <a:r>
                        <a:rPr lang="en-AU" sz="2300" dirty="0"/>
                        <a:t>49.0 (37.8-63.6)</a:t>
                      </a:r>
                    </a:p>
                  </a:txBody>
                  <a:tcPr/>
                </a:tc>
                <a:extLst>
                  <a:ext uri="{0D108BD9-81ED-4DB2-BD59-A6C34878D82A}">
                    <a16:rowId xmlns:a16="http://schemas.microsoft.com/office/drawing/2014/main" val="3669745746"/>
                  </a:ext>
                </a:extLst>
              </a:tr>
              <a:tr h="464270">
                <a:tc>
                  <a:txBody>
                    <a:bodyPr/>
                    <a:lstStyle/>
                    <a:p>
                      <a:r>
                        <a:rPr lang="en-AU" sz="2300" dirty="0"/>
                        <a:t>    Radiotherapy</a:t>
                      </a:r>
                    </a:p>
                  </a:txBody>
                  <a:tcPr/>
                </a:tc>
                <a:tc>
                  <a:txBody>
                    <a:bodyPr/>
                    <a:lstStyle/>
                    <a:p>
                      <a:pPr algn="ctr"/>
                      <a:r>
                        <a:rPr lang="en-AU" sz="2300" dirty="0"/>
                        <a:t>20</a:t>
                      </a:r>
                    </a:p>
                  </a:txBody>
                  <a:tcPr/>
                </a:tc>
                <a:tc>
                  <a:txBody>
                    <a:bodyPr/>
                    <a:lstStyle/>
                    <a:p>
                      <a:pPr algn="ctr"/>
                      <a:r>
                        <a:rPr lang="en-AU" sz="2300" dirty="0"/>
                        <a:t>41.2 (26.6-63.9)</a:t>
                      </a:r>
                    </a:p>
                  </a:txBody>
                  <a:tcPr/>
                </a:tc>
                <a:extLst>
                  <a:ext uri="{0D108BD9-81ED-4DB2-BD59-A6C34878D82A}">
                    <a16:rowId xmlns:a16="http://schemas.microsoft.com/office/drawing/2014/main" val="696004626"/>
                  </a:ext>
                </a:extLst>
              </a:tr>
              <a:tr h="464270">
                <a:tc>
                  <a:txBody>
                    <a:bodyPr/>
                    <a:lstStyle/>
                    <a:p>
                      <a:r>
                        <a:rPr lang="en-AU" sz="2300" dirty="0"/>
                        <a:t>    HSCT</a:t>
                      </a:r>
                    </a:p>
                  </a:txBody>
                  <a:tcPr/>
                </a:tc>
                <a:tc>
                  <a:txBody>
                    <a:bodyPr/>
                    <a:lstStyle/>
                    <a:p>
                      <a:pPr algn="ctr"/>
                      <a:r>
                        <a:rPr lang="en-AU" sz="2300" dirty="0"/>
                        <a:t>  7</a:t>
                      </a:r>
                    </a:p>
                  </a:txBody>
                  <a:tcPr/>
                </a:tc>
                <a:tc>
                  <a:txBody>
                    <a:bodyPr/>
                    <a:lstStyle/>
                    <a:p>
                      <a:pPr algn="ctr"/>
                      <a:r>
                        <a:rPr lang="en-AU" sz="2300" dirty="0"/>
                        <a:t>120.7 (57.5-253.2)</a:t>
                      </a:r>
                    </a:p>
                  </a:txBody>
                  <a:tcPr/>
                </a:tc>
                <a:extLst>
                  <a:ext uri="{0D108BD9-81ED-4DB2-BD59-A6C34878D82A}">
                    <a16:rowId xmlns:a16="http://schemas.microsoft.com/office/drawing/2014/main" val="2988976996"/>
                  </a:ext>
                </a:extLst>
              </a:tr>
            </a:tbl>
          </a:graphicData>
        </a:graphic>
      </p:graphicFrame>
      <p:sp>
        <p:nvSpPr>
          <p:cNvPr id="4" name="TextBox 3">
            <a:extLst/>
          </p:cNvPr>
          <p:cNvSpPr txBox="1"/>
          <p:nvPr/>
        </p:nvSpPr>
        <p:spPr>
          <a:xfrm>
            <a:off x="10127018" y="4618199"/>
            <a:ext cx="1907459" cy="2239801"/>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AU" dirty="0">
              <a:solidFill>
                <a:srgbClr val="0070C0"/>
              </a:solidFill>
            </a:endParaRPr>
          </a:p>
        </p:txBody>
      </p:sp>
    </p:spTree>
    <p:extLst>
      <p:ext uri="{BB962C8B-B14F-4D97-AF65-F5344CB8AC3E}">
        <p14:creationId xmlns:p14="http://schemas.microsoft.com/office/powerpoint/2010/main" val="4250453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cerCouncil_2018">
  <a:themeElements>
    <a:clrScheme name="CCQ 2018">
      <a:dk1>
        <a:sysClr val="windowText" lastClr="000000"/>
      </a:dk1>
      <a:lt1>
        <a:sysClr val="window" lastClr="FFFFFF"/>
      </a:lt1>
      <a:dk2>
        <a:srgbClr val="0F1E64"/>
      </a:dk2>
      <a:lt2>
        <a:srgbClr val="EEECE1"/>
      </a:lt2>
      <a:accent1>
        <a:srgbClr val="009BDC"/>
      </a:accent1>
      <a:accent2>
        <a:srgbClr val="FFD200"/>
      </a:accent2>
      <a:accent3>
        <a:srgbClr val="FFF000"/>
      </a:accent3>
      <a:accent4>
        <a:srgbClr val="6EC846"/>
      </a:accent4>
      <a:accent5>
        <a:srgbClr val="7D46A0"/>
      </a:accent5>
      <a:accent6>
        <a:srgbClr val="F05028"/>
      </a:accent6>
      <a:hlink>
        <a:srgbClr val="0000FF"/>
      </a:hlink>
      <a:folHlink>
        <a:srgbClr val="800080"/>
      </a:folHlink>
    </a:clrScheme>
    <a:fontScheme name="CCQ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1" id="{2348ECBC-2FBC-487B-8ABE-E5C3F5015282}" vid="{0B70DDAA-2E55-4E04-AE31-E43705F915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3403</TotalTime>
  <Words>2261</Words>
  <Application>Microsoft Office PowerPoint</Application>
  <PresentationFormat>Widescreen</PresentationFormat>
  <Paragraphs>181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Lato-Italic</vt:lpstr>
      <vt:lpstr>Lato-Regular</vt:lpstr>
      <vt:lpstr>Tw Cen MT</vt:lpstr>
      <vt:lpstr>Wingdings 3</vt:lpstr>
      <vt:lpstr>CancerCouncil_2018</vt:lpstr>
      <vt:lpstr>Therapy-related acute myeloid leukaemia following treatment for cancer in childhood: a population-based registry study</vt:lpstr>
      <vt:lpstr>Background</vt:lpstr>
      <vt:lpstr>Data</vt:lpstr>
      <vt:lpstr>Eligibility criteria</vt:lpstr>
      <vt:lpstr>Determination of t-AML</vt:lpstr>
      <vt:lpstr>Time at risk</vt:lpstr>
      <vt:lpstr>Analysis</vt:lpstr>
      <vt:lpstr>Study cohort</vt:lpstr>
      <vt:lpstr>Relative risk of t-AML</vt:lpstr>
      <vt:lpstr>Treatment for t-AML</vt:lpstr>
      <vt:lpstr>Survival following t-AML</vt:lpstr>
      <vt:lpstr>Survival following t-AML by HSCT</vt:lpstr>
      <vt:lpstr>Conclusions</vt:lpstr>
      <vt:lpstr>Want to know more?</vt:lpstr>
      <vt:lpstr>Thank you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Borradale</dc:creator>
  <cp:lastModifiedBy>Joanne Aitken</cp:lastModifiedBy>
  <cp:revision>187</cp:revision>
  <cp:lastPrinted>2019-06-05T10:38:29Z</cp:lastPrinted>
  <dcterms:created xsi:type="dcterms:W3CDTF">2018-03-26T03:02:14Z</dcterms:created>
  <dcterms:modified xsi:type="dcterms:W3CDTF">2019-06-06T02:09:07Z</dcterms:modified>
</cp:coreProperties>
</file>