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968" r:id="rId3"/>
    <p:sldId id="401" r:id="rId4"/>
    <p:sldId id="673" r:id="rId5"/>
    <p:sldId id="675" r:id="rId6"/>
    <p:sldId id="678" r:id="rId7"/>
    <p:sldId id="679" r:id="rId8"/>
    <p:sldId id="943" r:id="rId9"/>
    <p:sldId id="969" r:id="rId10"/>
    <p:sldId id="1518" r:id="rId11"/>
    <p:sldId id="1520" r:id="rId12"/>
    <p:sldId id="1525" r:id="rId13"/>
    <p:sldId id="942" r:id="rId14"/>
    <p:sldId id="941" r:id="rId15"/>
    <p:sldId id="1523" r:id="rId16"/>
    <p:sldId id="961" r:id="rId17"/>
    <p:sldId id="834" r:id="rId18"/>
    <p:sldId id="680" r:id="rId19"/>
    <p:sldId id="1524" r:id="rId20"/>
    <p:sldId id="662" r:id="rId21"/>
    <p:sldId id="966" r:id="rId22"/>
    <p:sldId id="967" r:id="rId23"/>
    <p:sldId id="669" r:id="rId24"/>
    <p:sldId id="671" r:id="rId25"/>
    <p:sldId id="674" r:id="rId26"/>
    <p:sldId id="665" r:id="rId27"/>
    <p:sldId id="667" r:id="rId28"/>
    <p:sldId id="958" r:id="rId29"/>
    <p:sldId id="286" r:id="rId30"/>
    <p:sldId id="962" r:id="rId31"/>
    <p:sldId id="963" r:id="rId32"/>
    <p:sldId id="959" r:id="rId33"/>
    <p:sldId id="945" r:id="rId34"/>
    <p:sldId id="964" r:id="rId35"/>
    <p:sldId id="282" r:id="rId36"/>
    <p:sldId id="281" r:id="rId37"/>
    <p:sldId id="280" r:id="rId38"/>
    <p:sldId id="258" r:id="rId39"/>
    <p:sldId id="608" r:id="rId40"/>
    <p:sldId id="684" r:id="rId41"/>
    <p:sldId id="1526" r:id="rId42"/>
    <p:sldId id="965" r:id="rId43"/>
    <p:sldId id="152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9" autoAdjust="0"/>
    <p:restoredTop sz="88977" autoAdjust="0"/>
  </p:normalViewPr>
  <p:slideViewPr>
    <p:cSldViewPr snapToGrid="0">
      <p:cViewPr varScale="1">
        <p:scale>
          <a:sx n="88" d="100"/>
          <a:sy n="88" d="100"/>
        </p:scale>
        <p:origin x="1053" y="57"/>
      </p:cViewPr>
      <p:guideLst/>
    </p:cSldViewPr>
  </p:slideViewPr>
  <p:notesTextViewPr>
    <p:cViewPr>
      <p:scale>
        <a:sx n="1" d="1"/>
        <a:sy n="1" d="1"/>
      </p:scale>
      <p:origin x="0" y="0"/>
    </p:cViewPr>
  </p:notesText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D:\E\&#20154;&#21592;&#36164;&#26009;\0%20&#39759;&#32769;&#24072;\2000-20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E\&#20154;&#21592;&#36164;&#26009;\0%20&#39759;&#32769;&#24072;\2000-201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E\&#20154;&#21592;&#36164;&#26009;\0%20&#39759;&#32769;&#24072;\2000-201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20154;&#21592;&#36164;&#26009;\0%20&#39759;&#32769;&#24072;\2000-201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REGISTRIES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1960</c:v>
                </c:pt>
                <c:pt idx="1">
                  <c:v>1988</c:v>
                </c:pt>
                <c:pt idx="2">
                  <c:v>1993</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Sheet1!$B$2:$B$21</c:f>
              <c:numCache>
                <c:formatCode>General</c:formatCode>
                <c:ptCount val="20"/>
                <c:pt idx="0">
                  <c:v>2</c:v>
                </c:pt>
                <c:pt idx="1">
                  <c:v>11</c:v>
                </c:pt>
                <c:pt idx="2">
                  <c:v>12</c:v>
                </c:pt>
                <c:pt idx="3">
                  <c:v>30</c:v>
                </c:pt>
                <c:pt idx="4">
                  <c:v>36</c:v>
                </c:pt>
                <c:pt idx="5">
                  <c:v>43</c:v>
                </c:pt>
                <c:pt idx="6">
                  <c:v>45</c:v>
                </c:pt>
                <c:pt idx="7">
                  <c:v>49</c:v>
                </c:pt>
                <c:pt idx="8">
                  <c:v>49</c:v>
                </c:pt>
                <c:pt idx="9">
                  <c:v>95</c:v>
                </c:pt>
                <c:pt idx="10">
                  <c:v>149</c:v>
                </c:pt>
                <c:pt idx="11">
                  <c:v>193</c:v>
                </c:pt>
                <c:pt idx="12">
                  <c:v>195</c:v>
                </c:pt>
                <c:pt idx="13">
                  <c:v>262</c:v>
                </c:pt>
                <c:pt idx="14">
                  <c:v>347</c:v>
                </c:pt>
                <c:pt idx="15">
                  <c:v>449</c:v>
                </c:pt>
                <c:pt idx="16">
                  <c:v>501</c:v>
                </c:pt>
                <c:pt idx="17">
                  <c:v>548</c:v>
                </c:pt>
                <c:pt idx="18">
                  <c:v>574</c:v>
                </c:pt>
                <c:pt idx="19">
                  <c:v>652</c:v>
                </c:pt>
              </c:numCache>
            </c:numRef>
          </c:val>
          <c:extLst>
            <c:ext xmlns:c16="http://schemas.microsoft.com/office/drawing/2014/chart" uri="{C3380CC4-5D6E-409C-BE32-E72D297353CC}">
              <c16:uniqueId val="{00000000-5024-4AE2-B2AC-F1CAD4517690}"/>
            </c:ext>
          </c:extLst>
        </c:ser>
        <c:dLbls>
          <c:showLegendKey val="0"/>
          <c:showVal val="0"/>
          <c:showCatName val="0"/>
          <c:showSerName val="0"/>
          <c:showPercent val="0"/>
          <c:showBubbleSize val="0"/>
        </c:dLbls>
        <c:gapWidth val="35"/>
        <c:overlap val="-27"/>
        <c:axId val="508309904"/>
        <c:axId val="508311872"/>
      </c:barChart>
      <c:catAx>
        <c:axId val="508309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Period</a:t>
                </a:r>
                <a:endParaRPr lang="zh-CN"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08311872"/>
        <c:crosses val="autoZero"/>
        <c:auto val="1"/>
        <c:lblAlgn val="ctr"/>
        <c:lblOffset val="100"/>
        <c:noMultiLvlLbl val="0"/>
      </c:catAx>
      <c:valAx>
        <c:axId val="5083118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Number of PBCRs</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0830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Sheet1!$C$49</c:f>
              <c:strCache>
                <c:ptCount val="1"/>
                <c:pt idx="0">
                  <c:v>Lung</c:v>
                </c:pt>
              </c:strCache>
            </c:strRef>
          </c:tx>
          <c:spPr>
            <a:ln w="28575" cap="rnd">
              <a:solidFill>
                <a:schemeClr val="accent1"/>
              </a:solidFill>
              <a:round/>
            </a:ln>
            <a:effectLst/>
          </c:spPr>
          <c:marker>
            <c:symbol val="none"/>
          </c:marker>
          <c:cat>
            <c:numRef>
              <c:f>Sheet1!$B$50:$B$65</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Sheet1!$C$50:$C$65</c:f>
              <c:numCache>
                <c:formatCode>General</c:formatCode>
                <c:ptCount val="16"/>
                <c:pt idx="0">
                  <c:v>47.814799999999998</c:v>
                </c:pt>
                <c:pt idx="1">
                  <c:v>47.904400000000003</c:v>
                </c:pt>
                <c:pt idx="2">
                  <c:v>46.665500000000002</c:v>
                </c:pt>
                <c:pt idx="3">
                  <c:v>45.5045</c:v>
                </c:pt>
                <c:pt idx="4">
                  <c:v>46.3367</c:v>
                </c:pt>
                <c:pt idx="5">
                  <c:v>47.422800000000002</c:v>
                </c:pt>
                <c:pt idx="6">
                  <c:v>47.372100000000003</c:v>
                </c:pt>
                <c:pt idx="7">
                  <c:v>45.986699999999999</c:v>
                </c:pt>
                <c:pt idx="8">
                  <c:v>47.187600000000003</c:v>
                </c:pt>
                <c:pt idx="9">
                  <c:v>47.011299999999999</c:v>
                </c:pt>
                <c:pt idx="10">
                  <c:v>46.9283</c:v>
                </c:pt>
                <c:pt idx="11">
                  <c:v>44.972000000000001</c:v>
                </c:pt>
                <c:pt idx="12">
                  <c:v>45.560899999999997</c:v>
                </c:pt>
                <c:pt idx="13">
                  <c:v>47.410299999999999</c:v>
                </c:pt>
                <c:pt idx="14">
                  <c:v>46.8904</c:v>
                </c:pt>
                <c:pt idx="15">
                  <c:v>46.869100000000003</c:v>
                </c:pt>
              </c:numCache>
            </c:numRef>
          </c:val>
          <c:smooth val="0"/>
          <c:extLst>
            <c:ext xmlns:c16="http://schemas.microsoft.com/office/drawing/2014/chart" uri="{C3380CC4-5D6E-409C-BE32-E72D297353CC}">
              <c16:uniqueId val="{00000000-B8F2-4B16-88E6-77258870D6D3}"/>
            </c:ext>
          </c:extLst>
        </c:ser>
        <c:ser>
          <c:idx val="1"/>
          <c:order val="1"/>
          <c:tx>
            <c:strRef>
              <c:f>Sheet1!$D$49</c:f>
              <c:strCache>
                <c:ptCount val="1"/>
                <c:pt idx="0">
                  <c:v>Colorectum</c:v>
                </c:pt>
              </c:strCache>
            </c:strRef>
          </c:tx>
          <c:spPr>
            <a:ln w="28575" cap="rnd">
              <a:solidFill>
                <a:schemeClr val="accent2"/>
              </a:solidFill>
              <a:round/>
            </a:ln>
            <a:effectLst/>
          </c:spPr>
          <c:marker>
            <c:symbol val="none"/>
          </c:marker>
          <c:cat>
            <c:numRef>
              <c:f>Sheet1!$B$50:$B$65</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Sheet1!$D$50:$D$65</c:f>
              <c:numCache>
                <c:formatCode>General</c:formatCode>
                <c:ptCount val="16"/>
                <c:pt idx="0">
                  <c:v>18.283200000000001</c:v>
                </c:pt>
                <c:pt idx="1">
                  <c:v>18.875399999999999</c:v>
                </c:pt>
                <c:pt idx="2">
                  <c:v>19.810500000000001</c:v>
                </c:pt>
                <c:pt idx="3">
                  <c:v>20.355399999999999</c:v>
                </c:pt>
                <c:pt idx="4">
                  <c:v>21.034099999999999</c:v>
                </c:pt>
                <c:pt idx="5">
                  <c:v>22.6097</c:v>
                </c:pt>
                <c:pt idx="6">
                  <c:v>23.169</c:v>
                </c:pt>
                <c:pt idx="7">
                  <c:v>23.896899999999999</c:v>
                </c:pt>
                <c:pt idx="8">
                  <c:v>23.6252</c:v>
                </c:pt>
                <c:pt idx="9">
                  <c:v>24.300999999999998</c:v>
                </c:pt>
                <c:pt idx="10">
                  <c:v>24.881799999999998</c:v>
                </c:pt>
                <c:pt idx="11">
                  <c:v>24.1846</c:v>
                </c:pt>
                <c:pt idx="12">
                  <c:v>24.590900000000001</c:v>
                </c:pt>
                <c:pt idx="13">
                  <c:v>25.706600000000002</c:v>
                </c:pt>
                <c:pt idx="14">
                  <c:v>25.718699999999998</c:v>
                </c:pt>
                <c:pt idx="15">
                  <c:v>26.008500000000002</c:v>
                </c:pt>
              </c:numCache>
            </c:numRef>
          </c:val>
          <c:smooth val="0"/>
          <c:extLst>
            <c:ext xmlns:c16="http://schemas.microsoft.com/office/drawing/2014/chart" uri="{C3380CC4-5D6E-409C-BE32-E72D297353CC}">
              <c16:uniqueId val="{00000001-B8F2-4B16-88E6-77258870D6D3}"/>
            </c:ext>
          </c:extLst>
        </c:ser>
        <c:ser>
          <c:idx val="2"/>
          <c:order val="2"/>
          <c:tx>
            <c:strRef>
              <c:f>Sheet1!$E$49</c:f>
              <c:strCache>
                <c:ptCount val="1"/>
                <c:pt idx="0">
                  <c:v>Stomach</c:v>
                </c:pt>
              </c:strCache>
            </c:strRef>
          </c:tx>
          <c:spPr>
            <a:ln w="28575" cap="rnd">
              <a:solidFill>
                <a:schemeClr val="accent3"/>
              </a:solidFill>
              <a:round/>
            </a:ln>
            <a:effectLst/>
          </c:spPr>
          <c:marker>
            <c:symbol val="none"/>
          </c:marker>
          <c:cat>
            <c:numRef>
              <c:f>Sheet1!$B$50:$B$65</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Sheet1!$E$50:$E$65</c:f>
              <c:numCache>
                <c:formatCode>General</c:formatCode>
                <c:ptCount val="16"/>
                <c:pt idx="0">
                  <c:v>35.695099999999996</c:v>
                </c:pt>
                <c:pt idx="1">
                  <c:v>34.081600000000002</c:v>
                </c:pt>
                <c:pt idx="2">
                  <c:v>32.726199999999999</c:v>
                </c:pt>
                <c:pt idx="3">
                  <c:v>29.962900000000001</c:v>
                </c:pt>
                <c:pt idx="4">
                  <c:v>29.952500000000001</c:v>
                </c:pt>
                <c:pt idx="5">
                  <c:v>29.1541</c:v>
                </c:pt>
                <c:pt idx="6">
                  <c:v>28.944800000000001</c:v>
                </c:pt>
                <c:pt idx="7">
                  <c:v>28.677399999999999</c:v>
                </c:pt>
                <c:pt idx="8">
                  <c:v>27.936299999999999</c:v>
                </c:pt>
                <c:pt idx="9">
                  <c:v>27.776</c:v>
                </c:pt>
                <c:pt idx="10">
                  <c:v>27.447600000000001</c:v>
                </c:pt>
                <c:pt idx="11">
                  <c:v>25.557099999999998</c:v>
                </c:pt>
                <c:pt idx="12">
                  <c:v>24.8626</c:v>
                </c:pt>
                <c:pt idx="13">
                  <c:v>24.5853</c:v>
                </c:pt>
                <c:pt idx="14">
                  <c:v>23.5825</c:v>
                </c:pt>
                <c:pt idx="15">
                  <c:v>22.43</c:v>
                </c:pt>
              </c:numCache>
            </c:numRef>
          </c:val>
          <c:smooth val="0"/>
          <c:extLst>
            <c:ext xmlns:c16="http://schemas.microsoft.com/office/drawing/2014/chart" uri="{C3380CC4-5D6E-409C-BE32-E72D297353CC}">
              <c16:uniqueId val="{00000002-B8F2-4B16-88E6-77258870D6D3}"/>
            </c:ext>
          </c:extLst>
        </c:ser>
        <c:ser>
          <c:idx val="3"/>
          <c:order val="3"/>
          <c:tx>
            <c:strRef>
              <c:f>Sheet1!$F$49</c:f>
              <c:strCache>
                <c:ptCount val="1"/>
                <c:pt idx="0">
                  <c:v>Liver</c:v>
                </c:pt>
              </c:strCache>
            </c:strRef>
          </c:tx>
          <c:spPr>
            <a:ln w="28575" cap="rnd">
              <a:solidFill>
                <a:schemeClr val="accent4"/>
              </a:solidFill>
              <a:round/>
            </a:ln>
            <a:effectLst/>
          </c:spPr>
          <c:marker>
            <c:symbol val="none"/>
          </c:marker>
          <c:cat>
            <c:numRef>
              <c:f>Sheet1!$B$50:$B$65</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Sheet1!$F$50:$F$65</c:f>
              <c:numCache>
                <c:formatCode>General</c:formatCode>
                <c:ptCount val="16"/>
                <c:pt idx="0">
                  <c:v>30.4315</c:v>
                </c:pt>
                <c:pt idx="1">
                  <c:v>29.653600000000001</c:v>
                </c:pt>
                <c:pt idx="2">
                  <c:v>28.8901</c:v>
                </c:pt>
                <c:pt idx="3">
                  <c:v>27.689399999999999</c:v>
                </c:pt>
                <c:pt idx="4">
                  <c:v>28.7088</c:v>
                </c:pt>
                <c:pt idx="5">
                  <c:v>28.9678</c:v>
                </c:pt>
                <c:pt idx="6">
                  <c:v>28.800599999999999</c:v>
                </c:pt>
                <c:pt idx="7">
                  <c:v>26.5246</c:v>
                </c:pt>
                <c:pt idx="8">
                  <c:v>26.641400000000001</c:v>
                </c:pt>
                <c:pt idx="9">
                  <c:v>26.4221</c:v>
                </c:pt>
                <c:pt idx="10">
                  <c:v>25.514700000000001</c:v>
                </c:pt>
                <c:pt idx="11">
                  <c:v>23.692900000000002</c:v>
                </c:pt>
                <c:pt idx="12">
                  <c:v>23.121099999999998</c:v>
                </c:pt>
                <c:pt idx="13">
                  <c:v>23.039100000000001</c:v>
                </c:pt>
                <c:pt idx="14">
                  <c:v>22.1859</c:v>
                </c:pt>
                <c:pt idx="15">
                  <c:v>21.1311</c:v>
                </c:pt>
              </c:numCache>
            </c:numRef>
          </c:val>
          <c:smooth val="0"/>
          <c:extLst>
            <c:ext xmlns:c16="http://schemas.microsoft.com/office/drawing/2014/chart" uri="{C3380CC4-5D6E-409C-BE32-E72D297353CC}">
              <c16:uniqueId val="{00000003-B8F2-4B16-88E6-77258870D6D3}"/>
            </c:ext>
          </c:extLst>
        </c:ser>
        <c:ser>
          <c:idx val="4"/>
          <c:order val="4"/>
          <c:tx>
            <c:strRef>
              <c:f>Sheet1!$G$49</c:f>
              <c:strCache>
                <c:ptCount val="1"/>
                <c:pt idx="0">
                  <c:v>Esophagus</c:v>
                </c:pt>
              </c:strCache>
            </c:strRef>
          </c:tx>
          <c:spPr>
            <a:ln w="28575" cap="rnd">
              <a:solidFill>
                <a:schemeClr val="accent5"/>
              </a:solidFill>
              <a:round/>
            </a:ln>
            <a:effectLst/>
          </c:spPr>
          <c:marker>
            <c:symbol val="none"/>
          </c:marker>
          <c:cat>
            <c:numRef>
              <c:f>Sheet1!$B$50:$B$65</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Sheet1!$G$50:$G$65</c:f>
              <c:numCache>
                <c:formatCode>General</c:formatCode>
                <c:ptCount val="16"/>
                <c:pt idx="0">
                  <c:v>21.655100000000001</c:v>
                </c:pt>
                <c:pt idx="1">
                  <c:v>21.0566</c:v>
                </c:pt>
                <c:pt idx="2">
                  <c:v>20.802</c:v>
                </c:pt>
                <c:pt idx="3">
                  <c:v>17.963999999999999</c:v>
                </c:pt>
                <c:pt idx="4">
                  <c:v>18.107399999999998</c:v>
                </c:pt>
                <c:pt idx="5">
                  <c:v>16.9876</c:v>
                </c:pt>
                <c:pt idx="6">
                  <c:v>17.3093</c:v>
                </c:pt>
                <c:pt idx="7">
                  <c:v>16.981000000000002</c:v>
                </c:pt>
                <c:pt idx="8">
                  <c:v>16.517800000000001</c:v>
                </c:pt>
                <c:pt idx="9">
                  <c:v>16.162199999999999</c:v>
                </c:pt>
                <c:pt idx="10">
                  <c:v>15.6853</c:v>
                </c:pt>
                <c:pt idx="11">
                  <c:v>14.479699999999999</c:v>
                </c:pt>
                <c:pt idx="12">
                  <c:v>14.085800000000001</c:v>
                </c:pt>
                <c:pt idx="13">
                  <c:v>13.760999999999999</c:v>
                </c:pt>
                <c:pt idx="14">
                  <c:v>12.6381</c:v>
                </c:pt>
                <c:pt idx="15">
                  <c:v>12.052</c:v>
                </c:pt>
              </c:numCache>
            </c:numRef>
          </c:val>
          <c:smooth val="0"/>
          <c:extLst>
            <c:ext xmlns:c16="http://schemas.microsoft.com/office/drawing/2014/chart" uri="{C3380CC4-5D6E-409C-BE32-E72D297353CC}">
              <c16:uniqueId val="{00000004-B8F2-4B16-88E6-77258870D6D3}"/>
            </c:ext>
          </c:extLst>
        </c:ser>
        <c:ser>
          <c:idx val="5"/>
          <c:order val="5"/>
          <c:tx>
            <c:strRef>
              <c:f>Sheet1!$H$49</c:f>
              <c:strCache>
                <c:ptCount val="1"/>
                <c:pt idx="0">
                  <c:v>Prostate</c:v>
                </c:pt>
              </c:strCache>
            </c:strRef>
          </c:tx>
          <c:spPr>
            <a:ln w="28575" cap="rnd">
              <a:solidFill>
                <a:schemeClr val="accent6"/>
              </a:solidFill>
              <a:round/>
            </a:ln>
            <a:effectLst/>
          </c:spPr>
          <c:marker>
            <c:symbol val="none"/>
          </c:marker>
          <c:cat>
            <c:numRef>
              <c:f>Sheet1!$B$50:$B$65</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Sheet1!$H$50:$H$65</c:f>
              <c:numCache>
                <c:formatCode>General</c:formatCode>
                <c:ptCount val="16"/>
                <c:pt idx="0">
                  <c:v>3.7854999999999999</c:v>
                </c:pt>
                <c:pt idx="1">
                  <c:v>4.0090000000000003</c:v>
                </c:pt>
                <c:pt idx="2">
                  <c:v>4.8112000000000004</c:v>
                </c:pt>
                <c:pt idx="3">
                  <c:v>5.4120999999999997</c:v>
                </c:pt>
                <c:pt idx="4">
                  <c:v>6.0209999999999999</c:v>
                </c:pt>
                <c:pt idx="5">
                  <c:v>6.585</c:v>
                </c:pt>
                <c:pt idx="6">
                  <c:v>7.0778999999999996</c:v>
                </c:pt>
                <c:pt idx="7">
                  <c:v>7.2944000000000004</c:v>
                </c:pt>
                <c:pt idx="8">
                  <c:v>7.8113999999999999</c:v>
                </c:pt>
                <c:pt idx="9">
                  <c:v>8.3789999999999996</c:v>
                </c:pt>
                <c:pt idx="10">
                  <c:v>8.3531999999999993</c:v>
                </c:pt>
                <c:pt idx="11">
                  <c:v>8.6516000000000002</c:v>
                </c:pt>
                <c:pt idx="12">
                  <c:v>9.2489000000000008</c:v>
                </c:pt>
                <c:pt idx="13">
                  <c:v>9.8362999999999996</c:v>
                </c:pt>
                <c:pt idx="14">
                  <c:v>10.4055</c:v>
                </c:pt>
                <c:pt idx="15">
                  <c:v>10.7684</c:v>
                </c:pt>
              </c:numCache>
            </c:numRef>
          </c:val>
          <c:smooth val="0"/>
          <c:extLst>
            <c:ext xmlns:c16="http://schemas.microsoft.com/office/drawing/2014/chart" uri="{C3380CC4-5D6E-409C-BE32-E72D297353CC}">
              <c16:uniqueId val="{00000005-B8F2-4B16-88E6-77258870D6D3}"/>
            </c:ext>
          </c:extLst>
        </c:ser>
        <c:ser>
          <c:idx val="6"/>
          <c:order val="6"/>
          <c:tx>
            <c:strRef>
              <c:f>Sheet1!$I$49</c:f>
              <c:strCache>
                <c:ptCount val="1"/>
                <c:pt idx="0">
                  <c:v>Bladder</c:v>
                </c:pt>
              </c:strCache>
            </c:strRef>
          </c:tx>
          <c:spPr>
            <a:ln w="28575" cap="rnd">
              <a:solidFill>
                <a:schemeClr val="accent1">
                  <a:lumMod val="60000"/>
                </a:schemeClr>
              </a:solidFill>
              <a:round/>
            </a:ln>
            <a:effectLst/>
          </c:spPr>
          <c:marker>
            <c:symbol val="none"/>
          </c:marker>
          <c:cat>
            <c:numRef>
              <c:f>Sheet1!$B$50:$B$65</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Sheet1!$I$50:$I$65</c:f>
              <c:numCache>
                <c:formatCode>General</c:formatCode>
                <c:ptCount val="16"/>
                <c:pt idx="0">
                  <c:v>6.22126</c:v>
                </c:pt>
                <c:pt idx="1">
                  <c:v>6.3856000000000002</c:v>
                </c:pt>
                <c:pt idx="2">
                  <c:v>6.2684300000000004</c:v>
                </c:pt>
                <c:pt idx="3">
                  <c:v>7.0856700000000004</c:v>
                </c:pt>
                <c:pt idx="4">
                  <c:v>7.3424500000000004</c:v>
                </c:pt>
                <c:pt idx="5">
                  <c:v>7.3713199999999999</c:v>
                </c:pt>
                <c:pt idx="6">
                  <c:v>7.5235200000000004</c:v>
                </c:pt>
                <c:pt idx="7">
                  <c:v>7.4775999999999998</c:v>
                </c:pt>
                <c:pt idx="8">
                  <c:v>7.5993700000000004</c:v>
                </c:pt>
                <c:pt idx="9">
                  <c:v>7.3762800000000004</c:v>
                </c:pt>
                <c:pt idx="10">
                  <c:v>7.5839499999999997</c:v>
                </c:pt>
                <c:pt idx="11">
                  <c:v>7.44625</c:v>
                </c:pt>
                <c:pt idx="12">
                  <c:v>7.1262299999999996</c:v>
                </c:pt>
                <c:pt idx="13">
                  <c:v>7.0909399999999998</c:v>
                </c:pt>
                <c:pt idx="14">
                  <c:v>7.0468200000000003</c:v>
                </c:pt>
                <c:pt idx="15">
                  <c:v>6.9199700000000002</c:v>
                </c:pt>
              </c:numCache>
            </c:numRef>
          </c:val>
          <c:smooth val="0"/>
          <c:extLst>
            <c:ext xmlns:c16="http://schemas.microsoft.com/office/drawing/2014/chart" uri="{C3380CC4-5D6E-409C-BE32-E72D297353CC}">
              <c16:uniqueId val="{00000006-B8F2-4B16-88E6-77258870D6D3}"/>
            </c:ext>
          </c:extLst>
        </c:ser>
        <c:ser>
          <c:idx val="7"/>
          <c:order val="7"/>
          <c:tx>
            <c:strRef>
              <c:f>Sheet1!$J$49</c:f>
              <c:strCache>
                <c:ptCount val="1"/>
                <c:pt idx="0">
                  <c:v>Leukaemia</c:v>
                </c:pt>
              </c:strCache>
            </c:strRef>
          </c:tx>
          <c:spPr>
            <a:ln w="28575" cap="rnd">
              <a:solidFill>
                <a:schemeClr val="accent2">
                  <a:lumMod val="60000"/>
                </a:schemeClr>
              </a:solidFill>
              <a:round/>
            </a:ln>
            <a:effectLst/>
          </c:spPr>
          <c:marker>
            <c:symbol val="none"/>
          </c:marker>
          <c:cat>
            <c:numRef>
              <c:f>Sheet1!$B$50:$B$65</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Sheet1!$J$50:$J$65</c:f>
              <c:numCache>
                <c:formatCode>General</c:formatCode>
                <c:ptCount val="16"/>
                <c:pt idx="0">
                  <c:v>4.7801299999999998</c:v>
                </c:pt>
                <c:pt idx="1">
                  <c:v>4.5090399999999997</c:v>
                </c:pt>
                <c:pt idx="2">
                  <c:v>4.8082599999999998</c:v>
                </c:pt>
                <c:pt idx="3">
                  <c:v>5.3038400000000001</c:v>
                </c:pt>
                <c:pt idx="4">
                  <c:v>5.3178799999999997</c:v>
                </c:pt>
                <c:pt idx="5">
                  <c:v>5.7681100000000001</c:v>
                </c:pt>
                <c:pt idx="6">
                  <c:v>5.7766799999999998</c:v>
                </c:pt>
                <c:pt idx="7">
                  <c:v>5.62202</c:v>
                </c:pt>
                <c:pt idx="8">
                  <c:v>5.99404</c:v>
                </c:pt>
                <c:pt idx="9">
                  <c:v>6.5448700000000004</c:v>
                </c:pt>
                <c:pt idx="10">
                  <c:v>6.0773999999999999</c:v>
                </c:pt>
                <c:pt idx="11">
                  <c:v>5.9126700000000003</c:v>
                </c:pt>
                <c:pt idx="12">
                  <c:v>5.75223</c:v>
                </c:pt>
                <c:pt idx="13">
                  <c:v>7.0684800000000001</c:v>
                </c:pt>
                <c:pt idx="14">
                  <c:v>6.1834800000000003</c:v>
                </c:pt>
                <c:pt idx="15">
                  <c:v>6.3310399999999998</c:v>
                </c:pt>
              </c:numCache>
            </c:numRef>
          </c:val>
          <c:smooth val="0"/>
          <c:extLst>
            <c:ext xmlns:c16="http://schemas.microsoft.com/office/drawing/2014/chart" uri="{C3380CC4-5D6E-409C-BE32-E72D297353CC}">
              <c16:uniqueId val="{00000007-B8F2-4B16-88E6-77258870D6D3}"/>
            </c:ext>
          </c:extLst>
        </c:ser>
        <c:ser>
          <c:idx val="8"/>
          <c:order val="8"/>
          <c:tx>
            <c:strRef>
              <c:f>Sheet1!$K$49</c:f>
              <c:strCache>
                <c:ptCount val="1"/>
                <c:pt idx="0">
                  <c:v>Brain</c:v>
                </c:pt>
              </c:strCache>
            </c:strRef>
          </c:tx>
          <c:spPr>
            <a:ln w="28575" cap="rnd">
              <a:solidFill>
                <a:schemeClr val="accent3">
                  <a:lumMod val="60000"/>
                </a:schemeClr>
              </a:solidFill>
              <a:round/>
            </a:ln>
            <a:effectLst/>
          </c:spPr>
          <c:marker>
            <c:symbol val="none"/>
          </c:marker>
          <c:cat>
            <c:numRef>
              <c:f>Sheet1!$B$50:$B$65</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Sheet1!$K$50:$K$65</c:f>
              <c:numCache>
                <c:formatCode>General</c:formatCode>
                <c:ptCount val="16"/>
                <c:pt idx="0">
                  <c:v>4.7454799999999997</c:v>
                </c:pt>
                <c:pt idx="1">
                  <c:v>4.7808299999999999</c:v>
                </c:pt>
                <c:pt idx="2">
                  <c:v>4.6311200000000001</c:v>
                </c:pt>
                <c:pt idx="3">
                  <c:v>4.6695200000000003</c:v>
                </c:pt>
                <c:pt idx="4">
                  <c:v>5.4163100000000002</c:v>
                </c:pt>
                <c:pt idx="5">
                  <c:v>5.3017700000000003</c:v>
                </c:pt>
                <c:pt idx="6">
                  <c:v>5.4288400000000001</c:v>
                </c:pt>
                <c:pt idx="7">
                  <c:v>5.4710299999999998</c:v>
                </c:pt>
                <c:pt idx="8">
                  <c:v>5.5500299999999996</c:v>
                </c:pt>
                <c:pt idx="9">
                  <c:v>5.2082100000000002</c:v>
                </c:pt>
                <c:pt idx="10">
                  <c:v>5.9525699999999997</c:v>
                </c:pt>
                <c:pt idx="11">
                  <c:v>5.7465000000000002</c:v>
                </c:pt>
                <c:pt idx="12">
                  <c:v>5.1416199999999996</c:v>
                </c:pt>
                <c:pt idx="13">
                  <c:v>5.8825200000000004</c:v>
                </c:pt>
                <c:pt idx="14">
                  <c:v>5.7878400000000001</c:v>
                </c:pt>
                <c:pt idx="15">
                  <c:v>5.9306000000000001</c:v>
                </c:pt>
              </c:numCache>
            </c:numRef>
          </c:val>
          <c:smooth val="0"/>
          <c:extLst>
            <c:ext xmlns:c16="http://schemas.microsoft.com/office/drawing/2014/chart" uri="{C3380CC4-5D6E-409C-BE32-E72D297353CC}">
              <c16:uniqueId val="{00000008-B8F2-4B16-88E6-77258870D6D3}"/>
            </c:ext>
          </c:extLst>
        </c:ser>
        <c:ser>
          <c:idx val="9"/>
          <c:order val="9"/>
          <c:tx>
            <c:strRef>
              <c:f>Sheet1!$L$49</c:f>
              <c:strCache>
                <c:ptCount val="1"/>
                <c:pt idx="0">
                  <c:v>Pancreas</c:v>
                </c:pt>
              </c:strCache>
            </c:strRef>
          </c:tx>
          <c:spPr>
            <a:ln w="28575" cap="rnd">
              <a:solidFill>
                <a:schemeClr val="accent4">
                  <a:lumMod val="60000"/>
                </a:schemeClr>
              </a:solidFill>
              <a:round/>
            </a:ln>
            <a:effectLst/>
          </c:spPr>
          <c:marker>
            <c:symbol val="none"/>
          </c:marker>
          <c:cat>
            <c:numRef>
              <c:f>Sheet1!$B$50:$B$65</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Sheet1!$L$50:$L$65</c:f>
              <c:numCache>
                <c:formatCode>General</c:formatCode>
                <c:ptCount val="16"/>
                <c:pt idx="0">
                  <c:v>2.4098600000000001</c:v>
                </c:pt>
                <c:pt idx="1">
                  <c:v>2.5036900000000002</c:v>
                </c:pt>
                <c:pt idx="2">
                  <c:v>2.6847599999999998</c:v>
                </c:pt>
                <c:pt idx="3">
                  <c:v>2.6139899999999998</c:v>
                </c:pt>
                <c:pt idx="4">
                  <c:v>2.51498</c:v>
                </c:pt>
                <c:pt idx="5">
                  <c:v>2.7219000000000002</c:v>
                </c:pt>
                <c:pt idx="6">
                  <c:v>2.7822399999999998</c:v>
                </c:pt>
                <c:pt idx="7">
                  <c:v>2.7389999999999999</c:v>
                </c:pt>
                <c:pt idx="8">
                  <c:v>2.6267999999999998</c:v>
                </c:pt>
                <c:pt idx="9">
                  <c:v>2.7505600000000001</c:v>
                </c:pt>
                <c:pt idx="10">
                  <c:v>2.7840400000000001</c:v>
                </c:pt>
                <c:pt idx="11">
                  <c:v>2.77345</c:v>
                </c:pt>
                <c:pt idx="12">
                  <c:v>2.64398</c:v>
                </c:pt>
                <c:pt idx="13">
                  <c:v>2.68764</c:v>
                </c:pt>
                <c:pt idx="14">
                  <c:v>2.73264</c:v>
                </c:pt>
                <c:pt idx="15">
                  <c:v>2.7648600000000001</c:v>
                </c:pt>
              </c:numCache>
            </c:numRef>
          </c:val>
          <c:smooth val="0"/>
          <c:extLst>
            <c:ext xmlns:c16="http://schemas.microsoft.com/office/drawing/2014/chart" uri="{C3380CC4-5D6E-409C-BE32-E72D297353CC}">
              <c16:uniqueId val="{00000009-B8F2-4B16-88E6-77258870D6D3}"/>
            </c:ext>
          </c:extLst>
        </c:ser>
        <c:dLbls>
          <c:showLegendKey val="0"/>
          <c:showVal val="0"/>
          <c:showCatName val="0"/>
          <c:showSerName val="0"/>
          <c:showPercent val="0"/>
          <c:showBubbleSize val="0"/>
        </c:dLbls>
        <c:smooth val="0"/>
        <c:axId val="548035368"/>
        <c:axId val="548032416"/>
      </c:lineChart>
      <c:catAx>
        <c:axId val="5480353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548032416"/>
        <c:crosses val="autoZero"/>
        <c:auto val="1"/>
        <c:lblAlgn val="ctr"/>
        <c:lblOffset val="100"/>
        <c:noMultiLvlLbl val="0"/>
      </c:catAx>
      <c:valAx>
        <c:axId val="548032416"/>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Rate  per  100 000 Population</a:t>
                </a:r>
                <a:endParaRPr lang="zh-CN"/>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548035368"/>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Sheet1!$C$72</c:f>
              <c:strCache>
                <c:ptCount val="1"/>
                <c:pt idx="0">
                  <c:v>Breast</c:v>
                </c:pt>
              </c:strCache>
            </c:strRef>
          </c:tx>
          <c:spPr>
            <a:ln w="28575" cap="rnd">
              <a:solidFill>
                <a:schemeClr val="accent1"/>
              </a:solidFill>
              <a:round/>
            </a:ln>
            <a:effectLst/>
          </c:spPr>
          <c:marker>
            <c:symbol val="none"/>
          </c:marker>
          <c:cat>
            <c:numRef>
              <c:f>Sheet1!$B$73:$B$88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Sheet1!$C$73:$C$88</c:f>
              <c:numCache>
                <c:formatCode>General</c:formatCode>
                <c:ptCount val="16"/>
                <c:pt idx="0">
                  <c:v>24.248799999999999</c:v>
                </c:pt>
                <c:pt idx="1">
                  <c:v>25.421399999999998</c:v>
                </c:pt>
                <c:pt idx="2">
                  <c:v>24.487200000000001</c:v>
                </c:pt>
                <c:pt idx="3">
                  <c:v>27.858599999999999</c:v>
                </c:pt>
                <c:pt idx="4">
                  <c:v>29.562999999999999</c:v>
                </c:pt>
                <c:pt idx="5">
                  <c:v>31.101600000000001</c:v>
                </c:pt>
                <c:pt idx="6">
                  <c:v>31.9011</c:v>
                </c:pt>
                <c:pt idx="7">
                  <c:v>32.365099999999998</c:v>
                </c:pt>
                <c:pt idx="8">
                  <c:v>35.139200000000002</c:v>
                </c:pt>
                <c:pt idx="9">
                  <c:v>34.173999999999999</c:v>
                </c:pt>
                <c:pt idx="10">
                  <c:v>34.9908</c:v>
                </c:pt>
                <c:pt idx="11">
                  <c:v>35.497799999999998</c:v>
                </c:pt>
                <c:pt idx="12">
                  <c:v>36.303800000000003</c:v>
                </c:pt>
                <c:pt idx="13">
                  <c:v>37.148299999999999</c:v>
                </c:pt>
                <c:pt idx="14">
                  <c:v>38.040799999999997</c:v>
                </c:pt>
                <c:pt idx="15">
                  <c:v>37.903500000000001</c:v>
                </c:pt>
              </c:numCache>
            </c:numRef>
          </c:val>
          <c:smooth val="0"/>
          <c:extLst>
            <c:ext xmlns:c16="http://schemas.microsoft.com/office/drawing/2014/chart" uri="{C3380CC4-5D6E-409C-BE32-E72D297353CC}">
              <c16:uniqueId val="{00000000-EC53-45A2-9F89-E44828A02C7B}"/>
            </c:ext>
          </c:extLst>
        </c:ser>
        <c:ser>
          <c:idx val="1"/>
          <c:order val="1"/>
          <c:tx>
            <c:strRef>
              <c:f>Sheet1!$D$72</c:f>
              <c:strCache>
                <c:ptCount val="1"/>
                <c:pt idx="0">
                  <c:v>Thyroid</c:v>
                </c:pt>
              </c:strCache>
            </c:strRef>
          </c:tx>
          <c:spPr>
            <a:ln w="28575" cap="rnd">
              <a:solidFill>
                <a:schemeClr val="accent2"/>
              </a:solidFill>
              <a:round/>
            </a:ln>
            <a:effectLst/>
          </c:spPr>
          <c:marker>
            <c:symbol val="none"/>
          </c:marker>
          <c:cat>
            <c:numRef>
              <c:f>Sheet1!$B$73:$B$88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Sheet1!$D$73:$D$88</c:f>
              <c:numCache>
                <c:formatCode>General</c:formatCode>
                <c:ptCount val="16"/>
                <c:pt idx="0">
                  <c:v>3.4203999999999999</c:v>
                </c:pt>
                <c:pt idx="1">
                  <c:v>3.2768000000000002</c:v>
                </c:pt>
                <c:pt idx="2">
                  <c:v>3.6332</c:v>
                </c:pt>
                <c:pt idx="3">
                  <c:v>3.6215999999999999</c:v>
                </c:pt>
                <c:pt idx="4">
                  <c:v>4.8105000000000002</c:v>
                </c:pt>
                <c:pt idx="5">
                  <c:v>5.9665999999999997</c:v>
                </c:pt>
                <c:pt idx="6">
                  <c:v>6.7718999999999996</c:v>
                </c:pt>
                <c:pt idx="7">
                  <c:v>7.2939999999999996</c:v>
                </c:pt>
                <c:pt idx="8">
                  <c:v>9.5299999999999994</c:v>
                </c:pt>
                <c:pt idx="9">
                  <c:v>10.8972</c:v>
                </c:pt>
                <c:pt idx="10">
                  <c:v>13.067500000000001</c:v>
                </c:pt>
                <c:pt idx="11">
                  <c:v>17.4452</c:v>
                </c:pt>
                <c:pt idx="12">
                  <c:v>21.699300000000001</c:v>
                </c:pt>
                <c:pt idx="13">
                  <c:v>27.113099999999999</c:v>
                </c:pt>
                <c:pt idx="14">
                  <c:v>32.4116</c:v>
                </c:pt>
                <c:pt idx="15">
                  <c:v>35.403500000000001</c:v>
                </c:pt>
              </c:numCache>
            </c:numRef>
          </c:val>
          <c:smooth val="0"/>
          <c:extLst>
            <c:ext xmlns:c16="http://schemas.microsoft.com/office/drawing/2014/chart" uri="{C3380CC4-5D6E-409C-BE32-E72D297353CC}">
              <c16:uniqueId val="{00000001-EC53-45A2-9F89-E44828A02C7B}"/>
            </c:ext>
          </c:extLst>
        </c:ser>
        <c:ser>
          <c:idx val="2"/>
          <c:order val="2"/>
          <c:tx>
            <c:strRef>
              <c:f>Sheet1!$E$72</c:f>
              <c:strCache>
                <c:ptCount val="1"/>
                <c:pt idx="0">
                  <c:v>Lung</c:v>
                </c:pt>
              </c:strCache>
            </c:strRef>
          </c:tx>
          <c:spPr>
            <a:ln w="28575" cap="rnd">
              <a:solidFill>
                <a:schemeClr val="accent3"/>
              </a:solidFill>
              <a:round/>
            </a:ln>
            <a:effectLst/>
          </c:spPr>
          <c:marker>
            <c:symbol val="none"/>
          </c:marker>
          <c:cat>
            <c:numRef>
              <c:f>Sheet1!$B$73:$B$88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Sheet1!$E$73:$E$88</c:f>
              <c:numCache>
                <c:formatCode>General</c:formatCode>
                <c:ptCount val="16"/>
                <c:pt idx="0">
                  <c:v>19.9316</c:v>
                </c:pt>
                <c:pt idx="1">
                  <c:v>19.497199999999999</c:v>
                </c:pt>
                <c:pt idx="2">
                  <c:v>19.1447</c:v>
                </c:pt>
                <c:pt idx="3">
                  <c:v>20.604900000000001</c:v>
                </c:pt>
                <c:pt idx="4">
                  <c:v>20.838699999999999</c:v>
                </c:pt>
                <c:pt idx="5">
                  <c:v>21.360600000000002</c:v>
                </c:pt>
                <c:pt idx="6">
                  <c:v>21.431100000000001</c:v>
                </c:pt>
                <c:pt idx="7">
                  <c:v>20.870200000000001</c:v>
                </c:pt>
                <c:pt idx="8">
                  <c:v>21.033999999999999</c:v>
                </c:pt>
                <c:pt idx="9">
                  <c:v>21.851500000000001</c:v>
                </c:pt>
                <c:pt idx="10">
                  <c:v>21.944199999999999</c:v>
                </c:pt>
                <c:pt idx="11">
                  <c:v>21.024899999999999</c:v>
                </c:pt>
                <c:pt idx="12">
                  <c:v>22.7898</c:v>
                </c:pt>
                <c:pt idx="13">
                  <c:v>23.700700000000001</c:v>
                </c:pt>
                <c:pt idx="14">
                  <c:v>25.077000000000002</c:v>
                </c:pt>
                <c:pt idx="15">
                  <c:v>26.178599999999999</c:v>
                </c:pt>
              </c:numCache>
            </c:numRef>
          </c:val>
          <c:smooth val="0"/>
          <c:extLst>
            <c:ext xmlns:c16="http://schemas.microsoft.com/office/drawing/2014/chart" uri="{C3380CC4-5D6E-409C-BE32-E72D297353CC}">
              <c16:uniqueId val="{00000002-EC53-45A2-9F89-E44828A02C7B}"/>
            </c:ext>
          </c:extLst>
        </c:ser>
        <c:ser>
          <c:idx val="3"/>
          <c:order val="3"/>
          <c:tx>
            <c:strRef>
              <c:f>Sheet1!$F$72</c:f>
              <c:strCache>
                <c:ptCount val="1"/>
                <c:pt idx="0">
                  <c:v>Colorectum</c:v>
                </c:pt>
              </c:strCache>
            </c:strRef>
          </c:tx>
          <c:spPr>
            <a:ln w="28575" cap="rnd">
              <a:solidFill>
                <a:schemeClr val="accent4"/>
              </a:solidFill>
              <a:round/>
            </a:ln>
            <a:effectLst/>
          </c:spPr>
          <c:marker>
            <c:symbol val="none"/>
          </c:marker>
          <c:cat>
            <c:numRef>
              <c:f>Sheet1!$B$73:$B$88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Sheet1!$F$73:$F$88</c:f>
              <c:numCache>
                <c:formatCode>General</c:formatCode>
                <c:ptCount val="16"/>
                <c:pt idx="0">
                  <c:v>15.1594</c:v>
                </c:pt>
                <c:pt idx="1">
                  <c:v>15.726000000000001</c:v>
                </c:pt>
                <c:pt idx="2">
                  <c:v>15.555999999999999</c:v>
                </c:pt>
                <c:pt idx="3">
                  <c:v>16.433399999999999</c:v>
                </c:pt>
                <c:pt idx="4">
                  <c:v>17.027100000000001</c:v>
                </c:pt>
                <c:pt idx="5">
                  <c:v>17.670000000000002</c:v>
                </c:pt>
                <c:pt idx="6">
                  <c:v>18.111499999999999</c:v>
                </c:pt>
                <c:pt idx="7">
                  <c:v>18.192799999999998</c:v>
                </c:pt>
                <c:pt idx="8">
                  <c:v>18.0869</c:v>
                </c:pt>
                <c:pt idx="9">
                  <c:v>18.555900000000001</c:v>
                </c:pt>
                <c:pt idx="10">
                  <c:v>18.451799999999999</c:v>
                </c:pt>
                <c:pt idx="11">
                  <c:v>17.881499999999999</c:v>
                </c:pt>
                <c:pt idx="12">
                  <c:v>17.964500000000001</c:v>
                </c:pt>
                <c:pt idx="13">
                  <c:v>18.464700000000001</c:v>
                </c:pt>
                <c:pt idx="14">
                  <c:v>18.045200000000001</c:v>
                </c:pt>
                <c:pt idx="15">
                  <c:v>17.981999999999999</c:v>
                </c:pt>
              </c:numCache>
            </c:numRef>
          </c:val>
          <c:smooth val="0"/>
          <c:extLst>
            <c:ext xmlns:c16="http://schemas.microsoft.com/office/drawing/2014/chart" uri="{C3380CC4-5D6E-409C-BE32-E72D297353CC}">
              <c16:uniqueId val="{00000003-EC53-45A2-9F89-E44828A02C7B}"/>
            </c:ext>
          </c:extLst>
        </c:ser>
        <c:ser>
          <c:idx val="4"/>
          <c:order val="4"/>
          <c:tx>
            <c:strRef>
              <c:f>Sheet1!$G$72</c:f>
              <c:strCache>
                <c:ptCount val="1"/>
                <c:pt idx="0">
                  <c:v>Stomach</c:v>
                </c:pt>
              </c:strCache>
            </c:strRef>
          </c:tx>
          <c:spPr>
            <a:ln w="28575" cap="rnd">
              <a:solidFill>
                <a:schemeClr val="accent5"/>
              </a:solidFill>
              <a:round/>
            </a:ln>
            <a:effectLst/>
          </c:spPr>
          <c:marker>
            <c:symbol val="none"/>
          </c:marker>
          <c:cat>
            <c:numRef>
              <c:f>Sheet1!$B$73:$B$88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Sheet1!$G$73:$G$88</c:f>
              <c:numCache>
                <c:formatCode>General</c:formatCode>
                <c:ptCount val="16"/>
                <c:pt idx="0">
                  <c:v>15.7643</c:v>
                </c:pt>
                <c:pt idx="1">
                  <c:v>15.5641</c:v>
                </c:pt>
                <c:pt idx="2">
                  <c:v>15.1624</c:v>
                </c:pt>
                <c:pt idx="3">
                  <c:v>13.92</c:v>
                </c:pt>
                <c:pt idx="4">
                  <c:v>13.621499999999999</c:v>
                </c:pt>
                <c:pt idx="5">
                  <c:v>13.5779</c:v>
                </c:pt>
                <c:pt idx="6">
                  <c:v>13.546099999999999</c:v>
                </c:pt>
                <c:pt idx="7">
                  <c:v>13.095499999999999</c:v>
                </c:pt>
                <c:pt idx="8">
                  <c:v>12.5624</c:v>
                </c:pt>
                <c:pt idx="9">
                  <c:v>12.538399999999999</c:v>
                </c:pt>
                <c:pt idx="10">
                  <c:v>11.972899999999999</c:v>
                </c:pt>
                <c:pt idx="11">
                  <c:v>11.559100000000001</c:v>
                </c:pt>
                <c:pt idx="12">
                  <c:v>10.7814</c:v>
                </c:pt>
                <c:pt idx="13">
                  <c:v>11.0482</c:v>
                </c:pt>
                <c:pt idx="14">
                  <c:v>10.7842</c:v>
                </c:pt>
                <c:pt idx="15">
                  <c:v>9.86</c:v>
                </c:pt>
              </c:numCache>
            </c:numRef>
          </c:val>
          <c:smooth val="0"/>
          <c:extLst>
            <c:ext xmlns:c16="http://schemas.microsoft.com/office/drawing/2014/chart" uri="{C3380CC4-5D6E-409C-BE32-E72D297353CC}">
              <c16:uniqueId val="{00000004-EC53-45A2-9F89-E44828A02C7B}"/>
            </c:ext>
          </c:extLst>
        </c:ser>
        <c:ser>
          <c:idx val="5"/>
          <c:order val="5"/>
          <c:tx>
            <c:strRef>
              <c:f>Sheet1!$H$72</c:f>
              <c:strCache>
                <c:ptCount val="1"/>
                <c:pt idx="0">
                  <c:v>Cervix</c:v>
                </c:pt>
              </c:strCache>
            </c:strRef>
          </c:tx>
          <c:spPr>
            <a:ln w="28575" cap="rnd">
              <a:solidFill>
                <a:schemeClr val="accent6"/>
              </a:solidFill>
              <a:round/>
            </a:ln>
            <a:effectLst/>
          </c:spPr>
          <c:marker>
            <c:symbol val="none"/>
          </c:marker>
          <c:cat>
            <c:numRef>
              <c:f>Sheet1!$B$73:$B$88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Sheet1!$H$73:$H$88</c:f>
              <c:numCache>
                <c:formatCode>General</c:formatCode>
                <c:ptCount val="16"/>
                <c:pt idx="0">
                  <c:v>3.1040399999999999</c:v>
                </c:pt>
                <c:pt idx="1">
                  <c:v>2.9034800000000001</c:v>
                </c:pt>
                <c:pt idx="2">
                  <c:v>3.6952199999999999</c:v>
                </c:pt>
                <c:pt idx="3">
                  <c:v>3.9947300000000001</c:v>
                </c:pt>
                <c:pt idx="4">
                  <c:v>5.57104</c:v>
                </c:pt>
                <c:pt idx="5">
                  <c:v>6.04664</c:v>
                </c:pt>
                <c:pt idx="6">
                  <c:v>6.7109500000000004</c:v>
                </c:pt>
                <c:pt idx="7">
                  <c:v>7.4835399999999996</c:v>
                </c:pt>
                <c:pt idx="8">
                  <c:v>7.8955500000000001</c:v>
                </c:pt>
                <c:pt idx="9">
                  <c:v>8.8257300000000001</c:v>
                </c:pt>
                <c:pt idx="10">
                  <c:v>8.6725899999999996</c:v>
                </c:pt>
                <c:pt idx="11">
                  <c:v>8.8941499999999998</c:v>
                </c:pt>
                <c:pt idx="12">
                  <c:v>9.5169599999999992</c:v>
                </c:pt>
                <c:pt idx="13">
                  <c:v>9.6633700000000005</c:v>
                </c:pt>
                <c:pt idx="14">
                  <c:v>9.6466899999999995</c:v>
                </c:pt>
                <c:pt idx="15">
                  <c:v>9.5180500000000006</c:v>
                </c:pt>
              </c:numCache>
            </c:numRef>
          </c:val>
          <c:smooth val="0"/>
          <c:extLst>
            <c:ext xmlns:c16="http://schemas.microsoft.com/office/drawing/2014/chart" uri="{C3380CC4-5D6E-409C-BE32-E72D297353CC}">
              <c16:uniqueId val="{00000005-EC53-45A2-9F89-E44828A02C7B}"/>
            </c:ext>
          </c:extLst>
        </c:ser>
        <c:ser>
          <c:idx val="6"/>
          <c:order val="6"/>
          <c:tx>
            <c:strRef>
              <c:f>Sheet1!$I$72</c:f>
              <c:strCache>
                <c:ptCount val="1"/>
                <c:pt idx="0">
                  <c:v>Ovary</c:v>
                </c:pt>
              </c:strCache>
            </c:strRef>
          </c:tx>
          <c:spPr>
            <a:ln w="28575" cap="rnd">
              <a:solidFill>
                <a:schemeClr val="accent1">
                  <a:lumMod val="60000"/>
                </a:schemeClr>
              </a:solidFill>
              <a:round/>
            </a:ln>
            <a:effectLst/>
          </c:spPr>
          <c:marker>
            <c:symbol val="none"/>
          </c:marker>
          <c:cat>
            <c:numRef>
              <c:f>Sheet1!$B$73:$B$88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Sheet1!$I$73:$I$88</c:f>
              <c:numCache>
                <c:formatCode>General</c:formatCode>
                <c:ptCount val="16"/>
                <c:pt idx="0">
                  <c:v>4.7310699999999999</c:v>
                </c:pt>
                <c:pt idx="1">
                  <c:v>5.27475</c:v>
                </c:pt>
                <c:pt idx="2">
                  <c:v>5.1528999999999998</c:v>
                </c:pt>
                <c:pt idx="3">
                  <c:v>5.5149600000000003</c:v>
                </c:pt>
                <c:pt idx="4">
                  <c:v>5.9351200000000004</c:v>
                </c:pt>
                <c:pt idx="5">
                  <c:v>6.3688700000000003</c:v>
                </c:pt>
                <c:pt idx="6">
                  <c:v>6.6315999999999997</c:v>
                </c:pt>
                <c:pt idx="7">
                  <c:v>6.40245</c:v>
                </c:pt>
                <c:pt idx="8">
                  <c:v>6.99871</c:v>
                </c:pt>
                <c:pt idx="9">
                  <c:v>6.5196699999999996</c:v>
                </c:pt>
                <c:pt idx="10">
                  <c:v>7.0116800000000001</c:v>
                </c:pt>
                <c:pt idx="11">
                  <c:v>7.31243</c:v>
                </c:pt>
                <c:pt idx="12">
                  <c:v>7.4177200000000001</c:v>
                </c:pt>
                <c:pt idx="13">
                  <c:v>7.58263</c:v>
                </c:pt>
                <c:pt idx="14">
                  <c:v>8.2137899999999995</c:v>
                </c:pt>
                <c:pt idx="15">
                  <c:v>8.3132599999999996</c:v>
                </c:pt>
              </c:numCache>
            </c:numRef>
          </c:val>
          <c:smooth val="0"/>
          <c:extLst>
            <c:ext xmlns:c16="http://schemas.microsoft.com/office/drawing/2014/chart" uri="{C3380CC4-5D6E-409C-BE32-E72D297353CC}">
              <c16:uniqueId val="{00000006-EC53-45A2-9F89-E44828A02C7B}"/>
            </c:ext>
          </c:extLst>
        </c:ser>
        <c:ser>
          <c:idx val="7"/>
          <c:order val="7"/>
          <c:tx>
            <c:strRef>
              <c:f>Sheet1!$J$72</c:f>
              <c:strCache>
                <c:ptCount val="1"/>
                <c:pt idx="0">
                  <c:v>Liver</c:v>
                </c:pt>
              </c:strCache>
            </c:strRef>
          </c:tx>
          <c:spPr>
            <a:ln w="28575" cap="rnd">
              <a:solidFill>
                <a:schemeClr val="accent2">
                  <a:lumMod val="60000"/>
                </a:schemeClr>
              </a:solidFill>
              <a:round/>
            </a:ln>
            <a:effectLst/>
          </c:spPr>
          <c:marker>
            <c:symbol val="none"/>
          </c:marker>
          <c:cat>
            <c:numRef>
              <c:f>Sheet1!$B$73:$B$88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Sheet1!$J$73:$J$88</c:f>
              <c:numCache>
                <c:formatCode>General</c:formatCode>
                <c:ptCount val="16"/>
                <c:pt idx="0">
                  <c:v>9.8675200000000007</c:v>
                </c:pt>
                <c:pt idx="1">
                  <c:v>9.6787799999999997</c:v>
                </c:pt>
                <c:pt idx="2">
                  <c:v>9.3420000000000005</c:v>
                </c:pt>
                <c:pt idx="3">
                  <c:v>8.7041400000000007</c:v>
                </c:pt>
                <c:pt idx="4">
                  <c:v>8.9694199999999995</c:v>
                </c:pt>
                <c:pt idx="5">
                  <c:v>9.0831599999999995</c:v>
                </c:pt>
                <c:pt idx="6">
                  <c:v>8.8796599999999994</c:v>
                </c:pt>
                <c:pt idx="7">
                  <c:v>8.4342500000000005</c:v>
                </c:pt>
                <c:pt idx="8">
                  <c:v>8.6602499999999996</c:v>
                </c:pt>
                <c:pt idx="9">
                  <c:v>8.3235600000000005</c:v>
                </c:pt>
                <c:pt idx="10">
                  <c:v>7.8684000000000003</c:v>
                </c:pt>
                <c:pt idx="11">
                  <c:v>7.4130500000000001</c:v>
                </c:pt>
                <c:pt idx="12">
                  <c:v>7.3000100000000003</c:v>
                </c:pt>
                <c:pt idx="13">
                  <c:v>7.2291499999999997</c:v>
                </c:pt>
                <c:pt idx="14">
                  <c:v>6.7295999999999996</c:v>
                </c:pt>
                <c:pt idx="15">
                  <c:v>6.2548399999999997</c:v>
                </c:pt>
              </c:numCache>
            </c:numRef>
          </c:val>
          <c:smooth val="0"/>
          <c:extLst>
            <c:ext xmlns:c16="http://schemas.microsoft.com/office/drawing/2014/chart" uri="{C3380CC4-5D6E-409C-BE32-E72D297353CC}">
              <c16:uniqueId val="{00000007-EC53-45A2-9F89-E44828A02C7B}"/>
            </c:ext>
          </c:extLst>
        </c:ser>
        <c:ser>
          <c:idx val="8"/>
          <c:order val="8"/>
          <c:tx>
            <c:strRef>
              <c:f>Sheet1!$K$72</c:f>
              <c:strCache>
                <c:ptCount val="1"/>
                <c:pt idx="0">
                  <c:v>Esophagus</c:v>
                </c:pt>
              </c:strCache>
            </c:strRef>
          </c:tx>
          <c:spPr>
            <a:ln w="28575" cap="rnd">
              <a:solidFill>
                <a:schemeClr val="accent3">
                  <a:lumMod val="60000"/>
                </a:schemeClr>
              </a:solidFill>
              <a:round/>
            </a:ln>
            <a:effectLst/>
          </c:spPr>
          <c:marker>
            <c:symbol val="none"/>
          </c:marker>
          <c:cat>
            <c:numRef>
              <c:f>Sheet1!$B$73:$B$88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Sheet1!$K$73:$K$88</c:f>
              <c:numCache>
                <c:formatCode>General</c:formatCode>
                <c:ptCount val="16"/>
                <c:pt idx="0">
                  <c:v>10.7171</c:v>
                </c:pt>
                <c:pt idx="1">
                  <c:v>10.4953</c:v>
                </c:pt>
                <c:pt idx="2">
                  <c:v>10.180400000000001</c:v>
                </c:pt>
                <c:pt idx="3">
                  <c:v>8.3323999999999998</c:v>
                </c:pt>
                <c:pt idx="4">
                  <c:v>8.0326000000000004</c:v>
                </c:pt>
                <c:pt idx="5">
                  <c:v>7.3331</c:v>
                </c:pt>
                <c:pt idx="6">
                  <c:v>7.5747999999999998</c:v>
                </c:pt>
                <c:pt idx="7">
                  <c:v>7.3140999999999998</c:v>
                </c:pt>
                <c:pt idx="8">
                  <c:v>6.7689000000000004</c:v>
                </c:pt>
                <c:pt idx="9">
                  <c:v>6.4208999999999996</c:v>
                </c:pt>
                <c:pt idx="10">
                  <c:v>6.1954000000000002</c:v>
                </c:pt>
                <c:pt idx="11">
                  <c:v>5.6597</c:v>
                </c:pt>
                <c:pt idx="12">
                  <c:v>5.3056999999999999</c:v>
                </c:pt>
                <c:pt idx="13">
                  <c:v>4.9447000000000001</c:v>
                </c:pt>
                <c:pt idx="14">
                  <c:v>4.5614999999999997</c:v>
                </c:pt>
                <c:pt idx="15">
                  <c:v>4.1719999999999997</c:v>
                </c:pt>
              </c:numCache>
            </c:numRef>
          </c:val>
          <c:smooth val="0"/>
          <c:extLst>
            <c:ext xmlns:c16="http://schemas.microsoft.com/office/drawing/2014/chart" uri="{C3380CC4-5D6E-409C-BE32-E72D297353CC}">
              <c16:uniqueId val="{00000008-EC53-45A2-9F89-E44828A02C7B}"/>
            </c:ext>
          </c:extLst>
        </c:ser>
        <c:ser>
          <c:idx val="9"/>
          <c:order val="9"/>
          <c:tx>
            <c:strRef>
              <c:f>Sheet1!$L$72</c:f>
              <c:strCache>
                <c:ptCount val="1"/>
                <c:pt idx="0">
                  <c:v>Pancreas</c:v>
                </c:pt>
              </c:strCache>
            </c:strRef>
          </c:tx>
          <c:spPr>
            <a:ln w="28575" cap="rnd">
              <a:solidFill>
                <a:schemeClr val="accent4">
                  <a:lumMod val="60000"/>
                </a:schemeClr>
              </a:solidFill>
              <a:round/>
            </a:ln>
            <a:effectLst/>
          </c:spPr>
          <c:marker>
            <c:symbol val="none"/>
          </c:marker>
          <c:cat>
            <c:numRef>
              <c:f>Sheet1!$B$73:$B$88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Sheet1!$L$73:$L$88</c:f>
              <c:numCache>
                <c:formatCode>General</c:formatCode>
                <c:ptCount val="16"/>
                <c:pt idx="0">
                  <c:v>2.9431099999999999</c:v>
                </c:pt>
                <c:pt idx="1">
                  <c:v>2.8867699999999998</c:v>
                </c:pt>
                <c:pt idx="2">
                  <c:v>2.69041</c:v>
                </c:pt>
                <c:pt idx="3">
                  <c:v>2.9433500000000001</c:v>
                </c:pt>
                <c:pt idx="4">
                  <c:v>2.7884899999999999</c:v>
                </c:pt>
                <c:pt idx="5">
                  <c:v>2.85229</c:v>
                </c:pt>
                <c:pt idx="6">
                  <c:v>3.3127399999999998</c:v>
                </c:pt>
                <c:pt idx="7">
                  <c:v>3.0074100000000001</c:v>
                </c:pt>
                <c:pt idx="8">
                  <c:v>2.9896600000000002</c:v>
                </c:pt>
                <c:pt idx="9">
                  <c:v>3.10317</c:v>
                </c:pt>
                <c:pt idx="10">
                  <c:v>3.0682100000000001</c:v>
                </c:pt>
                <c:pt idx="11">
                  <c:v>2.9100799999999998</c:v>
                </c:pt>
                <c:pt idx="12">
                  <c:v>2.80722</c:v>
                </c:pt>
                <c:pt idx="13">
                  <c:v>2.9004699999999999</c:v>
                </c:pt>
                <c:pt idx="14">
                  <c:v>2.8339300000000001</c:v>
                </c:pt>
                <c:pt idx="15">
                  <c:v>2.6878799999999998</c:v>
                </c:pt>
              </c:numCache>
            </c:numRef>
          </c:val>
          <c:smooth val="0"/>
          <c:extLst>
            <c:ext xmlns:c16="http://schemas.microsoft.com/office/drawing/2014/chart" uri="{C3380CC4-5D6E-409C-BE32-E72D297353CC}">
              <c16:uniqueId val="{00000009-EC53-45A2-9F89-E44828A02C7B}"/>
            </c:ext>
          </c:extLst>
        </c:ser>
        <c:dLbls>
          <c:showLegendKey val="0"/>
          <c:showVal val="0"/>
          <c:showCatName val="0"/>
          <c:showSerName val="0"/>
          <c:showPercent val="0"/>
          <c:showBubbleSize val="0"/>
        </c:dLbls>
        <c:smooth val="0"/>
        <c:axId val="548035368"/>
        <c:axId val="548032416"/>
      </c:lineChart>
      <c:catAx>
        <c:axId val="5480353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548032416"/>
        <c:crosses val="autoZero"/>
        <c:auto val="1"/>
        <c:lblAlgn val="ctr"/>
        <c:lblOffset val="100"/>
        <c:noMultiLvlLbl val="0"/>
      </c:catAx>
      <c:valAx>
        <c:axId val="548032416"/>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Rate  per  100 000 Population</a:t>
                </a:r>
                <a:endParaRPr lang="zh-CN"/>
              </a:p>
            </c:rich>
          </c:tx>
          <c:layout>
            <c:manualLayout>
              <c:xMode val="edge"/>
              <c:yMode val="edge"/>
              <c:x val="1.1111111111111112E-2"/>
              <c:y val="1.4193642461359002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548035368"/>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7537182852145"/>
          <c:y val="4.6296296296296294E-2"/>
          <c:w val="0.61851574803149612"/>
          <c:h val="0.80808690580344122"/>
        </c:manualLayout>
      </c:layout>
      <c:lineChart>
        <c:grouping val="standard"/>
        <c:varyColors val="0"/>
        <c:ser>
          <c:idx val="0"/>
          <c:order val="0"/>
          <c:tx>
            <c:strRef>
              <c:f>Sheet1!$C$141</c:f>
              <c:strCache>
                <c:ptCount val="1"/>
                <c:pt idx="0">
                  <c:v>Lung</c:v>
                </c:pt>
              </c:strCache>
            </c:strRef>
          </c:tx>
          <c:spPr>
            <a:ln w="28575" cap="rnd">
              <a:solidFill>
                <a:schemeClr val="accent1"/>
              </a:solidFill>
              <a:round/>
            </a:ln>
            <a:effectLst/>
          </c:spPr>
          <c:marker>
            <c:symbol val="none"/>
          </c:marker>
          <c:cat>
            <c:numRef>
              <c:f>Sheet1!$B$142:$B$157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Sheet1!$C$142:$C$157</c:f>
              <c:numCache>
                <c:formatCode>General</c:formatCode>
                <c:ptCount val="16"/>
                <c:pt idx="0">
                  <c:v>43.191800000000001</c:v>
                </c:pt>
                <c:pt idx="1">
                  <c:v>42.024299999999997</c:v>
                </c:pt>
                <c:pt idx="2">
                  <c:v>41.3673</c:v>
                </c:pt>
                <c:pt idx="3">
                  <c:v>37.9938</c:v>
                </c:pt>
                <c:pt idx="4">
                  <c:v>38.9452</c:v>
                </c:pt>
                <c:pt idx="5">
                  <c:v>40.104199999999999</c:v>
                </c:pt>
                <c:pt idx="6">
                  <c:v>41.146500000000003</c:v>
                </c:pt>
                <c:pt idx="7">
                  <c:v>40.715899999999998</c:v>
                </c:pt>
                <c:pt idx="8">
                  <c:v>39.389699999999998</c:v>
                </c:pt>
                <c:pt idx="9">
                  <c:v>40.426000000000002</c:v>
                </c:pt>
                <c:pt idx="10">
                  <c:v>39.371000000000002</c:v>
                </c:pt>
                <c:pt idx="11">
                  <c:v>38.554499999999997</c:v>
                </c:pt>
                <c:pt idx="12">
                  <c:v>38.365400000000001</c:v>
                </c:pt>
                <c:pt idx="13">
                  <c:v>39.049199999999999</c:v>
                </c:pt>
                <c:pt idx="14">
                  <c:v>37.708799999999997</c:v>
                </c:pt>
                <c:pt idx="15">
                  <c:v>37.933599999999998</c:v>
                </c:pt>
              </c:numCache>
            </c:numRef>
          </c:val>
          <c:smooth val="0"/>
          <c:extLst>
            <c:ext xmlns:c16="http://schemas.microsoft.com/office/drawing/2014/chart" uri="{C3380CC4-5D6E-409C-BE32-E72D297353CC}">
              <c16:uniqueId val="{00000000-6C2C-4E68-A6CC-383992520C9D}"/>
            </c:ext>
          </c:extLst>
        </c:ser>
        <c:ser>
          <c:idx val="1"/>
          <c:order val="1"/>
          <c:tx>
            <c:strRef>
              <c:f>Sheet1!$D$141</c:f>
              <c:strCache>
                <c:ptCount val="1"/>
                <c:pt idx="0">
                  <c:v>Liver</c:v>
                </c:pt>
              </c:strCache>
            </c:strRef>
          </c:tx>
          <c:spPr>
            <a:ln w="28575" cap="rnd">
              <a:solidFill>
                <a:schemeClr val="accent2"/>
              </a:solidFill>
              <a:round/>
            </a:ln>
            <a:effectLst/>
          </c:spPr>
          <c:marker>
            <c:symbol val="none"/>
          </c:marker>
          <c:cat>
            <c:numRef>
              <c:f>Sheet1!$B$142:$B$157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Sheet1!$D$142:$D$157</c:f>
              <c:numCache>
                <c:formatCode>General</c:formatCode>
                <c:ptCount val="16"/>
                <c:pt idx="0">
                  <c:v>28.729399999999998</c:v>
                </c:pt>
                <c:pt idx="1">
                  <c:v>27.7667</c:v>
                </c:pt>
                <c:pt idx="2">
                  <c:v>27.190999999999999</c:v>
                </c:pt>
                <c:pt idx="3">
                  <c:v>23.920300000000001</c:v>
                </c:pt>
                <c:pt idx="4">
                  <c:v>25.2849</c:v>
                </c:pt>
                <c:pt idx="5">
                  <c:v>25.577300000000001</c:v>
                </c:pt>
                <c:pt idx="6">
                  <c:v>26.259399999999999</c:v>
                </c:pt>
                <c:pt idx="7">
                  <c:v>25.209800000000001</c:v>
                </c:pt>
                <c:pt idx="8">
                  <c:v>23.37</c:v>
                </c:pt>
                <c:pt idx="9">
                  <c:v>23.2117</c:v>
                </c:pt>
                <c:pt idx="10">
                  <c:v>22.568200000000001</c:v>
                </c:pt>
                <c:pt idx="11">
                  <c:v>21.2593</c:v>
                </c:pt>
                <c:pt idx="12">
                  <c:v>20.860900000000001</c:v>
                </c:pt>
                <c:pt idx="13">
                  <c:v>20.236799999999999</c:v>
                </c:pt>
                <c:pt idx="14">
                  <c:v>18.942799999999998</c:v>
                </c:pt>
                <c:pt idx="15">
                  <c:v>18.742899999999999</c:v>
                </c:pt>
              </c:numCache>
            </c:numRef>
          </c:val>
          <c:smooth val="0"/>
          <c:extLst>
            <c:ext xmlns:c16="http://schemas.microsoft.com/office/drawing/2014/chart" uri="{C3380CC4-5D6E-409C-BE32-E72D297353CC}">
              <c16:uniqueId val="{00000001-6C2C-4E68-A6CC-383992520C9D}"/>
            </c:ext>
          </c:extLst>
        </c:ser>
        <c:ser>
          <c:idx val="2"/>
          <c:order val="2"/>
          <c:tx>
            <c:strRef>
              <c:f>Sheet1!$E$141</c:f>
              <c:strCache>
                <c:ptCount val="1"/>
                <c:pt idx="0">
                  <c:v>Stomach</c:v>
                </c:pt>
              </c:strCache>
            </c:strRef>
          </c:tx>
          <c:spPr>
            <a:ln w="28575" cap="rnd">
              <a:solidFill>
                <a:schemeClr val="accent3"/>
              </a:solidFill>
              <a:round/>
            </a:ln>
            <a:effectLst/>
          </c:spPr>
          <c:marker>
            <c:symbol val="none"/>
          </c:marker>
          <c:cat>
            <c:numRef>
              <c:f>Sheet1!$B$142:$B$157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Sheet1!$E$142:$E$157</c:f>
              <c:numCache>
                <c:formatCode>General</c:formatCode>
                <c:ptCount val="16"/>
                <c:pt idx="0">
                  <c:v>27.023700000000002</c:v>
                </c:pt>
                <c:pt idx="1">
                  <c:v>25.575900000000001</c:v>
                </c:pt>
                <c:pt idx="2">
                  <c:v>23.8752</c:v>
                </c:pt>
                <c:pt idx="3">
                  <c:v>20.526700000000002</c:v>
                </c:pt>
                <c:pt idx="4">
                  <c:v>21.558</c:v>
                </c:pt>
                <c:pt idx="5">
                  <c:v>20.6587</c:v>
                </c:pt>
                <c:pt idx="6">
                  <c:v>21.0396</c:v>
                </c:pt>
                <c:pt idx="7">
                  <c:v>19.8171</c:v>
                </c:pt>
                <c:pt idx="8">
                  <c:v>19.277899999999999</c:v>
                </c:pt>
                <c:pt idx="9">
                  <c:v>18.953600000000002</c:v>
                </c:pt>
                <c:pt idx="10">
                  <c:v>18.4101</c:v>
                </c:pt>
                <c:pt idx="11">
                  <c:v>18.080200000000001</c:v>
                </c:pt>
                <c:pt idx="12">
                  <c:v>17.172799999999999</c:v>
                </c:pt>
                <c:pt idx="13">
                  <c:v>16.8583</c:v>
                </c:pt>
                <c:pt idx="14">
                  <c:v>15.976699999999999</c:v>
                </c:pt>
                <c:pt idx="15">
                  <c:v>15.0463</c:v>
                </c:pt>
              </c:numCache>
            </c:numRef>
          </c:val>
          <c:smooth val="0"/>
          <c:extLst>
            <c:ext xmlns:c16="http://schemas.microsoft.com/office/drawing/2014/chart" uri="{C3380CC4-5D6E-409C-BE32-E72D297353CC}">
              <c16:uniqueId val="{00000002-6C2C-4E68-A6CC-383992520C9D}"/>
            </c:ext>
          </c:extLst>
        </c:ser>
        <c:ser>
          <c:idx val="3"/>
          <c:order val="3"/>
          <c:tx>
            <c:strRef>
              <c:f>Sheet1!$F$141</c:f>
              <c:strCache>
                <c:ptCount val="1"/>
                <c:pt idx="0">
                  <c:v>Colorectum</c:v>
                </c:pt>
              </c:strCache>
            </c:strRef>
          </c:tx>
          <c:spPr>
            <a:ln w="28575" cap="rnd">
              <a:solidFill>
                <a:schemeClr val="accent4"/>
              </a:solidFill>
              <a:round/>
            </a:ln>
            <a:effectLst/>
          </c:spPr>
          <c:marker>
            <c:symbol val="none"/>
          </c:marker>
          <c:cat>
            <c:numRef>
              <c:f>Sheet1!$B$142:$B$157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Sheet1!$F$142:$F$157</c:f>
              <c:numCache>
                <c:formatCode>General</c:formatCode>
                <c:ptCount val="16"/>
                <c:pt idx="0">
                  <c:v>10.687799999999999</c:v>
                </c:pt>
                <c:pt idx="1">
                  <c:v>9.6643000000000008</c:v>
                </c:pt>
                <c:pt idx="2">
                  <c:v>10.082100000000001</c:v>
                </c:pt>
                <c:pt idx="3">
                  <c:v>9.5658999999999992</c:v>
                </c:pt>
                <c:pt idx="4">
                  <c:v>9.7668999999999997</c:v>
                </c:pt>
                <c:pt idx="5">
                  <c:v>10.5025</c:v>
                </c:pt>
                <c:pt idx="6">
                  <c:v>10.7189</c:v>
                </c:pt>
                <c:pt idx="7">
                  <c:v>11.1435</c:v>
                </c:pt>
                <c:pt idx="8">
                  <c:v>10.574199999999999</c:v>
                </c:pt>
                <c:pt idx="9">
                  <c:v>11.5009</c:v>
                </c:pt>
                <c:pt idx="10">
                  <c:v>11.508100000000001</c:v>
                </c:pt>
                <c:pt idx="11">
                  <c:v>11.6214</c:v>
                </c:pt>
                <c:pt idx="12">
                  <c:v>11.169700000000001</c:v>
                </c:pt>
                <c:pt idx="13">
                  <c:v>11.431800000000001</c:v>
                </c:pt>
                <c:pt idx="14">
                  <c:v>11.877000000000001</c:v>
                </c:pt>
                <c:pt idx="15">
                  <c:v>11.8345</c:v>
                </c:pt>
              </c:numCache>
            </c:numRef>
          </c:val>
          <c:smooth val="0"/>
          <c:extLst>
            <c:ext xmlns:c16="http://schemas.microsoft.com/office/drawing/2014/chart" uri="{C3380CC4-5D6E-409C-BE32-E72D297353CC}">
              <c16:uniqueId val="{00000003-6C2C-4E68-A6CC-383992520C9D}"/>
            </c:ext>
          </c:extLst>
        </c:ser>
        <c:ser>
          <c:idx val="4"/>
          <c:order val="4"/>
          <c:tx>
            <c:strRef>
              <c:f>Sheet1!$G$141</c:f>
              <c:strCache>
                <c:ptCount val="1"/>
                <c:pt idx="0">
                  <c:v>Esophagus</c:v>
                </c:pt>
              </c:strCache>
            </c:strRef>
          </c:tx>
          <c:spPr>
            <a:ln w="28575" cap="rnd">
              <a:solidFill>
                <a:schemeClr val="accent5"/>
              </a:solidFill>
              <a:round/>
            </a:ln>
            <a:effectLst/>
          </c:spPr>
          <c:marker>
            <c:symbol val="none"/>
          </c:marker>
          <c:cat>
            <c:numRef>
              <c:f>Sheet1!$B$142:$B$157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Sheet1!$G$142:$G$157</c:f>
              <c:numCache>
                <c:formatCode>General</c:formatCode>
                <c:ptCount val="16"/>
                <c:pt idx="0">
                  <c:v>17.689</c:v>
                </c:pt>
                <c:pt idx="1">
                  <c:v>16.9191</c:v>
                </c:pt>
                <c:pt idx="2">
                  <c:v>16.846299999999999</c:v>
                </c:pt>
                <c:pt idx="3">
                  <c:v>14.3901</c:v>
                </c:pt>
                <c:pt idx="4">
                  <c:v>13.966200000000001</c:v>
                </c:pt>
                <c:pt idx="5">
                  <c:v>13.3734</c:v>
                </c:pt>
                <c:pt idx="6">
                  <c:v>13.4099</c:v>
                </c:pt>
                <c:pt idx="7">
                  <c:v>13.2614</c:v>
                </c:pt>
                <c:pt idx="8">
                  <c:v>12.6305</c:v>
                </c:pt>
                <c:pt idx="9">
                  <c:v>12.3835</c:v>
                </c:pt>
                <c:pt idx="10">
                  <c:v>11.881500000000001</c:v>
                </c:pt>
                <c:pt idx="11">
                  <c:v>11.422599999999999</c:v>
                </c:pt>
                <c:pt idx="12">
                  <c:v>10.8474</c:v>
                </c:pt>
                <c:pt idx="13">
                  <c:v>10.5564</c:v>
                </c:pt>
                <c:pt idx="14">
                  <c:v>10.1577</c:v>
                </c:pt>
                <c:pt idx="15">
                  <c:v>9.3390000000000004</c:v>
                </c:pt>
              </c:numCache>
            </c:numRef>
          </c:val>
          <c:smooth val="0"/>
          <c:extLst>
            <c:ext xmlns:c16="http://schemas.microsoft.com/office/drawing/2014/chart" uri="{C3380CC4-5D6E-409C-BE32-E72D297353CC}">
              <c16:uniqueId val="{00000004-6C2C-4E68-A6CC-383992520C9D}"/>
            </c:ext>
          </c:extLst>
        </c:ser>
        <c:ser>
          <c:idx val="5"/>
          <c:order val="5"/>
          <c:tx>
            <c:strRef>
              <c:f>Sheet1!$H$141</c:f>
              <c:strCache>
                <c:ptCount val="1"/>
                <c:pt idx="0">
                  <c:v>Leukaemia</c:v>
                </c:pt>
              </c:strCache>
            </c:strRef>
          </c:tx>
          <c:spPr>
            <a:ln w="28575" cap="rnd">
              <a:solidFill>
                <a:schemeClr val="accent6"/>
              </a:solidFill>
              <a:round/>
            </a:ln>
            <a:effectLst/>
          </c:spPr>
          <c:marker>
            <c:symbol val="none"/>
          </c:marker>
          <c:cat>
            <c:numRef>
              <c:f>Sheet1!$B$142:$B$157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Sheet1!$H$142:$H$157</c:f>
              <c:numCache>
                <c:formatCode>General</c:formatCode>
                <c:ptCount val="16"/>
                <c:pt idx="0">
                  <c:v>3.4803799999999998</c:v>
                </c:pt>
                <c:pt idx="1">
                  <c:v>3.2998699999999999</c:v>
                </c:pt>
                <c:pt idx="2">
                  <c:v>3.45065</c:v>
                </c:pt>
                <c:pt idx="3">
                  <c:v>3.6865299999999999</c:v>
                </c:pt>
                <c:pt idx="4">
                  <c:v>3.4338299999999999</c:v>
                </c:pt>
                <c:pt idx="5">
                  <c:v>3.7542399999999998</c:v>
                </c:pt>
                <c:pt idx="6">
                  <c:v>3.7204100000000002</c:v>
                </c:pt>
                <c:pt idx="7">
                  <c:v>4.0517599999999998</c:v>
                </c:pt>
                <c:pt idx="8">
                  <c:v>3.6088499999999999</c:v>
                </c:pt>
                <c:pt idx="9">
                  <c:v>4.2757100000000001</c:v>
                </c:pt>
                <c:pt idx="10">
                  <c:v>4.0594900000000003</c:v>
                </c:pt>
                <c:pt idx="11">
                  <c:v>3.9988899999999998</c:v>
                </c:pt>
                <c:pt idx="12">
                  <c:v>3.84057</c:v>
                </c:pt>
                <c:pt idx="13">
                  <c:v>3.8062999999999998</c:v>
                </c:pt>
                <c:pt idx="14">
                  <c:v>3.6288200000000002</c:v>
                </c:pt>
                <c:pt idx="15">
                  <c:v>3.7964500000000001</c:v>
                </c:pt>
              </c:numCache>
            </c:numRef>
          </c:val>
          <c:smooth val="0"/>
          <c:extLst>
            <c:ext xmlns:c16="http://schemas.microsoft.com/office/drawing/2014/chart" uri="{C3380CC4-5D6E-409C-BE32-E72D297353CC}">
              <c16:uniqueId val="{00000005-6C2C-4E68-A6CC-383992520C9D}"/>
            </c:ext>
          </c:extLst>
        </c:ser>
        <c:ser>
          <c:idx val="6"/>
          <c:order val="6"/>
          <c:tx>
            <c:strRef>
              <c:f>Sheet1!$I$141</c:f>
              <c:strCache>
                <c:ptCount val="1"/>
                <c:pt idx="0">
                  <c:v>Prostate</c:v>
                </c:pt>
              </c:strCache>
            </c:strRef>
          </c:tx>
          <c:spPr>
            <a:ln w="28575" cap="rnd">
              <a:solidFill>
                <a:schemeClr val="accent1">
                  <a:lumMod val="60000"/>
                </a:schemeClr>
              </a:solidFill>
              <a:round/>
            </a:ln>
            <a:effectLst/>
          </c:spPr>
          <c:marker>
            <c:symbol val="none"/>
          </c:marker>
          <c:cat>
            <c:numRef>
              <c:f>Sheet1!$B$142:$B$157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Sheet1!$I$142:$I$157</c:f>
              <c:numCache>
                <c:formatCode>General</c:formatCode>
                <c:ptCount val="16"/>
                <c:pt idx="0">
                  <c:v>1.90865</c:v>
                </c:pt>
                <c:pt idx="1">
                  <c:v>1.99691</c:v>
                </c:pt>
                <c:pt idx="2">
                  <c:v>1.8633500000000001</c:v>
                </c:pt>
                <c:pt idx="3">
                  <c:v>2.0791499999999998</c:v>
                </c:pt>
                <c:pt idx="4">
                  <c:v>2.1845300000000001</c:v>
                </c:pt>
                <c:pt idx="5">
                  <c:v>2.58893</c:v>
                </c:pt>
                <c:pt idx="6">
                  <c:v>2.3904299999999998</c:v>
                </c:pt>
                <c:pt idx="7">
                  <c:v>2.75014</c:v>
                </c:pt>
                <c:pt idx="8">
                  <c:v>2.6444800000000002</c:v>
                </c:pt>
                <c:pt idx="9">
                  <c:v>3.1501600000000001</c:v>
                </c:pt>
                <c:pt idx="10">
                  <c:v>3.2499699999999998</c:v>
                </c:pt>
                <c:pt idx="11">
                  <c:v>3.1043799999999999</c:v>
                </c:pt>
                <c:pt idx="12">
                  <c:v>3.23373</c:v>
                </c:pt>
                <c:pt idx="13">
                  <c:v>3.3604699999999998</c:v>
                </c:pt>
                <c:pt idx="14">
                  <c:v>3.55124</c:v>
                </c:pt>
                <c:pt idx="15">
                  <c:v>3.47478</c:v>
                </c:pt>
              </c:numCache>
            </c:numRef>
          </c:val>
          <c:smooth val="0"/>
          <c:extLst>
            <c:ext xmlns:c16="http://schemas.microsoft.com/office/drawing/2014/chart" uri="{C3380CC4-5D6E-409C-BE32-E72D297353CC}">
              <c16:uniqueId val="{00000006-6C2C-4E68-A6CC-383992520C9D}"/>
            </c:ext>
          </c:extLst>
        </c:ser>
        <c:ser>
          <c:idx val="7"/>
          <c:order val="7"/>
          <c:tx>
            <c:strRef>
              <c:f>Sheet1!$J$141</c:f>
              <c:strCache>
                <c:ptCount val="1"/>
                <c:pt idx="0">
                  <c:v>Brain</c:v>
                </c:pt>
              </c:strCache>
            </c:strRef>
          </c:tx>
          <c:spPr>
            <a:ln w="28575" cap="rnd">
              <a:solidFill>
                <a:schemeClr val="accent2">
                  <a:lumMod val="60000"/>
                </a:schemeClr>
              </a:solidFill>
              <a:round/>
            </a:ln>
            <a:effectLst/>
          </c:spPr>
          <c:marker>
            <c:symbol val="none"/>
          </c:marker>
          <c:cat>
            <c:numRef>
              <c:f>Sheet1!$B$142:$B$157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Sheet1!$J$142:$J$157</c:f>
              <c:numCache>
                <c:formatCode>General</c:formatCode>
                <c:ptCount val="16"/>
                <c:pt idx="0">
                  <c:v>3.59145</c:v>
                </c:pt>
                <c:pt idx="1">
                  <c:v>3.3544200000000002</c:v>
                </c:pt>
                <c:pt idx="2">
                  <c:v>2.9392</c:v>
                </c:pt>
                <c:pt idx="3">
                  <c:v>2.85731</c:v>
                </c:pt>
                <c:pt idx="4">
                  <c:v>3.0390600000000001</c:v>
                </c:pt>
                <c:pt idx="5">
                  <c:v>3.07559</c:v>
                </c:pt>
                <c:pt idx="6">
                  <c:v>3.4255200000000001</c:v>
                </c:pt>
                <c:pt idx="7">
                  <c:v>3.22174</c:v>
                </c:pt>
                <c:pt idx="8">
                  <c:v>3.1727300000000001</c:v>
                </c:pt>
                <c:pt idx="9">
                  <c:v>3.1177199999999998</c:v>
                </c:pt>
                <c:pt idx="10">
                  <c:v>3.3020999999999998</c:v>
                </c:pt>
                <c:pt idx="11">
                  <c:v>3.3862899999999998</c:v>
                </c:pt>
                <c:pt idx="12">
                  <c:v>3.2496499999999999</c:v>
                </c:pt>
                <c:pt idx="13">
                  <c:v>3.2417099999999999</c:v>
                </c:pt>
                <c:pt idx="14">
                  <c:v>3.2261899999999999</c:v>
                </c:pt>
                <c:pt idx="15">
                  <c:v>3.0521500000000001</c:v>
                </c:pt>
              </c:numCache>
            </c:numRef>
          </c:val>
          <c:smooth val="0"/>
          <c:extLst>
            <c:ext xmlns:c16="http://schemas.microsoft.com/office/drawing/2014/chart" uri="{C3380CC4-5D6E-409C-BE32-E72D297353CC}">
              <c16:uniqueId val="{00000007-6C2C-4E68-A6CC-383992520C9D}"/>
            </c:ext>
          </c:extLst>
        </c:ser>
        <c:ser>
          <c:idx val="8"/>
          <c:order val="8"/>
          <c:tx>
            <c:strRef>
              <c:f>Sheet1!$K$141</c:f>
              <c:strCache>
                <c:ptCount val="1"/>
                <c:pt idx="0">
                  <c:v>Bladder</c:v>
                </c:pt>
              </c:strCache>
            </c:strRef>
          </c:tx>
          <c:spPr>
            <a:ln w="28575" cap="rnd">
              <a:solidFill>
                <a:schemeClr val="accent3">
                  <a:lumMod val="60000"/>
                </a:schemeClr>
              </a:solidFill>
              <a:round/>
            </a:ln>
            <a:effectLst/>
          </c:spPr>
          <c:marker>
            <c:symbol val="none"/>
          </c:marker>
          <c:cat>
            <c:numRef>
              <c:f>Sheet1!$B$142:$B$157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Sheet1!$K$142:$K$157</c:f>
              <c:numCache>
                <c:formatCode>General</c:formatCode>
                <c:ptCount val="16"/>
                <c:pt idx="0">
                  <c:v>2.9150100000000001</c:v>
                </c:pt>
                <c:pt idx="1">
                  <c:v>2.6673499999999999</c:v>
                </c:pt>
                <c:pt idx="2">
                  <c:v>2.5784699999999998</c:v>
                </c:pt>
                <c:pt idx="3">
                  <c:v>2.5299800000000001</c:v>
                </c:pt>
                <c:pt idx="4">
                  <c:v>2.5996600000000001</c:v>
                </c:pt>
                <c:pt idx="5">
                  <c:v>2.7926099999999998</c:v>
                </c:pt>
                <c:pt idx="6">
                  <c:v>2.7035</c:v>
                </c:pt>
                <c:pt idx="7">
                  <c:v>2.6740200000000001</c:v>
                </c:pt>
                <c:pt idx="8">
                  <c:v>2.4773200000000002</c:v>
                </c:pt>
                <c:pt idx="9">
                  <c:v>2.6947299999999998</c:v>
                </c:pt>
                <c:pt idx="10">
                  <c:v>2.6374900000000001</c:v>
                </c:pt>
                <c:pt idx="11">
                  <c:v>2.6641400000000002</c:v>
                </c:pt>
                <c:pt idx="12">
                  <c:v>2.4438200000000001</c:v>
                </c:pt>
                <c:pt idx="13">
                  <c:v>2.4610599999999998</c:v>
                </c:pt>
                <c:pt idx="14">
                  <c:v>2.5441500000000001</c:v>
                </c:pt>
                <c:pt idx="15">
                  <c:v>2.68506</c:v>
                </c:pt>
              </c:numCache>
            </c:numRef>
          </c:val>
          <c:smooth val="0"/>
          <c:extLst>
            <c:ext xmlns:c16="http://schemas.microsoft.com/office/drawing/2014/chart" uri="{C3380CC4-5D6E-409C-BE32-E72D297353CC}">
              <c16:uniqueId val="{00000008-6C2C-4E68-A6CC-383992520C9D}"/>
            </c:ext>
          </c:extLst>
        </c:ser>
        <c:ser>
          <c:idx val="9"/>
          <c:order val="9"/>
          <c:tx>
            <c:strRef>
              <c:f>Sheet1!$L$141</c:f>
              <c:strCache>
                <c:ptCount val="1"/>
                <c:pt idx="0">
                  <c:v>Pancreas</c:v>
                </c:pt>
              </c:strCache>
            </c:strRef>
          </c:tx>
          <c:spPr>
            <a:ln w="28575" cap="rnd">
              <a:solidFill>
                <a:schemeClr val="accent4">
                  <a:lumMod val="60000"/>
                </a:schemeClr>
              </a:solidFill>
              <a:round/>
            </a:ln>
            <a:effectLst/>
          </c:spPr>
          <c:marker>
            <c:symbol val="none"/>
          </c:marker>
          <c:cat>
            <c:numRef>
              <c:f>Sheet1!$B$142:$B$157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Sheet1!$L$142:$L$157</c:f>
              <c:numCache>
                <c:formatCode>General</c:formatCode>
                <c:ptCount val="16"/>
                <c:pt idx="0">
                  <c:v>2.0327000000000002</c:v>
                </c:pt>
                <c:pt idx="1">
                  <c:v>2.0779999999999998</c:v>
                </c:pt>
                <c:pt idx="2">
                  <c:v>2.1665899999999998</c:v>
                </c:pt>
                <c:pt idx="3">
                  <c:v>2.0351300000000001</c:v>
                </c:pt>
                <c:pt idx="4">
                  <c:v>1.92764</c:v>
                </c:pt>
                <c:pt idx="5">
                  <c:v>2.04542</c:v>
                </c:pt>
                <c:pt idx="6">
                  <c:v>2.0801099999999999</c:v>
                </c:pt>
                <c:pt idx="7">
                  <c:v>2.1974800000000001</c:v>
                </c:pt>
                <c:pt idx="8">
                  <c:v>2.17299</c:v>
                </c:pt>
                <c:pt idx="9">
                  <c:v>2.2148099999999999</c:v>
                </c:pt>
                <c:pt idx="10">
                  <c:v>2.2056399999999998</c:v>
                </c:pt>
                <c:pt idx="11">
                  <c:v>2.2200299999999999</c:v>
                </c:pt>
                <c:pt idx="12">
                  <c:v>2.0047199999999998</c:v>
                </c:pt>
                <c:pt idx="13">
                  <c:v>2.2410600000000001</c:v>
                </c:pt>
                <c:pt idx="14">
                  <c:v>2.1430899999999999</c:v>
                </c:pt>
                <c:pt idx="15">
                  <c:v>2.0561400000000001</c:v>
                </c:pt>
              </c:numCache>
            </c:numRef>
          </c:val>
          <c:smooth val="0"/>
          <c:extLst>
            <c:ext xmlns:c16="http://schemas.microsoft.com/office/drawing/2014/chart" uri="{C3380CC4-5D6E-409C-BE32-E72D297353CC}">
              <c16:uniqueId val="{00000009-6C2C-4E68-A6CC-383992520C9D}"/>
            </c:ext>
          </c:extLst>
        </c:ser>
        <c:dLbls>
          <c:showLegendKey val="0"/>
          <c:showVal val="0"/>
          <c:showCatName val="0"/>
          <c:showSerName val="0"/>
          <c:showPercent val="0"/>
          <c:showBubbleSize val="0"/>
        </c:dLbls>
        <c:smooth val="0"/>
        <c:axId val="548035368"/>
        <c:axId val="548032416"/>
      </c:lineChart>
      <c:catAx>
        <c:axId val="5480353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548032416"/>
        <c:crosses val="autoZero"/>
        <c:auto val="1"/>
        <c:lblAlgn val="ctr"/>
        <c:lblOffset val="100"/>
        <c:noMultiLvlLbl val="0"/>
      </c:catAx>
      <c:valAx>
        <c:axId val="548032416"/>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Rate  per  100 000 Population</a:t>
                </a:r>
                <a:endParaRPr lang="zh-CN"/>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548035368"/>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7537182852145"/>
          <c:y val="4.6296296296296294E-2"/>
          <c:w val="0.61851574803149612"/>
          <c:h val="0.80808690580344122"/>
        </c:manualLayout>
      </c:layout>
      <c:lineChart>
        <c:grouping val="standard"/>
        <c:varyColors val="0"/>
        <c:ser>
          <c:idx val="0"/>
          <c:order val="0"/>
          <c:tx>
            <c:strRef>
              <c:f>Sheet1!$C$164</c:f>
              <c:strCache>
                <c:ptCount val="1"/>
                <c:pt idx="0">
                  <c:v>Lung</c:v>
                </c:pt>
              </c:strCache>
            </c:strRef>
          </c:tx>
          <c:spPr>
            <a:ln w="28575" cap="rnd">
              <a:solidFill>
                <a:schemeClr val="accent1"/>
              </a:solidFill>
              <a:round/>
            </a:ln>
            <a:effectLst/>
          </c:spPr>
          <c:marker>
            <c:symbol val="none"/>
          </c:marker>
          <c:cat>
            <c:numRef>
              <c:f>Sheet1!$B$165:$B$180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Sheet1!$C$165:$C$180</c:f>
              <c:numCache>
                <c:formatCode>General</c:formatCode>
                <c:ptCount val="16"/>
                <c:pt idx="0">
                  <c:v>17.017499999999998</c:v>
                </c:pt>
                <c:pt idx="1">
                  <c:v>17.192799999999998</c:v>
                </c:pt>
                <c:pt idx="2">
                  <c:v>16.520900000000001</c:v>
                </c:pt>
                <c:pt idx="3">
                  <c:v>16.646100000000001</c:v>
                </c:pt>
                <c:pt idx="4">
                  <c:v>16.537700000000001</c:v>
                </c:pt>
                <c:pt idx="5">
                  <c:v>17.2333</c:v>
                </c:pt>
                <c:pt idx="6">
                  <c:v>17.067399999999999</c:v>
                </c:pt>
                <c:pt idx="7">
                  <c:v>17.293700000000001</c:v>
                </c:pt>
                <c:pt idx="8">
                  <c:v>15.9465</c:v>
                </c:pt>
                <c:pt idx="9">
                  <c:v>16.764500000000002</c:v>
                </c:pt>
                <c:pt idx="10">
                  <c:v>16.559999999999999</c:v>
                </c:pt>
                <c:pt idx="11">
                  <c:v>15.991400000000001</c:v>
                </c:pt>
                <c:pt idx="12">
                  <c:v>16.5337</c:v>
                </c:pt>
                <c:pt idx="13">
                  <c:v>16.212599999999998</c:v>
                </c:pt>
                <c:pt idx="14">
                  <c:v>15.188499999999999</c:v>
                </c:pt>
                <c:pt idx="15">
                  <c:v>15.0945</c:v>
                </c:pt>
              </c:numCache>
            </c:numRef>
          </c:val>
          <c:smooth val="0"/>
          <c:extLst>
            <c:ext xmlns:c16="http://schemas.microsoft.com/office/drawing/2014/chart" uri="{C3380CC4-5D6E-409C-BE32-E72D297353CC}">
              <c16:uniqueId val="{00000000-4592-4689-9E3E-E3ABBD6439DA}"/>
            </c:ext>
          </c:extLst>
        </c:ser>
        <c:ser>
          <c:idx val="1"/>
          <c:order val="1"/>
          <c:tx>
            <c:strRef>
              <c:f>Sheet1!$D$164</c:f>
              <c:strCache>
                <c:ptCount val="1"/>
                <c:pt idx="0">
                  <c:v>Colorectum</c:v>
                </c:pt>
              </c:strCache>
            </c:strRef>
          </c:tx>
          <c:spPr>
            <a:ln w="28575" cap="rnd">
              <a:solidFill>
                <a:schemeClr val="accent2"/>
              </a:solidFill>
              <a:round/>
            </a:ln>
            <a:effectLst/>
          </c:spPr>
          <c:marker>
            <c:symbol val="none"/>
          </c:marker>
          <c:cat>
            <c:numRef>
              <c:f>Sheet1!$B$165:$B$180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Sheet1!$D$165:$D$180</c:f>
              <c:numCache>
                <c:formatCode>General</c:formatCode>
                <c:ptCount val="16"/>
                <c:pt idx="0">
                  <c:v>7.8071999999999999</c:v>
                </c:pt>
                <c:pt idx="1">
                  <c:v>7.55382</c:v>
                </c:pt>
                <c:pt idx="2">
                  <c:v>7.8041799999999997</c:v>
                </c:pt>
                <c:pt idx="3">
                  <c:v>7.2349500000000004</c:v>
                </c:pt>
                <c:pt idx="4">
                  <c:v>7.48224</c:v>
                </c:pt>
                <c:pt idx="5">
                  <c:v>7.55694</c:v>
                </c:pt>
                <c:pt idx="6">
                  <c:v>7.9395600000000002</c:v>
                </c:pt>
                <c:pt idx="7">
                  <c:v>7.8060400000000003</c:v>
                </c:pt>
                <c:pt idx="8">
                  <c:v>8.2065699999999993</c:v>
                </c:pt>
                <c:pt idx="9">
                  <c:v>7.8777200000000001</c:v>
                </c:pt>
                <c:pt idx="10">
                  <c:v>7.9538799999999998</c:v>
                </c:pt>
                <c:pt idx="11">
                  <c:v>7.76105</c:v>
                </c:pt>
                <c:pt idx="12">
                  <c:v>7.7181699999999998</c:v>
                </c:pt>
                <c:pt idx="13">
                  <c:v>8.0050100000000004</c:v>
                </c:pt>
                <c:pt idx="14">
                  <c:v>7.5911600000000004</c:v>
                </c:pt>
                <c:pt idx="15">
                  <c:v>7.6931099999999999</c:v>
                </c:pt>
              </c:numCache>
            </c:numRef>
          </c:val>
          <c:smooth val="0"/>
          <c:extLst>
            <c:ext xmlns:c16="http://schemas.microsoft.com/office/drawing/2014/chart" uri="{C3380CC4-5D6E-409C-BE32-E72D297353CC}">
              <c16:uniqueId val="{00000001-4592-4689-9E3E-E3ABBD6439DA}"/>
            </c:ext>
          </c:extLst>
        </c:ser>
        <c:ser>
          <c:idx val="2"/>
          <c:order val="2"/>
          <c:tx>
            <c:strRef>
              <c:f>Sheet1!$E$164</c:f>
              <c:strCache>
                <c:ptCount val="1"/>
                <c:pt idx="0">
                  <c:v>Breast</c:v>
                </c:pt>
              </c:strCache>
            </c:strRef>
          </c:tx>
          <c:spPr>
            <a:ln w="28575" cap="rnd">
              <a:solidFill>
                <a:schemeClr val="accent3"/>
              </a:solidFill>
              <a:round/>
            </a:ln>
            <a:effectLst/>
          </c:spPr>
          <c:marker>
            <c:symbol val="none"/>
          </c:marker>
          <c:cat>
            <c:numRef>
              <c:f>Sheet1!$B$165:$B$180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Sheet1!$E$165:$E$180</c:f>
              <c:numCache>
                <c:formatCode>General</c:formatCode>
                <c:ptCount val="16"/>
                <c:pt idx="0">
                  <c:v>6.4853899999999998</c:v>
                </c:pt>
                <c:pt idx="1">
                  <c:v>6.3787200000000004</c:v>
                </c:pt>
                <c:pt idx="2">
                  <c:v>6.4841499999999996</c:v>
                </c:pt>
                <c:pt idx="3">
                  <c:v>6.6694300000000002</c:v>
                </c:pt>
                <c:pt idx="4">
                  <c:v>6.5869799999999996</c:v>
                </c:pt>
                <c:pt idx="5">
                  <c:v>6.8997799999999998</c:v>
                </c:pt>
                <c:pt idx="6">
                  <c:v>6.6312499999999996</c:v>
                </c:pt>
                <c:pt idx="7">
                  <c:v>6.4172599999999997</c:v>
                </c:pt>
                <c:pt idx="8">
                  <c:v>6.9385899999999996</c:v>
                </c:pt>
                <c:pt idx="9">
                  <c:v>7.1474599999999997</c:v>
                </c:pt>
                <c:pt idx="10">
                  <c:v>7.2754799999999999</c:v>
                </c:pt>
                <c:pt idx="11">
                  <c:v>7.2112499999999997</c:v>
                </c:pt>
                <c:pt idx="12">
                  <c:v>7.0280300000000002</c:v>
                </c:pt>
                <c:pt idx="13">
                  <c:v>7.1797500000000003</c:v>
                </c:pt>
                <c:pt idx="14">
                  <c:v>7.4433499999999997</c:v>
                </c:pt>
                <c:pt idx="15">
                  <c:v>7.2477200000000002</c:v>
                </c:pt>
              </c:numCache>
            </c:numRef>
          </c:val>
          <c:smooth val="0"/>
          <c:extLst>
            <c:ext xmlns:c16="http://schemas.microsoft.com/office/drawing/2014/chart" uri="{C3380CC4-5D6E-409C-BE32-E72D297353CC}">
              <c16:uniqueId val="{00000002-4592-4689-9E3E-E3ABBD6439DA}"/>
            </c:ext>
          </c:extLst>
        </c:ser>
        <c:ser>
          <c:idx val="3"/>
          <c:order val="3"/>
          <c:tx>
            <c:strRef>
              <c:f>Sheet1!$F$164</c:f>
              <c:strCache>
                <c:ptCount val="1"/>
                <c:pt idx="0">
                  <c:v>Stomach</c:v>
                </c:pt>
              </c:strCache>
            </c:strRef>
          </c:tx>
          <c:spPr>
            <a:ln w="28575" cap="rnd">
              <a:solidFill>
                <a:schemeClr val="accent4"/>
              </a:solidFill>
              <a:round/>
            </a:ln>
            <a:effectLst/>
          </c:spPr>
          <c:marker>
            <c:symbol val="none"/>
          </c:marker>
          <c:cat>
            <c:numRef>
              <c:f>Sheet1!$B$165:$B$180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Sheet1!$F$165:$F$180</c:f>
              <c:numCache>
                <c:formatCode>General</c:formatCode>
                <c:ptCount val="16"/>
                <c:pt idx="0">
                  <c:v>12.287699999999999</c:v>
                </c:pt>
                <c:pt idx="1">
                  <c:v>11.7006</c:v>
                </c:pt>
                <c:pt idx="2">
                  <c:v>10.9596</c:v>
                </c:pt>
                <c:pt idx="3">
                  <c:v>9.6609999999999996</c:v>
                </c:pt>
                <c:pt idx="4">
                  <c:v>9.6395</c:v>
                </c:pt>
                <c:pt idx="5">
                  <c:v>9.2977000000000007</c:v>
                </c:pt>
                <c:pt idx="6">
                  <c:v>9.5563000000000002</c:v>
                </c:pt>
                <c:pt idx="7">
                  <c:v>9.1777999999999995</c:v>
                </c:pt>
                <c:pt idx="8">
                  <c:v>8.5730000000000004</c:v>
                </c:pt>
                <c:pt idx="9">
                  <c:v>8.5532000000000004</c:v>
                </c:pt>
                <c:pt idx="10">
                  <c:v>8.2308000000000003</c:v>
                </c:pt>
                <c:pt idx="11">
                  <c:v>7.9828000000000001</c:v>
                </c:pt>
                <c:pt idx="12">
                  <c:v>7.5862999999999996</c:v>
                </c:pt>
                <c:pt idx="13">
                  <c:v>7.2012999999999998</c:v>
                </c:pt>
                <c:pt idx="14">
                  <c:v>6.7541000000000002</c:v>
                </c:pt>
                <c:pt idx="15">
                  <c:v>6.4884000000000004</c:v>
                </c:pt>
              </c:numCache>
            </c:numRef>
          </c:val>
          <c:smooth val="0"/>
          <c:extLst>
            <c:ext xmlns:c16="http://schemas.microsoft.com/office/drawing/2014/chart" uri="{C3380CC4-5D6E-409C-BE32-E72D297353CC}">
              <c16:uniqueId val="{00000003-4592-4689-9E3E-E3ABBD6439DA}"/>
            </c:ext>
          </c:extLst>
        </c:ser>
        <c:ser>
          <c:idx val="4"/>
          <c:order val="4"/>
          <c:tx>
            <c:strRef>
              <c:f>Sheet1!$G$164</c:f>
              <c:strCache>
                <c:ptCount val="1"/>
                <c:pt idx="0">
                  <c:v>Liver</c:v>
                </c:pt>
              </c:strCache>
            </c:strRef>
          </c:tx>
          <c:spPr>
            <a:ln w="28575" cap="rnd">
              <a:solidFill>
                <a:schemeClr val="accent5"/>
              </a:solidFill>
              <a:round/>
            </a:ln>
            <a:effectLst/>
          </c:spPr>
          <c:marker>
            <c:symbol val="none"/>
          </c:marker>
          <c:cat>
            <c:numRef>
              <c:f>Sheet1!$B$165:$B$180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Sheet1!$G$165:$G$180</c:f>
              <c:numCache>
                <c:formatCode>General</c:formatCode>
                <c:ptCount val="16"/>
                <c:pt idx="0">
                  <c:v>9.3019700000000007</c:v>
                </c:pt>
                <c:pt idx="1">
                  <c:v>9.3235299999999999</c:v>
                </c:pt>
                <c:pt idx="2">
                  <c:v>8.7787600000000001</c:v>
                </c:pt>
                <c:pt idx="3">
                  <c:v>8.1801499999999994</c:v>
                </c:pt>
                <c:pt idx="4">
                  <c:v>8.2324099999999998</c:v>
                </c:pt>
                <c:pt idx="5">
                  <c:v>8.4365500000000004</c:v>
                </c:pt>
                <c:pt idx="6">
                  <c:v>8.4371700000000001</c:v>
                </c:pt>
                <c:pt idx="7">
                  <c:v>8.0002800000000001</c:v>
                </c:pt>
                <c:pt idx="8">
                  <c:v>7.7307300000000003</c:v>
                </c:pt>
                <c:pt idx="9">
                  <c:v>7.4104299999999999</c:v>
                </c:pt>
                <c:pt idx="10">
                  <c:v>7.2575799999999999</c:v>
                </c:pt>
                <c:pt idx="11">
                  <c:v>6.7469200000000003</c:v>
                </c:pt>
                <c:pt idx="12">
                  <c:v>6.4486400000000001</c:v>
                </c:pt>
                <c:pt idx="13">
                  <c:v>6.1467499999999999</c:v>
                </c:pt>
                <c:pt idx="14">
                  <c:v>5.9283200000000003</c:v>
                </c:pt>
                <c:pt idx="15">
                  <c:v>5.56602</c:v>
                </c:pt>
              </c:numCache>
            </c:numRef>
          </c:val>
          <c:smooth val="0"/>
          <c:extLst>
            <c:ext xmlns:c16="http://schemas.microsoft.com/office/drawing/2014/chart" uri="{C3380CC4-5D6E-409C-BE32-E72D297353CC}">
              <c16:uniqueId val="{00000004-4592-4689-9E3E-E3ABBD6439DA}"/>
            </c:ext>
          </c:extLst>
        </c:ser>
        <c:ser>
          <c:idx val="5"/>
          <c:order val="5"/>
          <c:tx>
            <c:strRef>
              <c:f>Sheet1!$H$164</c:f>
              <c:strCache>
                <c:ptCount val="1"/>
                <c:pt idx="0">
                  <c:v>Esophagus</c:v>
                </c:pt>
              </c:strCache>
            </c:strRef>
          </c:tx>
          <c:spPr>
            <a:ln w="28575" cap="rnd">
              <a:solidFill>
                <a:schemeClr val="accent6"/>
              </a:solidFill>
              <a:round/>
            </a:ln>
            <a:effectLst/>
          </c:spPr>
          <c:marker>
            <c:symbol val="none"/>
          </c:marker>
          <c:cat>
            <c:numRef>
              <c:f>Sheet1!$B$165:$B$180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Sheet1!$H$165:$H$180</c:f>
              <c:numCache>
                <c:formatCode>General</c:formatCode>
                <c:ptCount val="16"/>
                <c:pt idx="0">
                  <c:v>8.1922999999999995</c:v>
                </c:pt>
                <c:pt idx="1">
                  <c:v>7.7043400000000002</c:v>
                </c:pt>
                <c:pt idx="2">
                  <c:v>7.5555899999999996</c:v>
                </c:pt>
                <c:pt idx="3">
                  <c:v>6.5711399999999998</c:v>
                </c:pt>
                <c:pt idx="4">
                  <c:v>5.7617200000000004</c:v>
                </c:pt>
                <c:pt idx="5">
                  <c:v>5.6620299999999997</c:v>
                </c:pt>
                <c:pt idx="6">
                  <c:v>5.6159400000000002</c:v>
                </c:pt>
                <c:pt idx="7">
                  <c:v>4.9404399999999997</c:v>
                </c:pt>
                <c:pt idx="8">
                  <c:v>4.6829299999999998</c:v>
                </c:pt>
                <c:pt idx="9">
                  <c:v>4.55016</c:v>
                </c:pt>
                <c:pt idx="10">
                  <c:v>4.4972300000000001</c:v>
                </c:pt>
                <c:pt idx="11">
                  <c:v>3.8734000000000002</c:v>
                </c:pt>
                <c:pt idx="12">
                  <c:v>3.7145000000000001</c:v>
                </c:pt>
                <c:pt idx="13">
                  <c:v>3.5058099999999999</c:v>
                </c:pt>
                <c:pt idx="14">
                  <c:v>3.2868400000000002</c:v>
                </c:pt>
                <c:pt idx="15">
                  <c:v>3.0432999999999999</c:v>
                </c:pt>
              </c:numCache>
            </c:numRef>
          </c:val>
          <c:smooth val="0"/>
          <c:extLst>
            <c:ext xmlns:c16="http://schemas.microsoft.com/office/drawing/2014/chart" uri="{C3380CC4-5D6E-409C-BE32-E72D297353CC}">
              <c16:uniqueId val="{00000005-4592-4689-9E3E-E3ABBD6439DA}"/>
            </c:ext>
          </c:extLst>
        </c:ser>
        <c:ser>
          <c:idx val="6"/>
          <c:order val="6"/>
          <c:tx>
            <c:strRef>
              <c:f>Sheet1!$I$164</c:f>
              <c:strCache>
                <c:ptCount val="1"/>
                <c:pt idx="0">
                  <c:v>Cervix</c:v>
                </c:pt>
              </c:strCache>
            </c:strRef>
          </c:tx>
          <c:spPr>
            <a:ln w="28575" cap="rnd">
              <a:solidFill>
                <a:schemeClr val="accent1">
                  <a:lumMod val="60000"/>
                </a:schemeClr>
              </a:solidFill>
              <a:round/>
            </a:ln>
            <a:effectLst/>
          </c:spPr>
          <c:marker>
            <c:symbol val="none"/>
          </c:marker>
          <c:cat>
            <c:numRef>
              <c:f>Sheet1!$B$165:$B$180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Sheet1!$I$165:$I$180</c:f>
              <c:numCache>
                <c:formatCode>General</c:formatCode>
                <c:ptCount val="16"/>
                <c:pt idx="0">
                  <c:v>1.11243</c:v>
                </c:pt>
                <c:pt idx="1">
                  <c:v>1.0386599999999999</c:v>
                </c:pt>
                <c:pt idx="2">
                  <c:v>1.2109700000000001</c:v>
                </c:pt>
                <c:pt idx="3">
                  <c:v>1.23916</c:v>
                </c:pt>
                <c:pt idx="4">
                  <c:v>1.3914</c:v>
                </c:pt>
                <c:pt idx="5">
                  <c:v>1.3827199999999999</c:v>
                </c:pt>
                <c:pt idx="6">
                  <c:v>1.56151</c:v>
                </c:pt>
                <c:pt idx="7">
                  <c:v>1.5239799999999999</c:v>
                </c:pt>
                <c:pt idx="8">
                  <c:v>1.6614100000000001</c:v>
                </c:pt>
                <c:pt idx="9">
                  <c:v>1.84558</c:v>
                </c:pt>
                <c:pt idx="10">
                  <c:v>2.0095800000000001</c:v>
                </c:pt>
                <c:pt idx="11">
                  <c:v>1.8580300000000001</c:v>
                </c:pt>
                <c:pt idx="12">
                  <c:v>2.0307300000000001</c:v>
                </c:pt>
                <c:pt idx="13">
                  <c:v>2.18492</c:v>
                </c:pt>
                <c:pt idx="14">
                  <c:v>2.2021199999999999</c:v>
                </c:pt>
                <c:pt idx="15">
                  <c:v>2.2635399999999999</c:v>
                </c:pt>
              </c:numCache>
            </c:numRef>
          </c:val>
          <c:smooth val="0"/>
          <c:extLst>
            <c:ext xmlns:c16="http://schemas.microsoft.com/office/drawing/2014/chart" uri="{C3380CC4-5D6E-409C-BE32-E72D297353CC}">
              <c16:uniqueId val="{00000006-4592-4689-9E3E-E3ABBD6439DA}"/>
            </c:ext>
          </c:extLst>
        </c:ser>
        <c:ser>
          <c:idx val="7"/>
          <c:order val="7"/>
          <c:tx>
            <c:strRef>
              <c:f>Sheet1!$J$164</c:f>
              <c:strCache>
                <c:ptCount val="1"/>
                <c:pt idx="0">
                  <c:v>Pancreas</c:v>
                </c:pt>
              </c:strCache>
            </c:strRef>
          </c:tx>
          <c:spPr>
            <a:ln w="28575" cap="rnd">
              <a:solidFill>
                <a:schemeClr val="accent2">
                  <a:lumMod val="60000"/>
                </a:schemeClr>
              </a:solidFill>
              <a:round/>
            </a:ln>
            <a:effectLst/>
          </c:spPr>
          <c:marker>
            <c:symbol val="none"/>
          </c:marker>
          <c:cat>
            <c:numRef>
              <c:f>Sheet1!$B$165:$B$180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Sheet1!$J$165:$J$180</c:f>
              <c:numCache>
                <c:formatCode>General</c:formatCode>
                <c:ptCount val="16"/>
                <c:pt idx="0">
                  <c:v>2.2634799999999999</c:v>
                </c:pt>
                <c:pt idx="1">
                  <c:v>2.39825</c:v>
                </c:pt>
                <c:pt idx="2">
                  <c:v>2.2118099999999998</c:v>
                </c:pt>
                <c:pt idx="3">
                  <c:v>2.1161500000000002</c:v>
                </c:pt>
                <c:pt idx="4">
                  <c:v>2.004</c:v>
                </c:pt>
                <c:pt idx="5">
                  <c:v>2.1017199999999998</c:v>
                </c:pt>
                <c:pt idx="6">
                  <c:v>2.2133400000000001</c:v>
                </c:pt>
                <c:pt idx="7">
                  <c:v>2.4256600000000001</c:v>
                </c:pt>
                <c:pt idx="8">
                  <c:v>2.2410100000000002</c:v>
                </c:pt>
                <c:pt idx="9">
                  <c:v>2.3648199999999999</c:v>
                </c:pt>
                <c:pt idx="10">
                  <c:v>2.2753399999999999</c:v>
                </c:pt>
                <c:pt idx="11">
                  <c:v>2.4142800000000002</c:v>
                </c:pt>
                <c:pt idx="12">
                  <c:v>2.2722099999999998</c:v>
                </c:pt>
                <c:pt idx="13">
                  <c:v>2.1469100000000001</c:v>
                </c:pt>
                <c:pt idx="14">
                  <c:v>2.2412100000000001</c:v>
                </c:pt>
                <c:pt idx="15">
                  <c:v>2.1038999999999999</c:v>
                </c:pt>
              </c:numCache>
            </c:numRef>
          </c:val>
          <c:smooth val="0"/>
          <c:extLst>
            <c:ext xmlns:c16="http://schemas.microsoft.com/office/drawing/2014/chart" uri="{C3380CC4-5D6E-409C-BE32-E72D297353CC}">
              <c16:uniqueId val="{00000007-4592-4689-9E3E-E3ABBD6439DA}"/>
            </c:ext>
          </c:extLst>
        </c:ser>
        <c:ser>
          <c:idx val="8"/>
          <c:order val="8"/>
          <c:tx>
            <c:strRef>
              <c:f>Sheet1!$K$164</c:f>
              <c:strCache>
                <c:ptCount val="1"/>
                <c:pt idx="0">
                  <c:v>Ovary</c:v>
                </c:pt>
              </c:strCache>
            </c:strRef>
          </c:tx>
          <c:spPr>
            <a:ln w="28575" cap="rnd">
              <a:solidFill>
                <a:schemeClr val="accent3">
                  <a:lumMod val="60000"/>
                </a:schemeClr>
              </a:solidFill>
              <a:round/>
            </a:ln>
            <a:effectLst/>
          </c:spPr>
          <c:marker>
            <c:symbol val="none"/>
          </c:marker>
          <c:cat>
            <c:numRef>
              <c:f>Sheet1!$B$165:$B$180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Sheet1!$K$165:$K$180</c:f>
              <c:numCache>
                <c:formatCode>General</c:formatCode>
                <c:ptCount val="16"/>
                <c:pt idx="0">
                  <c:v>1.57091</c:v>
                </c:pt>
                <c:pt idx="1">
                  <c:v>1.60036</c:v>
                </c:pt>
                <c:pt idx="2">
                  <c:v>1.68659</c:v>
                </c:pt>
                <c:pt idx="3">
                  <c:v>1.54843</c:v>
                </c:pt>
                <c:pt idx="4">
                  <c:v>1.8065899999999999</c:v>
                </c:pt>
                <c:pt idx="5">
                  <c:v>2.0108700000000002</c:v>
                </c:pt>
                <c:pt idx="6">
                  <c:v>1.7166699999999999</c:v>
                </c:pt>
                <c:pt idx="7">
                  <c:v>1.7613799999999999</c:v>
                </c:pt>
                <c:pt idx="8">
                  <c:v>1.6214900000000001</c:v>
                </c:pt>
                <c:pt idx="9">
                  <c:v>1.5561799999999999</c:v>
                </c:pt>
                <c:pt idx="10">
                  <c:v>1.6186100000000001</c:v>
                </c:pt>
                <c:pt idx="11">
                  <c:v>1.67977</c:v>
                </c:pt>
                <c:pt idx="12">
                  <c:v>1.5102</c:v>
                </c:pt>
                <c:pt idx="13">
                  <c:v>1.5272600000000001</c:v>
                </c:pt>
                <c:pt idx="14">
                  <c:v>1.4684900000000001</c:v>
                </c:pt>
                <c:pt idx="15">
                  <c:v>1.4747699999999999</c:v>
                </c:pt>
              </c:numCache>
            </c:numRef>
          </c:val>
          <c:smooth val="0"/>
          <c:extLst>
            <c:ext xmlns:c16="http://schemas.microsoft.com/office/drawing/2014/chart" uri="{C3380CC4-5D6E-409C-BE32-E72D297353CC}">
              <c16:uniqueId val="{00000008-4592-4689-9E3E-E3ABBD6439DA}"/>
            </c:ext>
          </c:extLst>
        </c:ser>
        <c:ser>
          <c:idx val="9"/>
          <c:order val="9"/>
          <c:tx>
            <c:strRef>
              <c:f>Sheet1!$L$164</c:f>
              <c:strCache>
                <c:ptCount val="1"/>
                <c:pt idx="0">
                  <c:v>Thyroid</c:v>
                </c:pt>
              </c:strCache>
            </c:strRef>
          </c:tx>
          <c:spPr>
            <a:ln w="28575" cap="rnd">
              <a:solidFill>
                <a:schemeClr val="accent4">
                  <a:lumMod val="60000"/>
                </a:schemeClr>
              </a:solidFill>
              <a:round/>
            </a:ln>
            <a:effectLst/>
          </c:spPr>
          <c:marker>
            <c:symbol val="none"/>
          </c:marker>
          <c:cat>
            <c:numRef>
              <c:f>Sheet1!$B$165:$B$180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Sheet1!$L$165:$L$180</c:f>
              <c:numCache>
                <c:formatCode>General</c:formatCode>
                <c:ptCount val="16"/>
                <c:pt idx="0">
                  <c:v>0.41045999999999999</c:v>
                </c:pt>
                <c:pt idx="1">
                  <c:v>0.28932000000000002</c:v>
                </c:pt>
                <c:pt idx="2">
                  <c:v>0.36658000000000002</c:v>
                </c:pt>
                <c:pt idx="3">
                  <c:v>0.36037999999999998</c:v>
                </c:pt>
                <c:pt idx="4">
                  <c:v>0.36468</c:v>
                </c:pt>
                <c:pt idx="5">
                  <c:v>0.37934000000000001</c:v>
                </c:pt>
                <c:pt idx="6">
                  <c:v>0.34943000000000002</c:v>
                </c:pt>
                <c:pt idx="7">
                  <c:v>0.33860000000000001</c:v>
                </c:pt>
                <c:pt idx="8">
                  <c:v>0.34483000000000003</c:v>
                </c:pt>
                <c:pt idx="9">
                  <c:v>0.41439999999999999</c:v>
                </c:pt>
                <c:pt idx="10">
                  <c:v>0.42524000000000001</c:v>
                </c:pt>
                <c:pt idx="11">
                  <c:v>0.44068000000000002</c:v>
                </c:pt>
                <c:pt idx="12">
                  <c:v>0.44097999999999998</c:v>
                </c:pt>
                <c:pt idx="13">
                  <c:v>0.40140999999999999</c:v>
                </c:pt>
                <c:pt idx="14">
                  <c:v>0.40615000000000001</c:v>
                </c:pt>
                <c:pt idx="15">
                  <c:v>0.41009000000000001</c:v>
                </c:pt>
              </c:numCache>
            </c:numRef>
          </c:val>
          <c:smooth val="0"/>
          <c:extLst>
            <c:ext xmlns:c16="http://schemas.microsoft.com/office/drawing/2014/chart" uri="{C3380CC4-5D6E-409C-BE32-E72D297353CC}">
              <c16:uniqueId val="{00000009-4592-4689-9E3E-E3ABBD6439DA}"/>
            </c:ext>
          </c:extLst>
        </c:ser>
        <c:dLbls>
          <c:showLegendKey val="0"/>
          <c:showVal val="0"/>
          <c:showCatName val="0"/>
          <c:showSerName val="0"/>
          <c:showPercent val="0"/>
          <c:showBubbleSize val="0"/>
        </c:dLbls>
        <c:smooth val="0"/>
        <c:axId val="548035368"/>
        <c:axId val="548032416"/>
      </c:lineChart>
      <c:catAx>
        <c:axId val="5480353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548032416"/>
        <c:crosses val="autoZero"/>
        <c:auto val="1"/>
        <c:lblAlgn val="ctr"/>
        <c:lblOffset val="100"/>
        <c:noMultiLvlLbl val="0"/>
      </c:catAx>
      <c:valAx>
        <c:axId val="548032416"/>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Rate  per  100 000 Population</a:t>
                </a:r>
                <a:endParaRPr lang="zh-CN"/>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548035368"/>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6EAC4D6-E876-46DC-9D3B-629B658E1C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442749D-293A-44ED-BF03-778572D68A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247A6-AD13-41BE-839B-8F61320D294E}" type="datetimeFigureOut">
              <a:rPr lang="zh-CN" altLang="en-US" smtClean="0"/>
              <a:t>2019/6/14</a:t>
            </a:fld>
            <a:endParaRPr lang="zh-CN" altLang="en-US"/>
          </a:p>
        </p:txBody>
      </p:sp>
      <p:sp>
        <p:nvSpPr>
          <p:cNvPr id="4" name="页脚占位符 3">
            <a:extLst>
              <a:ext uri="{FF2B5EF4-FFF2-40B4-BE49-F238E27FC236}">
                <a16:creationId xmlns:a16="http://schemas.microsoft.com/office/drawing/2014/main" id="{3AB03DD5-36BF-436D-A12F-CBD6090F6A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56517F58-E9B1-4BC9-B949-DA931C782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514F4-F2C2-40F8-860A-D1C05059305A}" type="slidenum">
              <a:rPr lang="zh-CN" altLang="en-US" smtClean="0"/>
              <a:t>‹#›</a:t>
            </a:fld>
            <a:endParaRPr lang="zh-CN" altLang="en-US"/>
          </a:p>
        </p:txBody>
      </p:sp>
    </p:spTree>
    <p:extLst>
      <p:ext uri="{BB962C8B-B14F-4D97-AF65-F5344CB8AC3E}">
        <p14:creationId xmlns:p14="http://schemas.microsoft.com/office/powerpoint/2010/main" val="3150561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FBB44-90F9-46FE-9B7E-0A29548F597A}" type="datetimeFigureOut">
              <a:rPr lang="zh-CN" altLang="en-US" smtClean="0"/>
              <a:t>2019/6/14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372AD-2107-4F10-B537-1C7AC4170AC4}" type="slidenum">
              <a:rPr lang="zh-CN" altLang="en-US" smtClean="0"/>
              <a:t>‹#›</a:t>
            </a:fld>
            <a:endParaRPr lang="zh-CN" altLang="en-US"/>
          </a:p>
        </p:txBody>
      </p:sp>
    </p:spTree>
    <p:extLst>
      <p:ext uri="{BB962C8B-B14F-4D97-AF65-F5344CB8AC3E}">
        <p14:creationId xmlns:p14="http://schemas.microsoft.com/office/powerpoint/2010/main" val="235546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86372AD-2107-4F10-B537-1C7AC4170AC4}" type="slidenum">
              <a:rPr lang="zh-CN" altLang="en-US" smtClean="0"/>
              <a:t>3</a:t>
            </a:fld>
            <a:endParaRPr lang="zh-CN" altLang="en-US"/>
          </a:p>
        </p:txBody>
      </p:sp>
    </p:spTree>
    <p:extLst>
      <p:ext uri="{BB962C8B-B14F-4D97-AF65-F5344CB8AC3E}">
        <p14:creationId xmlns:p14="http://schemas.microsoft.com/office/powerpoint/2010/main" val="143635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86372AD-2107-4F10-B537-1C7AC4170AC4}" type="slidenum">
              <a:rPr lang="zh-CN" altLang="en-US" smtClean="0"/>
              <a:t>10</a:t>
            </a:fld>
            <a:endParaRPr lang="zh-CN" altLang="en-US"/>
          </a:p>
        </p:txBody>
      </p:sp>
    </p:spTree>
    <p:extLst>
      <p:ext uri="{BB962C8B-B14F-4D97-AF65-F5344CB8AC3E}">
        <p14:creationId xmlns:p14="http://schemas.microsoft.com/office/powerpoint/2010/main" val="138841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647E51-1876-4B3F-9B51-F5DB55EBEB07}" type="slidenum">
              <a:rPr lang="en-US" altLang="zh-CN" smtClean="0"/>
              <a:pPr/>
              <a:t>11</a:t>
            </a:fld>
            <a:endParaRPr lang="en-US" altLang="zh-CN"/>
          </a:p>
        </p:txBody>
      </p:sp>
    </p:spTree>
    <p:extLst>
      <p:ext uri="{BB962C8B-B14F-4D97-AF65-F5344CB8AC3E}">
        <p14:creationId xmlns:p14="http://schemas.microsoft.com/office/powerpoint/2010/main" val="299179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86372AD-2107-4F10-B537-1C7AC4170AC4}" type="slidenum">
              <a:rPr lang="zh-CN" altLang="en-US" smtClean="0"/>
              <a:t>13</a:t>
            </a:fld>
            <a:endParaRPr lang="zh-CN" altLang="en-US"/>
          </a:p>
        </p:txBody>
      </p:sp>
    </p:spTree>
    <p:extLst>
      <p:ext uri="{BB962C8B-B14F-4D97-AF65-F5344CB8AC3E}">
        <p14:creationId xmlns:p14="http://schemas.microsoft.com/office/powerpoint/2010/main" val="112617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647E51-1876-4B3F-9B51-F5DB55EBEB07}" type="slidenum">
              <a:rPr lang="en-US" altLang="zh-CN" smtClean="0"/>
              <a:pPr/>
              <a:t>14</a:t>
            </a:fld>
            <a:endParaRPr lang="en-US" altLang="zh-CN"/>
          </a:p>
        </p:txBody>
      </p:sp>
    </p:spTree>
    <p:extLst>
      <p:ext uri="{BB962C8B-B14F-4D97-AF65-F5344CB8AC3E}">
        <p14:creationId xmlns:p14="http://schemas.microsoft.com/office/powerpoint/2010/main" val="241108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dirty="0">
                <a:latin typeface="Times New Roman" panose="02020603050405020304" pitchFamily="18" charset="0"/>
                <a:ea typeface="华文楷体" panose="02010600040101010101" pitchFamily="2" charset="-122"/>
                <a:cs typeface="Times New Roman" panose="02020603050405020304" pitchFamily="18" charset="0"/>
              </a:rPr>
              <a:t>Lung cancer, colorectal cancer increased rapidly, </a:t>
            </a:r>
            <a:r>
              <a:rPr kumimoji="1" lang="en-US" altLang="zh-CN" sz="1200" dirty="0" err="1">
                <a:latin typeface="Times New Roman" panose="02020603050405020304" pitchFamily="18" charset="0"/>
                <a:ea typeface="华文楷体" panose="02010600040101010101" pitchFamily="2" charset="-122"/>
                <a:cs typeface="Times New Roman" panose="02020603050405020304" pitchFamily="18" charset="0"/>
              </a:rPr>
              <a:t>meanwile</a:t>
            </a:r>
            <a:r>
              <a:rPr kumimoji="1" lang="en-US" altLang="zh-CN" sz="1200" dirty="0">
                <a:latin typeface="Times New Roman" panose="02020603050405020304" pitchFamily="18" charset="0"/>
                <a:ea typeface="华文楷体" panose="02010600040101010101" pitchFamily="2" charset="-122"/>
                <a:cs typeface="Times New Roman" panose="02020603050405020304" pitchFamily="18" charset="0"/>
              </a:rPr>
              <a:t>, digestive tract cancers still stayed at a high level, this lead the cancer prevention and control facing with new challenge, and showed the coexistence of cancer patterns between developed and developing countries.</a:t>
            </a:r>
            <a:endParaRPr kumimoji="1" lang="zh-CN" altLang="en-US" sz="1200" dirty="0">
              <a:latin typeface="Times New Roman" panose="02020603050405020304" pitchFamily="18" charset="0"/>
              <a:ea typeface="华文楷体" panose="0201060004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sz="1200" dirty="0">
              <a:latin typeface="Times New Roman" panose="02020603050405020304" pitchFamily="18" charset="0"/>
              <a:ea typeface="华文楷体" panose="0201060004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6D647E51-1876-4B3F-9B51-F5DB55EBEB07}" type="slidenum">
              <a:rPr lang="en-US" altLang="zh-CN" smtClean="0"/>
              <a:pPr/>
              <a:t>15</a:t>
            </a:fld>
            <a:endParaRPr lang="en-US" altLang="zh-CN"/>
          </a:p>
        </p:txBody>
      </p:sp>
    </p:spTree>
    <p:extLst>
      <p:ext uri="{BB962C8B-B14F-4D97-AF65-F5344CB8AC3E}">
        <p14:creationId xmlns:p14="http://schemas.microsoft.com/office/powerpoint/2010/main" val="358157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6D647E51-1876-4B3F-9B51-F5DB55EBEB07}" type="slidenum">
              <a:rPr lang="en-US" altLang="zh-CN" smtClean="0"/>
              <a:pPr/>
              <a:t>17</a:t>
            </a:fld>
            <a:endParaRPr lang="en-US" altLang="zh-CN"/>
          </a:p>
        </p:txBody>
      </p:sp>
    </p:spTree>
    <p:extLst>
      <p:ext uri="{BB962C8B-B14F-4D97-AF65-F5344CB8AC3E}">
        <p14:creationId xmlns:p14="http://schemas.microsoft.com/office/powerpoint/2010/main" val="101655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86372AD-2107-4F10-B537-1C7AC4170AC4}" type="slidenum">
              <a:rPr lang="zh-CN" altLang="en-US" smtClean="0"/>
              <a:t>20</a:t>
            </a:fld>
            <a:endParaRPr lang="zh-CN" altLang="en-US"/>
          </a:p>
        </p:txBody>
      </p:sp>
    </p:spTree>
    <p:extLst>
      <p:ext uri="{BB962C8B-B14F-4D97-AF65-F5344CB8AC3E}">
        <p14:creationId xmlns:p14="http://schemas.microsoft.com/office/powerpoint/2010/main" val="255525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80627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791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F8C4318-C954-4934-9E3B-57C9B8414D80}" type="datetime1">
              <a:rPr lang="zh-CN" altLang="en-US" smtClean="0"/>
              <a:t>2019/6/14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14C2D5-7946-4350-9729-A45E0D1CFA5D}" type="slidenum">
              <a:rPr lang="zh-CN" altLang="en-US" smtClean="0"/>
              <a:t>‹#›</a:t>
            </a:fld>
            <a:endParaRPr lang="zh-CN" altLang="en-US"/>
          </a:p>
        </p:txBody>
      </p:sp>
    </p:spTree>
    <p:extLst>
      <p:ext uri="{BB962C8B-B14F-4D97-AF65-F5344CB8AC3E}">
        <p14:creationId xmlns:p14="http://schemas.microsoft.com/office/powerpoint/2010/main" val="128466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0051B-0522-43A3-83EF-A200FE314B27}" type="datetime1">
              <a:rPr lang="zh-CN" altLang="en-US" smtClean="0"/>
              <a:t>2019/6/14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14C2D5-7946-4350-9729-A45E0D1CFA5D}" type="slidenum">
              <a:rPr lang="zh-CN" altLang="en-US" smtClean="0"/>
              <a:t>‹#›</a:t>
            </a:fld>
            <a:endParaRPr lang="zh-CN" altLang="en-US"/>
          </a:p>
        </p:txBody>
      </p:sp>
    </p:spTree>
    <p:extLst>
      <p:ext uri="{BB962C8B-B14F-4D97-AF65-F5344CB8AC3E}">
        <p14:creationId xmlns:p14="http://schemas.microsoft.com/office/powerpoint/2010/main" val="284219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7015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E82C0FC-C90E-4BCB-9D31-AFDAA9A2095A}" type="datetime1">
              <a:rPr lang="zh-CN" altLang="en-US" smtClean="0"/>
              <a:t>2019/6/14</a:t>
            </a:fld>
            <a:endParaRPr lang="zh-CN"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641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AF55749-1F58-414F-98C1-73C6945B64B5}" type="datetime1">
              <a:rPr lang="zh-CN" altLang="en-US" smtClean="0"/>
              <a:t>2019/6/14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14C2D5-7946-4350-9729-A45E0D1CFA5D}" type="slidenum">
              <a:rPr lang="zh-CN" altLang="en-US" smtClean="0"/>
              <a:t>‹#›</a:t>
            </a:fld>
            <a:endParaRPr lang="zh-CN" altLang="en-US"/>
          </a:p>
        </p:txBody>
      </p:sp>
    </p:spTree>
    <p:extLst>
      <p:ext uri="{BB962C8B-B14F-4D97-AF65-F5344CB8AC3E}">
        <p14:creationId xmlns:p14="http://schemas.microsoft.com/office/powerpoint/2010/main" val="163996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4CB4D1C-0837-42BA-B00A-D488475039DD}" type="datetime1">
              <a:rPr lang="zh-CN" altLang="en-US" smtClean="0"/>
              <a:t>2019/6/14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14C2D5-7946-4350-9729-A45E0D1CFA5D}" type="slidenum">
              <a:rPr lang="zh-CN" altLang="en-US" smtClean="0"/>
              <a:t>‹#›</a:t>
            </a:fld>
            <a:endParaRPr lang="zh-CN" altLang="en-US"/>
          </a:p>
        </p:txBody>
      </p:sp>
    </p:spTree>
    <p:extLst>
      <p:ext uri="{BB962C8B-B14F-4D97-AF65-F5344CB8AC3E}">
        <p14:creationId xmlns:p14="http://schemas.microsoft.com/office/powerpoint/2010/main" val="209235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6E29474-DA59-43FD-A864-7519D6F59878}" type="datetime1">
              <a:rPr lang="zh-CN" altLang="en-US" smtClean="0"/>
              <a:t>2019/6/14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14C2D5-7946-4350-9729-A45E0D1CFA5D}" type="slidenum">
              <a:rPr lang="zh-CN" altLang="en-US" smtClean="0"/>
              <a:t>‹#›</a:t>
            </a:fld>
            <a:endParaRPr lang="zh-CN" altLang="en-US"/>
          </a:p>
        </p:txBody>
      </p:sp>
    </p:spTree>
    <p:extLst>
      <p:ext uri="{BB962C8B-B14F-4D97-AF65-F5344CB8AC3E}">
        <p14:creationId xmlns:p14="http://schemas.microsoft.com/office/powerpoint/2010/main" val="2838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363EC39-7315-4D42-8E6C-D7CD7F31FBB6}" type="datetime1">
              <a:rPr lang="zh-CN" altLang="en-US" smtClean="0"/>
              <a:t>2019/6/14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14C2D5-7946-4350-9729-A45E0D1CFA5D}" type="slidenum">
              <a:rPr lang="zh-CN" altLang="en-US" smtClean="0"/>
              <a:t>‹#›</a:t>
            </a:fld>
            <a:endParaRPr lang="zh-CN" altLang="en-US"/>
          </a:p>
        </p:txBody>
      </p:sp>
    </p:spTree>
    <p:extLst>
      <p:ext uri="{BB962C8B-B14F-4D97-AF65-F5344CB8AC3E}">
        <p14:creationId xmlns:p14="http://schemas.microsoft.com/office/powerpoint/2010/main" val="279722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30D9B-CFFD-41A4-BC4F-3BA63D41AA12}" type="datetime1">
              <a:rPr lang="zh-CN" altLang="en-US" smtClean="0"/>
              <a:t>2019/6/14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14C2D5-7946-4350-9729-A45E0D1CFA5D}" type="slidenum">
              <a:rPr lang="zh-CN" altLang="en-US" smtClean="0"/>
              <a:t>‹#›</a:t>
            </a:fld>
            <a:endParaRPr lang="zh-CN" altLang="en-US"/>
          </a:p>
        </p:txBody>
      </p:sp>
    </p:spTree>
    <p:extLst>
      <p:ext uri="{BB962C8B-B14F-4D97-AF65-F5344CB8AC3E}">
        <p14:creationId xmlns:p14="http://schemas.microsoft.com/office/powerpoint/2010/main" val="263657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64303E14-05AD-494E-8235-929714084D95}" type="datetime1">
              <a:rPr lang="zh-CN" altLang="en-US" smtClean="0"/>
              <a:t>2019/6/14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14C2D5-7946-4350-9729-A45E0D1CFA5D}" type="slidenum">
              <a:rPr lang="zh-CN" altLang="en-US" smtClean="0"/>
              <a:t>‹#›</a:t>
            </a:fld>
            <a:endParaRPr lang="zh-CN" altLang="en-US"/>
          </a:p>
        </p:txBody>
      </p:sp>
    </p:spTree>
    <p:extLst>
      <p:ext uri="{BB962C8B-B14F-4D97-AF65-F5344CB8AC3E}">
        <p14:creationId xmlns:p14="http://schemas.microsoft.com/office/powerpoint/2010/main" val="294211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181D2FA-8241-4A87-9EBB-D709709878A8}" type="datetime1">
              <a:rPr lang="zh-CN" altLang="en-US" smtClean="0"/>
              <a:t>2019/6/14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14C2D5-7946-4350-9729-A45E0D1CFA5D}" type="slidenum">
              <a:rPr lang="zh-CN" altLang="en-US" smtClean="0"/>
              <a:t>‹#›</a:t>
            </a:fld>
            <a:endParaRPr lang="zh-CN" altLang="en-US"/>
          </a:p>
        </p:txBody>
      </p:sp>
    </p:spTree>
    <p:extLst>
      <p:ext uri="{BB962C8B-B14F-4D97-AF65-F5344CB8AC3E}">
        <p14:creationId xmlns:p14="http://schemas.microsoft.com/office/powerpoint/2010/main" val="171814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FF2CA-9810-4870-BE88-CD2A09CAE59C}" type="datetime1">
              <a:rPr lang="zh-CN" altLang="en-US" smtClean="0"/>
              <a:t>2019/6/14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4C2D5-7946-4350-9729-A45E0D1CFA5D}" type="slidenum">
              <a:rPr lang="zh-CN" altLang="en-US" smtClean="0"/>
              <a:t>‹#›</a:t>
            </a:fld>
            <a:endParaRPr lang="zh-CN" altLang="en-US"/>
          </a:p>
        </p:txBody>
      </p:sp>
      <p:pic>
        <p:nvPicPr>
          <p:cNvPr id="7" name="图片 6">
            <a:extLst>
              <a:ext uri="{FF2B5EF4-FFF2-40B4-BE49-F238E27FC236}">
                <a16:creationId xmlns:a16="http://schemas.microsoft.com/office/drawing/2014/main" id="{116FAA8D-7A52-4C2D-B526-36CCA8C287AE}"/>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477000" y="6099175"/>
            <a:ext cx="2667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7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ubmed/26562043"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pubmed/25940715"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52B592-95F9-4719-88DC-9B86CB33D8B9}"/>
              </a:ext>
            </a:extLst>
          </p:cNvPr>
          <p:cNvSpPr>
            <a:spLocks noGrp="1"/>
          </p:cNvSpPr>
          <p:nvPr>
            <p:ph type="ctrTitle"/>
          </p:nvPr>
        </p:nvSpPr>
        <p:spPr>
          <a:xfrm>
            <a:off x="635935" y="1536019"/>
            <a:ext cx="8301520" cy="1790700"/>
          </a:xfrm>
        </p:spPr>
        <p:txBody>
          <a:bodyPr>
            <a:normAutofit fontScale="90000"/>
          </a:bodyPr>
          <a:lstStyle/>
          <a:p>
            <a:r>
              <a:rPr lang="en-US" altLang="zh-CN" b="1" dirty="0">
                <a:latin typeface="Times New Roman" panose="02020603050405020304" pitchFamily="18" charset="0"/>
                <a:cs typeface="Times New Roman" panose="02020603050405020304" pitchFamily="18" charset="0"/>
              </a:rPr>
              <a:t>Cancer registration and its role in cancer prevention and control in China</a:t>
            </a:r>
            <a:endParaRPr lang="zh-CN" altLang="zh-CN"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F98412F6-43E9-470A-ABA6-91FD83A9BB15}"/>
              </a:ext>
            </a:extLst>
          </p:cNvPr>
          <p:cNvSpPr>
            <a:spLocks noGrp="1"/>
          </p:cNvSpPr>
          <p:nvPr>
            <p:ph type="subTitle" idx="1"/>
          </p:nvPr>
        </p:nvSpPr>
        <p:spPr>
          <a:xfrm>
            <a:off x="1143000" y="4189867"/>
            <a:ext cx="6858000" cy="1655762"/>
          </a:xfrm>
        </p:spPr>
        <p:txBody>
          <a:bodyPr>
            <a:normAutofit lnSpcReduction="10000"/>
          </a:bodyPr>
          <a:lstStyle/>
          <a:p>
            <a:r>
              <a:rPr lang="en-US" altLang="ja-JP" b="1" dirty="0" err="1">
                <a:latin typeface="Arial" panose="020B0604020202020204" pitchFamily="34" charset="0"/>
                <a:cs typeface="Arial" panose="020B0604020202020204" pitchFamily="34" charset="0"/>
              </a:rPr>
              <a:t>Wenqiang</a:t>
            </a:r>
            <a:r>
              <a:rPr lang="en-US" altLang="ja-JP" b="1" dirty="0">
                <a:latin typeface="Arial" panose="020B0604020202020204" pitchFamily="34" charset="0"/>
                <a:cs typeface="Arial" panose="020B0604020202020204" pitchFamily="34" charset="0"/>
              </a:rPr>
              <a:t> Wei, </a:t>
            </a:r>
            <a:r>
              <a:rPr lang="en-US" altLang="ja-JP" b="1" dirty="0" err="1">
                <a:latin typeface="Arial" panose="020B0604020202020204" pitchFamily="34" charset="0"/>
                <a:cs typeface="Arial" panose="020B0604020202020204" pitchFamily="34" charset="0"/>
              </a:rPr>
              <a:t>Ph.D</a:t>
            </a:r>
            <a:endParaRPr lang="en-US" altLang="ja-JP" b="1" dirty="0">
              <a:latin typeface="Arial" panose="020B0604020202020204" pitchFamily="34" charset="0"/>
              <a:cs typeface="Arial" panose="020B0604020202020204" pitchFamily="34" charset="0"/>
            </a:endParaRPr>
          </a:p>
          <a:p>
            <a:r>
              <a:rPr lang="en-US" altLang="ja-JP" b="1" dirty="0">
                <a:latin typeface="Arial" panose="020B0604020202020204" pitchFamily="34" charset="0"/>
                <a:cs typeface="Arial" panose="020B0604020202020204" pitchFamily="34" charset="0"/>
              </a:rPr>
              <a:t>R</a:t>
            </a:r>
            <a:r>
              <a:rPr lang="en-US" altLang="zh-CN" b="1" dirty="0">
                <a:latin typeface="Arial" panose="020B0604020202020204" pitchFamily="34" charset="0"/>
                <a:cs typeface="Arial" panose="020B0604020202020204" pitchFamily="34" charset="0"/>
              </a:rPr>
              <a:t>ongshou ZHENG</a:t>
            </a:r>
            <a:endParaRPr lang="en-US" altLang="ja-JP" b="1" dirty="0">
              <a:latin typeface="Arial" panose="020B0604020202020204" pitchFamily="34" charset="0"/>
              <a:cs typeface="Arial" panose="020B0604020202020204" pitchFamily="34" charset="0"/>
            </a:endParaRPr>
          </a:p>
          <a:p>
            <a:r>
              <a:rPr lang="en-US" altLang="ja-JP" b="1" dirty="0">
                <a:latin typeface="Arial" panose="020B0604020202020204" pitchFamily="34" charset="0"/>
                <a:cs typeface="Arial" panose="020B0604020202020204" pitchFamily="34" charset="0"/>
              </a:rPr>
              <a:t>National Cancer Center/Cancer Hospital,</a:t>
            </a:r>
          </a:p>
          <a:p>
            <a:r>
              <a:rPr lang="en-US" altLang="ja-JP" b="1" dirty="0">
                <a:latin typeface="Arial" panose="020B0604020202020204" pitchFamily="34" charset="0"/>
                <a:cs typeface="Arial" panose="020B0604020202020204" pitchFamily="34" charset="0"/>
              </a:rPr>
              <a:t>Chinese Academy of Medical Sciences</a:t>
            </a:r>
          </a:p>
          <a:p>
            <a:endParaRPr lang="zh-CN" altLang="en-US" dirty="0"/>
          </a:p>
        </p:txBody>
      </p:sp>
    </p:spTree>
    <p:extLst>
      <p:ext uri="{BB962C8B-B14F-4D97-AF65-F5344CB8AC3E}">
        <p14:creationId xmlns:p14="http://schemas.microsoft.com/office/powerpoint/2010/main" val="2503320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7DEEF3-7044-43B2-907D-13DD4B4DE9D9}"/>
              </a:ext>
            </a:extLst>
          </p:cNvPr>
          <p:cNvSpPr>
            <a:spLocks noGrp="1"/>
          </p:cNvSpPr>
          <p:nvPr>
            <p:ph type="title"/>
          </p:nvPr>
        </p:nvSpPr>
        <p:spPr>
          <a:xfrm>
            <a:off x="628650" y="299357"/>
            <a:ext cx="7886700" cy="1415143"/>
          </a:xfrm>
        </p:spPr>
        <p:txBody>
          <a:bodyPr>
            <a:normAutofit/>
          </a:bodyPr>
          <a:lstStyle/>
          <a:p>
            <a:r>
              <a:rPr lang="en-US" altLang="zh-CN" b="1" dirty="0"/>
              <a:t>Cancer Incidence in China</a:t>
            </a:r>
            <a:r>
              <a:rPr lang="zh-CN" altLang="en-US" b="1" dirty="0"/>
              <a:t>，</a:t>
            </a:r>
            <a:r>
              <a:rPr lang="en-US" altLang="zh-CN" b="1" dirty="0"/>
              <a:t>2015</a:t>
            </a:r>
            <a:endParaRPr lang="zh-CN" altLang="en-US" b="1" dirty="0"/>
          </a:p>
        </p:txBody>
      </p:sp>
      <p:graphicFrame>
        <p:nvGraphicFramePr>
          <p:cNvPr id="4" name="内容占位符 8">
            <a:extLst>
              <a:ext uri="{FF2B5EF4-FFF2-40B4-BE49-F238E27FC236}">
                <a16:creationId xmlns:a16="http://schemas.microsoft.com/office/drawing/2014/main" id="{10F1AB75-4B13-4645-8378-2516535138ED}"/>
              </a:ext>
            </a:extLst>
          </p:cNvPr>
          <p:cNvGraphicFramePr>
            <a:graphicFrameLocks noGrp="1"/>
          </p:cNvGraphicFramePr>
          <p:nvPr>
            <p:ph idx="1"/>
            <p:extLst>
              <p:ext uri="{D42A27DB-BD31-4B8C-83A1-F6EECF244321}">
                <p14:modId xmlns:p14="http://schemas.microsoft.com/office/powerpoint/2010/main" val="1221285898"/>
              </p:ext>
            </p:extLst>
          </p:nvPr>
        </p:nvGraphicFramePr>
        <p:xfrm>
          <a:off x="742950" y="2057402"/>
          <a:ext cx="7086602" cy="3361052"/>
        </p:xfrm>
        <a:graphic>
          <a:graphicData uri="http://schemas.openxmlformats.org/drawingml/2006/table">
            <a:tbl>
              <a:tblPr/>
              <a:tblGrid>
                <a:gridCol w="930563">
                  <a:extLst>
                    <a:ext uri="{9D8B030D-6E8A-4147-A177-3AD203B41FA5}">
                      <a16:colId xmlns:a16="http://schemas.microsoft.com/office/drawing/2014/main" val="20000"/>
                    </a:ext>
                  </a:extLst>
                </a:gridCol>
                <a:gridCol w="1011753">
                  <a:extLst>
                    <a:ext uri="{9D8B030D-6E8A-4147-A177-3AD203B41FA5}">
                      <a16:colId xmlns:a16="http://schemas.microsoft.com/office/drawing/2014/main" val="20001"/>
                    </a:ext>
                  </a:extLst>
                </a:gridCol>
                <a:gridCol w="1022373">
                  <a:extLst>
                    <a:ext uri="{9D8B030D-6E8A-4147-A177-3AD203B41FA5}">
                      <a16:colId xmlns:a16="http://schemas.microsoft.com/office/drawing/2014/main" val="20002"/>
                    </a:ext>
                  </a:extLst>
                </a:gridCol>
                <a:gridCol w="1187055">
                  <a:extLst>
                    <a:ext uri="{9D8B030D-6E8A-4147-A177-3AD203B41FA5}">
                      <a16:colId xmlns:a16="http://schemas.microsoft.com/office/drawing/2014/main" val="20003"/>
                    </a:ext>
                  </a:extLst>
                </a:gridCol>
                <a:gridCol w="1002146">
                  <a:extLst>
                    <a:ext uri="{9D8B030D-6E8A-4147-A177-3AD203B41FA5}">
                      <a16:colId xmlns:a16="http://schemas.microsoft.com/office/drawing/2014/main" val="20004"/>
                    </a:ext>
                  </a:extLst>
                </a:gridCol>
                <a:gridCol w="858983">
                  <a:extLst>
                    <a:ext uri="{9D8B030D-6E8A-4147-A177-3AD203B41FA5}">
                      <a16:colId xmlns:a16="http://schemas.microsoft.com/office/drawing/2014/main" val="20005"/>
                    </a:ext>
                  </a:extLst>
                </a:gridCol>
                <a:gridCol w="1073729">
                  <a:extLst>
                    <a:ext uri="{9D8B030D-6E8A-4147-A177-3AD203B41FA5}">
                      <a16:colId xmlns:a16="http://schemas.microsoft.com/office/drawing/2014/main" val="20006"/>
                    </a:ext>
                  </a:extLst>
                </a:gridCol>
              </a:tblGrid>
              <a:tr h="857332">
                <a:tc>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AREA</a:t>
                      </a:r>
                      <a:endPar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Gender</a:t>
                      </a:r>
                      <a:endPar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1" kern="100">
                          <a:solidFill>
                            <a:schemeClr val="tx1"/>
                          </a:solidFill>
                          <a:latin typeface="Times New Roman" panose="02020603050405020304" pitchFamily="18" charset="0"/>
                          <a:ea typeface="宋体" panose="02010600030101010101" pitchFamily="2" charset="-122"/>
                          <a:cs typeface="Times New Roman" panose="02020603050405020304" pitchFamily="18" charset="0"/>
                        </a:rPr>
                        <a:t>New Case</a:t>
                      </a:r>
                      <a:endParaRPr lang="en-US" alt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spcAft>
                          <a:spcPts val="0"/>
                        </a:spcAft>
                      </a:pPr>
                      <a:r>
                        <a:rPr lang="en-US" altLang="zh-CN" sz="1400" b="1" kern="100">
                          <a:solidFill>
                            <a:schemeClr val="tx1"/>
                          </a:solidFill>
                          <a:latin typeface="Times New Roman" panose="02020603050405020304" pitchFamily="18" charset="0"/>
                          <a:ea typeface="宋体" panose="02010600030101010101" pitchFamily="2" charset="-122"/>
                          <a:cs typeface="Times New Roman" panose="02020603050405020304" pitchFamily="18" charset="0"/>
                        </a:rPr>
                        <a:t>(1000</a:t>
                      </a:r>
                      <a:r>
                        <a:rPr lang="en-US" alt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Crude rate</a:t>
                      </a:r>
                      <a:r>
                        <a:rPr lang="en-US"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(1/10</a:t>
                      </a:r>
                      <a:r>
                        <a:rPr lang="en-US" sz="1400" b="1" kern="0" baseline="30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5</a:t>
                      </a:r>
                      <a:r>
                        <a:rPr lang="en-US"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ASR(</a:t>
                      </a:r>
                      <a:r>
                        <a:rPr lang="en-US" altLang="zh-CN" sz="1400" b="1" kern="0"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cn</a:t>
                      </a: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spcAft>
                          <a:spcPts val="0"/>
                        </a:spcAft>
                      </a:pPr>
                      <a:r>
                        <a:rPr lang="en-US"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(1/10</a:t>
                      </a:r>
                      <a:r>
                        <a:rPr lang="en-US" sz="1400" b="1" kern="0" baseline="30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5</a:t>
                      </a:r>
                      <a:r>
                        <a:rPr lang="en-US"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ASR</a:t>
                      </a:r>
                      <a:r>
                        <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(1/10</a:t>
                      </a:r>
                      <a:r>
                        <a:rPr lang="en-US" sz="1400" b="1" kern="0" baseline="30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5</a:t>
                      </a:r>
                      <a:r>
                        <a:rPr lang="en-US"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Cum.</a:t>
                      </a:r>
                      <a:r>
                        <a:rPr lang="en-US" altLang="zh-CN" sz="1400" b="1" kern="0" baseline="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rate</a:t>
                      </a:r>
                      <a:endParaRPr lang="en-US"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spcAft>
                          <a:spcPts val="0"/>
                        </a:spcAft>
                      </a:pPr>
                      <a:r>
                        <a:rPr lang="en-US"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0-74</a:t>
                      </a:r>
                      <a:r>
                        <a:rPr lang="en-US"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1298">
                <a:tc rowSpan="3">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ALL</a:t>
                      </a:r>
                      <a:endPar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ALL</a:t>
                      </a:r>
                      <a:endParaRPr 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3929.1 </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285.83 </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190.64 </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186.39 </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21.44 </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55987">
                <a:tc vMerge="1">
                  <a:txBody>
                    <a:bodyPr/>
                    <a:lstStyle/>
                    <a:p>
                      <a:endParaRPr lang="zh-CN"/>
                    </a:p>
                  </a:txBody>
                  <a:tcPr/>
                </a:tc>
                <a:tc>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MALE</a:t>
                      </a:r>
                      <a:endParaRPr 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2151.0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305.47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207.99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206.49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24.36 </a:t>
                      </a:r>
                    </a:p>
                  </a:txBody>
                  <a:tcPr marL="5715" marR="5715" marT="5715" marB="0" anchor="b">
                    <a:lnL>
                      <a:noFill/>
                    </a:lnL>
                    <a:lnR>
                      <a:noFill/>
                    </a:lnR>
                    <a:lnT>
                      <a:noFill/>
                    </a:lnT>
                    <a:lnB>
                      <a:noFill/>
                    </a:lnB>
                  </a:tcPr>
                </a:tc>
                <a:extLst>
                  <a:ext uri="{0D108BD9-81ED-4DB2-BD59-A6C34878D82A}">
                    <a16:rowId xmlns:a16="http://schemas.microsoft.com/office/drawing/2014/main" val="10002"/>
                  </a:ext>
                </a:extLst>
              </a:tr>
              <a:tr h="255987">
                <a:tc vMerge="1">
                  <a:txBody>
                    <a:bodyPr/>
                    <a:lstStyle/>
                    <a:p>
                      <a:endParaRPr lang="zh-CN"/>
                    </a:p>
                  </a:txBody>
                  <a:tcPr/>
                </a:tc>
                <a:tc>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FEMALE</a:t>
                      </a:r>
                      <a:endParaRPr 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1778.2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265.21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175.47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168.45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18.60 </a:t>
                      </a:r>
                    </a:p>
                  </a:txBody>
                  <a:tcPr marL="5715" marR="5715" marT="5715" marB="0" anchor="b">
                    <a:lnL>
                      <a:noFill/>
                    </a:lnL>
                    <a:lnR>
                      <a:noFill/>
                    </a:lnR>
                    <a:lnT>
                      <a:noFill/>
                    </a:lnT>
                    <a:lnB>
                      <a:noFill/>
                    </a:lnB>
                  </a:tcPr>
                </a:tc>
                <a:extLst>
                  <a:ext uri="{0D108BD9-81ED-4DB2-BD59-A6C34878D82A}">
                    <a16:rowId xmlns:a16="http://schemas.microsoft.com/office/drawing/2014/main" val="10003"/>
                  </a:ext>
                </a:extLst>
              </a:tr>
              <a:tr h="392811">
                <a:tc rowSpan="3">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URBAN</a:t>
                      </a:r>
                      <a:endPar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a:noFill/>
                    </a:lnL>
                    <a:lnR>
                      <a:noFill/>
                    </a:lnR>
                    <a:lnT>
                      <a:noFill/>
                    </a:lnT>
                    <a:lnB>
                      <a:noFill/>
                    </a:lnB>
                  </a:tcPr>
                </a:tc>
                <a:tc>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ALL</a:t>
                      </a:r>
                      <a:endParaRPr 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2351.7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304.96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196.09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191.38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21.81 </a:t>
                      </a:r>
                    </a:p>
                  </a:txBody>
                  <a:tcPr marL="5715" marR="5715" marT="5715" marB="0" anchor="b">
                    <a:lnL>
                      <a:noFill/>
                    </a:lnL>
                    <a:lnR>
                      <a:noFill/>
                    </a:lnR>
                    <a:lnT>
                      <a:noFill/>
                    </a:lnT>
                    <a:lnB>
                      <a:noFill/>
                    </a:lnB>
                  </a:tcPr>
                </a:tc>
                <a:extLst>
                  <a:ext uri="{0D108BD9-81ED-4DB2-BD59-A6C34878D82A}">
                    <a16:rowId xmlns:a16="http://schemas.microsoft.com/office/drawing/2014/main" val="10004"/>
                  </a:ext>
                </a:extLst>
              </a:tr>
              <a:tr h="255987">
                <a:tc vMerge="1">
                  <a:txBody>
                    <a:bodyPr/>
                    <a:lstStyle/>
                    <a:p>
                      <a:endParaRPr lang="zh-CN"/>
                    </a:p>
                  </a:txBody>
                  <a:tcPr/>
                </a:tc>
                <a:tc>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MALE</a:t>
                      </a:r>
                      <a:endParaRPr 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1258.7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319.82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209.14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207.44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24.26 </a:t>
                      </a:r>
                    </a:p>
                  </a:txBody>
                  <a:tcPr marL="5715" marR="5715" marT="5715" marB="0" anchor="b">
                    <a:lnL>
                      <a:noFill/>
                    </a:lnL>
                    <a:lnR>
                      <a:noFill/>
                    </a:lnR>
                    <a:lnT>
                      <a:noFill/>
                    </a:lnT>
                    <a:lnB>
                      <a:noFill/>
                    </a:lnB>
                  </a:tcPr>
                </a:tc>
                <a:extLst>
                  <a:ext uri="{0D108BD9-81ED-4DB2-BD59-A6C34878D82A}">
                    <a16:rowId xmlns:a16="http://schemas.microsoft.com/office/drawing/2014/main" val="10005"/>
                  </a:ext>
                </a:extLst>
              </a:tr>
              <a:tr h="255987">
                <a:tc vMerge="1">
                  <a:txBody>
                    <a:bodyPr/>
                    <a:lstStyle/>
                    <a:p>
                      <a:endParaRPr lang="zh-CN"/>
                    </a:p>
                  </a:txBody>
                  <a:tcPr/>
                </a:tc>
                <a:tc>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FEMALE</a:t>
                      </a:r>
                      <a:endParaRPr 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1093.1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289.47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185.42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177.64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19.50 </a:t>
                      </a:r>
                    </a:p>
                  </a:txBody>
                  <a:tcPr marL="5715" marR="5715" marT="5715" marB="0" anchor="b">
                    <a:lnL>
                      <a:noFill/>
                    </a:lnL>
                    <a:lnR>
                      <a:noFill/>
                    </a:lnR>
                    <a:lnT>
                      <a:noFill/>
                    </a:lnT>
                    <a:lnB>
                      <a:noFill/>
                    </a:lnB>
                  </a:tcPr>
                </a:tc>
                <a:extLst>
                  <a:ext uri="{0D108BD9-81ED-4DB2-BD59-A6C34878D82A}">
                    <a16:rowId xmlns:a16="http://schemas.microsoft.com/office/drawing/2014/main" val="10006"/>
                  </a:ext>
                </a:extLst>
              </a:tr>
              <a:tr h="295711">
                <a:tc rowSpan="3">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RURAL</a:t>
                      </a:r>
                      <a:endParaRPr lang="zh-CN" sz="1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ALL</a:t>
                      </a:r>
                      <a:endParaRPr 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1577.4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261.40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182.70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179.17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20.88 </a:t>
                      </a:r>
                    </a:p>
                  </a:txBody>
                  <a:tcPr marL="5715" marR="5715" marT="5715" marB="0" anchor="b">
                    <a:lnL>
                      <a:noFill/>
                    </a:lnL>
                    <a:lnR>
                      <a:noFill/>
                    </a:lnR>
                    <a:lnT>
                      <a:noFill/>
                    </a:lnT>
                    <a:lnB>
                      <a:noFill/>
                    </a:lnB>
                  </a:tcPr>
                </a:tc>
                <a:extLst>
                  <a:ext uri="{0D108BD9-81ED-4DB2-BD59-A6C34878D82A}">
                    <a16:rowId xmlns:a16="http://schemas.microsoft.com/office/drawing/2014/main" val="10007"/>
                  </a:ext>
                </a:extLst>
              </a:tr>
              <a:tr h="255987">
                <a:tc vMerge="1">
                  <a:txBody>
                    <a:bodyPr/>
                    <a:lstStyle/>
                    <a:p>
                      <a:endParaRPr lang="zh-CN"/>
                    </a:p>
                  </a:txBody>
                  <a:tcPr/>
                </a:tc>
                <a:tc>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MALE</a:t>
                      </a:r>
                      <a:endParaRPr 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892.3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287.30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206.04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204.79 </a:t>
                      </a:r>
                    </a:p>
                  </a:txBody>
                  <a:tcPr marL="5715" marR="5715" marT="5715" marB="0" anchor="b">
                    <a:lnL>
                      <a:noFill/>
                    </a:lnL>
                    <a:lnR>
                      <a:noFill/>
                    </a:lnR>
                    <a:lnT>
                      <a:noFill/>
                    </a:lnT>
                    <a:lnB>
                      <a:noFill/>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24.46 </a:t>
                      </a:r>
                    </a:p>
                  </a:txBody>
                  <a:tcPr marL="5715" marR="5715" marT="5715" marB="0" anchor="b">
                    <a:lnL>
                      <a:noFill/>
                    </a:lnL>
                    <a:lnR>
                      <a:noFill/>
                    </a:lnR>
                    <a:lnT>
                      <a:noFill/>
                    </a:lnT>
                    <a:lnB>
                      <a:noFill/>
                    </a:lnB>
                  </a:tcPr>
                </a:tc>
                <a:extLst>
                  <a:ext uri="{0D108BD9-81ED-4DB2-BD59-A6C34878D82A}">
                    <a16:rowId xmlns:a16="http://schemas.microsoft.com/office/drawing/2014/main" val="10008"/>
                  </a:ext>
                </a:extLst>
              </a:tr>
              <a:tr h="243965">
                <a:tc vMerge="1">
                  <a:txBody>
                    <a:bodyPr/>
                    <a:lstStyle/>
                    <a:p>
                      <a:endParaRPr lang="zh-CN"/>
                    </a:p>
                  </a:txBody>
                  <a:tcPr/>
                </a:tc>
                <a:tc>
                  <a:txBody>
                    <a:bodyPr/>
                    <a:lstStyle/>
                    <a:p>
                      <a:pPr algn="l">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FEMALE</a:t>
                      </a:r>
                      <a:endParaRPr 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685.1 </a:t>
                      </a:r>
                    </a:p>
                  </a:txBody>
                  <a:tcPr marL="5715" marR="5715" marT="57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233.92 </a:t>
                      </a:r>
                    </a:p>
                  </a:txBody>
                  <a:tcPr marL="5715" marR="5715" marT="57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161.27 </a:t>
                      </a:r>
                    </a:p>
                  </a:txBody>
                  <a:tcPr marL="5715" marR="5715" marT="57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spcAft>
                          <a:spcPts val="0"/>
                        </a:spcAft>
                      </a:pPr>
                      <a:r>
                        <a:rPr lang="en-US" altLang="zh-CN" sz="1400" b="1" kern="0">
                          <a:solidFill>
                            <a:schemeClr val="tx1"/>
                          </a:solidFill>
                          <a:latin typeface="Times New Roman" panose="02020603050405020304" pitchFamily="18" charset="0"/>
                          <a:ea typeface="宋体" panose="02010600030101010101" pitchFamily="2" charset="-122"/>
                          <a:cs typeface="Times New Roman" panose="02020603050405020304" pitchFamily="18" charset="0"/>
                        </a:rPr>
                        <a:t>155.48 </a:t>
                      </a:r>
                    </a:p>
                  </a:txBody>
                  <a:tcPr marL="5715" marR="5715" marT="57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spcAft>
                          <a:spcPts val="0"/>
                        </a:spcAft>
                      </a:pPr>
                      <a:r>
                        <a:rPr lang="en-US" altLang="zh-CN" sz="1400" b="1"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17.33 </a:t>
                      </a:r>
                    </a:p>
                  </a:txBody>
                  <a:tcPr marL="5715" marR="5715" marT="571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矩形 2">
            <a:extLst>
              <a:ext uri="{FF2B5EF4-FFF2-40B4-BE49-F238E27FC236}">
                <a16:creationId xmlns:a16="http://schemas.microsoft.com/office/drawing/2014/main" id="{FD6FCFCF-6952-4CA5-B2FF-CB9C326660AF}"/>
              </a:ext>
            </a:extLst>
          </p:cNvPr>
          <p:cNvSpPr/>
          <p:nvPr/>
        </p:nvSpPr>
        <p:spPr>
          <a:xfrm>
            <a:off x="742950" y="5418456"/>
            <a:ext cx="4260846" cy="369332"/>
          </a:xfrm>
          <a:prstGeom prst="rect">
            <a:avLst/>
          </a:prstGeom>
        </p:spPr>
        <p:txBody>
          <a:bodyPr wrap="none">
            <a:spAutoFit/>
          </a:bodyPr>
          <a:lstStyle/>
          <a:p>
            <a:r>
              <a:rPr lang="en-US" altLang="zh-CN" dirty="0"/>
              <a:t>Estimated with 368 cancer registries, 2015 </a:t>
            </a:r>
            <a:endParaRPr lang="zh-CN" altLang="en-US" dirty="0"/>
          </a:p>
        </p:txBody>
      </p:sp>
    </p:spTree>
    <p:extLst>
      <p:ext uri="{BB962C8B-B14F-4D97-AF65-F5344CB8AC3E}">
        <p14:creationId xmlns:p14="http://schemas.microsoft.com/office/powerpoint/2010/main" val="387603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19F5AC-3CEE-4AC9-901B-19804B5A9F58}"/>
              </a:ext>
            </a:extLst>
          </p:cNvPr>
          <p:cNvSpPr>
            <a:spLocks noGrp="1"/>
          </p:cNvSpPr>
          <p:nvPr>
            <p:ph type="title"/>
          </p:nvPr>
        </p:nvSpPr>
        <p:spPr/>
        <p:txBody>
          <a:bodyPr/>
          <a:lstStyle/>
          <a:p>
            <a:r>
              <a:rPr lang="en-US" altLang="zh-CN" b="1" dirty="0">
                <a:ea typeface="宋体" panose="02010600030101010101" pitchFamily="2" charset="-122"/>
              </a:rPr>
              <a:t>Cancer Mortality in China</a:t>
            </a:r>
            <a:r>
              <a:rPr lang="en-US" altLang="zh-CN" b="1" kern="0" dirty="0">
                <a:ea typeface="微软雅黑" panose="020B0503020204020204" pitchFamily="34" charset="-122"/>
                <a:cs typeface="Times New Roman" panose="02020603050405020304" pitchFamily="18" charset="0"/>
              </a:rPr>
              <a:t> , 2015</a:t>
            </a:r>
            <a:endParaRPr lang="zh-CN" altLang="en-US" b="1" dirty="0"/>
          </a:p>
        </p:txBody>
      </p:sp>
      <p:graphicFrame>
        <p:nvGraphicFramePr>
          <p:cNvPr id="4" name="内容占位符 8">
            <a:extLst>
              <a:ext uri="{FF2B5EF4-FFF2-40B4-BE49-F238E27FC236}">
                <a16:creationId xmlns:a16="http://schemas.microsoft.com/office/drawing/2014/main" id="{84AF6B2B-69DE-4314-9D41-3BFFA71A227F}"/>
              </a:ext>
            </a:extLst>
          </p:cNvPr>
          <p:cNvGraphicFramePr>
            <a:graphicFrameLocks noGrp="1"/>
          </p:cNvGraphicFramePr>
          <p:nvPr>
            <p:ph idx="1"/>
            <p:extLst>
              <p:ext uri="{D42A27DB-BD31-4B8C-83A1-F6EECF244321}">
                <p14:modId xmlns:p14="http://schemas.microsoft.com/office/powerpoint/2010/main" val="4116178627"/>
              </p:ext>
            </p:extLst>
          </p:nvPr>
        </p:nvGraphicFramePr>
        <p:xfrm>
          <a:off x="742951" y="2114552"/>
          <a:ext cx="7658099" cy="3371851"/>
        </p:xfrm>
        <a:graphic>
          <a:graphicData uri="http://schemas.openxmlformats.org/drawingml/2006/table">
            <a:tbl>
              <a:tblPr/>
              <a:tblGrid>
                <a:gridCol w="1005609">
                  <a:extLst>
                    <a:ext uri="{9D8B030D-6E8A-4147-A177-3AD203B41FA5}">
                      <a16:colId xmlns:a16="http://schemas.microsoft.com/office/drawing/2014/main" val="20000"/>
                    </a:ext>
                  </a:extLst>
                </a:gridCol>
                <a:gridCol w="1093346">
                  <a:extLst>
                    <a:ext uri="{9D8B030D-6E8A-4147-A177-3AD203B41FA5}">
                      <a16:colId xmlns:a16="http://schemas.microsoft.com/office/drawing/2014/main" val="20001"/>
                    </a:ext>
                  </a:extLst>
                </a:gridCol>
                <a:gridCol w="917870">
                  <a:extLst>
                    <a:ext uri="{9D8B030D-6E8A-4147-A177-3AD203B41FA5}">
                      <a16:colId xmlns:a16="http://schemas.microsoft.com/office/drawing/2014/main" val="20002"/>
                    </a:ext>
                  </a:extLst>
                </a:gridCol>
                <a:gridCol w="1469735">
                  <a:extLst>
                    <a:ext uri="{9D8B030D-6E8A-4147-A177-3AD203B41FA5}">
                      <a16:colId xmlns:a16="http://schemas.microsoft.com/office/drawing/2014/main" val="20003"/>
                    </a:ext>
                  </a:extLst>
                </a:gridCol>
                <a:gridCol w="1082965">
                  <a:extLst>
                    <a:ext uri="{9D8B030D-6E8A-4147-A177-3AD203B41FA5}">
                      <a16:colId xmlns:a16="http://schemas.microsoft.com/office/drawing/2014/main" val="20004"/>
                    </a:ext>
                  </a:extLst>
                </a:gridCol>
                <a:gridCol w="928255">
                  <a:extLst>
                    <a:ext uri="{9D8B030D-6E8A-4147-A177-3AD203B41FA5}">
                      <a16:colId xmlns:a16="http://schemas.microsoft.com/office/drawing/2014/main" val="20005"/>
                    </a:ext>
                  </a:extLst>
                </a:gridCol>
                <a:gridCol w="1160319">
                  <a:extLst>
                    <a:ext uri="{9D8B030D-6E8A-4147-A177-3AD203B41FA5}">
                      <a16:colId xmlns:a16="http://schemas.microsoft.com/office/drawing/2014/main" val="20006"/>
                    </a:ext>
                  </a:extLst>
                </a:gridCol>
              </a:tblGrid>
              <a:tr h="732104">
                <a:tc>
                  <a:txBody>
                    <a:bodyPr/>
                    <a:lstStyle/>
                    <a:p>
                      <a:pPr algn="l">
                        <a:spcAft>
                          <a:spcPts val="0"/>
                        </a:spcAft>
                      </a:pPr>
                      <a:r>
                        <a:rPr lang="en-US" altLang="zh-CN" sz="1400" b="1" kern="0" dirty="0">
                          <a:solidFill>
                            <a:schemeClr val="tx1"/>
                          </a:solidFill>
                          <a:latin typeface="Times New Roman" panose="02020603050405020304"/>
                          <a:ea typeface="宋体" panose="02010600030101010101" pitchFamily="2" charset="-122"/>
                          <a:cs typeface="宋体" panose="02010600030101010101" pitchFamily="2" charset="-122"/>
                        </a:rPr>
                        <a:t>AREA</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0" dirty="0">
                          <a:solidFill>
                            <a:schemeClr val="tx1"/>
                          </a:solidFill>
                          <a:latin typeface="Times New Roman" panose="02020603050405020304"/>
                          <a:ea typeface="宋体" panose="02010600030101010101" pitchFamily="2" charset="-122"/>
                          <a:cs typeface="宋体" panose="02010600030101010101" pitchFamily="2" charset="-122"/>
                        </a:rPr>
                        <a:t>Gender</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1" kern="100" dirty="0">
                          <a:solidFill>
                            <a:schemeClr val="tx1"/>
                          </a:solidFill>
                          <a:latin typeface="Times New Roman" panose="02020603050405020304"/>
                          <a:ea typeface="宋体" panose="02010600030101010101" pitchFamily="2" charset="-122"/>
                          <a:cs typeface="Times New Roman" panose="02020603050405020304"/>
                        </a:rPr>
                        <a:t>Case</a:t>
                      </a:r>
                    </a:p>
                    <a:p>
                      <a:pPr algn="r">
                        <a:spcAft>
                          <a:spcPts val="0"/>
                        </a:spcAft>
                      </a:pPr>
                      <a:r>
                        <a:rPr lang="en-US" altLang="zh-CN" sz="1400" b="1" kern="100" dirty="0">
                          <a:solidFill>
                            <a:schemeClr val="tx1"/>
                          </a:solidFill>
                          <a:latin typeface="Times New Roman" panose="02020603050405020304"/>
                          <a:ea typeface="宋体" panose="02010600030101010101" pitchFamily="2" charset="-122"/>
                          <a:cs typeface="Times New Roman" panose="02020603050405020304"/>
                        </a:rPr>
                        <a:t>(1000)</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1" kern="0" dirty="0">
                          <a:solidFill>
                            <a:schemeClr val="tx1"/>
                          </a:solidFill>
                          <a:latin typeface="Times New Roman" panose="02020603050405020304"/>
                          <a:ea typeface="宋体" panose="02010600030101010101" pitchFamily="2" charset="-122"/>
                          <a:cs typeface="宋体" panose="02010600030101010101" pitchFamily="2" charset="-122"/>
                        </a:rPr>
                        <a:t>Crude rate</a:t>
                      </a:r>
                      <a:r>
                        <a:rPr lang="en-US" sz="1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 (1/10</a:t>
                      </a:r>
                      <a:r>
                        <a:rPr lang="en-US" sz="1400" b="1" kern="0" baseline="30000" dirty="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en-US" sz="1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1" kern="0" dirty="0">
                          <a:solidFill>
                            <a:schemeClr val="tx1"/>
                          </a:solidFill>
                          <a:latin typeface="Times New Roman" panose="02020603050405020304"/>
                          <a:ea typeface="宋体" panose="02010600030101010101" pitchFamily="2" charset="-122"/>
                          <a:cs typeface="宋体" panose="02010600030101010101" pitchFamily="2" charset="-122"/>
                        </a:rPr>
                        <a:t>ASR(</a:t>
                      </a:r>
                      <a:r>
                        <a:rPr lang="en-US" altLang="zh-CN" sz="1400" b="1" kern="0" dirty="0" err="1">
                          <a:solidFill>
                            <a:schemeClr val="tx1"/>
                          </a:solidFill>
                          <a:latin typeface="Times New Roman" panose="02020603050405020304"/>
                          <a:ea typeface="宋体" panose="02010600030101010101" pitchFamily="2" charset="-122"/>
                          <a:cs typeface="宋体" panose="02010600030101010101" pitchFamily="2" charset="-122"/>
                        </a:rPr>
                        <a:t>cn</a:t>
                      </a:r>
                      <a:r>
                        <a:rPr lang="en-US" altLang="zh-CN" sz="1400" b="1" kern="0" dirty="0">
                          <a:solidFill>
                            <a:schemeClr val="tx1"/>
                          </a:solidFill>
                          <a:latin typeface="Times New Roman" panose="02020603050405020304"/>
                          <a:ea typeface="宋体" panose="02010600030101010101" pitchFamily="2" charset="-122"/>
                          <a:cs typeface="宋体" panose="02010600030101010101" pitchFamily="2" charset="-122"/>
                        </a:rPr>
                        <a:t>)</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p>
                      <a:pPr algn="ctr">
                        <a:spcAft>
                          <a:spcPts val="0"/>
                        </a:spcAft>
                      </a:pPr>
                      <a:r>
                        <a:rPr lang="en-US" sz="1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(1/10</a:t>
                      </a:r>
                      <a:r>
                        <a:rPr lang="en-US" sz="1400" b="1" kern="0" baseline="30000" dirty="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en-US" sz="1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1" kern="0" dirty="0">
                          <a:solidFill>
                            <a:schemeClr val="tx1"/>
                          </a:solidFill>
                          <a:latin typeface="Times New Roman" panose="02020603050405020304"/>
                          <a:ea typeface="宋体" panose="02010600030101010101" pitchFamily="2" charset="-122"/>
                          <a:cs typeface="宋体" panose="02010600030101010101" pitchFamily="2" charset="-122"/>
                        </a:rPr>
                        <a:t>ASR</a:t>
                      </a:r>
                      <a:r>
                        <a:rPr lang="zh-CN" sz="1400" b="1" kern="100" dirty="0">
                          <a:solidFill>
                            <a:schemeClr val="tx1"/>
                          </a:solidFill>
                          <a:latin typeface="Times New Roman" panose="02020603050405020304"/>
                          <a:ea typeface="宋体" panose="02010600030101010101" pitchFamily="2" charset="-122"/>
                          <a:cs typeface="Times New Roman" panose="02020603050405020304"/>
                        </a:rPr>
                        <a:t> </a:t>
                      </a:r>
                      <a:r>
                        <a:rPr lang="en-US" sz="1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(1/10</a:t>
                      </a:r>
                      <a:r>
                        <a:rPr lang="en-US" sz="1400" b="1" kern="0" baseline="30000" dirty="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en-US" sz="1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1" kern="0" dirty="0">
                          <a:solidFill>
                            <a:schemeClr val="tx1"/>
                          </a:solidFill>
                          <a:latin typeface="Times New Roman" panose="02020603050405020304"/>
                          <a:ea typeface="宋体" panose="02010600030101010101" pitchFamily="2" charset="-122"/>
                          <a:cs typeface="宋体" panose="02010600030101010101" pitchFamily="2" charset="-122"/>
                        </a:rPr>
                        <a:t>Cum.</a:t>
                      </a:r>
                      <a:r>
                        <a:rPr lang="en-US" altLang="zh-CN" sz="1400" b="1" kern="0" baseline="0" dirty="0">
                          <a:solidFill>
                            <a:schemeClr val="tx1"/>
                          </a:solidFill>
                          <a:latin typeface="Times New Roman" panose="02020603050405020304"/>
                          <a:ea typeface="宋体" panose="02010600030101010101" pitchFamily="2" charset="-122"/>
                          <a:cs typeface="宋体" panose="02010600030101010101" pitchFamily="2" charset="-122"/>
                        </a:rPr>
                        <a:t> rate</a:t>
                      </a:r>
                      <a:endParaRPr lang="en-US" sz="1400" b="1" kern="100" dirty="0">
                        <a:solidFill>
                          <a:schemeClr val="tx1"/>
                        </a:solidFill>
                        <a:latin typeface="宋体" panose="02010600030101010101" pitchFamily="2" charset="-122"/>
                        <a:ea typeface="宋体" panose="02010600030101010101" pitchFamily="2" charset="-122"/>
                        <a:cs typeface="Times New Roman" panose="02020603050405020304"/>
                      </a:endParaRPr>
                    </a:p>
                    <a:p>
                      <a:pPr algn="ctr">
                        <a:spcAft>
                          <a:spcPts val="0"/>
                        </a:spcAft>
                      </a:pPr>
                      <a:r>
                        <a:rPr lang="en-US" sz="1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0-74</a:t>
                      </a:r>
                      <a:r>
                        <a:rPr lang="en-US" sz="1400" b="1" kern="100" dirty="0">
                          <a:solidFill>
                            <a:schemeClr val="tx1"/>
                          </a:solidFill>
                          <a:latin typeface="Times New Roman" panose="02020603050405020304"/>
                          <a:ea typeface="宋体" panose="02010600030101010101" pitchFamily="2" charset="-122"/>
                          <a:cs typeface="Times New Roman" panose="02020603050405020304"/>
                        </a:rPr>
                        <a:t>(</a:t>
                      </a:r>
                      <a:r>
                        <a:rPr lang="en-US" sz="1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1400" b="1" kern="0" dirty="0">
                          <a:solidFill>
                            <a:schemeClr val="tx1"/>
                          </a:solidFill>
                          <a:latin typeface="Times New Roman" panose="02020603050405020304"/>
                          <a:ea typeface="宋体" panose="02010600030101010101" pitchFamily="2" charset="-122"/>
                          <a:cs typeface="宋体" panose="02010600030101010101" pitchFamily="2" charset="-122"/>
                        </a:rPr>
                        <a:t>)</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39">
                <a:tc rowSpan="3">
                  <a:txBody>
                    <a:bodyPr/>
                    <a:lstStyle/>
                    <a:p>
                      <a:pPr algn="l">
                        <a:spcAft>
                          <a:spcPts val="0"/>
                        </a:spcAft>
                      </a:pPr>
                      <a:r>
                        <a:rPr lang="en-US" altLang="zh-CN" sz="1400" b="1" kern="0" dirty="0">
                          <a:solidFill>
                            <a:schemeClr val="tx1"/>
                          </a:solidFill>
                          <a:latin typeface="Times New Roman" panose="02020603050405020304"/>
                          <a:ea typeface="宋体" panose="02010600030101010101" pitchFamily="2" charset="-122"/>
                          <a:cs typeface="宋体" panose="02010600030101010101" pitchFamily="2" charset="-122"/>
                        </a:rPr>
                        <a:t>ALL</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US" altLang="zh-CN" sz="1400" b="0" kern="0" dirty="0">
                          <a:solidFill>
                            <a:schemeClr val="tx1"/>
                          </a:solidFill>
                          <a:latin typeface="Times New Roman" panose="02020603050405020304"/>
                          <a:ea typeface="宋体" panose="02010600030101010101" pitchFamily="2" charset="-122"/>
                          <a:cs typeface="宋体" panose="02010600030101010101" pitchFamily="2" charset="-122"/>
                        </a:rPr>
                        <a:t>ALL</a:t>
                      </a:r>
                      <a:endParaRPr lang="zh-CN" sz="1400" b="0" kern="0" dirty="0">
                        <a:solidFill>
                          <a:schemeClr val="tx1"/>
                        </a:solidFill>
                        <a:latin typeface="Times New Roman" panose="02020603050405020304"/>
                        <a:ea typeface="宋体" panose="02010600030101010101" pitchFamily="2" charset="-122"/>
                        <a:cs typeface="宋体" panose="02010600030101010101" pitchFamily="2" charset="-122"/>
                      </a:endParaRPr>
                    </a:p>
                  </a:txBody>
                  <a:tcPr marL="51435" marR="514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altLang="zh-CN" sz="1100" b="1" kern="0" dirty="0">
                          <a:solidFill>
                            <a:schemeClr val="tx1"/>
                          </a:solidFill>
                          <a:latin typeface="微软雅黑" pitchFamily="34" charset="-122"/>
                          <a:ea typeface="微软雅黑" pitchFamily="34" charset="-122"/>
                        </a:rPr>
                        <a:t>2337.6 </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170.05 </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106.72 </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105.84 </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11.94 </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8039">
                <a:tc vMerge="1">
                  <a:txBody>
                    <a:bodyPr/>
                    <a:lstStyle/>
                    <a:p>
                      <a:endParaRPr lang="zh-CN"/>
                    </a:p>
                  </a:txBody>
                  <a:tcPr/>
                </a:tc>
                <a:tc>
                  <a:txBody>
                    <a:bodyPr/>
                    <a:lstStyle/>
                    <a:p>
                      <a:pPr algn="l">
                        <a:spcAft>
                          <a:spcPts val="0"/>
                        </a:spcAft>
                      </a:pPr>
                      <a:r>
                        <a:rPr lang="en-US" altLang="zh-CN" sz="1400" b="0" kern="0" dirty="0">
                          <a:solidFill>
                            <a:schemeClr val="tx1"/>
                          </a:solidFill>
                          <a:latin typeface="Times New Roman" panose="02020603050405020304"/>
                          <a:ea typeface="宋体" panose="02010600030101010101" pitchFamily="2" charset="-122"/>
                          <a:cs typeface="宋体" panose="02010600030101010101" pitchFamily="2" charset="-122"/>
                        </a:rPr>
                        <a:t>MALE</a:t>
                      </a:r>
                      <a:endParaRPr lang="zh-CN" sz="1400" b="0" kern="0" dirty="0">
                        <a:solidFill>
                          <a:schemeClr val="tx1"/>
                        </a:solidFill>
                        <a:latin typeface="Times New Roman" panose="02020603050405020304"/>
                        <a:ea typeface="宋体" panose="02010600030101010101" pitchFamily="2" charset="-122"/>
                        <a:cs typeface="宋体" panose="02010600030101010101" pitchFamily="2" charset="-122"/>
                      </a:endParaRPr>
                    </a:p>
                  </a:txBody>
                  <a:tcPr marL="51435" marR="51435" marT="0" marB="0" anchor="b">
                    <a:lnL>
                      <a:noFill/>
                    </a:lnL>
                    <a:lnR>
                      <a:noFill/>
                    </a:lnR>
                    <a:lnT>
                      <a:noFill/>
                    </a:lnT>
                    <a:lnB>
                      <a:noFill/>
                    </a:lnB>
                  </a:tcPr>
                </a:tc>
                <a:tc>
                  <a:txBody>
                    <a:bodyPr/>
                    <a:lstStyle/>
                    <a:p>
                      <a:pPr algn="r" fontAlgn="b"/>
                      <a:r>
                        <a:rPr lang="en-US" altLang="zh-CN" sz="1100" b="1" kern="0" dirty="0">
                          <a:solidFill>
                            <a:schemeClr val="tx1"/>
                          </a:solidFill>
                          <a:latin typeface="微软雅黑" pitchFamily="34" charset="-122"/>
                          <a:ea typeface="微软雅黑" pitchFamily="34" charset="-122"/>
                        </a:rPr>
                        <a:t>1479.4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210.10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139.13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138.57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15.79 </a:t>
                      </a:r>
                    </a:p>
                  </a:txBody>
                  <a:tcPr marL="5715" marR="5715" marT="5715" marB="0" anchor="b">
                    <a:lnL>
                      <a:noFill/>
                    </a:lnL>
                    <a:lnR>
                      <a:noFill/>
                    </a:lnR>
                    <a:lnT>
                      <a:noFill/>
                    </a:lnT>
                    <a:lnB>
                      <a:noFill/>
                    </a:lnB>
                  </a:tcPr>
                </a:tc>
                <a:extLst>
                  <a:ext uri="{0D108BD9-81ED-4DB2-BD59-A6C34878D82A}">
                    <a16:rowId xmlns:a16="http://schemas.microsoft.com/office/drawing/2014/main" val="10002"/>
                  </a:ext>
                </a:extLst>
              </a:tr>
              <a:tr h="288039">
                <a:tc vMerge="1">
                  <a:txBody>
                    <a:bodyPr/>
                    <a:lstStyle/>
                    <a:p>
                      <a:endParaRPr lang="zh-CN"/>
                    </a:p>
                  </a:txBody>
                  <a:tcPr/>
                </a:tc>
                <a:tc>
                  <a:txBody>
                    <a:bodyPr/>
                    <a:lstStyle/>
                    <a:p>
                      <a:pPr algn="l">
                        <a:spcAft>
                          <a:spcPts val="0"/>
                        </a:spcAft>
                      </a:pPr>
                      <a:r>
                        <a:rPr lang="en-US" altLang="zh-CN" sz="1400" b="0" kern="0" dirty="0">
                          <a:solidFill>
                            <a:schemeClr val="tx1"/>
                          </a:solidFill>
                          <a:latin typeface="Times New Roman" panose="02020603050405020304"/>
                          <a:ea typeface="宋体" panose="02010600030101010101" pitchFamily="2" charset="-122"/>
                          <a:cs typeface="宋体" panose="02010600030101010101" pitchFamily="2" charset="-122"/>
                        </a:rPr>
                        <a:t>FEMALE</a:t>
                      </a:r>
                      <a:endParaRPr lang="zh-CN" sz="1400" b="0" kern="0" dirty="0">
                        <a:solidFill>
                          <a:schemeClr val="tx1"/>
                        </a:solidFill>
                        <a:latin typeface="Times New Roman" panose="02020603050405020304"/>
                        <a:ea typeface="宋体" panose="02010600030101010101" pitchFamily="2" charset="-122"/>
                        <a:cs typeface="宋体" panose="02010600030101010101" pitchFamily="2" charset="-122"/>
                      </a:endParaRPr>
                    </a:p>
                  </a:txBody>
                  <a:tcPr marL="51435" marR="51435" marT="0" marB="0" anchor="b">
                    <a:lnL>
                      <a:noFill/>
                    </a:lnL>
                    <a:lnR>
                      <a:noFill/>
                    </a:lnR>
                    <a:lnT>
                      <a:noFill/>
                    </a:lnT>
                    <a:lnB>
                      <a:noFill/>
                    </a:lnB>
                  </a:tcPr>
                </a:tc>
                <a:tc>
                  <a:txBody>
                    <a:bodyPr/>
                    <a:lstStyle/>
                    <a:p>
                      <a:pPr algn="r" fontAlgn="b"/>
                      <a:r>
                        <a:rPr lang="en-US" altLang="zh-CN" sz="1100" b="1" kern="0" dirty="0">
                          <a:solidFill>
                            <a:schemeClr val="tx1"/>
                          </a:solidFill>
                          <a:latin typeface="微软雅黑" pitchFamily="34" charset="-122"/>
                          <a:ea typeface="微软雅黑" pitchFamily="34" charset="-122"/>
                        </a:rPr>
                        <a:t>858.2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128.00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75.92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74.81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8.13 </a:t>
                      </a:r>
                    </a:p>
                  </a:txBody>
                  <a:tcPr marL="5715" marR="5715" marT="5715" marB="0" anchor="b">
                    <a:lnL>
                      <a:noFill/>
                    </a:lnL>
                    <a:lnR>
                      <a:noFill/>
                    </a:lnR>
                    <a:lnT>
                      <a:noFill/>
                    </a:lnT>
                    <a:lnB>
                      <a:noFill/>
                    </a:lnB>
                  </a:tcPr>
                </a:tc>
                <a:extLst>
                  <a:ext uri="{0D108BD9-81ED-4DB2-BD59-A6C34878D82A}">
                    <a16:rowId xmlns:a16="http://schemas.microsoft.com/office/drawing/2014/main" val="10003"/>
                  </a:ext>
                </a:extLst>
              </a:tr>
              <a:tr h="335435">
                <a:tc rowSpan="3">
                  <a:txBody>
                    <a:bodyPr/>
                    <a:lstStyle/>
                    <a:p>
                      <a:pPr algn="l">
                        <a:spcAft>
                          <a:spcPts val="0"/>
                        </a:spcAft>
                      </a:pPr>
                      <a:r>
                        <a:rPr lang="en-US" altLang="zh-CN" sz="1400" b="1" kern="0" dirty="0">
                          <a:solidFill>
                            <a:schemeClr val="tx1"/>
                          </a:solidFill>
                          <a:latin typeface="Times New Roman" panose="02020603050405020304"/>
                          <a:ea typeface="宋体" panose="02010600030101010101" pitchFamily="2" charset="-122"/>
                          <a:cs typeface="宋体" panose="02010600030101010101" pitchFamily="2" charset="-122"/>
                        </a:rPr>
                        <a:t>URBAN</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51435" marR="51435" marT="0" marB="0" anchor="ctr">
                    <a:lnL>
                      <a:noFill/>
                    </a:lnL>
                    <a:lnR>
                      <a:noFill/>
                    </a:lnR>
                    <a:lnT>
                      <a:noFill/>
                    </a:lnT>
                    <a:lnB>
                      <a:noFill/>
                    </a:lnB>
                    <a:solidFill>
                      <a:schemeClr val="bg1">
                        <a:lumMod val="95000"/>
                      </a:schemeClr>
                    </a:solidFill>
                  </a:tcPr>
                </a:tc>
                <a:tc>
                  <a:txBody>
                    <a:bodyPr/>
                    <a:lstStyle/>
                    <a:p>
                      <a:pPr algn="l">
                        <a:spcAft>
                          <a:spcPts val="0"/>
                        </a:spcAft>
                      </a:pPr>
                      <a:r>
                        <a:rPr lang="en-US" altLang="zh-CN" sz="1400" b="0" kern="0" dirty="0">
                          <a:solidFill>
                            <a:schemeClr val="tx1"/>
                          </a:solidFill>
                          <a:latin typeface="Times New Roman" panose="02020603050405020304"/>
                          <a:ea typeface="宋体" panose="02010600030101010101" pitchFamily="2" charset="-122"/>
                          <a:cs typeface="宋体" panose="02010600030101010101" pitchFamily="2" charset="-122"/>
                        </a:rPr>
                        <a:t>ALL</a:t>
                      </a:r>
                      <a:endParaRPr lang="zh-CN" sz="1400" b="0" kern="0" dirty="0">
                        <a:solidFill>
                          <a:schemeClr val="tx1"/>
                        </a:solidFill>
                        <a:latin typeface="Times New Roman" panose="02020603050405020304"/>
                        <a:ea typeface="宋体" panose="02010600030101010101" pitchFamily="2" charset="-122"/>
                        <a:cs typeface="宋体" panose="02010600030101010101" pitchFamily="2" charset="-122"/>
                      </a:endParaRPr>
                    </a:p>
                  </a:txBody>
                  <a:tcPr marL="51435" marR="51435" marT="0" marB="0" anchor="b">
                    <a:lnL>
                      <a:noFill/>
                    </a:lnL>
                    <a:lnR>
                      <a:noFill/>
                    </a:lnR>
                    <a:lnT>
                      <a:noFill/>
                    </a:lnT>
                    <a:lnB>
                      <a:noFill/>
                    </a:lnB>
                    <a:solidFill>
                      <a:schemeClr val="bg1">
                        <a:lumMod val="95000"/>
                      </a:schemeClr>
                    </a:solidFill>
                  </a:tcPr>
                </a:tc>
                <a:tc>
                  <a:txBody>
                    <a:bodyPr/>
                    <a:lstStyle/>
                    <a:p>
                      <a:pPr algn="r" fontAlgn="b"/>
                      <a:r>
                        <a:rPr lang="en-US" altLang="zh-CN" sz="1100" b="1" kern="0" dirty="0">
                          <a:solidFill>
                            <a:schemeClr val="tx1"/>
                          </a:solidFill>
                          <a:latin typeface="微软雅黑" pitchFamily="34" charset="-122"/>
                          <a:ea typeface="微软雅黑" pitchFamily="34" charset="-122"/>
                        </a:rPr>
                        <a:t>1331.1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172.61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103.65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102.97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11.40 </a:t>
                      </a:r>
                    </a:p>
                  </a:txBody>
                  <a:tcPr marL="5715" marR="5715" marT="571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0004"/>
                  </a:ext>
                </a:extLst>
              </a:tr>
              <a:tr h="288039">
                <a:tc vMerge="1">
                  <a:txBody>
                    <a:bodyPr/>
                    <a:lstStyle/>
                    <a:p>
                      <a:endParaRPr lang="zh-CN"/>
                    </a:p>
                  </a:txBody>
                  <a:tcPr/>
                </a:tc>
                <a:tc>
                  <a:txBody>
                    <a:bodyPr/>
                    <a:lstStyle/>
                    <a:p>
                      <a:pPr algn="l">
                        <a:spcAft>
                          <a:spcPts val="0"/>
                        </a:spcAft>
                      </a:pPr>
                      <a:r>
                        <a:rPr lang="en-US" altLang="zh-CN" sz="1400" b="0" kern="0" dirty="0">
                          <a:solidFill>
                            <a:schemeClr val="tx1"/>
                          </a:solidFill>
                          <a:latin typeface="Times New Roman" panose="02020603050405020304"/>
                          <a:ea typeface="宋体" panose="02010600030101010101" pitchFamily="2" charset="-122"/>
                          <a:cs typeface="宋体" panose="02010600030101010101" pitchFamily="2" charset="-122"/>
                        </a:rPr>
                        <a:t>MALE</a:t>
                      </a:r>
                      <a:endParaRPr lang="zh-CN" sz="1400" b="0" kern="0" dirty="0">
                        <a:solidFill>
                          <a:schemeClr val="tx1"/>
                        </a:solidFill>
                        <a:latin typeface="Times New Roman" panose="02020603050405020304"/>
                        <a:ea typeface="宋体" panose="02010600030101010101" pitchFamily="2" charset="-122"/>
                        <a:cs typeface="宋体" panose="02010600030101010101" pitchFamily="2" charset="-122"/>
                      </a:endParaRPr>
                    </a:p>
                  </a:txBody>
                  <a:tcPr marL="51435" marR="51435" marT="0" marB="0" anchor="b">
                    <a:lnL>
                      <a:noFill/>
                    </a:lnL>
                    <a:lnR>
                      <a:noFill/>
                    </a:lnR>
                    <a:lnT>
                      <a:noFill/>
                    </a:lnT>
                    <a:lnB>
                      <a:noFill/>
                    </a:lnB>
                    <a:solidFill>
                      <a:schemeClr val="bg1">
                        <a:lumMod val="95000"/>
                      </a:schemeClr>
                    </a:solidFill>
                  </a:tcPr>
                </a:tc>
                <a:tc>
                  <a:txBody>
                    <a:bodyPr/>
                    <a:lstStyle/>
                    <a:p>
                      <a:pPr algn="r" fontAlgn="b"/>
                      <a:r>
                        <a:rPr lang="en-US" altLang="zh-CN" sz="1100" b="1" kern="0" dirty="0">
                          <a:solidFill>
                            <a:schemeClr val="tx1"/>
                          </a:solidFill>
                          <a:latin typeface="微软雅黑" pitchFamily="34" charset="-122"/>
                          <a:ea typeface="微软雅黑" pitchFamily="34" charset="-122"/>
                        </a:rPr>
                        <a:t>835.4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212.28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134.08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133.83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15.03 </a:t>
                      </a:r>
                    </a:p>
                  </a:txBody>
                  <a:tcPr marL="5715" marR="5715" marT="571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0005"/>
                  </a:ext>
                </a:extLst>
              </a:tr>
              <a:tr h="288039">
                <a:tc vMerge="1">
                  <a:txBody>
                    <a:bodyPr/>
                    <a:lstStyle/>
                    <a:p>
                      <a:endParaRPr lang="zh-CN"/>
                    </a:p>
                  </a:txBody>
                  <a:tcPr/>
                </a:tc>
                <a:tc>
                  <a:txBody>
                    <a:bodyPr/>
                    <a:lstStyle/>
                    <a:p>
                      <a:pPr algn="l">
                        <a:spcAft>
                          <a:spcPts val="0"/>
                        </a:spcAft>
                      </a:pPr>
                      <a:r>
                        <a:rPr lang="en-US" altLang="zh-CN" sz="1400" b="0" kern="0" dirty="0">
                          <a:solidFill>
                            <a:schemeClr val="tx1"/>
                          </a:solidFill>
                          <a:latin typeface="Times New Roman" panose="02020603050405020304"/>
                          <a:ea typeface="宋体" panose="02010600030101010101" pitchFamily="2" charset="-122"/>
                          <a:cs typeface="宋体" panose="02010600030101010101" pitchFamily="2" charset="-122"/>
                        </a:rPr>
                        <a:t>FEMALE</a:t>
                      </a:r>
                      <a:endParaRPr lang="zh-CN" sz="1400" b="0" kern="0" dirty="0">
                        <a:solidFill>
                          <a:schemeClr val="tx1"/>
                        </a:solidFill>
                        <a:latin typeface="Times New Roman" panose="02020603050405020304"/>
                        <a:ea typeface="宋体" panose="02010600030101010101" pitchFamily="2" charset="-122"/>
                        <a:cs typeface="宋体" panose="02010600030101010101" pitchFamily="2" charset="-122"/>
                      </a:endParaRPr>
                    </a:p>
                  </a:txBody>
                  <a:tcPr marL="51435" marR="51435" marT="0" marB="0" anchor="b">
                    <a:lnL>
                      <a:noFill/>
                    </a:lnL>
                    <a:lnR>
                      <a:noFill/>
                    </a:lnR>
                    <a:lnT>
                      <a:noFill/>
                    </a:lnT>
                    <a:lnB>
                      <a:noFill/>
                    </a:lnB>
                    <a:solidFill>
                      <a:schemeClr val="bg1">
                        <a:lumMod val="95000"/>
                      </a:schemeClr>
                    </a:solidFill>
                  </a:tcPr>
                </a:tc>
                <a:tc>
                  <a:txBody>
                    <a:bodyPr/>
                    <a:lstStyle/>
                    <a:p>
                      <a:pPr algn="r" fontAlgn="b"/>
                      <a:r>
                        <a:rPr lang="en-US" altLang="zh-CN" sz="1100" b="1" kern="0" dirty="0">
                          <a:solidFill>
                            <a:schemeClr val="tx1"/>
                          </a:solidFill>
                          <a:latin typeface="微软雅黑" pitchFamily="34" charset="-122"/>
                          <a:ea typeface="微软雅黑" pitchFamily="34" charset="-122"/>
                        </a:rPr>
                        <a:t>495.7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131.26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74.78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73.72 </a:t>
                      </a:r>
                    </a:p>
                  </a:txBody>
                  <a:tcPr marL="5715" marR="5715" marT="5715" marB="0" anchor="b">
                    <a:lnL>
                      <a:noFill/>
                    </a:lnL>
                    <a:lnR>
                      <a:noFill/>
                    </a:lnR>
                    <a:lnT>
                      <a:noFill/>
                    </a:lnT>
                    <a:lnB>
                      <a:noFill/>
                    </a:lnB>
                    <a:solidFill>
                      <a:schemeClr val="bg1">
                        <a:lumMod val="95000"/>
                      </a:schemeClr>
                    </a:solidFill>
                  </a:tcPr>
                </a:tc>
                <a:tc>
                  <a:txBody>
                    <a:bodyPr/>
                    <a:lstStyle/>
                    <a:p>
                      <a:pPr algn="r" fontAlgn="b"/>
                      <a:r>
                        <a:rPr lang="en-US" altLang="zh-CN" sz="1100" b="1" kern="0">
                          <a:solidFill>
                            <a:schemeClr val="tx1"/>
                          </a:solidFill>
                          <a:latin typeface="微软雅黑" pitchFamily="34" charset="-122"/>
                          <a:ea typeface="微软雅黑" pitchFamily="34" charset="-122"/>
                        </a:rPr>
                        <a:t>7.83 </a:t>
                      </a:r>
                    </a:p>
                  </a:txBody>
                  <a:tcPr marL="5715" marR="5715" marT="571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0006"/>
                  </a:ext>
                </a:extLst>
              </a:tr>
              <a:tr h="288039">
                <a:tc rowSpan="3">
                  <a:txBody>
                    <a:bodyPr/>
                    <a:lstStyle/>
                    <a:p>
                      <a:pPr algn="l">
                        <a:spcAft>
                          <a:spcPts val="0"/>
                        </a:spcAft>
                      </a:pPr>
                      <a:r>
                        <a:rPr lang="en-US" altLang="zh-CN" sz="1400" b="1" kern="0" dirty="0">
                          <a:solidFill>
                            <a:schemeClr val="tx1"/>
                          </a:solidFill>
                          <a:latin typeface="Times New Roman" panose="02020603050405020304"/>
                          <a:ea typeface="宋体" panose="02010600030101010101" pitchFamily="2" charset="-122"/>
                          <a:cs typeface="宋体" panose="02010600030101010101" pitchFamily="2" charset="-122"/>
                        </a:rPr>
                        <a:t>RURAL</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51435" marR="51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0" kern="0" dirty="0">
                          <a:solidFill>
                            <a:schemeClr val="tx1"/>
                          </a:solidFill>
                          <a:latin typeface="Times New Roman" panose="02020603050405020304"/>
                          <a:ea typeface="宋体" panose="02010600030101010101" pitchFamily="2" charset="-122"/>
                          <a:cs typeface="宋体" panose="02010600030101010101" pitchFamily="2" charset="-122"/>
                        </a:rPr>
                        <a:t>ALL</a:t>
                      </a:r>
                      <a:endParaRPr lang="zh-CN" sz="1400" b="0" kern="0" dirty="0">
                        <a:solidFill>
                          <a:schemeClr val="tx1"/>
                        </a:solidFill>
                        <a:latin typeface="Times New Roman" panose="02020603050405020304"/>
                        <a:ea typeface="宋体" panose="02010600030101010101" pitchFamily="2" charset="-122"/>
                        <a:cs typeface="宋体" panose="02010600030101010101" pitchFamily="2" charset="-122"/>
                      </a:endParaRPr>
                    </a:p>
                  </a:txBody>
                  <a:tcPr marL="51435" marR="51435" marT="0" marB="0" anchor="b">
                    <a:lnL>
                      <a:noFill/>
                    </a:lnL>
                    <a:lnR>
                      <a:noFill/>
                    </a:lnR>
                    <a:lnT>
                      <a:noFill/>
                    </a:lnT>
                    <a:lnB>
                      <a:noFill/>
                    </a:lnB>
                  </a:tcPr>
                </a:tc>
                <a:tc>
                  <a:txBody>
                    <a:bodyPr/>
                    <a:lstStyle/>
                    <a:p>
                      <a:pPr algn="r" fontAlgn="b"/>
                      <a:r>
                        <a:rPr lang="en-US" altLang="zh-CN" sz="1100" b="1" kern="0" dirty="0">
                          <a:solidFill>
                            <a:schemeClr val="tx1"/>
                          </a:solidFill>
                          <a:latin typeface="微软雅黑" pitchFamily="34" charset="-122"/>
                          <a:ea typeface="微软雅黑" pitchFamily="34" charset="-122"/>
                        </a:rPr>
                        <a:t>1006.5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166.79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110.76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109.57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12.65 </a:t>
                      </a:r>
                    </a:p>
                  </a:txBody>
                  <a:tcPr marL="5715" marR="5715" marT="5715" marB="0" anchor="b">
                    <a:lnL>
                      <a:noFill/>
                    </a:lnL>
                    <a:lnR>
                      <a:noFill/>
                    </a:lnR>
                    <a:lnT>
                      <a:noFill/>
                    </a:lnT>
                    <a:lnB>
                      <a:noFill/>
                    </a:lnB>
                  </a:tcPr>
                </a:tc>
                <a:extLst>
                  <a:ext uri="{0D108BD9-81ED-4DB2-BD59-A6C34878D82A}">
                    <a16:rowId xmlns:a16="http://schemas.microsoft.com/office/drawing/2014/main" val="10007"/>
                  </a:ext>
                </a:extLst>
              </a:tr>
              <a:tr h="288039">
                <a:tc vMerge="1">
                  <a:txBody>
                    <a:bodyPr/>
                    <a:lstStyle/>
                    <a:p>
                      <a:endParaRPr lang="zh-CN"/>
                    </a:p>
                  </a:txBody>
                  <a:tcPr/>
                </a:tc>
                <a:tc>
                  <a:txBody>
                    <a:bodyPr/>
                    <a:lstStyle/>
                    <a:p>
                      <a:pPr algn="l">
                        <a:spcAft>
                          <a:spcPts val="0"/>
                        </a:spcAft>
                      </a:pPr>
                      <a:r>
                        <a:rPr lang="en-US" altLang="zh-CN" sz="1400" b="0" kern="0" dirty="0">
                          <a:solidFill>
                            <a:schemeClr val="tx1"/>
                          </a:solidFill>
                          <a:latin typeface="Times New Roman" panose="02020603050405020304"/>
                          <a:ea typeface="宋体" panose="02010600030101010101" pitchFamily="2" charset="-122"/>
                          <a:cs typeface="宋体" panose="02010600030101010101" pitchFamily="2" charset="-122"/>
                        </a:rPr>
                        <a:t>MALE</a:t>
                      </a:r>
                      <a:endParaRPr lang="zh-CN" sz="1400" b="0" kern="0" dirty="0">
                        <a:solidFill>
                          <a:schemeClr val="tx1"/>
                        </a:solidFill>
                        <a:latin typeface="Times New Roman" panose="02020603050405020304"/>
                        <a:ea typeface="宋体" panose="02010600030101010101" pitchFamily="2" charset="-122"/>
                        <a:cs typeface="宋体" panose="02010600030101010101" pitchFamily="2" charset="-122"/>
                      </a:endParaRPr>
                    </a:p>
                  </a:txBody>
                  <a:tcPr marL="51435" marR="51435" marT="0" marB="0" anchor="b">
                    <a:lnL>
                      <a:noFill/>
                    </a:lnL>
                    <a:lnR>
                      <a:noFill/>
                    </a:lnR>
                    <a:lnT>
                      <a:noFill/>
                    </a:lnT>
                    <a:lnB>
                      <a:noFill/>
                    </a:lnB>
                  </a:tcPr>
                </a:tc>
                <a:tc>
                  <a:txBody>
                    <a:bodyPr/>
                    <a:lstStyle/>
                    <a:p>
                      <a:pPr algn="r" fontAlgn="b"/>
                      <a:r>
                        <a:rPr lang="en-US" altLang="zh-CN" sz="1100" b="1" kern="0" dirty="0">
                          <a:solidFill>
                            <a:schemeClr val="tx1"/>
                          </a:solidFill>
                          <a:latin typeface="微软雅黑" pitchFamily="34" charset="-122"/>
                          <a:ea typeface="微软雅黑" pitchFamily="34" charset="-122"/>
                        </a:rPr>
                        <a:t>644.0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207.35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145.72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144.68 </a:t>
                      </a:r>
                    </a:p>
                  </a:txBody>
                  <a:tcPr marL="5715" marR="5715" marT="5715" marB="0" anchor="b">
                    <a:lnL>
                      <a:noFill/>
                    </a:lnL>
                    <a:lnR>
                      <a:noFill/>
                    </a:lnR>
                    <a:lnT>
                      <a:noFill/>
                    </a:lnT>
                    <a:lnB>
                      <a:noFill/>
                    </a:lnB>
                  </a:tcPr>
                </a:tc>
                <a:tc>
                  <a:txBody>
                    <a:bodyPr/>
                    <a:lstStyle/>
                    <a:p>
                      <a:pPr algn="r" fontAlgn="b"/>
                      <a:r>
                        <a:rPr lang="en-US" altLang="zh-CN" sz="1100" b="1" kern="0">
                          <a:solidFill>
                            <a:schemeClr val="tx1"/>
                          </a:solidFill>
                          <a:latin typeface="微软雅黑" pitchFamily="34" charset="-122"/>
                          <a:ea typeface="微软雅黑" pitchFamily="34" charset="-122"/>
                        </a:rPr>
                        <a:t>16.79 </a:t>
                      </a:r>
                    </a:p>
                  </a:txBody>
                  <a:tcPr marL="5715" marR="5715" marT="5715" marB="0" anchor="b">
                    <a:lnL>
                      <a:noFill/>
                    </a:lnL>
                    <a:lnR>
                      <a:noFill/>
                    </a:lnR>
                    <a:lnT>
                      <a:noFill/>
                    </a:lnT>
                    <a:lnB>
                      <a:noFill/>
                    </a:lnB>
                  </a:tcPr>
                </a:tc>
                <a:extLst>
                  <a:ext uri="{0D108BD9-81ED-4DB2-BD59-A6C34878D82A}">
                    <a16:rowId xmlns:a16="http://schemas.microsoft.com/office/drawing/2014/main" val="10008"/>
                  </a:ext>
                </a:extLst>
              </a:tr>
              <a:tr h="288039">
                <a:tc vMerge="1">
                  <a:txBody>
                    <a:bodyPr/>
                    <a:lstStyle/>
                    <a:p>
                      <a:endParaRPr lang="zh-CN"/>
                    </a:p>
                  </a:txBody>
                  <a:tcPr/>
                </a:tc>
                <a:tc>
                  <a:txBody>
                    <a:bodyPr/>
                    <a:lstStyle/>
                    <a:p>
                      <a:pPr algn="l">
                        <a:spcAft>
                          <a:spcPts val="0"/>
                        </a:spcAft>
                      </a:pPr>
                      <a:r>
                        <a:rPr lang="en-US" altLang="zh-CN" sz="1400" b="0" kern="0" dirty="0">
                          <a:solidFill>
                            <a:schemeClr val="tx1"/>
                          </a:solidFill>
                          <a:latin typeface="Times New Roman" panose="02020603050405020304"/>
                          <a:ea typeface="宋体" panose="02010600030101010101" pitchFamily="2" charset="-122"/>
                          <a:cs typeface="宋体" panose="02010600030101010101" pitchFamily="2" charset="-122"/>
                        </a:rPr>
                        <a:t>FEMALE</a:t>
                      </a:r>
                      <a:endParaRPr lang="zh-CN" sz="1400" b="0" kern="0" dirty="0">
                        <a:solidFill>
                          <a:schemeClr val="tx1"/>
                        </a:solidFill>
                        <a:latin typeface="Times New Roman" panose="02020603050405020304"/>
                        <a:ea typeface="宋体" panose="02010600030101010101" pitchFamily="2" charset="-122"/>
                        <a:cs typeface="宋体" panose="02010600030101010101" pitchFamily="2" charset="-122"/>
                      </a:endParaRPr>
                    </a:p>
                  </a:txBody>
                  <a:tcPr marL="51435" marR="514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1100" b="1" kern="0">
                          <a:solidFill>
                            <a:schemeClr val="tx1"/>
                          </a:solidFill>
                          <a:latin typeface="微软雅黑" pitchFamily="34" charset="-122"/>
                          <a:ea typeface="微软雅黑" pitchFamily="34" charset="-122"/>
                        </a:rPr>
                        <a:t>362.5 </a:t>
                      </a:r>
                    </a:p>
                  </a:txBody>
                  <a:tcPr marL="5715" marR="5715" marT="57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1100" b="1" kern="0">
                          <a:solidFill>
                            <a:schemeClr val="tx1"/>
                          </a:solidFill>
                          <a:latin typeface="微软雅黑" pitchFamily="34" charset="-122"/>
                          <a:ea typeface="微软雅黑" pitchFamily="34" charset="-122"/>
                        </a:rPr>
                        <a:t>123.78 </a:t>
                      </a:r>
                    </a:p>
                  </a:txBody>
                  <a:tcPr marL="5715" marR="5715" marT="57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1100" b="1" kern="0">
                          <a:solidFill>
                            <a:schemeClr val="tx1"/>
                          </a:solidFill>
                          <a:latin typeface="微软雅黑" pitchFamily="34" charset="-122"/>
                          <a:ea typeface="微软雅黑" pitchFamily="34" charset="-122"/>
                        </a:rPr>
                        <a:t>77.43 </a:t>
                      </a:r>
                    </a:p>
                  </a:txBody>
                  <a:tcPr marL="5715" marR="5715" marT="57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1100" b="1" kern="0">
                          <a:solidFill>
                            <a:schemeClr val="tx1"/>
                          </a:solidFill>
                          <a:latin typeface="微软雅黑" pitchFamily="34" charset="-122"/>
                          <a:ea typeface="微软雅黑" pitchFamily="34" charset="-122"/>
                        </a:rPr>
                        <a:t>76.24 </a:t>
                      </a:r>
                    </a:p>
                  </a:txBody>
                  <a:tcPr marL="5715" marR="5715" marT="57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1100" b="1" kern="0" dirty="0">
                          <a:solidFill>
                            <a:schemeClr val="tx1"/>
                          </a:solidFill>
                          <a:latin typeface="微软雅黑" pitchFamily="34" charset="-122"/>
                          <a:ea typeface="微软雅黑" pitchFamily="34" charset="-122"/>
                        </a:rPr>
                        <a:t>8.52 </a:t>
                      </a:r>
                    </a:p>
                  </a:txBody>
                  <a:tcPr marL="5715" marR="5715" marT="571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矩形 4">
            <a:extLst>
              <a:ext uri="{FF2B5EF4-FFF2-40B4-BE49-F238E27FC236}">
                <a16:creationId xmlns:a16="http://schemas.microsoft.com/office/drawing/2014/main" id="{27D4A017-72A3-437D-AEC8-6C105601F263}"/>
              </a:ext>
            </a:extLst>
          </p:cNvPr>
          <p:cNvSpPr/>
          <p:nvPr/>
        </p:nvSpPr>
        <p:spPr>
          <a:xfrm>
            <a:off x="742950" y="5418456"/>
            <a:ext cx="4260846" cy="369332"/>
          </a:xfrm>
          <a:prstGeom prst="rect">
            <a:avLst/>
          </a:prstGeom>
        </p:spPr>
        <p:txBody>
          <a:bodyPr wrap="none">
            <a:spAutoFit/>
          </a:bodyPr>
          <a:lstStyle/>
          <a:p>
            <a:r>
              <a:rPr lang="en-US" altLang="zh-CN" dirty="0"/>
              <a:t>Estimated with 368 cancer registries, 2015 </a:t>
            </a:r>
            <a:endParaRPr lang="zh-CN" altLang="en-US" dirty="0"/>
          </a:p>
        </p:txBody>
      </p:sp>
    </p:spTree>
    <p:extLst>
      <p:ext uri="{BB962C8B-B14F-4D97-AF65-F5344CB8AC3E}">
        <p14:creationId xmlns:p14="http://schemas.microsoft.com/office/powerpoint/2010/main" val="216629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E8B1F5-D88C-4332-998B-E55D047153AC}"/>
              </a:ext>
            </a:extLst>
          </p:cNvPr>
          <p:cNvSpPr>
            <a:spLocks noGrp="1"/>
          </p:cNvSpPr>
          <p:nvPr>
            <p:ph type="title"/>
          </p:nvPr>
        </p:nvSpPr>
        <p:spPr/>
        <p:txBody>
          <a:bodyPr/>
          <a:lstStyle/>
          <a:p>
            <a:r>
              <a:rPr lang="en-US" altLang="zh-CN" dirty="0"/>
              <a:t>Lifetime risk of developing cancer</a:t>
            </a:r>
            <a:endParaRPr lang="zh-CN" altLang="en-US" dirty="0"/>
          </a:p>
        </p:txBody>
      </p:sp>
      <p:graphicFrame>
        <p:nvGraphicFramePr>
          <p:cNvPr id="7" name="内容占位符 6">
            <a:extLst>
              <a:ext uri="{FF2B5EF4-FFF2-40B4-BE49-F238E27FC236}">
                <a16:creationId xmlns:a16="http://schemas.microsoft.com/office/drawing/2014/main" id="{28E3E1DC-967E-4656-84CB-B3F921BD1858}"/>
              </a:ext>
            </a:extLst>
          </p:cNvPr>
          <p:cNvGraphicFramePr>
            <a:graphicFrameLocks noGrp="1"/>
          </p:cNvGraphicFramePr>
          <p:nvPr>
            <p:ph idx="1"/>
            <p:extLst>
              <p:ext uri="{D42A27DB-BD31-4B8C-83A1-F6EECF244321}">
                <p14:modId xmlns:p14="http://schemas.microsoft.com/office/powerpoint/2010/main" val="639110250"/>
              </p:ext>
            </p:extLst>
          </p:nvPr>
        </p:nvGraphicFramePr>
        <p:xfrm>
          <a:off x="542924" y="1329149"/>
          <a:ext cx="8058151" cy="4857478"/>
        </p:xfrm>
        <a:graphic>
          <a:graphicData uri="http://schemas.openxmlformats.org/drawingml/2006/table">
            <a:tbl>
              <a:tblPr firstRow="1" firstCol="1" bandRow="1">
                <a:tableStyleId>{5C22544A-7EE6-4342-B048-85BDC9FD1C3A}</a:tableStyleId>
              </a:tblPr>
              <a:tblGrid>
                <a:gridCol w="1298897">
                  <a:extLst>
                    <a:ext uri="{9D8B030D-6E8A-4147-A177-3AD203B41FA5}">
                      <a16:colId xmlns:a16="http://schemas.microsoft.com/office/drawing/2014/main" val="2674419857"/>
                    </a:ext>
                  </a:extLst>
                </a:gridCol>
                <a:gridCol w="881750">
                  <a:extLst>
                    <a:ext uri="{9D8B030D-6E8A-4147-A177-3AD203B41FA5}">
                      <a16:colId xmlns:a16="http://schemas.microsoft.com/office/drawing/2014/main" val="2265526570"/>
                    </a:ext>
                  </a:extLst>
                </a:gridCol>
                <a:gridCol w="1071460">
                  <a:extLst>
                    <a:ext uri="{9D8B030D-6E8A-4147-A177-3AD203B41FA5}">
                      <a16:colId xmlns:a16="http://schemas.microsoft.com/office/drawing/2014/main" val="2684682127"/>
                    </a:ext>
                  </a:extLst>
                </a:gridCol>
                <a:gridCol w="217714">
                  <a:extLst>
                    <a:ext uri="{9D8B030D-6E8A-4147-A177-3AD203B41FA5}">
                      <a16:colId xmlns:a16="http://schemas.microsoft.com/office/drawing/2014/main" val="3565010756"/>
                    </a:ext>
                  </a:extLst>
                </a:gridCol>
                <a:gridCol w="1034143">
                  <a:extLst>
                    <a:ext uri="{9D8B030D-6E8A-4147-A177-3AD203B41FA5}">
                      <a16:colId xmlns:a16="http://schemas.microsoft.com/office/drawing/2014/main" val="1344241649"/>
                    </a:ext>
                  </a:extLst>
                </a:gridCol>
                <a:gridCol w="1061357">
                  <a:extLst>
                    <a:ext uri="{9D8B030D-6E8A-4147-A177-3AD203B41FA5}">
                      <a16:colId xmlns:a16="http://schemas.microsoft.com/office/drawing/2014/main" val="3261084387"/>
                    </a:ext>
                  </a:extLst>
                </a:gridCol>
                <a:gridCol w="370115">
                  <a:extLst>
                    <a:ext uri="{9D8B030D-6E8A-4147-A177-3AD203B41FA5}">
                      <a16:colId xmlns:a16="http://schemas.microsoft.com/office/drawing/2014/main" val="1997555184"/>
                    </a:ext>
                  </a:extLst>
                </a:gridCol>
                <a:gridCol w="1028700">
                  <a:extLst>
                    <a:ext uri="{9D8B030D-6E8A-4147-A177-3AD203B41FA5}">
                      <a16:colId xmlns:a16="http://schemas.microsoft.com/office/drawing/2014/main" val="3799219280"/>
                    </a:ext>
                  </a:extLst>
                </a:gridCol>
                <a:gridCol w="1094015">
                  <a:extLst>
                    <a:ext uri="{9D8B030D-6E8A-4147-A177-3AD203B41FA5}">
                      <a16:colId xmlns:a16="http://schemas.microsoft.com/office/drawing/2014/main" val="2552522928"/>
                    </a:ext>
                  </a:extLst>
                </a:gridCol>
              </a:tblGrid>
              <a:tr h="376918">
                <a:tc rowSpan="2">
                  <a:txBody>
                    <a:bodyPr/>
                    <a:lstStyle/>
                    <a:p>
                      <a:pPr algn="ctr">
                        <a:spcAft>
                          <a:spcPts val="0"/>
                        </a:spcAft>
                      </a:pPr>
                      <a:r>
                        <a:rPr lang="en-US" sz="1400" kern="0">
                          <a:effectLst/>
                        </a:rPr>
                        <a:t>SITES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ctr"/>
                </a:tc>
                <a:tc gridSpan="2">
                  <a:txBody>
                    <a:bodyPr/>
                    <a:lstStyle/>
                    <a:p>
                      <a:pPr algn="ctr">
                        <a:spcAft>
                          <a:spcPts val="0"/>
                        </a:spcAft>
                      </a:pPr>
                      <a:r>
                        <a:rPr lang="en-US" sz="1400" kern="0">
                          <a:effectLst/>
                        </a:rPr>
                        <a:t>Both sexes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hMerge="1">
                  <a:txBody>
                    <a:bodyPr/>
                    <a:lstStyle/>
                    <a:p>
                      <a:endParaRPr lang="zh-CN" altLang="en-US"/>
                    </a:p>
                  </a:txBody>
                  <a:tcPr/>
                </a:tc>
                <a:tc>
                  <a:txBody>
                    <a:bodyPr/>
                    <a:lstStyle/>
                    <a:p>
                      <a:pPr algn="l">
                        <a:spcAft>
                          <a:spcPts val="0"/>
                        </a:spcAft>
                      </a:pPr>
                      <a:r>
                        <a:rPr lang="zh-CN" sz="14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gridSpan="2">
                  <a:txBody>
                    <a:bodyPr/>
                    <a:lstStyle/>
                    <a:p>
                      <a:pPr algn="ctr">
                        <a:spcAft>
                          <a:spcPts val="0"/>
                        </a:spcAft>
                      </a:pPr>
                      <a:r>
                        <a:rPr lang="en-US" sz="1400" kern="0">
                          <a:effectLst/>
                        </a:rPr>
                        <a:t>Male</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hMerge="1">
                  <a:txBody>
                    <a:bodyPr/>
                    <a:lstStyle/>
                    <a:p>
                      <a:endParaRPr lang="zh-CN" altLang="en-US"/>
                    </a:p>
                  </a:txBody>
                  <a:tcPr/>
                </a:tc>
                <a:tc>
                  <a:txBody>
                    <a:bodyPr/>
                    <a:lstStyle/>
                    <a:p>
                      <a:pPr algn="l">
                        <a:spcAft>
                          <a:spcPts val="0"/>
                        </a:spcAft>
                      </a:pPr>
                      <a:r>
                        <a:rPr lang="zh-CN" sz="14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gridSpan="2">
                  <a:txBody>
                    <a:bodyPr/>
                    <a:lstStyle/>
                    <a:p>
                      <a:pPr algn="ctr">
                        <a:spcAft>
                          <a:spcPts val="0"/>
                        </a:spcAft>
                      </a:pPr>
                      <a:r>
                        <a:rPr lang="en-US" sz="1400" kern="0">
                          <a:effectLst/>
                        </a:rPr>
                        <a:t>Female</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hMerge="1">
                  <a:txBody>
                    <a:bodyPr/>
                    <a:lstStyle/>
                    <a:p>
                      <a:endParaRPr lang="zh-CN" altLang="en-US"/>
                    </a:p>
                  </a:txBody>
                  <a:tcPr/>
                </a:tc>
                <a:extLst>
                  <a:ext uri="{0D108BD9-81ED-4DB2-BD59-A6C34878D82A}">
                    <a16:rowId xmlns:a16="http://schemas.microsoft.com/office/drawing/2014/main" val="4021202630"/>
                  </a:ext>
                </a:extLst>
              </a:tr>
              <a:tr h="413652">
                <a:tc vMerge="1">
                  <a:txBody>
                    <a:bodyPr/>
                    <a:lstStyle/>
                    <a:p>
                      <a:endParaRPr lang="zh-CN" altLang="en-US"/>
                    </a:p>
                  </a:txBody>
                  <a:tcPr/>
                </a:tc>
                <a:tc>
                  <a:txBody>
                    <a:bodyPr/>
                    <a:lstStyle/>
                    <a:p>
                      <a:pPr algn="ctr">
                        <a:spcAft>
                          <a:spcPts val="0"/>
                        </a:spcAft>
                      </a:pPr>
                      <a:r>
                        <a:rPr lang="en-US" sz="1400" kern="0" dirty="0">
                          <a:effectLst/>
                        </a:rPr>
                        <a:t>Current Probability</a:t>
                      </a:r>
                      <a:r>
                        <a:rPr lang="zh-CN" sz="1400" kern="0" dirty="0">
                          <a:effectLst/>
                        </a:rPr>
                        <a:t>（</a:t>
                      </a:r>
                      <a:r>
                        <a:rPr lang="en-US" sz="1400" kern="0" dirty="0">
                          <a:effectLst/>
                        </a:rPr>
                        <a:t>%</a:t>
                      </a:r>
                      <a:r>
                        <a:rPr lang="zh-CN" sz="1400" kern="0" dirty="0">
                          <a:effectLst/>
                        </a:rPr>
                        <a:t>）</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ctr"/>
                </a:tc>
                <a:tc>
                  <a:txBody>
                    <a:bodyPr/>
                    <a:lstStyle/>
                    <a:p>
                      <a:pPr algn="ctr">
                        <a:spcAft>
                          <a:spcPts val="0"/>
                        </a:spcAft>
                      </a:pPr>
                      <a:r>
                        <a:rPr lang="en-US" sz="1400" kern="0">
                          <a:effectLst/>
                        </a:rPr>
                        <a:t>1 in X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ctr"/>
                </a:tc>
                <a:tc>
                  <a:txBody>
                    <a:bodyPr/>
                    <a:lstStyle/>
                    <a:p>
                      <a:pPr algn="ctr">
                        <a:spcAft>
                          <a:spcPts val="0"/>
                        </a:spcAft>
                      </a:pPr>
                      <a:r>
                        <a:rPr lang="zh-CN" sz="14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ctr"/>
                </a:tc>
                <a:tc>
                  <a:txBody>
                    <a:bodyPr/>
                    <a:lstStyle/>
                    <a:p>
                      <a:pPr algn="ctr">
                        <a:spcAft>
                          <a:spcPts val="0"/>
                        </a:spcAft>
                      </a:pPr>
                      <a:r>
                        <a:rPr lang="en-US" sz="1400" kern="0" dirty="0">
                          <a:effectLst/>
                        </a:rPr>
                        <a:t>Current Probability</a:t>
                      </a:r>
                      <a:r>
                        <a:rPr lang="zh-CN" sz="1400" kern="0" dirty="0">
                          <a:effectLst/>
                        </a:rPr>
                        <a:t>（</a:t>
                      </a:r>
                      <a:r>
                        <a:rPr lang="en-US" sz="1400" kern="0" dirty="0">
                          <a:effectLst/>
                        </a:rPr>
                        <a:t>%</a:t>
                      </a:r>
                      <a:r>
                        <a:rPr lang="zh-CN" sz="1400" kern="0" dirty="0">
                          <a:effectLst/>
                        </a:rPr>
                        <a:t>）</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ctr"/>
                </a:tc>
                <a:tc>
                  <a:txBody>
                    <a:bodyPr/>
                    <a:lstStyle/>
                    <a:p>
                      <a:pPr algn="ctr">
                        <a:spcAft>
                          <a:spcPts val="0"/>
                        </a:spcAft>
                      </a:pPr>
                      <a:r>
                        <a:rPr lang="en-US" sz="1400" kern="0" dirty="0">
                          <a:effectLst/>
                        </a:rPr>
                        <a:t>1 in X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ctr"/>
                </a:tc>
                <a:tc>
                  <a:txBody>
                    <a:bodyPr/>
                    <a:lstStyle/>
                    <a:p>
                      <a:pPr algn="ctr">
                        <a:spcAft>
                          <a:spcPts val="0"/>
                        </a:spcAft>
                      </a:pPr>
                      <a:r>
                        <a:rPr lang="zh-CN" sz="14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ctr"/>
                </a:tc>
                <a:tc>
                  <a:txBody>
                    <a:bodyPr/>
                    <a:lstStyle/>
                    <a:p>
                      <a:pPr algn="ctr">
                        <a:spcAft>
                          <a:spcPts val="0"/>
                        </a:spcAft>
                      </a:pPr>
                      <a:r>
                        <a:rPr lang="en-US" sz="1400" kern="0" dirty="0">
                          <a:effectLst/>
                        </a:rPr>
                        <a:t>Current Probability</a:t>
                      </a:r>
                      <a:r>
                        <a:rPr lang="zh-CN" sz="1400" kern="0" dirty="0">
                          <a:effectLst/>
                        </a:rPr>
                        <a:t>（</a:t>
                      </a:r>
                      <a:r>
                        <a:rPr lang="en-US" sz="1400" kern="0" dirty="0">
                          <a:effectLst/>
                        </a:rPr>
                        <a:t>%</a:t>
                      </a:r>
                      <a:r>
                        <a:rPr lang="zh-CN" sz="1400" kern="0" dirty="0">
                          <a:effectLst/>
                        </a:rPr>
                        <a:t>）</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ctr"/>
                </a:tc>
                <a:tc>
                  <a:txBody>
                    <a:bodyPr/>
                    <a:lstStyle/>
                    <a:p>
                      <a:pPr algn="ctr">
                        <a:spcAft>
                          <a:spcPts val="0"/>
                        </a:spcAft>
                      </a:pPr>
                      <a:r>
                        <a:rPr lang="en-US" sz="1400" kern="0" dirty="0">
                          <a:effectLst/>
                        </a:rPr>
                        <a:t>1 in X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ctr"/>
                </a:tc>
                <a:extLst>
                  <a:ext uri="{0D108BD9-81ED-4DB2-BD59-A6C34878D82A}">
                    <a16:rowId xmlns:a16="http://schemas.microsoft.com/office/drawing/2014/main" val="1560986928"/>
                  </a:ext>
                </a:extLst>
              </a:tr>
              <a:tr h="206826">
                <a:tc>
                  <a:txBody>
                    <a:bodyPr/>
                    <a:lstStyle/>
                    <a:p>
                      <a:pPr algn="ctr">
                        <a:spcAft>
                          <a:spcPts val="0"/>
                        </a:spcAft>
                      </a:pPr>
                      <a:r>
                        <a:rPr lang="en-US" sz="1400" kern="0">
                          <a:effectLst/>
                        </a:rPr>
                        <a:t> Oesophagus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2.00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49.95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dirty="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dirty="0">
                          <a:effectLst/>
                        </a:rPr>
                        <a:t>2.60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38.4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1.33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75.5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3297954427"/>
                  </a:ext>
                </a:extLst>
              </a:tr>
              <a:tr h="206826">
                <a:tc>
                  <a:txBody>
                    <a:bodyPr/>
                    <a:lstStyle/>
                    <a:p>
                      <a:pPr algn="ctr">
                        <a:spcAft>
                          <a:spcPts val="0"/>
                        </a:spcAft>
                      </a:pPr>
                      <a:r>
                        <a:rPr lang="en-US" sz="1400" kern="0">
                          <a:effectLst/>
                        </a:rPr>
                        <a:t> Stomach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3.18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31.40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4.13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24.2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2.11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47.4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1733944318"/>
                  </a:ext>
                </a:extLst>
              </a:tr>
              <a:tr h="206826">
                <a:tc>
                  <a:txBody>
                    <a:bodyPr/>
                    <a:lstStyle/>
                    <a:p>
                      <a:pPr algn="ctr">
                        <a:spcAft>
                          <a:spcPts val="0"/>
                        </a:spcAft>
                      </a:pPr>
                      <a:r>
                        <a:rPr lang="en-US" sz="1400" kern="0">
                          <a:effectLst/>
                        </a:rPr>
                        <a:t> Colorectum</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3.01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33.19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3.24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30.9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2.75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36.3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4264541904"/>
                  </a:ext>
                </a:extLst>
              </a:tr>
              <a:tr h="206826">
                <a:tc>
                  <a:txBody>
                    <a:bodyPr/>
                    <a:lstStyle/>
                    <a:p>
                      <a:pPr algn="ctr">
                        <a:spcAft>
                          <a:spcPts val="0"/>
                        </a:spcAft>
                      </a:pPr>
                      <a:r>
                        <a:rPr lang="en-US" sz="1400" kern="0">
                          <a:effectLst/>
                        </a:rPr>
                        <a:t> Liver</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2.60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38.47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dirty="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3.45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29.0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1.66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60.2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3852541030"/>
                  </a:ext>
                </a:extLst>
              </a:tr>
              <a:tr h="206826">
                <a:tc>
                  <a:txBody>
                    <a:bodyPr/>
                    <a:lstStyle/>
                    <a:p>
                      <a:pPr algn="ctr">
                        <a:spcAft>
                          <a:spcPts val="0"/>
                        </a:spcAft>
                      </a:pPr>
                      <a:r>
                        <a:rPr lang="en-US" sz="1400" kern="0">
                          <a:effectLst/>
                        </a:rPr>
                        <a:t> Pancreas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0.79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126.06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0.81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123.4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0.77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129.1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3439393315"/>
                  </a:ext>
                </a:extLst>
              </a:tr>
              <a:tr h="206826">
                <a:tc>
                  <a:txBody>
                    <a:bodyPr/>
                    <a:lstStyle/>
                    <a:p>
                      <a:pPr algn="ctr">
                        <a:spcAft>
                          <a:spcPts val="0"/>
                        </a:spcAft>
                      </a:pPr>
                      <a:r>
                        <a:rPr lang="en-US" sz="1400" kern="0">
                          <a:effectLst/>
                        </a:rPr>
                        <a:t>Lung</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6.33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15.79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7.80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12.8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4.66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21.5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1219337794"/>
                  </a:ext>
                </a:extLst>
              </a:tr>
              <a:tr h="206826">
                <a:tc>
                  <a:txBody>
                    <a:bodyPr/>
                    <a:lstStyle/>
                    <a:p>
                      <a:pPr algn="ctr">
                        <a:spcAft>
                          <a:spcPts val="0"/>
                        </a:spcAft>
                      </a:pPr>
                      <a:r>
                        <a:rPr lang="en-US" sz="1400" kern="0">
                          <a:effectLst/>
                        </a:rPr>
                        <a:t> Breast</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3.48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28.72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3.48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28.7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3194253593"/>
                  </a:ext>
                </a:extLst>
              </a:tr>
              <a:tr h="206826">
                <a:tc>
                  <a:txBody>
                    <a:bodyPr/>
                    <a:lstStyle/>
                    <a:p>
                      <a:pPr algn="ctr">
                        <a:spcAft>
                          <a:spcPts val="0"/>
                        </a:spcAft>
                      </a:pPr>
                      <a:r>
                        <a:rPr lang="en-US" sz="1400" kern="0">
                          <a:effectLst/>
                        </a:rPr>
                        <a:t> Cervix</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1.23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81.53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1.23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81.5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736311077"/>
                  </a:ext>
                </a:extLst>
              </a:tr>
              <a:tr h="206826">
                <a:tc>
                  <a:txBody>
                    <a:bodyPr/>
                    <a:lstStyle/>
                    <a:p>
                      <a:pPr algn="ctr">
                        <a:spcAft>
                          <a:spcPts val="0"/>
                        </a:spcAft>
                      </a:pPr>
                      <a:r>
                        <a:rPr lang="en-US" sz="1400" kern="0">
                          <a:effectLst/>
                        </a:rPr>
                        <a:t> Uterus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0.81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124.07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0.81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124.1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3135724033"/>
                  </a:ext>
                </a:extLst>
              </a:tr>
              <a:tr h="206826">
                <a:tc>
                  <a:txBody>
                    <a:bodyPr/>
                    <a:lstStyle/>
                    <a:p>
                      <a:pPr algn="ctr">
                        <a:spcAft>
                          <a:spcPts val="0"/>
                        </a:spcAft>
                      </a:pPr>
                      <a:r>
                        <a:rPr lang="en-US" sz="1400" kern="0">
                          <a:effectLst/>
                        </a:rPr>
                        <a:t> Ovary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0.66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152.52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0.66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152.5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4100363673"/>
                  </a:ext>
                </a:extLst>
              </a:tr>
              <a:tr h="206826">
                <a:tc>
                  <a:txBody>
                    <a:bodyPr/>
                    <a:lstStyle/>
                    <a:p>
                      <a:pPr algn="ctr">
                        <a:spcAft>
                          <a:spcPts val="0"/>
                        </a:spcAft>
                      </a:pPr>
                      <a:r>
                        <a:rPr lang="en-US" sz="1400" kern="0">
                          <a:effectLst/>
                        </a:rPr>
                        <a:t> Prostate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1.33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75.21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1.33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75.2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extLst>
                  <a:ext uri="{0D108BD9-81ED-4DB2-BD59-A6C34878D82A}">
                    <a16:rowId xmlns:a16="http://schemas.microsoft.com/office/drawing/2014/main" val="2783819632"/>
                  </a:ext>
                </a:extLst>
              </a:tr>
              <a:tr h="206826">
                <a:tc>
                  <a:txBody>
                    <a:bodyPr/>
                    <a:lstStyle/>
                    <a:p>
                      <a:pPr algn="ctr">
                        <a:spcAft>
                          <a:spcPts val="0"/>
                        </a:spcAft>
                      </a:pPr>
                      <a:r>
                        <a:rPr lang="en-US" sz="1400" kern="0">
                          <a:effectLst/>
                        </a:rPr>
                        <a:t> Kidney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0.53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190.10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0.61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164.7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0.44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229.5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735492980"/>
                  </a:ext>
                </a:extLst>
              </a:tr>
              <a:tr h="206826">
                <a:tc>
                  <a:txBody>
                    <a:bodyPr/>
                    <a:lstStyle/>
                    <a:p>
                      <a:pPr algn="ctr">
                        <a:spcAft>
                          <a:spcPts val="0"/>
                        </a:spcAft>
                      </a:pPr>
                      <a:r>
                        <a:rPr lang="en-US" sz="1400" kern="0">
                          <a:effectLst/>
                        </a:rPr>
                        <a:t> Bladder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0.68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147.23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0.98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101.7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0.33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301.4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2200331065"/>
                  </a:ext>
                </a:extLst>
              </a:tr>
              <a:tr h="206826">
                <a:tc>
                  <a:txBody>
                    <a:bodyPr/>
                    <a:lstStyle/>
                    <a:p>
                      <a:pPr algn="ctr">
                        <a:spcAft>
                          <a:spcPts val="0"/>
                        </a:spcAft>
                      </a:pPr>
                      <a:r>
                        <a:rPr lang="en-US" sz="1400" kern="0">
                          <a:effectLst/>
                        </a:rPr>
                        <a:t> Brain,CNS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0.70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143.21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0.61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163.1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0.79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126.1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1908615668"/>
                  </a:ext>
                </a:extLst>
              </a:tr>
              <a:tr h="206826">
                <a:tc>
                  <a:txBody>
                    <a:bodyPr/>
                    <a:lstStyle/>
                    <a:p>
                      <a:pPr algn="ctr">
                        <a:spcAft>
                          <a:spcPts val="0"/>
                        </a:spcAft>
                      </a:pPr>
                      <a:r>
                        <a:rPr lang="en-US" sz="1400" kern="0">
                          <a:effectLst/>
                        </a:rPr>
                        <a:t> Thyroid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0.98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102.16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0.47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212.3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1.53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65.5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2198903744"/>
                  </a:ext>
                </a:extLst>
              </a:tr>
              <a:tr h="206826">
                <a:tc>
                  <a:txBody>
                    <a:bodyPr/>
                    <a:lstStyle/>
                    <a:p>
                      <a:pPr algn="ctr">
                        <a:spcAft>
                          <a:spcPts val="0"/>
                        </a:spcAft>
                      </a:pPr>
                      <a:r>
                        <a:rPr lang="en-US" sz="1400" kern="0">
                          <a:effectLst/>
                        </a:rPr>
                        <a:t> Lymphoma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0.64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157.47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0.70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142.7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0.56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178.7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968625216"/>
                  </a:ext>
                </a:extLst>
              </a:tr>
              <a:tr h="206826">
                <a:tc>
                  <a:txBody>
                    <a:bodyPr/>
                    <a:lstStyle/>
                    <a:p>
                      <a:pPr algn="ctr">
                        <a:spcAft>
                          <a:spcPts val="0"/>
                        </a:spcAft>
                      </a:pPr>
                      <a:r>
                        <a:rPr lang="en-US" sz="1400" kern="0">
                          <a:effectLst/>
                        </a:rPr>
                        <a:t> Leukaemia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0.60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167.81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0.64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155.2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endParaRPr lang="zh-CN" sz="1200" kern="100">
                        <a:effectLst/>
                        <a:latin typeface="等线" panose="02010600030101010101" pitchFamily="2" charset="-122"/>
                        <a:ea typeface="等线" panose="02010600030101010101" pitchFamily="2" charset="-122"/>
                      </a:endParaRPr>
                    </a:p>
                  </a:txBody>
                  <a:tcPr marL="47388" marR="47388" marT="0" marB="0" anchor="b"/>
                </a:tc>
                <a:tc>
                  <a:txBody>
                    <a:bodyPr/>
                    <a:lstStyle/>
                    <a:p>
                      <a:pPr algn="r">
                        <a:spcAft>
                          <a:spcPts val="0"/>
                        </a:spcAft>
                      </a:pPr>
                      <a:r>
                        <a:rPr lang="en-US" sz="1400" kern="0">
                          <a:effectLst/>
                        </a:rPr>
                        <a:t>0.54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185.0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68872744"/>
                  </a:ext>
                </a:extLst>
              </a:tr>
              <a:tr h="206826">
                <a:tc>
                  <a:txBody>
                    <a:bodyPr/>
                    <a:lstStyle/>
                    <a:p>
                      <a:pPr algn="ctr">
                        <a:spcAft>
                          <a:spcPts val="0"/>
                        </a:spcAft>
                      </a:pPr>
                      <a:r>
                        <a:rPr lang="en-US" sz="1400" kern="0">
                          <a:effectLst/>
                        </a:rPr>
                        <a:t> All sites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28.57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3.50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l">
                        <a:spcAft>
                          <a:spcPts val="0"/>
                        </a:spcAft>
                      </a:pPr>
                      <a:r>
                        <a:rPr lang="zh-CN" sz="14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30.54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3.3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l">
                        <a:spcAft>
                          <a:spcPts val="0"/>
                        </a:spcAft>
                      </a:pPr>
                      <a:r>
                        <a:rPr lang="zh-CN" sz="1400" kern="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a:effectLst/>
                        </a:rPr>
                        <a:t>26.20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tc>
                  <a:txBody>
                    <a:bodyPr/>
                    <a:lstStyle/>
                    <a:p>
                      <a:pPr algn="r">
                        <a:spcAft>
                          <a:spcPts val="0"/>
                        </a:spcAft>
                      </a:pPr>
                      <a:r>
                        <a:rPr lang="en-US" sz="1400" kern="0" dirty="0">
                          <a:effectLst/>
                        </a:rPr>
                        <a:t>3.8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7388" marR="47388" marT="0" marB="0" anchor="b"/>
                </a:tc>
                <a:extLst>
                  <a:ext uri="{0D108BD9-81ED-4DB2-BD59-A6C34878D82A}">
                    <a16:rowId xmlns:a16="http://schemas.microsoft.com/office/drawing/2014/main" val="1596721297"/>
                  </a:ext>
                </a:extLst>
              </a:tr>
            </a:tbl>
          </a:graphicData>
        </a:graphic>
      </p:graphicFrame>
    </p:spTree>
    <p:extLst>
      <p:ext uri="{BB962C8B-B14F-4D97-AF65-F5344CB8AC3E}">
        <p14:creationId xmlns:p14="http://schemas.microsoft.com/office/powerpoint/2010/main" val="414038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691BEC3-7766-4323-9E18-80FD6E308256}"/>
              </a:ext>
            </a:extLst>
          </p:cNvPr>
          <p:cNvSpPr/>
          <p:nvPr/>
        </p:nvSpPr>
        <p:spPr>
          <a:xfrm>
            <a:off x="681362" y="125144"/>
            <a:ext cx="6900317" cy="1200329"/>
          </a:xfrm>
          <a:prstGeom prst="rect">
            <a:avLst/>
          </a:prstGeom>
        </p:spPr>
        <p:txBody>
          <a:bodyPr wrap="square">
            <a:spAutoFit/>
          </a:bodyPr>
          <a:lstStyle/>
          <a:p>
            <a:pPr algn="ctr"/>
            <a:r>
              <a:rPr lang="en-US" altLang="zh-CN" sz="3600" b="1" dirty="0">
                <a:latin typeface="Arial Black" panose="020B0A04020102020204" pitchFamily="34" charset="0"/>
              </a:rPr>
              <a:t>PBCR in Cancer Control Evaluation in China</a:t>
            </a:r>
            <a:endParaRPr lang="zh-CN" altLang="en-US" sz="3600" b="1" dirty="0">
              <a:latin typeface="Arial Black" panose="020B0A04020102020204" pitchFamily="34" charset="0"/>
            </a:endParaRPr>
          </a:p>
        </p:txBody>
      </p:sp>
      <p:sp>
        <p:nvSpPr>
          <p:cNvPr id="8" name="矩形 7">
            <a:extLst>
              <a:ext uri="{FF2B5EF4-FFF2-40B4-BE49-F238E27FC236}">
                <a16:creationId xmlns:a16="http://schemas.microsoft.com/office/drawing/2014/main" id="{B54225E0-664A-446D-B0F6-ECD0E359511F}"/>
              </a:ext>
            </a:extLst>
          </p:cNvPr>
          <p:cNvSpPr/>
          <p:nvPr/>
        </p:nvSpPr>
        <p:spPr>
          <a:xfrm>
            <a:off x="705776" y="1952224"/>
            <a:ext cx="7603723" cy="415498"/>
          </a:xfrm>
          <a:prstGeom prst="rect">
            <a:avLst/>
          </a:prstGeom>
        </p:spPr>
        <p:txBody>
          <a:bodyPr wrap="square">
            <a:spAutoFit/>
          </a:bodyPr>
          <a:lstStyle/>
          <a:p>
            <a:pPr algn="ctr"/>
            <a:r>
              <a:rPr lang="en-US" altLang="zh-CN" sz="2100" b="1" dirty="0">
                <a:solidFill>
                  <a:srgbClr val="0070C0"/>
                </a:solidFill>
                <a:latin typeface="Arial" panose="020B0604020202020204" pitchFamily="34" charset="0"/>
                <a:cs typeface="Arial" panose="020B0604020202020204" pitchFamily="34" charset="0"/>
              </a:rPr>
              <a:t>Trends in age-standardized incidence rates in China</a:t>
            </a:r>
          </a:p>
        </p:txBody>
      </p:sp>
      <p:graphicFrame>
        <p:nvGraphicFramePr>
          <p:cNvPr id="6" name="图表 5">
            <a:extLst>
              <a:ext uri="{FF2B5EF4-FFF2-40B4-BE49-F238E27FC236}">
                <a16:creationId xmlns:a16="http://schemas.microsoft.com/office/drawing/2014/main" id="{616ED982-58DB-40F8-A818-388E506CB9AC}"/>
              </a:ext>
            </a:extLst>
          </p:cNvPr>
          <p:cNvGraphicFramePr>
            <a:graphicFrameLocks/>
          </p:cNvGraphicFramePr>
          <p:nvPr/>
        </p:nvGraphicFramePr>
        <p:xfrm>
          <a:off x="154004" y="284185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a:extLst>
              <a:ext uri="{FF2B5EF4-FFF2-40B4-BE49-F238E27FC236}">
                <a16:creationId xmlns:a16="http://schemas.microsoft.com/office/drawing/2014/main" id="{BBE4C685-3B22-4669-A247-91BACA87C998}"/>
              </a:ext>
            </a:extLst>
          </p:cNvPr>
          <p:cNvGraphicFramePr>
            <a:graphicFrameLocks/>
          </p:cNvGraphicFramePr>
          <p:nvPr/>
        </p:nvGraphicFramePr>
        <p:xfrm>
          <a:off x="4572000" y="2841859"/>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矩形 1">
            <a:extLst>
              <a:ext uri="{FF2B5EF4-FFF2-40B4-BE49-F238E27FC236}">
                <a16:creationId xmlns:a16="http://schemas.microsoft.com/office/drawing/2014/main" id="{0BA9BB3E-217B-445B-837E-C32A43B4A2AB}"/>
              </a:ext>
            </a:extLst>
          </p:cNvPr>
          <p:cNvSpPr/>
          <p:nvPr/>
        </p:nvSpPr>
        <p:spPr>
          <a:xfrm>
            <a:off x="2109625" y="2657193"/>
            <a:ext cx="660758" cy="369332"/>
          </a:xfrm>
          <a:prstGeom prst="rect">
            <a:avLst/>
          </a:prstGeom>
        </p:spPr>
        <p:txBody>
          <a:bodyPr wrap="none">
            <a:spAutoFit/>
          </a:bodyPr>
          <a:lstStyle/>
          <a:p>
            <a:r>
              <a:rPr lang="en-US" altLang="zh-CN" dirty="0"/>
              <a:t>Male</a:t>
            </a:r>
            <a:endParaRPr lang="zh-CN" altLang="en-US" dirty="0"/>
          </a:p>
        </p:txBody>
      </p:sp>
      <p:sp>
        <p:nvSpPr>
          <p:cNvPr id="3" name="矩形 2">
            <a:extLst>
              <a:ext uri="{FF2B5EF4-FFF2-40B4-BE49-F238E27FC236}">
                <a16:creationId xmlns:a16="http://schemas.microsoft.com/office/drawing/2014/main" id="{4B51729D-B947-45C7-B604-34803AAD831A}"/>
              </a:ext>
            </a:extLst>
          </p:cNvPr>
          <p:cNvSpPr/>
          <p:nvPr/>
        </p:nvSpPr>
        <p:spPr>
          <a:xfrm>
            <a:off x="6502127" y="2657193"/>
            <a:ext cx="865750" cy="369332"/>
          </a:xfrm>
          <a:prstGeom prst="rect">
            <a:avLst/>
          </a:prstGeom>
        </p:spPr>
        <p:txBody>
          <a:bodyPr wrap="none">
            <a:spAutoFit/>
          </a:bodyPr>
          <a:lstStyle/>
          <a:p>
            <a:r>
              <a:rPr lang="en-US" altLang="zh-CN" dirty="0"/>
              <a:t>Female</a:t>
            </a:r>
            <a:endParaRPr lang="zh-CN" altLang="en-US" dirty="0"/>
          </a:p>
        </p:txBody>
      </p:sp>
    </p:spTree>
    <p:extLst>
      <p:ext uri="{BB962C8B-B14F-4D97-AF65-F5344CB8AC3E}">
        <p14:creationId xmlns:p14="http://schemas.microsoft.com/office/powerpoint/2010/main" val="201420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C3DFB4D8-29F3-4F7E-B9E1-7D87EB799B64}"/>
              </a:ext>
            </a:extLst>
          </p:cNvPr>
          <p:cNvSpPr>
            <a:spLocks noGrp="1"/>
          </p:cNvSpPr>
          <p:nvPr>
            <p:ph idx="1"/>
          </p:nvPr>
        </p:nvSpPr>
        <p:spPr>
          <a:xfrm>
            <a:off x="1091954" y="2688786"/>
            <a:ext cx="1305017" cy="256018"/>
          </a:xfrm>
        </p:spPr>
        <p:txBody>
          <a:bodyPr>
            <a:noAutofit/>
          </a:bodyPr>
          <a:lstStyle/>
          <a:p>
            <a:r>
              <a:rPr lang="en-US" altLang="zh-CN" sz="2000" b="1" dirty="0">
                <a:latin typeface="Times New Roman" panose="02020603050405020304" pitchFamily="18" charset="0"/>
                <a:cs typeface="Times New Roman" panose="02020603050405020304" pitchFamily="18" charset="0"/>
              </a:rPr>
              <a:t>Male</a:t>
            </a:r>
            <a:endParaRPr lang="zh-CN" altLang="en-US" sz="2000" b="1" dirty="0">
              <a:latin typeface="Times New Roman" panose="02020603050405020304" pitchFamily="18" charset="0"/>
              <a:cs typeface="Times New Roman" panose="02020603050405020304" pitchFamily="18" charset="0"/>
            </a:endParaRPr>
          </a:p>
        </p:txBody>
      </p:sp>
      <p:sp>
        <p:nvSpPr>
          <p:cNvPr id="5" name="文本占位符 4">
            <a:extLst>
              <a:ext uri="{FF2B5EF4-FFF2-40B4-BE49-F238E27FC236}">
                <a16:creationId xmlns:a16="http://schemas.microsoft.com/office/drawing/2014/main" id="{383117E1-129D-48D5-993B-AA2B4D7CA8A7}"/>
              </a:ext>
            </a:extLst>
          </p:cNvPr>
          <p:cNvSpPr>
            <a:spLocks noGrp="1"/>
          </p:cNvSpPr>
          <p:nvPr>
            <p:ph type="body" sz="quarter" idx="4294967295"/>
          </p:nvPr>
        </p:nvSpPr>
        <p:spPr>
          <a:xfrm>
            <a:off x="4848984" y="2606161"/>
            <a:ext cx="1537907" cy="463550"/>
          </a:xfrm>
        </p:spPr>
        <p:txBody>
          <a:bodyPr>
            <a:noAutofit/>
          </a:bodyPr>
          <a:lstStyle/>
          <a:p>
            <a:r>
              <a:rPr lang="en-US" altLang="zh-CN" sz="2000" b="1" dirty="0">
                <a:latin typeface="Times New Roman" panose="02020603050405020304" pitchFamily="18" charset="0"/>
                <a:cs typeface="Times New Roman" panose="02020603050405020304" pitchFamily="18" charset="0"/>
              </a:rPr>
              <a:t>Female</a:t>
            </a:r>
            <a:endParaRPr lang="zh-CN" altLang="en-US" sz="2000" b="1"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DEFDA0DF-4CF5-49D6-B4D5-DB574FD9C578}"/>
              </a:ext>
            </a:extLst>
          </p:cNvPr>
          <p:cNvSpPr/>
          <p:nvPr/>
        </p:nvSpPr>
        <p:spPr>
          <a:xfrm>
            <a:off x="705776" y="1952224"/>
            <a:ext cx="6755277" cy="415498"/>
          </a:xfrm>
          <a:prstGeom prst="rect">
            <a:avLst/>
          </a:prstGeom>
        </p:spPr>
        <p:txBody>
          <a:bodyPr wrap="square">
            <a:spAutoFit/>
          </a:bodyPr>
          <a:lstStyle/>
          <a:p>
            <a:pPr algn="ctr"/>
            <a:r>
              <a:rPr lang="en-US" altLang="zh-CN" sz="2100" b="1" dirty="0">
                <a:solidFill>
                  <a:srgbClr val="0070C0"/>
                </a:solidFill>
                <a:latin typeface="Arial" panose="020B0604020202020204" pitchFamily="34" charset="0"/>
                <a:cs typeface="Arial" panose="020B0604020202020204" pitchFamily="34" charset="0"/>
              </a:rPr>
              <a:t>Trends in age-standardized mortality rates in China</a:t>
            </a:r>
          </a:p>
        </p:txBody>
      </p:sp>
      <p:sp>
        <p:nvSpPr>
          <p:cNvPr id="11" name="矩形 10">
            <a:extLst>
              <a:ext uri="{FF2B5EF4-FFF2-40B4-BE49-F238E27FC236}">
                <a16:creationId xmlns:a16="http://schemas.microsoft.com/office/drawing/2014/main" id="{7F02C472-6120-4054-A286-FD723E4A17CB}"/>
              </a:ext>
            </a:extLst>
          </p:cNvPr>
          <p:cNvSpPr/>
          <p:nvPr/>
        </p:nvSpPr>
        <p:spPr>
          <a:xfrm>
            <a:off x="705776" y="234572"/>
            <a:ext cx="6900317" cy="1200329"/>
          </a:xfrm>
          <a:prstGeom prst="rect">
            <a:avLst/>
          </a:prstGeom>
        </p:spPr>
        <p:txBody>
          <a:bodyPr wrap="square">
            <a:spAutoFit/>
          </a:bodyPr>
          <a:lstStyle/>
          <a:p>
            <a:pPr algn="ctr"/>
            <a:r>
              <a:rPr lang="en-US" altLang="zh-CN" sz="3600" b="1" dirty="0">
                <a:latin typeface="Arial Black" panose="020B0A04020102020204" pitchFamily="34" charset="0"/>
              </a:rPr>
              <a:t>PBCR in Cancer Control Evaluation in China</a:t>
            </a:r>
            <a:endParaRPr lang="zh-CN" altLang="en-US" sz="3600" b="1" dirty="0">
              <a:latin typeface="Arial Black" panose="020B0A04020102020204" pitchFamily="34" charset="0"/>
            </a:endParaRPr>
          </a:p>
        </p:txBody>
      </p:sp>
      <p:graphicFrame>
        <p:nvGraphicFramePr>
          <p:cNvPr id="8" name="图表 7">
            <a:extLst>
              <a:ext uri="{FF2B5EF4-FFF2-40B4-BE49-F238E27FC236}">
                <a16:creationId xmlns:a16="http://schemas.microsoft.com/office/drawing/2014/main" id="{296C37C9-7FAD-4A33-95CC-BA8507E36F87}"/>
              </a:ext>
            </a:extLst>
          </p:cNvPr>
          <p:cNvGraphicFramePr>
            <a:graphicFrameLocks/>
          </p:cNvGraphicFramePr>
          <p:nvPr/>
        </p:nvGraphicFramePr>
        <p:xfrm>
          <a:off x="54428" y="326586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图表 9">
            <a:extLst>
              <a:ext uri="{FF2B5EF4-FFF2-40B4-BE49-F238E27FC236}">
                <a16:creationId xmlns:a16="http://schemas.microsoft.com/office/drawing/2014/main" id="{1DF2B605-C834-4B2A-898A-401C7E904AC2}"/>
              </a:ext>
            </a:extLst>
          </p:cNvPr>
          <p:cNvGraphicFramePr>
            <a:graphicFrameLocks/>
          </p:cNvGraphicFramePr>
          <p:nvPr/>
        </p:nvGraphicFramePr>
        <p:xfrm>
          <a:off x="4572000" y="330815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69913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内容占位符 2"/>
          <p:cNvSpPr>
            <a:spLocks noGrp="1"/>
          </p:cNvSpPr>
          <p:nvPr>
            <p:ph idx="4294967295"/>
          </p:nvPr>
        </p:nvSpPr>
        <p:spPr>
          <a:xfrm>
            <a:off x="632223" y="1956198"/>
            <a:ext cx="8511778" cy="3158728"/>
          </a:xfrm>
        </p:spPr>
        <p:txBody>
          <a:bodyPr/>
          <a:lstStyle/>
          <a:p>
            <a:r>
              <a:rPr kumimoji="1"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Lung cancer, colorectal cancer increased rapidly</a:t>
            </a:r>
          </a:p>
          <a:p>
            <a:r>
              <a:rPr kumimoji="1"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Digestive tract cancers still stayed at a high level</a:t>
            </a:r>
            <a:endParaRPr kumimoji="1" lang="zh-CN" altLang="en-US" sz="2400" b="1"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sz="1350"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86020" name="Group 4"/>
          <p:cNvGraphicFramePr>
            <a:graphicFrameLocks noGrp="1"/>
          </p:cNvGraphicFramePr>
          <p:nvPr>
            <p:extLst>
              <p:ext uri="{D42A27DB-BD31-4B8C-83A1-F6EECF244321}">
                <p14:modId xmlns:p14="http://schemas.microsoft.com/office/powerpoint/2010/main" val="1034211231"/>
              </p:ext>
            </p:extLst>
          </p:nvPr>
        </p:nvGraphicFramePr>
        <p:xfrm>
          <a:off x="742949" y="3061606"/>
          <a:ext cx="7768828" cy="2462510"/>
        </p:xfrm>
        <a:graphic>
          <a:graphicData uri="http://schemas.openxmlformats.org/drawingml/2006/table">
            <a:tbl>
              <a:tblPr/>
              <a:tblGrid>
                <a:gridCol w="805885">
                  <a:extLst>
                    <a:ext uri="{9D8B030D-6E8A-4147-A177-3AD203B41FA5}">
                      <a16:colId xmlns:a16="http://schemas.microsoft.com/office/drawing/2014/main" val="20000"/>
                    </a:ext>
                  </a:extLst>
                </a:gridCol>
                <a:gridCol w="1901441">
                  <a:extLst>
                    <a:ext uri="{9D8B030D-6E8A-4147-A177-3AD203B41FA5}">
                      <a16:colId xmlns:a16="http://schemas.microsoft.com/office/drawing/2014/main" val="20001"/>
                    </a:ext>
                  </a:extLst>
                </a:gridCol>
                <a:gridCol w="1959623">
                  <a:extLst>
                    <a:ext uri="{9D8B030D-6E8A-4147-A177-3AD203B41FA5}">
                      <a16:colId xmlns:a16="http://schemas.microsoft.com/office/drawing/2014/main" val="20002"/>
                    </a:ext>
                  </a:extLst>
                </a:gridCol>
                <a:gridCol w="1580710">
                  <a:extLst>
                    <a:ext uri="{9D8B030D-6E8A-4147-A177-3AD203B41FA5}">
                      <a16:colId xmlns:a16="http://schemas.microsoft.com/office/drawing/2014/main" val="20003"/>
                    </a:ext>
                  </a:extLst>
                </a:gridCol>
                <a:gridCol w="1521169">
                  <a:extLst>
                    <a:ext uri="{9D8B030D-6E8A-4147-A177-3AD203B41FA5}">
                      <a16:colId xmlns:a16="http://schemas.microsoft.com/office/drawing/2014/main" val="2293734815"/>
                    </a:ext>
                  </a:extLst>
                </a:gridCol>
              </a:tblGrid>
              <a:tr h="355847">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Rank</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1973-75</a:t>
                      </a: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1990-92</a:t>
                      </a: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2004-05</a:t>
                      </a: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2014-15</a:t>
                      </a: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097">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a:t>
                      </a: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Stomach</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Stomach</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1500" b="1" i="0" u="none" strike="noStrike" cap="none" normalizeH="0" baseline="0" dirty="0">
                          <a:ln>
                            <a:noFill/>
                          </a:ln>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Lung</a:t>
                      </a:r>
                      <a:endParaRPr kumimoji="0" lang="zh-CN" altLang="en-US" sz="1500" b="1" i="0" u="none" strike="noStrike" cap="none" normalizeH="0" baseline="0" dirty="0">
                        <a:ln>
                          <a:noFill/>
                        </a:ln>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1500" b="1" i="0" u="none" strike="noStrike" cap="none" normalizeH="0" baseline="0" dirty="0">
                          <a:ln>
                            <a:noFill/>
                          </a:ln>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Lung</a:t>
                      </a:r>
                      <a:endParaRPr kumimoji="0" lang="zh-CN" altLang="en-US" sz="1500" b="1" i="0" u="none" strike="noStrike" cap="none" normalizeH="0" baseline="0" dirty="0">
                        <a:ln>
                          <a:noFill/>
                        </a:ln>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626">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Esophagus </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Liver</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Liver</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Liver</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688">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Liver</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500" b="1" i="0" u="none" strike="noStrike" cap="none" normalizeH="0" baseline="0" dirty="0">
                          <a:ln>
                            <a:noFill/>
                          </a:ln>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1500" b="1" i="0" u="none" strike="noStrike" cap="none" normalizeH="0" baseline="0" dirty="0">
                          <a:ln>
                            <a:noFill/>
                          </a:ln>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Lung</a:t>
                      </a:r>
                      <a:endParaRPr kumimoji="0" lang="zh-CN" altLang="en-US" sz="1500" b="1" i="0" u="none" strike="noStrike" cap="none" normalizeH="0" baseline="0" dirty="0">
                        <a:ln>
                          <a:noFill/>
                        </a:ln>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Stomach</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Stomach</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6390">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Cervix</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Esophagus </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Esophagus </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Esophagus </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8862">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a:t>
                      </a: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1500" b="1" i="0" u="none" strike="noStrike" cap="none" normalizeH="0" baseline="0" dirty="0">
                          <a:ln>
                            <a:noFill/>
                          </a:ln>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Lung</a:t>
                      </a:r>
                      <a:endParaRPr kumimoji="0" lang="zh-CN" altLang="en-US" sz="1500" b="1" i="0" u="none" strike="noStrike" cap="none" normalizeH="0" baseline="0" dirty="0">
                        <a:ln>
                          <a:noFill/>
                        </a:ln>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Colo-rectum</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Colo-rectum</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Colo-rectum</a:t>
                      </a:r>
                      <a:endParaRPr kumimoji="0" lang="zh-CN" altLang="en-US" sz="15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1435" marR="51435" marT="25718" marB="2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8952" name="Freeform 3"/>
          <p:cNvSpPr/>
          <p:nvPr/>
        </p:nvSpPr>
        <p:spPr bwMode="auto">
          <a:xfrm>
            <a:off x="2244925" y="1743075"/>
            <a:ext cx="3572" cy="65187"/>
          </a:xfrm>
          <a:custGeom>
            <a:avLst/>
            <a:gdLst>
              <a:gd name="T0" fmla="*/ 3175 w 6350"/>
              <a:gd name="T1" fmla="*/ 0 h 127000"/>
              <a:gd name="T2" fmla="*/ 3175 w 6350"/>
              <a:gd name="T3" fmla="*/ 105748 h 127000"/>
              <a:gd name="T4" fmla="*/ 0 60000 65536"/>
              <a:gd name="T5" fmla="*/ 0 60000 65536"/>
              <a:gd name="T6" fmla="*/ 0 w 6350"/>
              <a:gd name="T7" fmla="*/ 0 h 127000"/>
              <a:gd name="T8" fmla="*/ 6350 w 6350"/>
              <a:gd name="T9" fmla="*/ 127000 h 127000"/>
            </a:gdLst>
            <a:ahLst/>
            <a:cxnLst>
              <a:cxn ang="T4">
                <a:pos x="T0" y="T1"/>
              </a:cxn>
              <a:cxn ang="T5">
                <a:pos x="T2" y="T3"/>
              </a:cxn>
            </a:cxnLst>
            <a:rect l="T6" t="T7" r="T8" b="T9"/>
            <a:pathLst>
              <a:path w="6350" h="127000">
                <a:moveTo>
                  <a:pt x="3175" y="0"/>
                </a:moveTo>
                <a:lnTo>
                  <a:pt x="3175" y="127000"/>
                </a:lnTo>
              </a:path>
            </a:pathLst>
          </a:custGeom>
          <a:noFill/>
          <a:ln w="0" cap="flat" cmpd="sng">
            <a:solidFill>
              <a:srgbClr val="FFFFFF"/>
            </a:solidFill>
            <a:round/>
          </a:ln>
          <a:extLst>
            <a:ext uri="{909E8E84-426E-40DD-AFC4-6F175D3DCCD1}">
              <a14:hiddenFill xmlns:a14="http://schemas.microsoft.com/office/drawing/2010/main">
                <a:solidFill>
                  <a:srgbClr val="FFFFFF"/>
                </a:solidFill>
              </a14:hiddenFill>
            </a:ext>
          </a:extLst>
        </p:spPr>
        <p:txBody>
          <a:bodyPr lIns="46946" tIns="23474" rIns="46946" bIns="23474" anchor="ctr"/>
          <a:lstStyle/>
          <a:p>
            <a:endParaRPr lang="zh-CN" altLang="en-US" sz="1013"/>
          </a:p>
        </p:txBody>
      </p:sp>
      <p:sp>
        <p:nvSpPr>
          <p:cNvPr id="8" name="标题占位符 1"/>
          <p:cNvSpPr txBox="1"/>
          <p:nvPr/>
        </p:nvSpPr>
        <p:spPr bwMode="auto">
          <a:xfrm>
            <a:off x="632222" y="277587"/>
            <a:ext cx="8511777" cy="1341666"/>
          </a:xfrm>
          <a:prstGeom prst="rect">
            <a:avLst/>
          </a:prstGeom>
          <a:noFill/>
          <a:ln w="9525">
            <a:noFill/>
            <a:miter lim="800000"/>
          </a:ln>
        </p:spPr>
        <p:txBody>
          <a:bodyPr anchor="ctr"/>
          <a:lstStyle/>
          <a:p>
            <a:pPr eaLnBrk="1" fontAlgn="ctr" hangingPunct="1">
              <a:defRPr/>
            </a:pPr>
            <a:r>
              <a:rPr lang="en-US" altLang="zh-CN" sz="4000" b="1" kern="0" dirty="0">
                <a:latin typeface="微软雅黑" panose="020B0503020204020204" pitchFamily="34" charset="-122"/>
                <a:ea typeface="微软雅黑" panose="020B0503020204020204" pitchFamily="34" charset="-122"/>
              </a:rPr>
              <a:t>Cancer Patterns in China</a:t>
            </a:r>
            <a:endParaRPr lang="zh-CN" altLang="en-US" sz="4000" b="1" kern="0" dirty="0">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5FE3D83-9F37-481E-B435-8309EF313016}"/>
              </a:ext>
            </a:extLst>
          </p:cNvPr>
          <p:cNvSpPr>
            <a:spLocks noGrp="1"/>
          </p:cNvSpPr>
          <p:nvPr>
            <p:ph type="sldNum" sz="quarter" idx="12"/>
          </p:nvPr>
        </p:nvSpPr>
        <p:spPr/>
        <p:txBody>
          <a:bodyPr/>
          <a:lstStyle/>
          <a:p>
            <a:fld id="{90977AC7-312B-4BC0-BDF7-B13E877763E1}" type="slidenum">
              <a:rPr kumimoji="1" lang="ja-JP" altLang="en-US" smtClean="0"/>
              <a:t>16</a:t>
            </a:fld>
            <a:endParaRPr kumimoji="1" lang="ja-JP" altLang="en-US"/>
          </a:p>
        </p:txBody>
      </p:sp>
      <p:pic>
        <p:nvPicPr>
          <p:cNvPr id="6" name="图片 5">
            <a:extLst>
              <a:ext uri="{FF2B5EF4-FFF2-40B4-BE49-F238E27FC236}">
                <a16:creationId xmlns:a16="http://schemas.microsoft.com/office/drawing/2014/main" id="{476FC211-4CFE-418E-8434-DDEC6CD222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5" r="2178"/>
          <a:stretch/>
        </p:blipFill>
        <p:spPr>
          <a:xfrm>
            <a:off x="199339" y="3011646"/>
            <a:ext cx="4104912" cy="3039437"/>
          </a:xfrm>
          <a:prstGeom prst="rect">
            <a:avLst/>
          </a:prstGeom>
        </p:spPr>
      </p:pic>
      <p:pic>
        <p:nvPicPr>
          <p:cNvPr id="8" name="图片 7">
            <a:extLst>
              <a:ext uri="{FF2B5EF4-FFF2-40B4-BE49-F238E27FC236}">
                <a16:creationId xmlns:a16="http://schemas.microsoft.com/office/drawing/2014/main" id="{3808C568-04E2-4962-8D75-996F016C0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346323" y="2505074"/>
            <a:ext cx="3039436" cy="4052581"/>
          </a:xfrm>
          <a:prstGeom prst="rect">
            <a:avLst/>
          </a:prstGeom>
        </p:spPr>
      </p:pic>
      <p:sp>
        <p:nvSpPr>
          <p:cNvPr id="10" name="矩形 9">
            <a:extLst>
              <a:ext uri="{FF2B5EF4-FFF2-40B4-BE49-F238E27FC236}">
                <a16:creationId xmlns:a16="http://schemas.microsoft.com/office/drawing/2014/main" id="{7E3BBB49-24F4-4F0F-97BA-578A250C94E4}"/>
              </a:ext>
            </a:extLst>
          </p:cNvPr>
          <p:cNvSpPr/>
          <p:nvPr/>
        </p:nvSpPr>
        <p:spPr>
          <a:xfrm>
            <a:off x="0" y="136524"/>
            <a:ext cx="8422547" cy="1077218"/>
          </a:xfrm>
          <a:prstGeom prst="rect">
            <a:avLst/>
          </a:prstGeom>
        </p:spPr>
        <p:txBody>
          <a:bodyPr wrap="square">
            <a:spAutoFit/>
          </a:bodyPr>
          <a:lstStyle/>
          <a:p>
            <a:pPr algn="ctr"/>
            <a:r>
              <a:rPr lang="zh-CN" altLang="en-US" sz="3200" b="1" dirty="0">
                <a:latin typeface="Arial Black" panose="020B0A04020102020204" pitchFamily="34" charset="0"/>
                <a:cs typeface="Arial" panose="020B0604020202020204" pitchFamily="34" charset="0"/>
              </a:rPr>
              <a:t>The First Retrospective Survey of Death Causes</a:t>
            </a:r>
            <a:r>
              <a:rPr lang="en-US" altLang="zh-CN" sz="3200" b="1" dirty="0">
                <a:latin typeface="Arial Black" panose="020B0A04020102020204" pitchFamily="34" charset="0"/>
                <a:cs typeface="Arial" panose="020B0604020202020204" pitchFamily="34" charset="0"/>
              </a:rPr>
              <a:t>,1973-75</a:t>
            </a:r>
            <a:endParaRPr lang="zh-CN" altLang="en-US" sz="3200" b="1" dirty="0">
              <a:latin typeface="Arial Black" panose="020B0A040201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B6AD26F2-0EC8-40A3-A472-1BFE613201A2}"/>
              </a:ext>
            </a:extLst>
          </p:cNvPr>
          <p:cNvSpPr/>
          <p:nvPr/>
        </p:nvSpPr>
        <p:spPr>
          <a:xfrm>
            <a:off x="1012120" y="6052097"/>
            <a:ext cx="6137072" cy="375552"/>
          </a:xfrm>
          <a:prstGeom prst="rect">
            <a:avLst/>
          </a:prstGeom>
        </p:spPr>
        <p:txBody>
          <a:bodyPr wrap="square">
            <a:spAutoFit/>
          </a:bodyPr>
          <a:lstStyle/>
          <a:p>
            <a:pPr indent="304800" algn="just">
              <a:lnSpc>
                <a:spcPct val="150000"/>
              </a:lnSpc>
              <a:spcAft>
                <a:spcPts val="0"/>
              </a:spcAft>
            </a:pPr>
            <a:r>
              <a:rPr lang="en-US" altLang="zh-CN" sz="1400" b="1" i="1" kern="100" dirty="0">
                <a:latin typeface="Arial" panose="020B0604020202020204" pitchFamily="34" charset="0"/>
                <a:ea typeface="宋体" panose="02010600030101010101" pitchFamily="2" charset="-122"/>
                <a:cs typeface="Arial" panose="020B0604020202020204" pitchFamily="34" charset="0"/>
              </a:rPr>
              <a:t>Malignant Tumor Atlas of the People’s Republic of China</a:t>
            </a:r>
            <a:endParaRPr lang="zh-CN" altLang="zh-CN" sz="1400" b="1" kern="100" dirty="0">
              <a:effectLst/>
              <a:latin typeface="Arial" panose="020B0604020202020204" pitchFamily="34" charset="0"/>
              <a:ea typeface="宋体" panose="02010600030101010101" pitchFamily="2" charset="-122"/>
              <a:cs typeface="Arial" panose="020B0604020202020204" pitchFamily="34" charset="0"/>
            </a:endParaRPr>
          </a:p>
        </p:txBody>
      </p:sp>
      <p:sp>
        <p:nvSpPr>
          <p:cNvPr id="12" name="矩形 11">
            <a:extLst>
              <a:ext uri="{FF2B5EF4-FFF2-40B4-BE49-F238E27FC236}">
                <a16:creationId xmlns:a16="http://schemas.microsoft.com/office/drawing/2014/main" id="{A52BF341-EAFB-4BB1-9444-BC96890939CB}"/>
              </a:ext>
            </a:extLst>
          </p:cNvPr>
          <p:cNvSpPr/>
          <p:nvPr/>
        </p:nvSpPr>
        <p:spPr>
          <a:xfrm>
            <a:off x="342900" y="1402531"/>
            <a:ext cx="7838463" cy="1420325"/>
          </a:xfrm>
          <a:prstGeom prst="rect">
            <a:avLst/>
          </a:prstGeom>
        </p:spPr>
        <p:txBody>
          <a:bodyPr wrap="square">
            <a:spAutoFit/>
          </a:bodyPr>
          <a:lstStyle/>
          <a:p>
            <a:pPr marL="342900" indent="-342900">
              <a:lnSpc>
                <a:spcPct val="150000"/>
              </a:lnSpc>
              <a:buFont typeface="Wingdings" panose="05000000000000000000" pitchFamily="2" charset="2"/>
              <a:buChar char="l"/>
            </a:pPr>
            <a:r>
              <a:rPr lang="en-US" altLang="zh-CN" sz="2000" b="1" kern="100" dirty="0">
                <a:latin typeface="Arial" panose="020B0604020202020204" pitchFamily="34" charset="0"/>
                <a:ea typeface="宋体" panose="02010600030101010101" pitchFamily="2" charset="-122"/>
                <a:cs typeface="Arial" panose="020B0604020202020204" pitchFamily="34" charset="0"/>
              </a:rPr>
              <a:t>Cancer- A leading cause of death</a:t>
            </a:r>
          </a:p>
          <a:p>
            <a:pPr marL="342900" indent="-342900">
              <a:lnSpc>
                <a:spcPct val="150000"/>
              </a:lnSpc>
              <a:buFont typeface="Wingdings" panose="05000000000000000000" pitchFamily="2" charset="2"/>
              <a:buChar char="l"/>
            </a:pPr>
            <a:r>
              <a:rPr lang="en-US" altLang="zh-CN" sz="2000" b="1" kern="100" dirty="0">
                <a:latin typeface="Arial" panose="020B0604020202020204" pitchFamily="34" charset="0"/>
                <a:ea typeface="宋体" panose="02010600030101010101" pitchFamily="2" charset="-122"/>
                <a:cs typeface="Arial" panose="020B0604020202020204" pitchFamily="34" charset="0"/>
              </a:rPr>
              <a:t>Age, and regional distribution of all cancer deaths</a:t>
            </a:r>
          </a:p>
          <a:p>
            <a:pPr marL="342900" indent="-342900">
              <a:lnSpc>
                <a:spcPct val="150000"/>
              </a:lnSpc>
              <a:buFont typeface="Wingdings" panose="05000000000000000000" pitchFamily="2" charset="2"/>
              <a:buChar char="l"/>
            </a:pPr>
            <a:r>
              <a:rPr lang="en-US" altLang="zh-CN" sz="2000" b="1" kern="100" dirty="0">
                <a:latin typeface="Arial" panose="020B0604020202020204" pitchFamily="34" charset="0"/>
                <a:ea typeface="宋体" panose="02010600030101010101" pitchFamily="2" charset="-122"/>
                <a:cs typeface="Arial" panose="020B0604020202020204" pitchFamily="34" charset="0"/>
              </a:rPr>
              <a:t>Regions with high cancer mortality rates</a:t>
            </a:r>
            <a:endParaRPr lang="zh-CN"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84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34125"/>
            <a:ext cx="9144000" cy="667048"/>
          </a:xfrm>
        </p:spPr>
        <p:txBody>
          <a:bodyPr>
            <a:noAutofit/>
          </a:bodyPr>
          <a:lstStyle/>
          <a:p>
            <a:pPr algn="ctr"/>
            <a:r>
              <a:rPr lang="en-US" altLang="zh-CN" sz="3600" dirty="0">
                <a:latin typeface="Arial Black" panose="020B0A04020102020204" pitchFamily="34" charset="0"/>
              </a:rPr>
              <a:t>Cancer Atlas in China,2018</a:t>
            </a:r>
            <a:endParaRPr lang="zh-CN" altLang="en-US" sz="3600" dirty="0">
              <a:latin typeface="Arial Black" panose="020B0A04020102020204" pitchFamily="34" charset="0"/>
            </a:endParaRPr>
          </a:p>
        </p:txBody>
      </p:sp>
      <p:pic>
        <p:nvPicPr>
          <p:cNvPr id="5" name="内容占位符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9823" y="1561500"/>
            <a:ext cx="3836470" cy="2480040"/>
          </a:xfr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23" y="4056480"/>
            <a:ext cx="3860090" cy="2529394"/>
          </a:xfrm>
          <a:prstGeom prst="rect">
            <a:avLst/>
          </a:prstGeom>
        </p:spPr>
      </p:pic>
      <p:sp>
        <p:nvSpPr>
          <p:cNvPr id="8" name="矩形 7"/>
          <p:cNvSpPr/>
          <p:nvPr/>
        </p:nvSpPr>
        <p:spPr>
          <a:xfrm>
            <a:off x="1979605" y="4234036"/>
            <a:ext cx="673582" cy="248209"/>
          </a:xfrm>
          <a:prstGeom prst="rect">
            <a:avLst/>
          </a:prstGeom>
        </p:spPr>
        <p:txBody>
          <a:bodyPr wrap="none">
            <a:spAutoFit/>
          </a:bodyPr>
          <a:lstStyle/>
          <a:p>
            <a:r>
              <a:rPr lang="en-US" altLang="zh-CN" sz="1013" dirty="0"/>
              <a:t>Stomach</a:t>
            </a:r>
            <a:endParaRPr lang="zh-CN" altLang="en-US" sz="1013" dirty="0"/>
          </a:p>
        </p:txBody>
      </p:sp>
      <p:sp>
        <p:nvSpPr>
          <p:cNvPr id="9" name="矩形 8"/>
          <p:cNvSpPr/>
          <p:nvPr/>
        </p:nvSpPr>
        <p:spPr>
          <a:xfrm>
            <a:off x="1935380" y="1575029"/>
            <a:ext cx="604653" cy="248209"/>
          </a:xfrm>
          <a:prstGeom prst="rect">
            <a:avLst/>
          </a:prstGeom>
        </p:spPr>
        <p:txBody>
          <a:bodyPr wrap="none">
            <a:spAutoFit/>
          </a:bodyPr>
          <a:lstStyle/>
          <a:p>
            <a:r>
              <a:rPr lang="en-US" altLang="zh-CN" sz="1013" dirty="0"/>
              <a:t>All sites</a:t>
            </a:r>
            <a:endParaRPr lang="zh-CN" altLang="en-US" sz="1013" dirty="0"/>
          </a:p>
        </p:txBody>
      </p:sp>
      <p:pic>
        <p:nvPicPr>
          <p:cNvPr id="2050" name="Picture 2" descr="C:\Users\ZHENG\AppData\Roaming\Foxmail7\Temp-12108-20190614002302\Attach\InsertPic_(06-13-09-53-15).png">
            <a:extLst>
              <a:ext uri="{FF2B5EF4-FFF2-40B4-BE49-F238E27FC236}">
                <a16:creationId xmlns:a16="http://schemas.microsoft.com/office/drawing/2014/main" id="{626A1ACB-0E77-42EB-88D9-03AF1508DF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0232" y="1575029"/>
            <a:ext cx="4479488" cy="509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49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A5E09D0-DB35-42AF-A9F5-B0D32FC46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51" y="1458167"/>
            <a:ext cx="7259733" cy="3941666"/>
          </a:xfrm>
          <a:prstGeom prst="rect">
            <a:avLst/>
          </a:prstGeom>
        </p:spPr>
      </p:pic>
      <p:sp>
        <p:nvSpPr>
          <p:cNvPr id="8" name="矩形 7">
            <a:extLst>
              <a:ext uri="{FF2B5EF4-FFF2-40B4-BE49-F238E27FC236}">
                <a16:creationId xmlns:a16="http://schemas.microsoft.com/office/drawing/2014/main" id="{917F1FFB-7FB4-43A4-8129-F3968B8BE4F5}"/>
              </a:ext>
            </a:extLst>
          </p:cNvPr>
          <p:cNvSpPr/>
          <p:nvPr/>
        </p:nvSpPr>
        <p:spPr>
          <a:xfrm>
            <a:off x="1179745" y="5399833"/>
            <a:ext cx="6257925" cy="265457"/>
          </a:xfrm>
          <a:prstGeom prst="rect">
            <a:avLst/>
          </a:prstGeom>
        </p:spPr>
        <p:txBody>
          <a:bodyPr wrap="square">
            <a:spAutoFit/>
          </a:bodyPr>
          <a:lstStyle/>
          <a:p>
            <a:pPr algn="ctr"/>
            <a:r>
              <a:rPr lang="en-US" altLang="zh-CN" sz="1125" b="1" dirty="0">
                <a:latin typeface="Times New Roman" panose="02020603050405020304" pitchFamily="18" charset="0"/>
                <a:cs typeface="Times New Roman" panose="02020603050405020304" pitchFamily="18" charset="0"/>
              </a:rPr>
              <a:t>Trends in age-standardized 5-year survival  in 17 registries of China, 2003-2015</a:t>
            </a:r>
          </a:p>
        </p:txBody>
      </p:sp>
      <p:sp>
        <p:nvSpPr>
          <p:cNvPr id="9" name="矩形 8">
            <a:extLst>
              <a:ext uri="{FF2B5EF4-FFF2-40B4-BE49-F238E27FC236}">
                <a16:creationId xmlns:a16="http://schemas.microsoft.com/office/drawing/2014/main" id="{01FF06E9-8F96-4CD4-95DF-54B77EEB9276}"/>
              </a:ext>
            </a:extLst>
          </p:cNvPr>
          <p:cNvSpPr/>
          <p:nvPr/>
        </p:nvSpPr>
        <p:spPr>
          <a:xfrm>
            <a:off x="765956" y="125285"/>
            <a:ext cx="6900317" cy="1200329"/>
          </a:xfrm>
          <a:prstGeom prst="rect">
            <a:avLst/>
          </a:prstGeom>
        </p:spPr>
        <p:txBody>
          <a:bodyPr wrap="square">
            <a:spAutoFit/>
          </a:bodyPr>
          <a:lstStyle/>
          <a:p>
            <a:pPr algn="ctr"/>
            <a:r>
              <a:rPr lang="en-US" altLang="zh-CN" sz="3600" b="1" dirty="0">
                <a:latin typeface="Arial Black" panose="020B0A04020102020204" pitchFamily="34" charset="0"/>
              </a:rPr>
              <a:t>PBCR in Cancer Control Evaluation in China</a:t>
            </a:r>
            <a:endParaRPr lang="zh-CN" altLang="en-US" sz="3600" b="1" dirty="0">
              <a:latin typeface="Arial Black" panose="020B0A04020102020204" pitchFamily="34" charset="0"/>
            </a:endParaRPr>
          </a:p>
        </p:txBody>
      </p:sp>
      <p:sp>
        <p:nvSpPr>
          <p:cNvPr id="10" name="内容占位符 2">
            <a:extLst>
              <a:ext uri="{FF2B5EF4-FFF2-40B4-BE49-F238E27FC236}">
                <a16:creationId xmlns:a16="http://schemas.microsoft.com/office/drawing/2014/main" id="{60A98840-0464-438E-9DDC-70124F39D54F}"/>
              </a:ext>
            </a:extLst>
          </p:cNvPr>
          <p:cNvSpPr>
            <a:spLocks noGrp="1"/>
          </p:cNvSpPr>
          <p:nvPr>
            <p:ph idx="1"/>
          </p:nvPr>
        </p:nvSpPr>
        <p:spPr>
          <a:xfrm>
            <a:off x="630314" y="5769433"/>
            <a:ext cx="7883371" cy="1200329"/>
          </a:xfrm>
        </p:spPr>
        <p:txBody>
          <a:bodyPr>
            <a:normAutofit/>
          </a:bodyPr>
          <a:lstStyle/>
          <a:p>
            <a:pPr algn="ctr"/>
            <a:r>
              <a:rPr lang="en-US" altLang="zh-CN" sz="2400" b="1" dirty="0">
                <a:solidFill>
                  <a:srgbClr val="C00000"/>
                </a:solidFill>
                <a:latin typeface="Arial" panose="020B0604020202020204" pitchFamily="34" charset="0"/>
                <a:cs typeface="Arial" panose="020B0604020202020204" pitchFamily="34" charset="0"/>
              </a:rPr>
              <a:t>Survival is an indicator of the role of the process of diagnosis and care</a:t>
            </a:r>
          </a:p>
        </p:txBody>
      </p:sp>
    </p:spTree>
    <p:extLst>
      <p:ext uri="{BB962C8B-B14F-4D97-AF65-F5344CB8AC3E}">
        <p14:creationId xmlns:p14="http://schemas.microsoft.com/office/powerpoint/2010/main" val="291938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D04FF5B-E541-4FFC-A215-A68ED27B96CD}"/>
              </a:ext>
            </a:extLst>
          </p:cNvPr>
          <p:cNvSpPr>
            <a:spLocks noGrp="1"/>
          </p:cNvSpPr>
          <p:nvPr>
            <p:ph idx="1"/>
          </p:nvPr>
        </p:nvSpPr>
        <p:spPr>
          <a:xfrm>
            <a:off x="628650" y="3058885"/>
            <a:ext cx="7886700" cy="3118077"/>
          </a:xfrm>
        </p:spPr>
        <p:txBody>
          <a:bodyPr>
            <a:normAutofit/>
          </a:bodyPr>
          <a:lstStyle/>
          <a:p>
            <a:pPr marL="0" indent="0">
              <a:buNone/>
            </a:pPr>
            <a:r>
              <a:rPr lang="en-US" altLang="zh-CN" sz="4400" dirty="0"/>
              <a:t>The burden of cancer in China</a:t>
            </a:r>
            <a:endParaRPr lang="zh-CN" altLang="en-US" sz="4400" dirty="0"/>
          </a:p>
        </p:txBody>
      </p:sp>
    </p:spTree>
    <p:extLst>
      <p:ext uri="{BB962C8B-B14F-4D97-AF65-F5344CB8AC3E}">
        <p14:creationId xmlns:p14="http://schemas.microsoft.com/office/powerpoint/2010/main" val="8565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186931-1F4E-4B33-865B-7F84D3248ECD}"/>
              </a:ext>
            </a:extLst>
          </p:cNvPr>
          <p:cNvSpPr>
            <a:spLocks noGrp="1"/>
          </p:cNvSpPr>
          <p:nvPr>
            <p:ph type="title"/>
          </p:nvPr>
        </p:nvSpPr>
        <p:spPr/>
        <p:txBody>
          <a:bodyPr/>
          <a:lstStyle/>
          <a:p>
            <a:r>
              <a:rPr lang="en-US" altLang="zh-CN" b="1" dirty="0">
                <a:latin typeface="Times New Roman" panose="02020603050405020304" pitchFamily="18" charset="0"/>
                <a:cs typeface="Times New Roman" panose="02020603050405020304" pitchFamily="18" charset="0"/>
              </a:rPr>
              <a:t>Purpose</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260539FB-5E8B-4508-B6DF-0A3637C0B7A8}"/>
              </a:ext>
            </a:extLst>
          </p:cNvPr>
          <p:cNvSpPr>
            <a:spLocks noGrp="1"/>
          </p:cNvSpPr>
          <p:nvPr>
            <p:ph idx="1"/>
          </p:nvPr>
        </p:nvSpPr>
        <p:spPr/>
        <p:txBody>
          <a:bodyPr/>
          <a:lstStyle/>
          <a:p>
            <a:r>
              <a:rPr lang="en-US" altLang="zh-CN" sz="3200" b="1" dirty="0">
                <a:latin typeface="Times New Roman" panose="02020603050405020304" pitchFamily="18" charset="0"/>
                <a:cs typeface="Times New Roman" panose="02020603050405020304" pitchFamily="18" charset="0"/>
              </a:rPr>
              <a:t>To provide an overview of the history of cancer surveillance, current cancer burden and the role of cancer registration in cancer control programs in China.</a:t>
            </a:r>
            <a:endParaRPr lang="zh-CN" altLang="zh-CN" sz="3200" b="1"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8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1B646842-BC9F-4628-9FCF-46E23173421F}"/>
              </a:ext>
            </a:extLst>
          </p:cNvPr>
          <p:cNvSpPr>
            <a:spLocks noGrp="1"/>
          </p:cNvSpPr>
          <p:nvPr>
            <p:ph idx="1"/>
          </p:nvPr>
        </p:nvSpPr>
        <p:spPr>
          <a:xfrm>
            <a:off x="154236" y="1611086"/>
            <a:ext cx="4564721" cy="4434223"/>
          </a:xfrm>
        </p:spPr>
        <p:txBody>
          <a:bodyPr>
            <a:normAutofit/>
          </a:bodyPr>
          <a:lstStyle/>
          <a:p>
            <a:pPr>
              <a:lnSpc>
                <a:spcPct val="100000"/>
              </a:lnSpc>
            </a:pPr>
            <a:r>
              <a:rPr lang="en-US" altLang="zh-CN" dirty="0"/>
              <a:t>Background </a:t>
            </a:r>
          </a:p>
          <a:p>
            <a:pPr lvl="1">
              <a:lnSpc>
                <a:spcPct val="100000"/>
              </a:lnSpc>
            </a:pPr>
            <a:r>
              <a:rPr lang="en-US" altLang="zh-CN" b="1" dirty="0"/>
              <a:t>The action plan is designed to protect people’s health by strengthening and improving cancer prevention and control</a:t>
            </a:r>
          </a:p>
          <a:p>
            <a:pPr lvl="1">
              <a:lnSpc>
                <a:spcPct val="100000"/>
              </a:lnSpc>
            </a:pPr>
            <a:r>
              <a:rPr lang="en-US" altLang="zh-CN" b="1" dirty="0">
                <a:solidFill>
                  <a:srgbClr val="C00000"/>
                </a:solidFill>
              </a:rPr>
              <a:t>conduct nation-wide cancer registration and death surveillance, to monitor the incidence and mortality of cancer of the country</a:t>
            </a:r>
            <a:endParaRPr lang="zh-CN" altLang="en-US" b="1" dirty="0">
              <a:solidFill>
                <a:srgbClr val="C00000"/>
              </a:solidFill>
            </a:endParaRPr>
          </a:p>
        </p:txBody>
      </p:sp>
      <p:sp>
        <p:nvSpPr>
          <p:cNvPr id="4" name="灯片编号占位符 3">
            <a:extLst>
              <a:ext uri="{FF2B5EF4-FFF2-40B4-BE49-F238E27FC236}">
                <a16:creationId xmlns:a16="http://schemas.microsoft.com/office/drawing/2014/main" id="{6621D910-27BF-4CD8-9D45-6ED0A8222FC3}"/>
              </a:ext>
            </a:extLst>
          </p:cNvPr>
          <p:cNvSpPr>
            <a:spLocks noGrp="1"/>
          </p:cNvSpPr>
          <p:nvPr>
            <p:ph type="sldNum" sz="quarter" idx="12"/>
          </p:nvPr>
        </p:nvSpPr>
        <p:spPr/>
        <p:txBody>
          <a:bodyPr/>
          <a:lstStyle/>
          <a:p>
            <a:fld id="{90977AC7-312B-4BC0-BDF7-B13E877763E1}" type="slidenum">
              <a:rPr kumimoji="1" lang="ja-JP" altLang="en-US" smtClean="0"/>
              <a:t>20</a:t>
            </a:fld>
            <a:endParaRPr kumimoji="1" lang="ja-JP" altLang="en-US"/>
          </a:p>
        </p:txBody>
      </p:sp>
      <p:sp>
        <p:nvSpPr>
          <p:cNvPr id="8" name="矩形 7">
            <a:extLst>
              <a:ext uri="{FF2B5EF4-FFF2-40B4-BE49-F238E27FC236}">
                <a16:creationId xmlns:a16="http://schemas.microsoft.com/office/drawing/2014/main" id="{2FA86D48-733F-4D57-9A7D-E806136B5DBB}"/>
              </a:ext>
            </a:extLst>
          </p:cNvPr>
          <p:cNvSpPr/>
          <p:nvPr/>
        </p:nvSpPr>
        <p:spPr>
          <a:xfrm>
            <a:off x="-1" y="88206"/>
            <a:ext cx="9144000" cy="1077218"/>
          </a:xfrm>
          <a:prstGeom prst="rect">
            <a:avLst/>
          </a:prstGeom>
        </p:spPr>
        <p:txBody>
          <a:bodyPr wrap="square">
            <a:spAutoFit/>
          </a:bodyPr>
          <a:lstStyle/>
          <a:p>
            <a:pPr algn="ctr"/>
            <a:r>
              <a:rPr lang="en-US" altLang="zh-CN" sz="3200" b="1" dirty="0">
                <a:latin typeface="Arial" panose="020B0604020202020204" pitchFamily="34" charset="0"/>
                <a:cs typeface="Arial" panose="020B0604020202020204" pitchFamily="34" charset="0"/>
              </a:rPr>
              <a:t>China’s Cancer Prevention and Control </a:t>
            </a:r>
          </a:p>
          <a:p>
            <a:pPr algn="ctr"/>
            <a:r>
              <a:rPr lang="en-US" altLang="zh-CN" sz="3200" b="1" dirty="0">
                <a:latin typeface="Arial" panose="020B0604020202020204" pitchFamily="34" charset="0"/>
                <a:cs typeface="Arial" panose="020B0604020202020204" pitchFamily="34" charset="0"/>
              </a:rPr>
              <a:t>Three-year Action Plan (2015–2017)</a:t>
            </a:r>
          </a:p>
        </p:txBody>
      </p:sp>
      <p:pic>
        <p:nvPicPr>
          <p:cNvPr id="9" name="图片 8">
            <a:extLst>
              <a:ext uri="{FF2B5EF4-FFF2-40B4-BE49-F238E27FC236}">
                <a16:creationId xmlns:a16="http://schemas.microsoft.com/office/drawing/2014/main" id="{62209042-7A33-49E2-9E96-D8533D15F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957" y="2308072"/>
            <a:ext cx="4181358" cy="3450471"/>
          </a:xfrm>
          <a:prstGeom prst="rect">
            <a:avLst/>
          </a:prstGeom>
        </p:spPr>
      </p:pic>
    </p:spTree>
    <p:extLst>
      <p:ext uri="{BB962C8B-B14F-4D97-AF65-F5344CB8AC3E}">
        <p14:creationId xmlns:p14="http://schemas.microsoft.com/office/powerpoint/2010/main" val="2017661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FD4C0-404B-497A-A793-A07DF869F23F}"/>
              </a:ext>
            </a:extLst>
          </p:cNvPr>
          <p:cNvSpPr>
            <a:spLocks noGrp="1"/>
          </p:cNvSpPr>
          <p:nvPr>
            <p:ph type="title"/>
          </p:nvPr>
        </p:nvSpPr>
        <p:spPr>
          <a:xfrm>
            <a:off x="0" y="306403"/>
            <a:ext cx="9144000" cy="1325563"/>
          </a:xfrm>
        </p:spPr>
        <p:txBody>
          <a:bodyPr>
            <a:normAutofit fontScale="90000"/>
          </a:bodyPr>
          <a:lstStyle/>
          <a:p>
            <a:pPr algn="ctr"/>
            <a:r>
              <a:rPr lang="en-US" altLang="zh-CN" dirty="0"/>
              <a:t>Six Goals</a:t>
            </a:r>
            <a:br>
              <a:rPr lang="en-US" altLang="zh-CN" dirty="0"/>
            </a:br>
            <a:r>
              <a:rPr lang="en-US" altLang="zh-CN" sz="2000" dirty="0"/>
              <a:t>China’s Cancer Prevention and Control Three-Year Action Plan (2015–2017)</a:t>
            </a:r>
            <a:br>
              <a:rPr lang="en-US" altLang="zh-CN" dirty="0"/>
            </a:br>
            <a:endParaRPr lang="zh-CN" altLang="en-US" dirty="0"/>
          </a:p>
        </p:txBody>
      </p:sp>
      <p:sp>
        <p:nvSpPr>
          <p:cNvPr id="3" name="内容占位符 2">
            <a:extLst>
              <a:ext uri="{FF2B5EF4-FFF2-40B4-BE49-F238E27FC236}">
                <a16:creationId xmlns:a16="http://schemas.microsoft.com/office/drawing/2014/main" id="{534516A3-FBEE-4EAB-91D0-56214A27CAEF}"/>
              </a:ext>
            </a:extLst>
          </p:cNvPr>
          <p:cNvSpPr>
            <a:spLocks noGrp="1"/>
          </p:cNvSpPr>
          <p:nvPr>
            <p:ph idx="1"/>
          </p:nvPr>
        </p:nvSpPr>
        <p:spPr>
          <a:xfrm>
            <a:off x="435703" y="1631966"/>
            <a:ext cx="8515350" cy="4351338"/>
          </a:xfrm>
        </p:spPr>
        <p:txBody>
          <a:bodyPr>
            <a:noAutofit/>
          </a:bodyPr>
          <a:lstStyle/>
          <a:p>
            <a:pPr>
              <a:lnSpc>
                <a:spcPct val="100000"/>
              </a:lnSpc>
            </a:pPr>
            <a:r>
              <a:rPr lang="en-US" altLang="zh-CN" sz="2000" b="1" dirty="0"/>
              <a:t>1. Establish a national and provincial cancer prevention and treatment leadership coordination system to carry out department responsibilities and bring major carcinogenic factors under control.</a:t>
            </a:r>
            <a:endParaRPr lang="zh-CN" altLang="zh-CN" sz="2000" b="1" dirty="0"/>
          </a:p>
          <a:p>
            <a:pPr>
              <a:lnSpc>
                <a:spcPct val="100000"/>
              </a:lnSpc>
            </a:pPr>
            <a:r>
              <a:rPr lang="en-US" altLang="zh-CN" sz="2000" b="1" dirty="0"/>
              <a:t>2. Improve the capacity of the national cancer center and increase its role in technical guidance. Build a comprehensive cancer prevention and treatment network that involves hospitals, disease control institutes and community-level medical facilities. Upgrade regional cancer service management.</a:t>
            </a:r>
            <a:endParaRPr lang="zh-CN" altLang="zh-CN" sz="2000" b="1" dirty="0"/>
          </a:p>
          <a:p>
            <a:pPr>
              <a:lnSpc>
                <a:spcPct val="100000"/>
              </a:lnSpc>
            </a:pPr>
            <a:r>
              <a:rPr lang="en-US" altLang="zh-CN" sz="2000" b="1" dirty="0">
                <a:solidFill>
                  <a:srgbClr val="C00000"/>
                </a:solidFill>
              </a:rPr>
              <a:t>3. Further standardize a tumor registration system to cover 30 percent of the population, track cancer occurrences and deaths from cancer in provinces, autonomous regions and municipalities, and formulate a national cancer map.</a:t>
            </a:r>
            <a:endParaRPr lang="zh-CN" altLang="zh-CN" sz="2000" b="1" dirty="0">
              <a:solidFill>
                <a:srgbClr val="C00000"/>
              </a:solidFill>
            </a:endParaRPr>
          </a:p>
          <a:p>
            <a:endParaRPr lang="zh-CN" altLang="en-US" sz="1600" dirty="0"/>
          </a:p>
        </p:txBody>
      </p:sp>
      <p:sp>
        <p:nvSpPr>
          <p:cNvPr id="4" name="灯片编号占位符 3">
            <a:extLst>
              <a:ext uri="{FF2B5EF4-FFF2-40B4-BE49-F238E27FC236}">
                <a16:creationId xmlns:a16="http://schemas.microsoft.com/office/drawing/2014/main" id="{771F0382-8FB3-4F21-A690-2044F193FA91}"/>
              </a:ext>
            </a:extLst>
          </p:cNvPr>
          <p:cNvSpPr>
            <a:spLocks noGrp="1"/>
          </p:cNvSpPr>
          <p:nvPr>
            <p:ph type="sldNum" sz="quarter" idx="12"/>
          </p:nvPr>
        </p:nvSpPr>
        <p:spPr/>
        <p:txBody>
          <a:bodyPr/>
          <a:lstStyle/>
          <a:p>
            <a:fld id="{90977AC7-312B-4BC0-BDF7-B13E877763E1}" type="slidenum">
              <a:rPr kumimoji="1" lang="ja-JP" altLang="en-US" smtClean="0"/>
              <a:t>21</a:t>
            </a:fld>
            <a:endParaRPr kumimoji="1" lang="ja-JP" altLang="en-US"/>
          </a:p>
        </p:txBody>
      </p:sp>
    </p:spTree>
    <p:extLst>
      <p:ext uri="{BB962C8B-B14F-4D97-AF65-F5344CB8AC3E}">
        <p14:creationId xmlns:p14="http://schemas.microsoft.com/office/powerpoint/2010/main" val="1642093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34516A3-FBEE-4EAB-91D0-56214A27CAEF}"/>
              </a:ext>
            </a:extLst>
          </p:cNvPr>
          <p:cNvSpPr>
            <a:spLocks noGrp="1"/>
          </p:cNvSpPr>
          <p:nvPr>
            <p:ph idx="1"/>
          </p:nvPr>
        </p:nvSpPr>
        <p:spPr>
          <a:xfrm>
            <a:off x="628650" y="1755572"/>
            <a:ext cx="8515350" cy="4351338"/>
          </a:xfrm>
        </p:spPr>
        <p:txBody>
          <a:bodyPr>
            <a:noAutofit/>
          </a:bodyPr>
          <a:lstStyle/>
          <a:p>
            <a:r>
              <a:rPr lang="en-US" altLang="zh-CN" sz="2000" b="1" dirty="0"/>
              <a:t>4. Increase knowledge of cancer prevention and treatment in 60 percent of the population, and reduce the adult smoking rate by three percent.</a:t>
            </a:r>
            <a:endParaRPr lang="zh-CN" altLang="zh-CN" sz="2000" b="1" dirty="0"/>
          </a:p>
          <a:p>
            <a:r>
              <a:rPr lang="en-US" altLang="zh-CN" sz="2000" b="1" dirty="0"/>
              <a:t>5. Focus on lung, liver, gastric, esophageal, colorectal, breast, cervical and nasopharynx cancers, expand cancer screening, early diagnosis and treatment coverage, and ensure 50 percent of major cancers can be diagnosed and treated at an early stage in major areas.</a:t>
            </a:r>
            <a:endParaRPr lang="zh-CN" altLang="zh-CN" sz="2000" b="1" dirty="0"/>
          </a:p>
          <a:p>
            <a:r>
              <a:rPr lang="en-US" altLang="zh-CN" sz="2000" b="1" dirty="0"/>
              <a:t>6. Improve standardized diagnosis and treatment of major cancers, expand cancer opportunistic screening and standardized diagnosis and treatment, </a:t>
            </a:r>
            <a:r>
              <a:rPr lang="en-US" altLang="zh-CN" sz="2000" b="1" dirty="0">
                <a:solidFill>
                  <a:srgbClr val="C00000"/>
                </a:solidFill>
              </a:rPr>
              <a:t>gradually increase the survival rate for major cancers and reduce the overall fatality rate.</a:t>
            </a:r>
            <a:endParaRPr lang="zh-CN" altLang="zh-CN" sz="2000" b="1" dirty="0">
              <a:solidFill>
                <a:srgbClr val="C00000"/>
              </a:solidFill>
            </a:endParaRPr>
          </a:p>
          <a:p>
            <a:endParaRPr lang="zh-CN" altLang="en-US" sz="1600" dirty="0"/>
          </a:p>
        </p:txBody>
      </p:sp>
      <p:sp>
        <p:nvSpPr>
          <p:cNvPr id="4" name="灯片编号占位符 3">
            <a:extLst>
              <a:ext uri="{FF2B5EF4-FFF2-40B4-BE49-F238E27FC236}">
                <a16:creationId xmlns:a16="http://schemas.microsoft.com/office/drawing/2014/main" id="{771F0382-8FB3-4F21-A690-2044F193FA91}"/>
              </a:ext>
            </a:extLst>
          </p:cNvPr>
          <p:cNvSpPr>
            <a:spLocks noGrp="1"/>
          </p:cNvSpPr>
          <p:nvPr>
            <p:ph type="sldNum" sz="quarter" idx="12"/>
          </p:nvPr>
        </p:nvSpPr>
        <p:spPr/>
        <p:txBody>
          <a:bodyPr/>
          <a:lstStyle/>
          <a:p>
            <a:fld id="{90977AC7-312B-4BC0-BDF7-B13E877763E1}" type="slidenum">
              <a:rPr kumimoji="1" lang="ja-JP" altLang="en-US" smtClean="0"/>
              <a:t>22</a:t>
            </a:fld>
            <a:endParaRPr kumimoji="1" lang="ja-JP" altLang="en-US"/>
          </a:p>
        </p:txBody>
      </p:sp>
      <p:sp>
        <p:nvSpPr>
          <p:cNvPr id="7" name="标题 1">
            <a:extLst>
              <a:ext uri="{FF2B5EF4-FFF2-40B4-BE49-F238E27FC236}">
                <a16:creationId xmlns:a16="http://schemas.microsoft.com/office/drawing/2014/main" id="{A97EE9A3-C616-4414-B6DA-AD1ABCC51178}"/>
              </a:ext>
            </a:extLst>
          </p:cNvPr>
          <p:cNvSpPr txBox="1">
            <a:spLocks/>
          </p:cNvSpPr>
          <p:nvPr/>
        </p:nvSpPr>
        <p:spPr>
          <a:xfrm>
            <a:off x="0" y="306403"/>
            <a:ext cx="91440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b="1" kern="1200">
                <a:solidFill>
                  <a:srgbClr val="0070C0"/>
                </a:solidFill>
                <a:latin typeface="Arial" panose="020B0604020202020204" pitchFamily="34" charset="0"/>
                <a:ea typeface="+mj-ea"/>
                <a:cs typeface="Arial" panose="020B0604020202020204" pitchFamily="34" charset="0"/>
              </a:defRPr>
            </a:lvl1pPr>
          </a:lstStyle>
          <a:p>
            <a:pPr algn="ctr"/>
            <a:r>
              <a:rPr lang="en-US" altLang="zh-CN" dirty="0"/>
              <a:t>Six Goals</a:t>
            </a:r>
            <a:br>
              <a:rPr lang="en-US" altLang="zh-CN" dirty="0"/>
            </a:br>
            <a:r>
              <a:rPr lang="en-US" altLang="zh-CN" sz="2000" dirty="0"/>
              <a:t>China’s Cancer Prevention and Control Three-Year Action Plan (2015–2017)</a:t>
            </a:r>
            <a:br>
              <a:rPr lang="en-US" altLang="zh-CN" dirty="0"/>
            </a:br>
            <a:endParaRPr lang="zh-CN" altLang="en-US" dirty="0"/>
          </a:p>
        </p:txBody>
      </p:sp>
    </p:spTree>
    <p:extLst>
      <p:ext uri="{BB962C8B-B14F-4D97-AF65-F5344CB8AC3E}">
        <p14:creationId xmlns:p14="http://schemas.microsoft.com/office/powerpoint/2010/main" val="369638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56DFB8-E259-405C-A974-15331F7D851B}"/>
              </a:ext>
            </a:extLst>
          </p:cNvPr>
          <p:cNvSpPr>
            <a:spLocks noGrp="1"/>
          </p:cNvSpPr>
          <p:nvPr>
            <p:ph type="title"/>
          </p:nvPr>
        </p:nvSpPr>
        <p:spPr>
          <a:xfrm>
            <a:off x="376980" y="0"/>
            <a:ext cx="7886700" cy="1325563"/>
          </a:xfrm>
        </p:spPr>
        <p:txBody>
          <a:bodyPr/>
          <a:lstStyle/>
          <a:p>
            <a:pPr algn="ctr"/>
            <a:r>
              <a:rPr lang="en-US" altLang="zh-CN" dirty="0"/>
              <a:t>Ten Major Measures</a:t>
            </a:r>
            <a:br>
              <a:rPr lang="en-US" altLang="zh-CN" dirty="0"/>
            </a:br>
            <a:endParaRPr lang="zh-CN" altLang="en-US" dirty="0"/>
          </a:p>
        </p:txBody>
      </p:sp>
      <p:sp>
        <p:nvSpPr>
          <p:cNvPr id="3" name="内容占位符 2">
            <a:extLst>
              <a:ext uri="{FF2B5EF4-FFF2-40B4-BE49-F238E27FC236}">
                <a16:creationId xmlns:a16="http://schemas.microsoft.com/office/drawing/2014/main" id="{57BCA623-CF21-4F84-BE34-FF09CAE4E2E3}"/>
              </a:ext>
            </a:extLst>
          </p:cNvPr>
          <p:cNvSpPr>
            <a:spLocks noGrp="1"/>
          </p:cNvSpPr>
          <p:nvPr>
            <p:ph idx="1"/>
          </p:nvPr>
        </p:nvSpPr>
        <p:spPr/>
        <p:txBody>
          <a:bodyPr>
            <a:normAutofit lnSpcReduction="10000"/>
          </a:bodyPr>
          <a:lstStyle/>
          <a:p>
            <a:pPr>
              <a:lnSpc>
                <a:spcPct val="110000"/>
              </a:lnSpc>
            </a:pPr>
            <a:r>
              <a:rPr lang="en-US" altLang="zh-CN" sz="2000" b="1" dirty="0"/>
              <a:t> 1.All parties will carry out responsibilities and comprehensive measures including 13 ministries of China: Health and family planning departments</a:t>
            </a:r>
            <a:r>
              <a:rPr lang="zh-CN" altLang="en-US" sz="2000" b="1" dirty="0"/>
              <a:t>，</a:t>
            </a:r>
            <a:r>
              <a:rPr lang="en-US" altLang="zh-CN" sz="2000" b="1" dirty="0"/>
              <a:t>financial departments</a:t>
            </a:r>
            <a:r>
              <a:rPr lang="zh-CN" altLang="en-US" sz="2000" b="1" dirty="0"/>
              <a:t>，</a:t>
            </a:r>
            <a:r>
              <a:rPr lang="en-US" altLang="zh-CN" sz="2000" b="1" dirty="0"/>
              <a:t>human resources and social security and health and family planning departments</a:t>
            </a:r>
            <a:r>
              <a:rPr lang="zh-CN" altLang="en-US" sz="2000" b="1" dirty="0"/>
              <a:t>，</a:t>
            </a:r>
            <a:r>
              <a:rPr lang="en-US" altLang="zh-CN" sz="2000" b="1" dirty="0"/>
              <a:t>environmental protection departments</a:t>
            </a:r>
            <a:r>
              <a:rPr lang="zh-CN" altLang="en-US" sz="2000" b="1" dirty="0"/>
              <a:t>，</a:t>
            </a:r>
            <a:r>
              <a:rPr lang="en-US" altLang="zh-CN" sz="2000" b="1" dirty="0"/>
              <a:t>traditional Chinese medicine management departments , etc.</a:t>
            </a:r>
          </a:p>
          <a:p>
            <a:pPr>
              <a:lnSpc>
                <a:spcPct val="110000"/>
              </a:lnSpc>
            </a:pPr>
            <a:r>
              <a:rPr lang="en-US" altLang="zh-CN" sz="2000" b="1" dirty="0"/>
              <a:t>2. Strengthen system construction and improve service capacity. Speed up development of the national cancer center's capacity, establish a national cancer prevention and control cooperation network, and strengthen the capacity of various disease prevention and control institutes for monitoring and intervention, epidemiological investigation, and information management regarding cancer risk factors.</a:t>
            </a:r>
            <a:endParaRPr lang="zh-CN" altLang="zh-CN" sz="2000" b="1" dirty="0"/>
          </a:p>
          <a:p>
            <a:pPr>
              <a:lnSpc>
                <a:spcPct val="110000"/>
              </a:lnSpc>
            </a:pPr>
            <a:endParaRPr lang="zh-CN" altLang="en-US" sz="2000" dirty="0"/>
          </a:p>
        </p:txBody>
      </p:sp>
      <p:sp>
        <p:nvSpPr>
          <p:cNvPr id="4" name="灯片编号占位符 3">
            <a:extLst>
              <a:ext uri="{FF2B5EF4-FFF2-40B4-BE49-F238E27FC236}">
                <a16:creationId xmlns:a16="http://schemas.microsoft.com/office/drawing/2014/main" id="{1888D334-7358-44BD-BCAD-5008041CAF56}"/>
              </a:ext>
            </a:extLst>
          </p:cNvPr>
          <p:cNvSpPr>
            <a:spLocks noGrp="1"/>
          </p:cNvSpPr>
          <p:nvPr>
            <p:ph type="sldNum" sz="quarter" idx="12"/>
          </p:nvPr>
        </p:nvSpPr>
        <p:spPr/>
        <p:txBody>
          <a:bodyPr/>
          <a:lstStyle/>
          <a:p>
            <a:fld id="{90977AC7-312B-4BC0-BDF7-B13E877763E1}" type="slidenum">
              <a:rPr kumimoji="1" lang="ja-JP" altLang="en-US" smtClean="0"/>
              <a:t>23</a:t>
            </a:fld>
            <a:endParaRPr kumimoji="1" lang="ja-JP" altLang="en-US"/>
          </a:p>
        </p:txBody>
      </p:sp>
      <p:sp>
        <p:nvSpPr>
          <p:cNvPr id="5" name="标题 1">
            <a:extLst>
              <a:ext uri="{FF2B5EF4-FFF2-40B4-BE49-F238E27FC236}">
                <a16:creationId xmlns:a16="http://schemas.microsoft.com/office/drawing/2014/main" id="{76578033-EAF8-4AC7-AE85-708889AB0DC4}"/>
              </a:ext>
            </a:extLst>
          </p:cNvPr>
          <p:cNvSpPr txBox="1">
            <a:spLocks/>
          </p:cNvSpPr>
          <p:nvPr/>
        </p:nvSpPr>
        <p:spPr>
          <a:xfrm>
            <a:off x="-125835" y="752476"/>
            <a:ext cx="9144000" cy="5730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rgbClr val="0070C0"/>
                </a:solidFill>
                <a:latin typeface="Arial" panose="020B0604020202020204" pitchFamily="34" charset="0"/>
                <a:ea typeface="+mj-ea"/>
                <a:cs typeface="Arial" panose="020B0604020202020204" pitchFamily="34" charset="0"/>
              </a:defRPr>
            </a:lvl1pPr>
          </a:lstStyle>
          <a:p>
            <a:pPr algn="ctr"/>
            <a:r>
              <a:rPr lang="en-US" altLang="zh-CN" sz="1800" dirty="0"/>
              <a:t>China’s Cancer Prevention and Control Three-Year Action Plan (2015–2017)</a:t>
            </a:r>
            <a:endParaRPr lang="zh-CN" altLang="en-US" sz="1800" dirty="0"/>
          </a:p>
        </p:txBody>
      </p:sp>
    </p:spTree>
    <p:extLst>
      <p:ext uri="{BB962C8B-B14F-4D97-AF65-F5344CB8AC3E}">
        <p14:creationId xmlns:p14="http://schemas.microsoft.com/office/powerpoint/2010/main" val="3733193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778B3C-EDC1-4CD7-B3EA-E41432E5C3D0}"/>
              </a:ext>
            </a:extLst>
          </p:cNvPr>
          <p:cNvSpPr>
            <a:spLocks noGrp="1"/>
          </p:cNvSpPr>
          <p:nvPr>
            <p:ph type="title"/>
          </p:nvPr>
        </p:nvSpPr>
        <p:spPr>
          <a:xfrm>
            <a:off x="628650" y="-28573"/>
            <a:ext cx="7886700" cy="1325563"/>
          </a:xfrm>
        </p:spPr>
        <p:txBody>
          <a:bodyPr/>
          <a:lstStyle/>
          <a:p>
            <a:pPr algn="ctr"/>
            <a:r>
              <a:rPr lang="en-US" altLang="zh-CN" dirty="0"/>
              <a:t>Ten Major Measures</a:t>
            </a:r>
            <a:endParaRPr lang="zh-CN" altLang="en-US" dirty="0"/>
          </a:p>
        </p:txBody>
      </p:sp>
      <p:sp>
        <p:nvSpPr>
          <p:cNvPr id="3" name="内容占位符 2">
            <a:extLst>
              <a:ext uri="{FF2B5EF4-FFF2-40B4-BE49-F238E27FC236}">
                <a16:creationId xmlns:a16="http://schemas.microsoft.com/office/drawing/2014/main" id="{49C000C5-0EC5-4E4B-8072-3F4F49DB8F8F}"/>
              </a:ext>
            </a:extLst>
          </p:cNvPr>
          <p:cNvSpPr>
            <a:spLocks noGrp="1"/>
          </p:cNvSpPr>
          <p:nvPr>
            <p:ph idx="1"/>
          </p:nvPr>
        </p:nvSpPr>
        <p:spPr/>
        <p:txBody>
          <a:bodyPr/>
          <a:lstStyle/>
          <a:p>
            <a:pPr>
              <a:lnSpc>
                <a:spcPct val="150000"/>
              </a:lnSpc>
            </a:pPr>
            <a:r>
              <a:rPr lang="en-US" altLang="zh-CN" b="1" dirty="0">
                <a:solidFill>
                  <a:srgbClr val="C00000"/>
                </a:solidFill>
              </a:rPr>
              <a:t>3. Strengthen tumor information collection work. Improve the cancer registration and report system, and utilize the Cancer Registration Management Regulation.</a:t>
            </a:r>
            <a:endParaRPr lang="zh-CN" altLang="zh-CN" b="1" dirty="0">
              <a:solidFill>
                <a:srgbClr val="C00000"/>
              </a:solidFill>
            </a:endParaRPr>
          </a:p>
          <a:p>
            <a:endParaRPr lang="zh-CN" altLang="en-US" dirty="0"/>
          </a:p>
        </p:txBody>
      </p:sp>
      <p:sp>
        <p:nvSpPr>
          <p:cNvPr id="4" name="灯片编号占位符 3">
            <a:extLst>
              <a:ext uri="{FF2B5EF4-FFF2-40B4-BE49-F238E27FC236}">
                <a16:creationId xmlns:a16="http://schemas.microsoft.com/office/drawing/2014/main" id="{722BC3E8-789D-4236-BEFA-F3BD52E7CBDB}"/>
              </a:ext>
            </a:extLst>
          </p:cNvPr>
          <p:cNvSpPr>
            <a:spLocks noGrp="1"/>
          </p:cNvSpPr>
          <p:nvPr>
            <p:ph type="sldNum" sz="quarter" idx="12"/>
          </p:nvPr>
        </p:nvSpPr>
        <p:spPr/>
        <p:txBody>
          <a:bodyPr/>
          <a:lstStyle/>
          <a:p>
            <a:fld id="{90977AC7-312B-4BC0-BDF7-B13E877763E1}" type="slidenum">
              <a:rPr kumimoji="1" lang="ja-JP" altLang="en-US" smtClean="0"/>
              <a:t>24</a:t>
            </a:fld>
            <a:endParaRPr kumimoji="1" lang="ja-JP" altLang="en-US"/>
          </a:p>
        </p:txBody>
      </p:sp>
      <p:sp>
        <p:nvSpPr>
          <p:cNvPr id="5" name="标题 1">
            <a:extLst>
              <a:ext uri="{FF2B5EF4-FFF2-40B4-BE49-F238E27FC236}">
                <a16:creationId xmlns:a16="http://schemas.microsoft.com/office/drawing/2014/main" id="{950F3D08-BC4B-4FC6-B310-146E6B58E963}"/>
              </a:ext>
            </a:extLst>
          </p:cNvPr>
          <p:cNvSpPr txBox="1">
            <a:spLocks/>
          </p:cNvSpPr>
          <p:nvPr/>
        </p:nvSpPr>
        <p:spPr>
          <a:xfrm>
            <a:off x="75501" y="1073150"/>
            <a:ext cx="9144000" cy="5730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rgbClr val="0070C0"/>
                </a:solidFill>
                <a:latin typeface="Arial" panose="020B0604020202020204" pitchFamily="34" charset="0"/>
                <a:ea typeface="+mj-ea"/>
                <a:cs typeface="Arial" panose="020B0604020202020204" pitchFamily="34" charset="0"/>
              </a:defRPr>
            </a:lvl1pPr>
          </a:lstStyle>
          <a:p>
            <a:pPr algn="ctr"/>
            <a:r>
              <a:rPr lang="en-US" altLang="zh-CN" sz="1800" dirty="0"/>
              <a:t>China’s Cancer Prevention and Control Three-Year Action Plan (2015–2017)</a:t>
            </a:r>
            <a:endParaRPr lang="zh-CN" altLang="en-US" sz="1800" dirty="0"/>
          </a:p>
        </p:txBody>
      </p:sp>
    </p:spTree>
    <p:extLst>
      <p:ext uri="{BB962C8B-B14F-4D97-AF65-F5344CB8AC3E}">
        <p14:creationId xmlns:p14="http://schemas.microsoft.com/office/powerpoint/2010/main" val="1400220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1CBB82-5B0F-426F-8E4A-E71371E1F6F7}"/>
              </a:ext>
            </a:extLst>
          </p:cNvPr>
          <p:cNvSpPr>
            <a:spLocks noGrp="1"/>
          </p:cNvSpPr>
          <p:nvPr>
            <p:ph type="title"/>
          </p:nvPr>
        </p:nvSpPr>
        <p:spPr>
          <a:xfrm>
            <a:off x="486037" y="18255"/>
            <a:ext cx="7886700" cy="1325563"/>
          </a:xfrm>
        </p:spPr>
        <p:txBody>
          <a:bodyPr/>
          <a:lstStyle/>
          <a:p>
            <a:pPr algn="ctr"/>
            <a:r>
              <a:rPr lang="en-US" altLang="zh-CN" dirty="0"/>
              <a:t>Ten Major Measures</a:t>
            </a:r>
            <a:endParaRPr lang="zh-CN" altLang="en-US" dirty="0"/>
          </a:p>
        </p:txBody>
      </p:sp>
      <p:sp>
        <p:nvSpPr>
          <p:cNvPr id="3" name="内容占位符 2">
            <a:extLst>
              <a:ext uri="{FF2B5EF4-FFF2-40B4-BE49-F238E27FC236}">
                <a16:creationId xmlns:a16="http://schemas.microsoft.com/office/drawing/2014/main" id="{492211AF-187B-4507-8608-83EC5F138C1E}"/>
              </a:ext>
            </a:extLst>
          </p:cNvPr>
          <p:cNvSpPr>
            <a:spLocks noGrp="1"/>
          </p:cNvSpPr>
          <p:nvPr>
            <p:ph idx="1"/>
          </p:nvPr>
        </p:nvSpPr>
        <p:spPr>
          <a:xfrm>
            <a:off x="628650" y="1825625"/>
            <a:ext cx="8146234" cy="4351338"/>
          </a:xfrm>
        </p:spPr>
        <p:txBody>
          <a:bodyPr>
            <a:normAutofit fontScale="70000" lnSpcReduction="20000"/>
          </a:bodyPr>
          <a:lstStyle/>
          <a:p>
            <a:pPr>
              <a:lnSpc>
                <a:spcPct val="120000"/>
              </a:lnSpc>
            </a:pPr>
            <a:r>
              <a:rPr lang="en-US" altLang="zh-CN" sz="2600" b="1" dirty="0">
                <a:solidFill>
                  <a:srgbClr val="C00000"/>
                </a:solidFill>
              </a:rPr>
              <a:t>4. Promote comprehensive prevention and control of cancer risk factors.</a:t>
            </a:r>
          </a:p>
          <a:p>
            <a:pPr>
              <a:lnSpc>
                <a:spcPct val="120000"/>
              </a:lnSpc>
            </a:pPr>
            <a:r>
              <a:rPr lang="en-US" altLang="zh-CN" sz="2600" b="1" dirty="0">
                <a:solidFill>
                  <a:srgbClr val="C00000"/>
                </a:solidFill>
              </a:rPr>
              <a:t>5. Promote cancer screening, early diagnosis and treatment strategy.</a:t>
            </a:r>
          </a:p>
          <a:p>
            <a:pPr>
              <a:lnSpc>
                <a:spcPct val="120000"/>
              </a:lnSpc>
            </a:pPr>
            <a:r>
              <a:rPr lang="en-US" altLang="zh-CN" sz="2600" b="1" dirty="0"/>
              <a:t>6. Raise cancer diagnosis and treatment level. Strengthen cancer diagnosis and treatment capacity of medical institutions, standardize tumor treatment, and improve the patient's survival rate and life quality.</a:t>
            </a:r>
            <a:endParaRPr lang="zh-CN" altLang="zh-CN" sz="2600" b="1" dirty="0"/>
          </a:p>
          <a:p>
            <a:pPr>
              <a:lnSpc>
                <a:spcPct val="120000"/>
              </a:lnSpc>
            </a:pPr>
            <a:r>
              <a:rPr lang="en-US" altLang="zh-CN" sz="2600" b="1" dirty="0"/>
              <a:t>7. Promote anti-tumor medicine development and production.</a:t>
            </a:r>
            <a:endParaRPr lang="zh-CN" altLang="zh-CN" sz="2600" b="1" dirty="0"/>
          </a:p>
          <a:p>
            <a:pPr>
              <a:lnSpc>
                <a:spcPct val="120000"/>
              </a:lnSpc>
            </a:pPr>
            <a:r>
              <a:rPr lang="en-US" altLang="zh-CN" sz="2600" b="1" dirty="0"/>
              <a:t>8. Advance the use of traditional Chinese medicine in cancer prevention and treatment.</a:t>
            </a:r>
            <a:endParaRPr lang="zh-CN" altLang="zh-CN" sz="2600" b="1" dirty="0"/>
          </a:p>
          <a:p>
            <a:pPr>
              <a:lnSpc>
                <a:spcPct val="120000"/>
              </a:lnSpc>
            </a:pPr>
            <a:r>
              <a:rPr lang="en-US" altLang="zh-CN" sz="2600" b="1" dirty="0"/>
              <a:t>8. Advance the use of traditional Chinese medicine in cancer prevention and treatment.</a:t>
            </a:r>
            <a:endParaRPr lang="zh-CN" altLang="zh-CN" sz="2600" b="1" dirty="0"/>
          </a:p>
          <a:p>
            <a:pPr>
              <a:lnSpc>
                <a:spcPct val="120000"/>
              </a:lnSpc>
            </a:pPr>
            <a:r>
              <a:rPr lang="en-US" altLang="zh-CN" sz="2600" b="1" dirty="0"/>
              <a:t>10. Encourage the popularization of science, and raise public cancer awareness.</a:t>
            </a:r>
            <a:endParaRPr lang="zh-CN" altLang="zh-CN" sz="2600" b="1" dirty="0"/>
          </a:p>
          <a:p>
            <a:endParaRPr lang="zh-CN" altLang="en-US" dirty="0"/>
          </a:p>
        </p:txBody>
      </p:sp>
      <p:sp>
        <p:nvSpPr>
          <p:cNvPr id="4" name="灯片编号占位符 3">
            <a:extLst>
              <a:ext uri="{FF2B5EF4-FFF2-40B4-BE49-F238E27FC236}">
                <a16:creationId xmlns:a16="http://schemas.microsoft.com/office/drawing/2014/main" id="{F209AE06-994B-408E-99CF-F6D7474E3909}"/>
              </a:ext>
            </a:extLst>
          </p:cNvPr>
          <p:cNvSpPr>
            <a:spLocks noGrp="1"/>
          </p:cNvSpPr>
          <p:nvPr>
            <p:ph type="sldNum" sz="quarter" idx="12"/>
          </p:nvPr>
        </p:nvSpPr>
        <p:spPr/>
        <p:txBody>
          <a:bodyPr/>
          <a:lstStyle/>
          <a:p>
            <a:fld id="{90977AC7-312B-4BC0-BDF7-B13E877763E1}" type="slidenum">
              <a:rPr kumimoji="1" lang="ja-JP" altLang="en-US" smtClean="0"/>
              <a:t>25</a:t>
            </a:fld>
            <a:endParaRPr kumimoji="1" lang="ja-JP" altLang="en-US"/>
          </a:p>
        </p:txBody>
      </p:sp>
      <p:sp>
        <p:nvSpPr>
          <p:cNvPr id="5" name="标题 1">
            <a:extLst>
              <a:ext uri="{FF2B5EF4-FFF2-40B4-BE49-F238E27FC236}">
                <a16:creationId xmlns:a16="http://schemas.microsoft.com/office/drawing/2014/main" id="{E893BD40-855B-4E9E-B8AC-6C4C205A105D}"/>
              </a:ext>
            </a:extLst>
          </p:cNvPr>
          <p:cNvSpPr txBox="1">
            <a:spLocks/>
          </p:cNvSpPr>
          <p:nvPr/>
        </p:nvSpPr>
        <p:spPr>
          <a:xfrm>
            <a:off x="0" y="892924"/>
            <a:ext cx="9144000" cy="5730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rgbClr val="0070C0"/>
                </a:solidFill>
                <a:latin typeface="Arial" panose="020B0604020202020204" pitchFamily="34" charset="0"/>
                <a:ea typeface="+mj-ea"/>
                <a:cs typeface="Arial" panose="020B0604020202020204" pitchFamily="34" charset="0"/>
              </a:defRPr>
            </a:lvl1pPr>
          </a:lstStyle>
          <a:p>
            <a:pPr algn="ctr"/>
            <a:r>
              <a:rPr lang="en-US" altLang="zh-CN" sz="1800" dirty="0"/>
              <a:t>China’s Cancer Prevention and Control Three-Year Action Plan (2015–2017)</a:t>
            </a:r>
            <a:endParaRPr lang="zh-CN" altLang="en-US" sz="1800" dirty="0"/>
          </a:p>
        </p:txBody>
      </p:sp>
    </p:spTree>
    <p:extLst>
      <p:ext uri="{BB962C8B-B14F-4D97-AF65-F5344CB8AC3E}">
        <p14:creationId xmlns:p14="http://schemas.microsoft.com/office/powerpoint/2010/main" val="2332461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FD4C0-404B-497A-A793-A07DF869F23F}"/>
              </a:ext>
            </a:extLst>
          </p:cNvPr>
          <p:cNvSpPr>
            <a:spLocks noGrp="1"/>
          </p:cNvSpPr>
          <p:nvPr>
            <p:ph type="title"/>
          </p:nvPr>
        </p:nvSpPr>
        <p:spPr>
          <a:xfrm>
            <a:off x="612561" y="1692191"/>
            <a:ext cx="7477217" cy="849071"/>
          </a:xfrm>
        </p:spPr>
        <p:txBody>
          <a:bodyPr>
            <a:normAutofit fontScale="90000"/>
          </a:bodyPr>
          <a:lstStyle/>
          <a:p>
            <a:pPr algn="ctr"/>
            <a:br>
              <a:rPr lang="en-US" altLang="zh-CN" dirty="0"/>
            </a:br>
            <a:r>
              <a:rPr lang="en-US" altLang="zh-CN" sz="1500" dirty="0">
                <a:latin typeface="Arial Black" panose="020B0A04020102020204" pitchFamily="34" charset="0"/>
              </a:rPr>
              <a:t>China’s Cancer Prevention and Control Three-Year Action Plan (2015–2017)</a:t>
            </a:r>
            <a:br>
              <a:rPr lang="en-US" altLang="zh-CN" sz="1500" dirty="0">
                <a:latin typeface="Arial Black" panose="020B0A04020102020204" pitchFamily="34" charset="0"/>
              </a:rPr>
            </a:br>
            <a:r>
              <a:rPr lang="en-US" altLang="zh-CN" dirty="0"/>
              <a:t>Six Goals</a:t>
            </a:r>
            <a:br>
              <a:rPr lang="en-US" altLang="zh-CN" dirty="0"/>
            </a:br>
            <a:endParaRPr lang="zh-CN" altLang="en-US" dirty="0"/>
          </a:p>
        </p:txBody>
      </p:sp>
      <p:sp>
        <p:nvSpPr>
          <p:cNvPr id="3" name="内容占位符 2">
            <a:extLst>
              <a:ext uri="{FF2B5EF4-FFF2-40B4-BE49-F238E27FC236}">
                <a16:creationId xmlns:a16="http://schemas.microsoft.com/office/drawing/2014/main" id="{534516A3-FBEE-4EAB-91D0-56214A27CAEF}"/>
              </a:ext>
            </a:extLst>
          </p:cNvPr>
          <p:cNvSpPr>
            <a:spLocks noGrp="1"/>
          </p:cNvSpPr>
          <p:nvPr>
            <p:ph idx="1"/>
          </p:nvPr>
        </p:nvSpPr>
        <p:spPr>
          <a:xfrm>
            <a:off x="317655" y="2915716"/>
            <a:ext cx="8352293" cy="2970397"/>
          </a:xfrm>
        </p:spPr>
        <p:txBody>
          <a:bodyPr>
            <a:noAutofit/>
          </a:bodyPr>
          <a:lstStyle/>
          <a:p>
            <a:pPr>
              <a:lnSpc>
                <a:spcPct val="100000"/>
              </a:lnSpc>
            </a:pPr>
            <a:r>
              <a:rPr lang="en-US" altLang="zh-CN" sz="1500" b="1" dirty="0"/>
              <a:t>1. Establish a national and provincial cancer prevention and treatment leadership coordination system to carry out department responsibilities and bring major carcinogenic factors under control.</a:t>
            </a:r>
            <a:endParaRPr lang="zh-CN" altLang="zh-CN" sz="1500" b="1" dirty="0"/>
          </a:p>
          <a:p>
            <a:pPr>
              <a:lnSpc>
                <a:spcPct val="100000"/>
              </a:lnSpc>
            </a:pPr>
            <a:r>
              <a:rPr lang="en-US" altLang="zh-CN" sz="1500" b="1" dirty="0"/>
              <a:t>2. Improve the capacity of the national cancer center and increase its role in technical guidance. Build a comprehensive cancer prevention and treatment network that involves hospitals, disease control institutes and community-level medical facilities. Upgrade regional cancer service management.</a:t>
            </a:r>
            <a:endParaRPr lang="zh-CN" altLang="zh-CN" sz="1500" b="1" dirty="0"/>
          </a:p>
          <a:p>
            <a:pPr>
              <a:lnSpc>
                <a:spcPct val="100000"/>
              </a:lnSpc>
            </a:pPr>
            <a:r>
              <a:rPr lang="en-US" altLang="zh-CN" sz="2400" b="1" dirty="0">
                <a:solidFill>
                  <a:srgbClr val="C00000"/>
                </a:solidFill>
              </a:rPr>
              <a:t>3. Further standardize a tumor registration system to cover 30 percent of the population, track cancer occurrences and deaths from cancer in provinces, autonomous regions and municipalities, and formulate a national cancer map.</a:t>
            </a:r>
            <a:endParaRPr lang="zh-CN" altLang="zh-CN" sz="2400" b="1" dirty="0">
              <a:solidFill>
                <a:srgbClr val="C00000"/>
              </a:solidFill>
            </a:endParaRPr>
          </a:p>
          <a:p>
            <a:endParaRPr lang="zh-CN" altLang="en-US" sz="1200" dirty="0"/>
          </a:p>
        </p:txBody>
      </p:sp>
      <p:sp>
        <p:nvSpPr>
          <p:cNvPr id="7" name="标题 1">
            <a:extLst>
              <a:ext uri="{FF2B5EF4-FFF2-40B4-BE49-F238E27FC236}">
                <a16:creationId xmlns:a16="http://schemas.microsoft.com/office/drawing/2014/main" id="{B9407656-4E10-4D3B-B987-075A6793E98A}"/>
              </a:ext>
            </a:extLst>
          </p:cNvPr>
          <p:cNvSpPr txBox="1">
            <a:spLocks/>
          </p:cNvSpPr>
          <p:nvPr/>
        </p:nvSpPr>
        <p:spPr>
          <a:xfrm>
            <a:off x="317655" y="323565"/>
            <a:ext cx="6841910"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b="1" dirty="0">
                <a:latin typeface="Arial Black" panose="020B0A04020102020204" pitchFamily="34" charset="0"/>
              </a:rPr>
              <a:t>PBCR in Cancer Planning in China</a:t>
            </a:r>
            <a:endParaRPr lang="zh-CN" altLang="en-US" sz="3600" b="1" dirty="0">
              <a:latin typeface="Arial Black" panose="020B0A04020102020204" pitchFamily="34" charset="0"/>
            </a:endParaRPr>
          </a:p>
        </p:txBody>
      </p:sp>
    </p:spTree>
    <p:extLst>
      <p:ext uri="{BB962C8B-B14F-4D97-AF65-F5344CB8AC3E}">
        <p14:creationId xmlns:p14="http://schemas.microsoft.com/office/powerpoint/2010/main" val="2709389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8E6BB6AC-B64A-4FF7-8247-9FDCC7C69ADC}"/>
              </a:ext>
            </a:extLst>
          </p:cNvPr>
          <p:cNvSpPr>
            <a:spLocks noGrp="1"/>
          </p:cNvSpPr>
          <p:nvPr>
            <p:ph type="title"/>
          </p:nvPr>
        </p:nvSpPr>
        <p:spPr>
          <a:xfrm>
            <a:off x="833391" y="1786499"/>
            <a:ext cx="7477217" cy="849071"/>
          </a:xfrm>
        </p:spPr>
        <p:txBody>
          <a:bodyPr>
            <a:normAutofit fontScale="90000"/>
          </a:bodyPr>
          <a:lstStyle/>
          <a:p>
            <a:pPr algn="ctr"/>
            <a:br>
              <a:rPr lang="en-US" altLang="zh-CN" dirty="0"/>
            </a:br>
            <a:r>
              <a:rPr lang="en-US" altLang="zh-CN" sz="1500" dirty="0">
                <a:latin typeface="Arial Black" panose="020B0A04020102020204" pitchFamily="34" charset="0"/>
              </a:rPr>
              <a:t>China’s Cancer Prevention and Control Three-Year Action Plan (2015–2017)</a:t>
            </a:r>
            <a:br>
              <a:rPr lang="en-US" altLang="zh-CN" sz="1500" dirty="0">
                <a:latin typeface="Arial Black" panose="020B0A04020102020204" pitchFamily="34" charset="0"/>
              </a:rPr>
            </a:br>
            <a:r>
              <a:rPr lang="en-US" altLang="zh-CN" dirty="0"/>
              <a:t>Six Goals</a:t>
            </a:r>
            <a:br>
              <a:rPr lang="en-US" altLang="zh-CN" dirty="0"/>
            </a:br>
            <a:endParaRPr lang="zh-CN" altLang="en-US" dirty="0"/>
          </a:p>
        </p:txBody>
      </p:sp>
      <p:sp>
        <p:nvSpPr>
          <p:cNvPr id="3" name="内容占位符 2">
            <a:extLst>
              <a:ext uri="{FF2B5EF4-FFF2-40B4-BE49-F238E27FC236}">
                <a16:creationId xmlns:a16="http://schemas.microsoft.com/office/drawing/2014/main" id="{534516A3-FBEE-4EAB-91D0-56214A27CAEF}"/>
              </a:ext>
            </a:extLst>
          </p:cNvPr>
          <p:cNvSpPr>
            <a:spLocks noGrp="1"/>
          </p:cNvSpPr>
          <p:nvPr>
            <p:ph idx="1"/>
          </p:nvPr>
        </p:nvSpPr>
        <p:spPr>
          <a:xfrm>
            <a:off x="622410" y="2866387"/>
            <a:ext cx="8273016" cy="3263504"/>
          </a:xfrm>
        </p:spPr>
        <p:txBody>
          <a:bodyPr>
            <a:noAutofit/>
          </a:bodyPr>
          <a:lstStyle/>
          <a:p>
            <a:r>
              <a:rPr lang="en-US" altLang="zh-CN" sz="1500" b="1" dirty="0"/>
              <a:t>4. Increase knowledge of cancer prevention and treatment in 60 percent of the population, and reduce the adult smoking rate by three percent.</a:t>
            </a:r>
            <a:endParaRPr lang="zh-CN" altLang="zh-CN" sz="1500" b="1" dirty="0"/>
          </a:p>
          <a:p>
            <a:r>
              <a:rPr lang="en-US" altLang="zh-CN" sz="1500" b="1" dirty="0"/>
              <a:t>5. Focus on lung, liver, gastric, esophageal, colorectal, breast, cervical and nasopharynx cancers, expand cancer screening, early diagnosis and treatment coverage, and ensure 50 percent of major cancers can be diagnosed and treated at an early stage in major areas.</a:t>
            </a:r>
            <a:endParaRPr lang="zh-CN" altLang="zh-CN" sz="1500" b="1" dirty="0"/>
          </a:p>
          <a:p>
            <a:r>
              <a:rPr lang="en-US" altLang="zh-CN" sz="1500" b="1" dirty="0"/>
              <a:t>6. Improve standardized diagnosis and treatment of major cancers, expand cancer opportunistic screening and standardized diagnosis and treatment</a:t>
            </a:r>
            <a:r>
              <a:rPr lang="en-US" altLang="zh-CN" sz="3200" b="1" dirty="0">
                <a:solidFill>
                  <a:srgbClr val="C00000"/>
                </a:solidFill>
              </a:rPr>
              <a:t>, gradually increase the  survival rate for major cancers and reduce the overall fatality rate.</a:t>
            </a:r>
            <a:endParaRPr lang="zh-CN" altLang="zh-CN" sz="1500" b="1" dirty="0">
              <a:solidFill>
                <a:srgbClr val="C00000"/>
              </a:solidFill>
            </a:endParaRPr>
          </a:p>
          <a:p>
            <a:endParaRPr lang="zh-CN" altLang="en-US" sz="1200" dirty="0"/>
          </a:p>
        </p:txBody>
      </p:sp>
      <p:sp>
        <p:nvSpPr>
          <p:cNvPr id="11" name="标题 1">
            <a:extLst>
              <a:ext uri="{FF2B5EF4-FFF2-40B4-BE49-F238E27FC236}">
                <a16:creationId xmlns:a16="http://schemas.microsoft.com/office/drawing/2014/main" id="{A52ABFF2-D69C-453C-A547-79063A00BD6E}"/>
              </a:ext>
            </a:extLst>
          </p:cNvPr>
          <p:cNvSpPr txBox="1">
            <a:spLocks/>
          </p:cNvSpPr>
          <p:nvPr/>
        </p:nvSpPr>
        <p:spPr>
          <a:xfrm>
            <a:off x="477730" y="314349"/>
            <a:ext cx="6841910"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b="1" dirty="0">
                <a:latin typeface="Arial Black" panose="020B0A04020102020204" pitchFamily="34" charset="0"/>
              </a:rPr>
              <a:t>PBCR in Cancer Planning in China</a:t>
            </a:r>
            <a:endParaRPr lang="zh-CN" altLang="en-US" sz="3600" b="1" dirty="0">
              <a:latin typeface="Arial Black" panose="020B0A04020102020204" pitchFamily="34" charset="0"/>
            </a:endParaRPr>
          </a:p>
        </p:txBody>
      </p:sp>
    </p:spTree>
    <p:extLst>
      <p:ext uri="{BB962C8B-B14F-4D97-AF65-F5344CB8AC3E}">
        <p14:creationId xmlns:p14="http://schemas.microsoft.com/office/powerpoint/2010/main" val="739472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AF493F-89D8-4251-BFDA-1468362D35ED}"/>
              </a:ext>
            </a:extLst>
          </p:cNvPr>
          <p:cNvSpPr>
            <a:spLocks noGrp="1"/>
          </p:cNvSpPr>
          <p:nvPr>
            <p:ph type="title"/>
          </p:nvPr>
        </p:nvSpPr>
        <p:spPr>
          <a:xfrm>
            <a:off x="168677" y="164792"/>
            <a:ext cx="7304320" cy="994172"/>
          </a:xfrm>
        </p:spPr>
        <p:txBody>
          <a:bodyPr>
            <a:noAutofit/>
          </a:bodyPr>
          <a:lstStyle/>
          <a:p>
            <a:r>
              <a:rPr lang="en-US" altLang="zh-CN" sz="3600" dirty="0">
                <a:latin typeface="Arial Black" panose="020B0A04020102020204" pitchFamily="34" charset="0"/>
              </a:rPr>
              <a:t>PBCR in Primary Prevention</a:t>
            </a:r>
            <a:endParaRPr lang="zh-CN" altLang="en-US" sz="3600" dirty="0">
              <a:latin typeface="Arial Black" panose="020B0A04020102020204" pitchFamily="34" charset="0"/>
            </a:endParaRPr>
          </a:p>
        </p:txBody>
      </p:sp>
      <p:sp>
        <p:nvSpPr>
          <p:cNvPr id="3" name="内容占位符 2">
            <a:extLst>
              <a:ext uri="{FF2B5EF4-FFF2-40B4-BE49-F238E27FC236}">
                <a16:creationId xmlns:a16="http://schemas.microsoft.com/office/drawing/2014/main" id="{1A8884C8-30BB-49F0-AC15-9669C3F4CEB3}"/>
              </a:ext>
            </a:extLst>
          </p:cNvPr>
          <p:cNvSpPr>
            <a:spLocks noGrp="1"/>
          </p:cNvSpPr>
          <p:nvPr>
            <p:ph idx="1"/>
          </p:nvPr>
        </p:nvSpPr>
        <p:spPr>
          <a:xfrm>
            <a:off x="281866" y="2235347"/>
            <a:ext cx="8764480" cy="3263504"/>
          </a:xfrm>
        </p:spPr>
        <p:txBody>
          <a:bodyPr>
            <a:normAutofit fontScale="92500"/>
          </a:bodyPr>
          <a:lstStyle/>
          <a:p>
            <a:pPr>
              <a:lnSpc>
                <a:spcPct val="150000"/>
              </a:lnSpc>
            </a:pPr>
            <a:r>
              <a:rPr lang="en-US" altLang="zh-CN" b="1" dirty="0">
                <a:latin typeface="Arial" panose="020B0604020202020204" pitchFamily="34" charset="0"/>
                <a:cs typeface="Arial" panose="020B0604020202020204" pitchFamily="34" charset="0"/>
              </a:rPr>
              <a:t>To evaluate effectiveness of preventive interventions</a:t>
            </a:r>
          </a:p>
          <a:p>
            <a:pPr>
              <a:lnSpc>
                <a:spcPct val="150000"/>
              </a:lnSpc>
            </a:pPr>
            <a:r>
              <a:rPr lang="en-US" altLang="zh-CN" b="1" dirty="0">
                <a:latin typeface="Arial" panose="020B0604020202020204" pitchFamily="34" charset="0"/>
                <a:cs typeface="Arial" panose="020B0604020202020204" pitchFamily="34" charset="0"/>
              </a:rPr>
              <a:t>To assess the observed and expected impact of HBV, HPV vaccines, and tobacco control</a:t>
            </a:r>
          </a:p>
          <a:p>
            <a:pPr>
              <a:lnSpc>
                <a:spcPct val="150000"/>
              </a:lnSpc>
            </a:pPr>
            <a:r>
              <a:rPr lang="en-US" altLang="zh-CN" b="1" dirty="0">
                <a:latin typeface="Arial" panose="020B0604020202020204" pitchFamily="34" charset="0"/>
                <a:cs typeface="Arial" panose="020B0604020202020204" pitchFamily="34" charset="0"/>
              </a:rPr>
              <a:t>To identify potential risk factors of cancer</a:t>
            </a:r>
          </a:p>
          <a:p>
            <a:endParaRPr lang="zh-CN" altLang="en-US" dirty="0"/>
          </a:p>
        </p:txBody>
      </p:sp>
    </p:spTree>
    <p:extLst>
      <p:ext uri="{BB962C8B-B14F-4D97-AF65-F5344CB8AC3E}">
        <p14:creationId xmlns:p14="http://schemas.microsoft.com/office/powerpoint/2010/main" val="1802210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37FB86-7BC4-4229-9973-B5691CA67AA9}"/>
              </a:ext>
            </a:extLst>
          </p:cNvPr>
          <p:cNvSpPr>
            <a:spLocks noGrp="1"/>
          </p:cNvSpPr>
          <p:nvPr>
            <p:ph type="title"/>
          </p:nvPr>
        </p:nvSpPr>
        <p:spPr>
          <a:xfrm>
            <a:off x="982156" y="1448929"/>
            <a:ext cx="7296430" cy="994172"/>
          </a:xfrm>
        </p:spPr>
        <p:txBody>
          <a:bodyPr>
            <a:normAutofit/>
          </a:bodyPr>
          <a:lstStyle/>
          <a:p>
            <a:pPr algn="ctr"/>
            <a:r>
              <a:rPr lang="en-US" altLang="zh-CN" sz="2100" b="1" dirty="0">
                <a:latin typeface="Arial" panose="020B0604020202020204" pitchFamily="34" charset="0"/>
                <a:cs typeface="Arial" panose="020B0604020202020204" pitchFamily="34" charset="0"/>
              </a:rPr>
              <a:t>Neonatal HBV Vaccination on liver cancer prevention and other liver diseases in </a:t>
            </a:r>
            <a:r>
              <a:rPr lang="en-US" altLang="zh-CN" sz="2100" b="1" dirty="0" err="1">
                <a:latin typeface="Arial" panose="020B0604020202020204" pitchFamily="34" charset="0"/>
                <a:cs typeface="Arial" panose="020B0604020202020204" pitchFamily="34" charset="0"/>
              </a:rPr>
              <a:t>Qidong</a:t>
            </a:r>
            <a:r>
              <a:rPr lang="en-US" altLang="zh-CN" sz="2100" b="1" dirty="0">
                <a:latin typeface="Arial" panose="020B0604020202020204" pitchFamily="34" charset="0"/>
                <a:cs typeface="Arial" panose="020B0604020202020204" pitchFamily="34" charset="0"/>
              </a:rPr>
              <a:t>, China</a:t>
            </a:r>
            <a:endParaRPr lang="zh-CN" altLang="en-US" sz="2100" b="1" dirty="0">
              <a:latin typeface="Arial" panose="020B0604020202020204" pitchFamily="34" charset="0"/>
              <a:cs typeface="Arial" panose="020B0604020202020204" pitchFamily="34" charset="0"/>
            </a:endParaRPr>
          </a:p>
        </p:txBody>
      </p:sp>
      <p:pic>
        <p:nvPicPr>
          <p:cNvPr id="6" name="内容占位符 5">
            <a:extLst>
              <a:ext uri="{FF2B5EF4-FFF2-40B4-BE49-F238E27FC236}">
                <a16:creationId xmlns:a16="http://schemas.microsoft.com/office/drawing/2014/main" id="{A9112CAC-1FF5-4D85-A3B3-5C77B8A09B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4705" y="2870297"/>
            <a:ext cx="3392123" cy="2331783"/>
          </a:xfrm>
        </p:spPr>
      </p:pic>
      <p:pic>
        <p:nvPicPr>
          <p:cNvPr id="8" name="图片 7">
            <a:extLst>
              <a:ext uri="{FF2B5EF4-FFF2-40B4-BE49-F238E27FC236}">
                <a16:creationId xmlns:a16="http://schemas.microsoft.com/office/drawing/2014/main" id="{D1176F68-74D6-431C-9465-FC0F12CFE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266" y="2862354"/>
            <a:ext cx="3453024" cy="2331784"/>
          </a:xfrm>
          <a:prstGeom prst="rect">
            <a:avLst/>
          </a:prstGeom>
        </p:spPr>
      </p:pic>
      <p:sp>
        <p:nvSpPr>
          <p:cNvPr id="9" name="文本框 8">
            <a:extLst>
              <a:ext uri="{FF2B5EF4-FFF2-40B4-BE49-F238E27FC236}">
                <a16:creationId xmlns:a16="http://schemas.microsoft.com/office/drawing/2014/main" id="{EA7CAEA1-BCA4-45AC-B918-0745FDAD290D}"/>
              </a:ext>
            </a:extLst>
          </p:cNvPr>
          <p:cNvSpPr txBox="1"/>
          <p:nvPr/>
        </p:nvSpPr>
        <p:spPr>
          <a:xfrm>
            <a:off x="982156" y="5479235"/>
            <a:ext cx="6641743" cy="300082"/>
          </a:xfrm>
          <a:prstGeom prst="rect">
            <a:avLst/>
          </a:prstGeom>
          <a:noFill/>
        </p:spPr>
        <p:txBody>
          <a:bodyPr wrap="square" rtlCol="0">
            <a:spAutoFit/>
          </a:bodyPr>
          <a:lstStyle/>
          <a:p>
            <a:pPr algn="ctr"/>
            <a:r>
              <a:rPr lang="en-US" altLang="zh-CN" sz="1350" b="1" dirty="0"/>
              <a:t>PLOS Medicine.2014,11:12</a:t>
            </a:r>
            <a:endParaRPr lang="zh-CN" altLang="en-US" sz="1350" b="1" dirty="0"/>
          </a:p>
        </p:txBody>
      </p:sp>
      <p:sp>
        <p:nvSpPr>
          <p:cNvPr id="7" name="标题 1">
            <a:extLst>
              <a:ext uri="{FF2B5EF4-FFF2-40B4-BE49-F238E27FC236}">
                <a16:creationId xmlns:a16="http://schemas.microsoft.com/office/drawing/2014/main" id="{D0849796-0F51-4321-A8C9-D30B1323D503}"/>
              </a:ext>
            </a:extLst>
          </p:cNvPr>
          <p:cNvSpPr txBox="1">
            <a:spLocks/>
          </p:cNvSpPr>
          <p:nvPr/>
        </p:nvSpPr>
        <p:spPr>
          <a:xfrm>
            <a:off x="275209" y="34101"/>
            <a:ext cx="7102135"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rial Black" panose="020B0A04020102020204" pitchFamily="34" charset="0"/>
              </a:rPr>
              <a:t>PBCR in Primary Prevention</a:t>
            </a:r>
          </a:p>
        </p:txBody>
      </p:sp>
    </p:spTree>
    <p:extLst>
      <p:ext uri="{BB962C8B-B14F-4D97-AF65-F5344CB8AC3E}">
        <p14:creationId xmlns:p14="http://schemas.microsoft.com/office/powerpoint/2010/main" val="41630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39854"/>
            <a:ext cx="9144000" cy="646331"/>
          </a:xfrm>
          <a:prstGeom prst="rect">
            <a:avLst/>
          </a:prstGeom>
        </p:spPr>
        <p:txBody>
          <a:bodyPr wrap="square">
            <a:spAutoFit/>
          </a:bodyPr>
          <a:lstStyle/>
          <a:p>
            <a:pPr algn="ctr"/>
            <a:r>
              <a:rPr lang="en-US" altLang="zh-CN" sz="3600" b="1" dirty="0">
                <a:latin typeface="Times New Roman" panose="02020603050405020304" pitchFamily="18" charset="0"/>
                <a:cs typeface="Times New Roman" panose="02020603050405020304" pitchFamily="18" charset="0"/>
              </a:rPr>
              <a:t>History of PBCR in China</a:t>
            </a:r>
            <a:endParaRPr lang="zh-CN" altLang="en-US" sz="3600" dirty="0">
              <a:latin typeface="Times New Roman" panose="02020603050405020304" pitchFamily="18" charset="0"/>
              <a:cs typeface="Times New Roman" panose="02020603050405020304" pitchFamily="18" charset="0"/>
            </a:endParaRPr>
          </a:p>
        </p:txBody>
      </p:sp>
      <p:sp>
        <p:nvSpPr>
          <p:cNvPr id="4" name="内容占位符 3"/>
          <p:cNvSpPr>
            <a:spLocks noGrp="1"/>
          </p:cNvSpPr>
          <p:nvPr>
            <p:ph idx="1"/>
          </p:nvPr>
        </p:nvSpPr>
        <p:spPr>
          <a:xfrm>
            <a:off x="329517" y="1797248"/>
            <a:ext cx="8894381" cy="3263504"/>
          </a:xfrm>
        </p:spPr>
        <p:txBody>
          <a:bodyPr>
            <a:noAutofit/>
          </a:bodyPr>
          <a:lstStyle/>
          <a:p>
            <a:pPr>
              <a:lnSpc>
                <a:spcPct val="100000"/>
              </a:lnSpc>
            </a:pPr>
            <a:r>
              <a:rPr lang="en-US" altLang="zh-CN" sz="2400" b="1" dirty="0">
                <a:latin typeface="Times New Roman" panose="02020603050405020304" pitchFamily="18" charset="0"/>
                <a:cs typeface="Times New Roman" panose="02020603050405020304" pitchFamily="18" charset="0"/>
              </a:rPr>
              <a:t>First rural registry: </a:t>
            </a:r>
            <a:r>
              <a:rPr lang="en-US" altLang="zh-CN" sz="2400" b="1" dirty="0" err="1">
                <a:latin typeface="Times New Roman" panose="02020603050405020304" pitchFamily="18" charset="0"/>
                <a:cs typeface="Times New Roman" panose="02020603050405020304" pitchFamily="18" charset="0"/>
              </a:rPr>
              <a:t>Linzhou</a:t>
            </a:r>
            <a:r>
              <a:rPr lang="en-US" altLang="zh-CN" sz="2400" b="1" dirty="0">
                <a:latin typeface="Times New Roman" panose="02020603050405020304" pitchFamily="18" charset="0"/>
                <a:cs typeface="Times New Roman" panose="02020603050405020304" pitchFamily="18" charset="0"/>
              </a:rPr>
              <a:t> County, 1959</a:t>
            </a:r>
          </a:p>
          <a:p>
            <a:pPr>
              <a:lnSpc>
                <a:spcPct val="100000"/>
              </a:lnSpc>
            </a:pPr>
            <a:r>
              <a:rPr lang="en-US" altLang="zh-CN" sz="2400" b="1" dirty="0">
                <a:latin typeface="Times New Roman" panose="02020603050405020304" pitchFamily="18" charset="0"/>
                <a:cs typeface="Times New Roman" panose="02020603050405020304" pitchFamily="18" charset="0"/>
              </a:rPr>
              <a:t>First urban registry: Shanghai, 1961</a:t>
            </a:r>
          </a:p>
          <a:p>
            <a:pPr>
              <a:lnSpc>
                <a:spcPct val="100000"/>
              </a:lnSpc>
            </a:pPr>
            <a:r>
              <a:rPr lang="en-US" altLang="zh-CN" sz="2400" b="1" dirty="0">
                <a:latin typeface="Times New Roman" panose="02020603050405020304" pitchFamily="18" charset="0"/>
                <a:cs typeface="Times New Roman" panose="02020603050405020304" pitchFamily="18" charset="0"/>
              </a:rPr>
              <a:t>Guideline of Cancer Registration, 1982</a:t>
            </a:r>
          </a:p>
          <a:p>
            <a:pPr>
              <a:lnSpc>
                <a:spcPct val="100000"/>
              </a:lnSpc>
            </a:pPr>
            <a:r>
              <a:rPr lang="en-US" altLang="zh-CN" sz="2400" b="1" dirty="0">
                <a:latin typeface="Times New Roman" panose="02020603050405020304" pitchFamily="18" charset="0"/>
                <a:cs typeface="Times New Roman" panose="02020603050405020304" pitchFamily="18" charset="0"/>
              </a:rPr>
              <a:t>First volume of registration report, 1995</a:t>
            </a:r>
          </a:p>
          <a:p>
            <a:pPr>
              <a:lnSpc>
                <a:spcPct val="100000"/>
              </a:lnSpc>
            </a:pPr>
            <a:r>
              <a:rPr lang="en-US" altLang="zh-CN" sz="2400" b="1" dirty="0">
                <a:latin typeface="Times New Roman" panose="02020603050405020304" pitchFamily="18" charset="0"/>
                <a:cs typeface="Times New Roman" panose="02020603050405020304" pitchFamily="18" charset="0"/>
              </a:rPr>
              <a:t>National Central Cancer Registry, 2002</a:t>
            </a:r>
          </a:p>
          <a:p>
            <a:pPr>
              <a:lnSpc>
                <a:spcPct val="100000"/>
              </a:lnSpc>
            </a:pPr>
            <a:r>
              <a:rPr lang="en-US" altLang="zh-CN" sz="2400" b="1" dirty="0">
                <a:solidFill>
                  <a:srgbClr val="C00000"/>
                </a:solidFill>
                <a:latin typeface="Times New Roman" panose="02020603050405020304" pitchFamily="18" charset="0"/>
                <a:cs typeface="Times New Roman" panose="02020603050405020304" pitchFamily="18" charset="0"/>
              </a:rPr>
              <a:t>National Cancer Registry Program, 2008-Now</a:t>
            </a:r>
          </a:p>
          <a:p>
            <a:pPr>
              <a:lnSpc>
                <a:spcPct val="100000"/>
              </a:lnSpc>
            </a:pPr>
            <a:r>
              <a:rPr lang="en-US" altLang="zh-CN" sz="2400" b="1" dirty="0">
                <a:latin typeface="Times New Roman" panose="02020603050405020304" pitchFamily="18" charset="0"/>
                <a:cs typeface="Times New Roman" panose="02020603050405020304" pitchFamily="18" charset="0"/>
              </a:rPr>
              <a:t>Cancer Registration Management Regulation,2015</a:t>
            </a:r>
          </a:p>
        </p:txBody>
      </p:sp>
    </p:spTree>
    <p:extLst>
      <p:ext uri="{BB962C8B-B14F-4D97-AF65-F5344CB8AC3E}">
        <p14:creationId xmlns:p14="http://schemas.microsoft.com/office/powerpoint/2010/main" val="3699600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02F984D-17F2-49FB-A8C4-2B0841455B50}"/>
              </a:ext>
            </a:extLst>
          </p:cNvPr>
          <p:cNvSpPr txBox="1">
            <a:spLocks/>
          </p:cNvSpPr>
          <p:nvPr/>
        </p:nvSpPr>
        <p:spPr>
          <a:xfrm>
            <a:off x="275209" y="34101"/>
            <a:ext cx="7102135"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rial Black" panose="020B0A04020102020204" pitchFamily="34" charset="0"/>
              </a:rPr>
              <a:t>PBCR in Primary Prevention</a:t>
            </a:r>
          </a:p>
        </p:txBody>
      </p:sp>
      <p:sp>
        <p:nvSpPr>
          <p:cNvPr id="5" name="标题 1">
            <a:extLst>
              <a:ext uri="{FF2B5EF4-FFF2-40B4-BE49-F238E27FC236}">
                <a16:creationId xmlns:a16="http://schemas.microsoft.com/office/drawing/2014/main" id="{F686B632-D3A6-4B05-B389-4A54044A6D70}"/>
              </a:ext>
            </a:extLst>
          </p:cNvPr>
          <p:cNvSpPr>
            <a:spLocks noGrp="1"/>
          </p:cNvSpPr>
          <p:nvPr>
            <p:ph type="title"/>
          </p:nvPr>
        </p:nvSpPr>
        <p:spPr>
          <a:xfrm>
            <a:off x="0" y="820731"/>
            <a:ext cx="8223614" cy="720628"/>
          </a:xfrm>
        </p:spPr>
        <p:txBody>
          <a:bodyPr>
            <a:normAutofit/>
          </a:bodyPr>
          <a:lstStyle/>
          <a:p>
            <a:pPr algn="ctr"/>
            <a:r>
              <a:rPr lang="en-US" altLang="zh-CN" sz="2000" b="1" dirty="0">
                <a:solidFill>
                  <a:srgbClr val="0070C0"/>
                </a:solidFill>
                <a:latin typeface="Arial" panose="020B0604020202020204" pitchFamily="34" charset="0"/>
                <a:cs typeface="Arial" panose="020B0604020202020204" pitchFamily="34" charset="0"/>
              </a:rPr>
              <a:t>Identify Risk Factors Using PBCR</a:t>
            </a:r>
            <a:endParaRPr lang="zh-CN" altLang="en-US" sz="2000" b="1" dirty="0">
              <a:solidFill>
                <a:srgbClr val="0070C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6825CEA-F788-4967-8BC0-09C17FAA8F9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3782"/>
          <a:stretch>
            <a:fillRect/>
          </a:stretch>
        </p:blipFill>
        <p:spPr bwMode="auto">
          <a:xfrm>
            <a:off x="126149" y="1950273"/>
            <a:ext cx="4056641" cy="280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17317951-6636-4805-A618-41FDAEECEEBD}"/>
              </a:ext>
            </a:extLst>
          </p:cNvPr>
          <p:cNvSpPr/>
          <p:nvPr/>
        </p:nvSpPr>
        <p:spPr>
          <a:xfrm>
            <a:off x="126149" y="5072860"/>
            <a:ext cx="4310743" cy="1200329"/>
          </a:xfrm>
          <a:prstGeom prst="rect">
            <a:avLst/>
          </a:prstGeom>
        </p:spPr>
        <p:txBody>
          <a:bodyPr wrap="square">
            <a:spAutoFit/>
          </a:bodyPr>
          <a:lstStyle/>
          <a:p>
            <a:r>
              <a:rPr lang="en-US" altLang="zh-CN" b="1" dirty="0">
                <a:latin typeface="Times New Roman" panose="02020603050405020304" pitchFamily="18" charset="0"/>
                <a:ea typeface="宋体" panose="02010600030101010101" pitchFamily="2" charset="-122"/>
                <a:hlinkClick r:id="rId3">
                  <a:extLst>
                    <a:ext uri="{A12FA001-AC4F-418D-AE19-62706E023703}">
                      <ahyp:hlinkClr xmlns:ahyp="http://schemas.microsoft.com/office/drawing/2018/hyperlinkcolor" val="tx"/>
                    </a:ext>
                  </a:extLst>
                </a:hlinkClick>
              </a:rPr>
              <a:t>The association between lung cancer incidence and ambient air pollution in China: A spatiotemporal analysis</a:t>
            </a:r>
            <a:r>
              <a:rPr lang="en-US" altLang="zh-CN" b="1" dirty="0">
                <a:latin typeface="Times New Roman" panose="02020603050405020304" pitchFamily="18" charset="0"/>
                <a:ea typeface="宋体" panose="02010600030101010101" pitchFamily="2" charset="-122"/>
              </a:rPr>
              <a:t>. Environmental Research. 2016, 144:60-65.</a:t>
            </a:r>
            <a:endParaRPr lang="zh-CN" altLang="en-US" b="1" dirty="0"/>
          </a:p>
        </p:txBody>
      </p:sp>
      <p:pic>
        <p:nvPicPr>
          <p:cNvPr id="8" name="内容占位符 5">
            <a:extLst>
              <a:ext uri="{FF2B5EF4-FFF2-40B4-BE49-F238E27FC236}">
                <a16:creationId xmlns:a16="http://schemas.microsoft.com/office/drawing/2014/main" id="{BE31CA5A-457A-4272-856F-84C05F209DA4}"/>
              </a:ext>
            </a:extLst>
          </p:cNvPr>
          <p:cNvPicPr>
            <a:picLocks noChangeAspect="1"/>
          </p:cNvPicPr>
          <p:nvPr/>
        </p:nvPicPr>
        <p:blipFill rotWithShape="1">
          <a:blip r:embed="rId4">
            <a:extLst>
              <a:ext uri="{28A0092B-C50C-407E-A947-70E740481C1C}">
                <a14:useLocalDpi xmlns:a14="http://schemas.microsoft.com/office/drawing/2010/main" val="0"/>
              </a:ext>
            </a:extLst>
          </a:blip>
          <a:srcRect b="3077"/>
          <a:stretch/>
        </p:blipFill>
        <p:spPr>
          <a:xfrm>
            <a:off x="4111807" y="1905001"/>
            <a:ext cx="4676244" cy="3237398"/>
          </a:xfrm>
          <a:prstGeom prst="rect">
            <a:avLst/>
          </a:prstGeom>
        </p:spPr>
      </p:pic>
      <p:sp>
        <p:nvSpPr>
          <p:cNvPr id="2" name="矩形 1">
            <a:extLst>
              <a:ext uri="{FF2B5EF4-FFF2-40B4-BE49-F238E27FC236}">
                <a16:creationId xmlns:a16="http://schemas.microsoft.com/office/drawing/2014/main" id="{6B526668-87A7-4F39-92F0-9FA2DA9201DE}"/>
              </a:ext>
            </a:extLst>
          </p:cNvPr>
          <p:cNvSpPr/>
          <p:nvPr/>
        </p:nvSpPr>
        <p:spPr>
          <a:xfrm>
            <a:off x="4572000" y="5390938"/>
            <a:ext cx="4572000" cy="646331"/>
          </a:xfrm>
          <a:prstGeom prst="rect">
            <a:avLst/>
          </a:prstGeom>
        </p:spPr>
        <p:txBody>
          <a:bodyPr>
            <a:spAutoFit/>
          </a:bodyPr>
          <a:lstStyle/>
          <a:p>
            <a:r>
              <a:rPr lang="en-US" altLang="zh-CN" b="1" dirty="0">
                <a:latin typeface="Times New Roman" panose="02020603050405020304" pitchFamily="18" charset="0"/>
                <a:cs typeface="Times New Roman" panose="02020603050405020304" pitchFamily="18" charset="0"/>
              </a:rPr>
              <a:t>Lung Cancer Deaths Attributed to PM2.5 in China</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841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2C02E1BE-D4A7-46FF-8A03-787CCE679ECA}"/>
              </a:ext>
            </a:extLst>
          </p:cNvPr>
          <p:cNvSpPr txBox="1">
            <a:spLocks/>
          </p:cNvSpPr>
          <p:nvPr/>
        </p:nvSpPr>
        <p:spPr>
          <a:xfrm>
            <a:off x="275209" y="34101"/>
            <a:ext cx="7102135"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rial Black" panose="020B0A04020102020204" pitchFamily="34" charset="0"/>
              </a:rPr>
              <a:t>PBCR in Primary Prevention</a:t>
            </a:r>
          </a:p>
        </p:txBody>
      </p:sp>
      <p:sp>
        <p:nvSpPr>
          <p:cNvPr id="5" name="矩形 4">
            <a:extLst>
              <a:ext uri="{FF2B5EF4-FFF2-40B4-BE49-F238E27FC236}">
                <a16:creationId xmlns:a16="http://schemas.microsoft.com/office/drawing/2014/main" id="{FE03F239-AAE5-4204-B80C-B98D438FD506}"/>
              </a:ext>
            </a:extLst>
          </p:cNvPr>
          <p:cNvSpPr/>
          <p:nvPr/>
        </p:nvSpPr>
        <p:spPr>
          <a:xfrm>
            <a:off x="1508510" y="1264613"/>
            <a:ext cx="5301580" cy="400110"/>
          </a:xfrm>
          <a:prstGeom prst="rect">
            <a:avLst/>
          </a:prstGeom>
        </p:spPr>
        <p:txBody>
          <a:bodyPr wrap="none">
            <a:spAutoFit/>
          </a:bodyPr>
          <a:lstStyle/>
          <a:p>
            <a:r>
              <a:rPr lang="en-US" altLang="zh-CN" sz="2000" b="1" dirty="0">
                <a:latin typeface="Arial" panose="020B0604020202020204" pitchFamily="34" charset="0"/>
                <a:cs typeface="Arial" panose="020B0604020202020204" pitchFamily="34" charset="0"/>
              </a:rPr>
              <a:t>Calculate Population Attributable Fraction</a:t>
            </a:r>
            <a:endParaRPr lang="zh-CN" altLang="en-US" sz="2000" b="1" dirty="0">
              <a:latin typeface="Arial" panose="020B0604020202020204" pitchFamily="34" charset="0"/>
              <a:cs typeface="Arial" panose="020B0604020202020204" pitchFamily="34" charset="0"/>
            </a:endParaRPr>
          </a:p>
        </p:txBody>
      </p:sp>
      <p:pic>
        <p:nvPicPr>
          <p:cNvPr id="6" name="内容占位符 5">
            <a:extLst>
              <a:ext uri="{FF2B5EF4-FFF2-40B4-BE49-F238E27FC236}">
                <a16:creationId xmlns:a16="http://schemas.microsoft.com/office/drawing/2014/main" id="{67E33CF4-6575-4931-9D40-9363E50F1E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870285"/>
            <a:ext cx="7886700" cy="3719744"/>
          </a:xfrm>
        </p:spPr>
      </p:pic>
      <p:sp>
        <p:nvSpPr>
          <p:cNvPr id="7" name="标题 1">
            <a:extLst>
              <a:ext uri="{FF2B5EF4-FFF2-40B4-BE49-F238E27FC236}">
                <a16:creationId xmlns:a16="http://schemas.microsoft.com/office/drawing/2014/main" id="{18D78196-D307-4662-B770-B4243639E8AF}"/>
              </a:ext>
            </a:extLst>
          </p:cNvPr>
          <p:cNvSpPr>
            <a:spLocks noGrp="1"/>
          </p:cNvSpPr>
          <p:nvPr>
            <p:ph type="title"/>
          </p:nvPr>
        </p:nvSpPr>
        <p:spPr>
          <a:xfrm>
            <a:off x="912736" y="5318866"/>
            <a:ext cx="7886700" cy="1325563"/>
          </a:xfrm>
        </p:spPr>
        <p:txBody>
          <a:bodyPr>
            <a:noAutofit/>
          </a:bodyPr>
          <a:lstStyle/>
          <a:p>
            <a:pPr algn="ctr"/>
            <a:r>
              <a:rPr lang="en-US" altLang="zh-CN" sz="2000" dirty="0">
                <a:latin typeface="Arial" panose="020B0604020202020204" pitchFamily="34" charset="0"/>
                <a:cs typeface="Arial" panose="020B0604020202020204" pitchFamily="34" charset="0"/>
              </a:rPr>
              <a:t>Cancer Deaths and Cases Attributable to Lifestyle Factors and Infections in China, 2013</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335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895D04-3DBD-47C0-9DEE-083D235C497D}"/>
              </a:ext>
            </a:extLst>
          </p:cNvPr>
          <p:cNvSpPr>
            <a:spLocks noGrp="1"/>
          </p:cNvSpPr>
          <p:nvPr>
            <p:ph type="title"/>
          </p:nvPr>
        </p:nvSpPr>
        <p:spPr/>
        <p:txBody>
          <a:bodyPr>
            <a:noAutofit/>
          </a:bodyPr>
          <a:lstStyle/>
          <a:p>
            <a:pPr algn="ctr"/>
            <a:r>
              <a:rPr lang="en-US" altLang="zh-CN" sz="3600" dirty="0">
                <a:latin typeface="Arial Black" panose="020B0A04020102020204" pitchFamily="34" charset="0"/>
              </a:rPr>
              <a:t>PBCR in Early Detection and Screening</a:t>
            </a:r>
            <a:endParaRPr lang="zh-CN" altLang="en-US" sz="3600" dirty="0">
              <a:latin typeface="Arial Black" panose="020B0A04020102020204" pitchFamily="34" charset="0"/>
            </a:endParaRPr>
          </a:p>
        </p:txBody>
      </p:sp>
      <p:sp>
        <p:nvSpPr>
          <p:cNvPr id="3" name="内容占位符 2">
            <a:extLst>
              <a:ext uri="{FF2B5EF4-FFF2-40B4-BE49-F238E27FC236}">
                <a16:creationId xmlns:a16="http://schemas.microsoft.com/office/drawing/2014/main" id="{98446A7A-6148-4F9E-AFAD-48C2814DA262}"/>
              </a:ext>
            </a:extLst>
          </p:cNvPr>
          <p:cNvSpPr>
            <a:spLocks noGrp="1"/>
          </p:cNvSpPr>
          <p:nvPr>
            <p:ph sz="half" idx="1"/>
          </p:nvPr>
        </p:nvSpPr>
        <p:spPr>
          <a:xfrm>
            <a:off x="628649" y="1825625"/>
            <a:ext cx="8337798" cy="4351338"/>
          </a:xfrm>
        </p:spPr>
        <p:txBody>
          <a:bodyPr>
            <a:normAutofit/>
          </a:bodyPr>
          <a:lstStyle/>
          <a:p>
            <a:pPr>
              <a:lnSpc>
                <a:spcPct val="100000"/>
              </a:lnSpc>
            </a:pPr>
            <a:r>
              <a:rPr lang="en-US" altLang="zh-CN" b="1" dirty="0">
                <a:latin typeface="Arial" panose="020B0604020202020204" pitchFamily="34" charset="0"/>
                <a:cs typeface="Arial" panose="020B0604020202020204" pitchFamily="34" charset="0"/>
              </a:rPr>
              <a:t>Which cancer should be screened?</a:t>
            </a:r>
          </a:p>
          <a:p>
            <a:pPr>
              <a:lnSpc>
                <a:spcPct val="100000"/>
              </a:lnSpc>
            </a:pPr>
            <a:r>
              <a:rPr lang="en-US" altLang="zh-CN" b="1" dirty="0">
                <a:latin typeface="Arial" panose="020B0604020202020204" pitchFamily="34" charset="0"/>
                <a:cs typeface="Arial" panose="020B0604020202020204" pitchFamily="34" charset="0"/>
              </a:rPr>
              <a:t>How screening affect cancer incidence, mortality and survival</a:t>
            </a:r>
            <a:r>
              <a:rPr lang="zh-CN" altLang="en-US" b="1" dirty="0">
                <a:latin typeface="Arial" panose="020B0604020202020204" pitchFamily="34" charset="0"/>
                <a:cs typeface="Arial" panose="020B0604020202020204" pitchFamily="34" charset="0"/>
              </a:rPr>
              <a:t>？</a:t>
            </a:r>
            <a:endParaRPr lang="en-US" altLang="zh-CN" b="1" dirty="0">
              <a:latin typeface="Arial" panose="020B0604020202020204" pitchFamily="34" charset="0"/>
              <a:cs typeface="Arial" panose="020B0604020202020204" pitchFamily="34" charset="0"/>
            </a:endParaRPr>
          </a:p>
          <a:p>
            <a:pPr>
              <a:lnSpc>
                <a:spcPct val="100000"/>
              </a:lnSpc>
            </a:pPr>
            <a:r>
              <a:rPr lang="en-US" altLang="zh-CN" b="1" dirty="0">
                <a:latin typeface="Arial" panose="020B0604020202020204" pitchFamily="34" charset="0"/>
                <a:cs typeface="Arial" panose="020B0604020202020204" pitchFamily="34" charset="0"/>
              </a:rPr>
              <a:t>Who are the target population to be screened?</a:t>
            </a:r>
          </a:p>
          <a:p>
            <a:pPr>
              <a:lnSpc>
                <a:spcPct val="100000"/>
              </a:lnSpc>
            </a:pPr>
            <a:endParaRPr lang="zh-CN" altLang="en-US" b="1" dirty="0"/>
          </a:p>
        </p:txBody>
      </p:sp>
      <p:pic>
        <p:nvPicPr>
          <p:cNvPr id="4" name="图片 3">
            <a:extLst>
              <a:ext uri="{FF2B5EF4-FFF2-40B4-BE49-F238E27FC236}">
                <a16:creationId xmlns:a16="http://schemas.microsoft.com/office/drawing/2014/main" id="{C764D053-9E30-41AB-8D17-F4D4F2515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529" y="4504558"/>
            <a:ext cx="3655934" cy="1988315"/>
          </a:xfrm>
          <a:prstGeom prst="rect">
            <a:avLst/>
          </a:prstGeom>
        </p:spPr>
      </p:pic>
      <p:sp>
        <p:nvSpPr>
          <p:cNvPr id="6" name="文本框 5">
            <a:extLst>
              <a:ext uri="{FF2B5EF4-FFF2-40B4-BE49-F238E27FC236}">
                <a16:creationId xmlns:a16="http://schemas.microsoft.com/office/drawing/2014/main" id="{94D223A3-19BF-4FA5-A8BE-FC1673F08132}"/>
              </a:ext>
            </a:extLst>
          </p:cNvPr>
          <p:cNvSpPr txBox="1"/>
          <p:nvPr/>
        </p:nvSpPr>
        <p:spPr>
          <a:xfrm>
            <a:off x="4370054" y="5129383"/>
            <a:ext cx="3813865" cy="369332"/>
          </a:xfrm>
          <a:prstGeom prst="rect">
            <a:avLst/>
          </a:prstGeom>
          <a:noFill/>
        </p:spPr>
        <p:txBody>
          <a:bodyPr wrap="none" rtlCol="0">
            <a:spAutoFit/>
          </a:bodyPr>
          <a:lstStyle/>
          <a:p>
            <a:r>
              <a:rPr lang="en-US" altLang="zh-CN" b="1" dirty="0">
                <a:latin typeface="Arial" panose="020B0604020202020204" pitchFamily="34" charset="0"/>
                <a:cs typeface="Arial" panose="020B0604020202020204" pitchFamily="34" charset="0"/>
              </a:rPr>
              <a:t>Identification information linkage</a:t>
            </a:r>
            <a:endParaRPr lang="zh-CN"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496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F61FF337-8285-4065-B97F-C1B7A90905BF}"/>
              </a:ext>
            </a:extLst>
          </p:cNvPr>
          <p:cNvGrpSpPr/>
          <p:nvPr/>
        </p:nvGrpSpPr>
        <p:grpSpPr>
          <a:xfrm>
            <a:off x="1000961" y="3284006"/>
            <a:ext cx="6776207" cy="2824038"/>
            <a:chOff x="1278295" y="3140969"/>
            <a:chExt cx="9796868" cy="3466488"/>
          </a:xfrm>
        </p:grpSpPr>
        <p:pic>
          <p:nvPicPr>
            <p:cNvPr id="7" name="图片 6">
              <a:extLst>
                <a:ext uri="{FF2B5EF4-FFF2-40B4-BE49-F238E27FC236}">
                  <a16:creationId xmlns:a16="http://schemas.microsoft.com/office/drawing/2014/main" id="{470AB532-0BE6-49A6-B76E-278EE288CE86}"/>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1478" y="3229769"/>
              <a:ext cx="2800475" cy="2193512"/>
            </a:xfrm>
            <a:prstGeom prst="rect">
              <a:avLst/>
            </a:prstGeom>
            <a:noFill/>
            <a:ln>
              <a:solidFill>
                <a:schemeClr val="tx1"/>
              </a:solidFill>
            </a:ln>
          </p:spPr>
        </p:pic>
        <p:sp>
          <p:nvSpPr>
            <p:cNvPr id="8" name="矩形 7">
              <a:extLst>
                <a:ext uri="{FF2B5EF4-FFF2-40B4-BE49-F238E27FC236}">
                  <a16:creationId xmlns:a16="http://schemas.microsoft.com/office/drawing/2014/main" id="{2432F2EF-6C2D-4E20-ABCC-59E2F295839C}"/>
                </a:ext>
              </a:extLst>
            </p:cNvPr>
            <p:cNvSpPr/>
            <p:nvPr/>
          </p:nvSpPr>
          <p:spPr>
            <a:xfrm>
              <a:off x="1779604" y="5502411"/>
              <a:ext cx="2191238" cy="11050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050" b="1" dirty="0">
                  <a:latin typeface="Arial" panose="020B0604020202020204" pitchFamily="34" charset="0"/>
                  <a:ea typeface="微软雅黑" pitchFamily="34" charset="-122"/>
                  <a:cs typeface="Arial" panose="020B0604020202020204" pitchFamily="34" charset="0"/>
                </a:rPr>
                <a:t>Lung cancer</a:t>
              </a:r>
            </a:p>
            <a:p>
              <a:r>
                <a:rPr lang="en-US" altLang="zh-CN" sz="1050" b="1" dirty="0">
                  <a:latin typeface="Arial" panose="020B0604020202020204" pitchFamily="34" charset="0"/>
                  <a:ea typeface="微软雅黑" pitchFamily="34" charset="-122"/>
                  <a:cs typeface="Arial" panose="020B0604020202020204" pitchFamily="34" charset="0"/>
                </a:rPr>
                <a:t>Esophageal cancer</a:t>
              </a:r>
            </a:p>
            <a:p>
              <a:r>
                <a:rPr lang="en-US" altLang="zh-CN" sz="1050" b="1" dirty="0">
                  <a:latin typeface="Arial" panose="020B0604020202020204" pitchFamily="34" charset="0"/>
                  <a:ea typeface="微软雅黑" pitchFamily="34" charset="-122"/>
                  <a:cs typeface="Arial" panose="020B0604020202020204" pitchFamily="34" charset="0"/>
                </a:rPr>
                <a:t>Liver cancer</a:t>
              </a:r>
            </a:p>
            <a:p>
              <a:r>
                <a:rPr lang="en-US" altLang="zh-CN" sz="1050" b="1" dirty="0" err="1">
                  <a:latin typeface="Arial" panose="020B0604020202020204" pitchFamily="34" charset="0"/>
                  <a:ea typeface="微软雅黑" pitchFamily="34" charset="-122"/>
                  <a:cs typeface="Arial" panose="020B0604020202020204" pitchFamily="34" charset="0"/>
                </a:rPr>
                <a:t>Nasophageal</a:t>
              </a:r>
              <a:r>
                <a:rPr lang="en-US" altLang="zh-CN" sz="1050" b="1" dirty="0">
                  <a:latin typeface="Arial" panose="020B0604020202020204" pitchFamily="34" charset="0"/>
                  <a:ea typeface="微软雅黑" pitchFamily="34" charset="-122"/>
                  <a:cs typeface="Arial" panose="020B0604020202020204" pitchFamily="34" charset="0"/>
                </a:rPr>
                <a:t> cancer</a:t>
              </a:r>
            </a:p>
            <a:p>
              <a:r>
                <a:rPr lang="en-US" altLang="zh-CN" sz="1050" b="1" dirty="0">
                  <a:latin typeface="Arial" panose="020B0604020202020204" pitchFamily="34" charset="0"/>
                  <a:ea typeface="微软雅黑" pitchFamily="34" charset="-122"/>
                  <a:cs typeface="Arial" panose="020B0604020202020204" pitchFamily="34" charset="0"/>
                </a:rPr>
                <a:t>Colorectal cancer</a:t>
              </a:r>
            </a:p>
          </p:txBody>
        </p:sp>
        <p:pic>
          <p:nvPicPr>
            <p:cNvPr id="9" name="图片 19">
              <a:extLst>
                <a:ext uri="{FF2B5EF4-FFF2-40B4-BE49-F238E27FC236}">
                  <a16:creationId xmlns:a16="http://schemas.microsoft.com/office/drawing/2014/main" id="{019F43E5-DFC7-464E-A290-785781DD63B6}"/>
                </a:ext>
              </a:extLst>
            </p:cNvPr>
            <p:cNvPicPr>
              <a:picLocks noChangeAspect="1"/>
            </p:cNvPicPr>
            <p:nvPr/>
          </p:nvPicPr>
          <p:blipFill>
            <a:blip r:embed="rId3" cstate="print"/>
            <a:stretch>
              <a:fillRect/>
            </a:stretch>
          </p:blipFill>
          <p:spPr>
            <a:xfrm>
              <a:off x="4768017" y="3187196"/>
              <a:ext cx="2688299" cy="2236084"/>
            </a:xfrm>
            <a:prstGeom prst="rect">
              <a:avLst/>
            </a:prstGeom>
            <a:noFill/>
            <a:ln w="9525">
              <a:solidFill>
                <a:schemeClr val="tx1"/>
              </a:solidFill>
            </a:ln>
          </p:spPr>
        </p:pic>
        <p:sp>
          <p:nvSpPr>
            <p:cNvPr id="10" name="TextBox 2">
              <a:extLst>
                <a:ext uri="{FF2B5EF4-FFF2-40B4-BE49-F238E27FC236}">
                  <a16:creationId xmlns:a16="http://schemas.microsoft.com/office/drawing/2014/main" id="{E2327353-F4BA-4EAD-9419-954FB5434AD2}"/>
                </a:ext>
              </a:extLst>
            </p:cNvPr>
            <p:cNvSpPr txBox="1"/>
            <p:nvPr/>
          </p:nvSpPr>
          <p:spPr>
            <a:xfrm>
              <a:off x="4891705" y="5502411"/>
              <a:ext cx="2688299" cy="906705"/>
            </a:xfrm>
            <a:prstGeom prst="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eaLnBrk="1" hangingPunct="1"/>
              <a:r>
                <a:rPr lang="en-US" altLang="zh-CN" sz="1050" b="1" dirty="0">
                  <a:solidFill>
                    <a:srgbClr val="000000"/>
                  </a:solidFill>
                  <a:latin typeface="Arial" panose="020B0604020202020204" pitchFamily="34" charset="0"/>
                  <a:cs typeface="Arial" panose="020B0604020202020204" pitchFamily="34" charset="0"/>
                  <a:sym typeface="+mn-lt"/>
                </a:rPr>
                <a:t>Top five cancers in urban areas: lung, liver, esophagus-stomach, colon-rectum and breast</a:t>
              </a:r>
              <a:endParaRPr lang="en-US" altLang="zh-CN" sz="1050" dirty="0">
                <a:solidFill>
                  <a:srgbClr val="000000"/>
                </a:solidFill>
                <a:latin typeface="Arial" panose="020B0604020202020204" pitchFamily="34" charset="0"/>
                <a:cs typeface="Arial" panose="020B0604020202020204" pitchFamily="34" charset="0"/>
                <a:sym typeface="+mn-lt"/>
              </a:endParaRPr>
            </a:p>
          </p:txBody>
        </p:sp>
        <p:pic>
          <p:nvPicPr>
            <p:cNvPr id="11" name="图片 10">
              <a:extLst>
                <a:ext uri="{FF2B5EF4-FFF2-40B4-BE49-F238E27FC236}">
                  <a16:creationId xmlns:a16="http://schemas.microsoft.com/office/drawing/2014/main" id="{03F2EDC4-6D4A-4E4A-8DD8-422663236F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2380" y="3229899"/>
              <a:ext cx="3042783" cy="2138944"/>
            </a:xfrm>
            <a:prstGeom prst="rect">
              <a:avLst/>
            </a:prstGeom>
            <a:ln>
              <a:solidFill>
                <a:schemeClr val="tx1"/>
              </a:solidFill>
            </a:ln>
          </p:spPr>
        </p:pic>
        <p:sp>
          <p:nvSpPr>
            <p:cNvPr id="12" name="TextBox 2">
              <a:extLst>
                <a:ext uri="{FF2B5EF4-FFF2-40B4-BE49-F238E27FC236}">
                  <a16:creationId xmlns:a16="http://schemas.microsoft.com/office/drawing/2014/main" id="{983D7A47-A4DB-499C-BB6B-31CA3850054D}"/>
                </a:ext>
              </a:extLst>
            </p:cNvPr>
            <p:cNvSpPr txBox="1"/>
            <p:nvPr/>
          </p:nvSpPr>
          <p:spPr>
            <a:xfrm>
              <a:off x="8729787" y="5523354"/>
              <a:ext cx="2345376" cy="708363"/>
            </a:xfrm>
            <a:prstGeom prst="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050" b="1" dirty="0">
                  <a:solidFill>
                    <a:srgbClr val="000000"/>
                  </a:solidFill>
                  <a:latin typeface="Arial" panose="020B0604020202020204" pitchFamily="34" charset="0"/>
                  <a:cs typeface="Arial" panose="020B0604020202020204" pitchFamily="34" charset="0"/>
                </a:rPr>
                <a:t>Liver cancer</a:t>
              </a:r>
            </a:p>
            <a:p>
              <a:r>
                <a:rPr lang="en-US" altLang="zh-CN" sz="1050" b="1" dirty="0">
                  <a:solidFill>
                    <a:srgbClr val="000000"/>
                  </a:solidFill>
                  <a:latin typeface="Arial" panose="020B0604020202020204" pitchFamily="34" charset="0"/>
                  <a:cs typeface="Arial" panose="020B0604020202020204" pitchFamily="34" charset="0"/>
                </a:rPr>
                <a:t>Stomach cancer</a:t>
              </a:r>
            </a:p>
            <a:p>
              <a:r>
                <a:rPr lang="en-US" altLang="zh-CN" sz="1050" b="1" dirty="0">
                  <a:solidFill>
                    <a:srgbClr val="000000"/>
                  </a:solidFill>
                  <a:latin typeface="Arial" panose="020B0604020202020204" pitchFamily="34" charset="0"/>
                  <a:cs typeface="Arial" panose="020B0604020202020204" pitchFamily="34" charset="0"/>
                </a:rPr>
                <a:t>Esophageal cancer</a:t>
              </a:r>
              <a:endParaRPr lang="zh-CN" altLang="en-US" sz="1050" b="1" dirty="0">
                <a:solidFill>
                  <a:srgbClr val="000000"/>
                </a:solidFill>
                <a:latin typeface="Arial" panose="020B0604020202020204" pitchFamily="34" charset="0"/>
                <a:cs typeface="Arial" panose="020B0604020202020204" pitchFamily="34" charset="0"/>
              </a:endParaRPr>
            </a:p>
          </p:txBody>
        </p:sp>
        <p:sp>
          <p:nvSpPr>
            <p:cNvPr id="13" name="TextBox 2">
              <a:extLst>
                <a:ext uri="{FF2B5EF4-FFF2-40B4-BE49-F238E27FC236}">
                  <a16:creationId xmlns:a16="http://schemas.microsoft.com/office/drawing/2014/main" id="{6E38B51F-E721-4111-AD93-9E206B585F8B}"/>
                </a:ext>
              </a:extLst>
            </p:cNvPr>
            <p:cNvSpPr txBox="1"/>
            <p:nvPr/>
          </p:nvSpPr>
          <p:spPr>
            <a:xfrm>
              <a:off x="1278295" y="3183002"/>
              <a:ext cx="841588" cy="340014"/>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eaLnBrk="1" hangingPunct="1"/>
              <a:r>
                <a:rPr lang="en-US" altLang="zh-CN" sz="1200" b="1" dirty="0">
                  <a:solidFill>
                    <a:srgbClr val="000000"/>
                  </a:solidFill>
                  <a:latin typeface="+mn-ea"/>
                  <a:cs typeface="+mn-ea"/>
                  <a:sym typeface="+mn-lt"/>
                </a:rPr>
                <a:t>Rural</a:t>
              </a:r>
            </a:p>
          </p:txBody>
        </p:sp>
        <p:sp>
          <p:nvSpPr>
            <p:cNvPr id="14" name="TextBox 2">
              <a:extLst>
                <a:ext uri="{FF2B5EF4-FFF2-40B4-BE49-F238E27FC236}">
                  <a16:creationId xmlns:a16="http://schemas.microsoft.com/office/drawing/2014/main" id="{6ECA1572-56D0-4F63-A0DA-05CF0417D013}"/>
                </a:ext>
              </a:extLst>
            </p:cNvPr>
            <p:cNvSpPr txBox="1"/>
            <p:nvPr/>
          </p:nvSpPr>
          <p:spPr>
            <a:xfrm>
              <a:off x="4655840" y="3140969"/>
              <a:ext cx="960107" cy="340014"/>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eaLnBrk="1" hangingPunct="1"/>
              <a:r>
                <a:rPr lang="en-US" altLang="zh-CN" sz="1200" b="1" dirty="0">
                  <a:solidFill>
                    <a:srgbClr val="000000"/>
                  </a:solidFill>
                  <a:latin typeface="+mn-ea"/>
                  <a:cs typeface="+mn-ea"/>
                  <a:sym typeface="+mn-lt"/>
                </a:rPr>
                <a:t>Urban</a:t>
              </a:r>
            </a:p>
          </p:txBody>
        </p:sp>
        <p:sp>
          <p:nvSpPr>
            <p:cNvPr id="15" name="TextBox 2">
              <a:extLst>
                <a:ext uri="{FF2B5EF4-FFF2-40B4-BE49-F238E27FC236}">
                  <a16:creationId xmlns:a16="http://schemas.microsoft.com/office/drawing/2014/main" id="{24FED3DF-A74D-4DD2-AD89-E1218134566B}"/>
                </a:ext>
              </a:extLst>
            </p:cNvPr>
            <p:cNvSpPr txBox="1"/>
            <p:nvPr/>
          </p:nvSpPr>
          <p:spPr>
            <a:xfrm>
              <a:off x="7913182" y="3185463"/>
              <a:ext cx="1056117" cy="340014"/>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eaLnBrk="1" hangingPunct="1"/>
              <a:r>
                <a:rPr lang="en-US" altLang="zh-CN" sz="1200" b="1" dirty="0" err="1">
                  <a:solidFill>
                    <a:srgbClr val="000000"/>
                  </a:solidFill>
                  <a:latin typeface="+mn-ea"/>
                  <a:cs typeface="+mn-ea"/>
                  <a:sym typeface="+mn-lt"/>
                </a:rPr>
                <a:t>Huaihe</a:t>
              </a:r>
              <a:endParaRPr lang="en-US" altLang="zh-CN" sz="1200" b="1" dirty="0">
                <a:solidFill>
                  <a:srgbClr val="000000"/>
                </a:solidFill>
                <a:latin typeface="+mn-ea"/>
                <a:cs typeface="+mn-ea"/>
                <a:sym typeface="+mn-lt"/>
              </a:endParaRPr>
            </a:p>
          </p:txBody>
        </p:sp>
      </p:grpSp>
      <p:sp>
        <p:nvSpPr>
          <p:cNvPr id="17" name="文本框 16">
            <a:extLst>
              <a:ext uri="{FF2B5EF4-FFF2-40B4-BE49-F238E27FC236}">
                <a16:creationId xmlns:a16="http://schemas.microsoft.com/office/drawing/2014/main" id="{04794F77-1473-4286-B9B7-861883EB1497}"/>
              </a:ext>
            </a:extLst>
          </p:cNvPr>
          <p:cNvSpPr txBox="1"/>
          <p:nvPr/>
        </p:nvSpPr>
        <p:spPr>
          <a:xfrm>
            <a:off x="799114" y="2046413"/>
            <a:ext cx="6906703" cy="954107"/>
          </a:xfrm>
          <a:prstGeom prst="rect">
            <a:avLst/>
          </a:prstGeom>
          <a:noFill/>
        </p:spPr>
        <p:txBody>
          <a:bodyPr wrap="square" rtlCol="0">
            <a:spAutoFit/>
          </a:bodyPr>
          <a:lstStyle/>
          <a:p>
            <a:r>
              <a:rPr lang="en-US" altLang="zh-CN" sz="2800" b="1" dirty="0">
                <a:latin typeface="Arial" panose="020B0604020202020204" pitchFamily="34" charset="0"/>
                <a:cs typeface="Arial" panose="020B0604020202020204" pitchFamily="34" charset="0"/>
              </a:rPr>
              <a:t>Screening different cancers according to the incidence of cancers in areas</a:t>
            </a:r>
            <a:endParaRPr lang="zh-CN" altLang="en-US" sz="2800" b="1" dirty="0">
              <a:latin typeface="Arial" panose="020B0604020202020204" pitchFamily="34" charset="0"/>
              <a:cs typeface="Arial" panose="020B0604020202020204" pitchFamily="34" charset="0"/>
            </a:endParaRPr>
          </a:p>
        </p:txBody>
      </p:sp>
      <p:sp>
        <p:nvSpPr>
          <p:cNvPr id="18" name="标题 1">
            <a:extLst>
              <a:ext uri="{FF2B5EF4-FFF2-40B4-BE49-F238E27FC236}">
                <a16:creationId xmlns:a16="http://schemas.microsoft.com/office/drawing/2014/main" id="{541D003D-E02D-453D-BF54-DCECF977C390}"/>
              </a:ext>
            </a:extLst>
          </p:cNvPr>
          <p:cNvSpPr>
            <a:spLocks noGrp="1"/>
          </p:cNvSpPr>
          <p:nvPr>
            <p:ph type="title"/>
          </p:nvPr>
        </p:nvSpPr>
        <p:spPr>
          <a:xfrm>
            <a:off x="0" y="-4869"/>
            <a:ext cx="7886700" cy="1325563"/>
          </a:xfrm>
        </p:spPr>
        <p:txBody>
          <a:bodyPr>
            <a:noAutofit/>
          </a:bodyPr>
          <a:lstStyle/>
          <a:p>
            <a:pPr algn="ctr"/>
            <a:r>
              <a:rPr lang="en-US" altLang="zh-CN" sz="3600" dirty="0">
                <a:latin typeface="Arial Black" panose="020B0A04020102020204" pitchFamily="34" charset="0"/>
              </a:rPr>
              <a:t>PBCR in Early Detection and Screening</a:t>
            </a:r>
            <a:endParaRPr lang="zh-CN" altLang="en-US" sz="3600" dirty="0">
              <a:latin typeface="Arial Black" panose="020B0A04020102020204" pitchFamily="34" charset="0"/>
            </a:endParaRPr>
          </a:p>
        </p:txBody>
      </p:sp>
    </p:spTree>
    <p:extLst>
      <p:ext uri="{BB962C8B-B14F-4D97-AF65-F5344CB8AC3E}">
        <p14:creationId xmlns:p14="http://schemas.microsoft.com/office/powerpoint/2010/main" val="2815339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EF236C8-B5F2-4001-BCC8-D560FAF9A619}"/>
              </a:ext>
            </a:extLst>
          </p:cNvPr>
          <p:cNvSpPr>
            <a:spLocks noGrp="1"/>
          </p:cNvSpPr>
          <p:nvPr>
            <p:ph type="title"/>
          </p:nvPr>
        </p:nvSpPr>
        <p:spPr>
          <a:xfrm>
            <a:off x="226381" y="106532"/>
            <a:ext cx="7443926" cy="994172"/>
          </a:xfrm>
        </p:spPr>
        <p:txBody>
          <a:bodyPr>
            <a:noAutofit/>
          </a:bodyPr>
          <a:lstStyle/>
          <a:p>
            <a:pPr algn="ctr"/>
            <a:r>
              <a:rPr lang="en-US" altLang="zh-CN" sz="3600" dirty="0">
                <a:latin typeface="Arial Black" panose="020B0A04020102020204" pitchFamily="34" charset="0"/>
              </a:rPr>
              <a:t>PBCR in Early Detection and Screening</a:t>
            </a:r>
            <a:endParaRPr lang="zh-CN" altLang="en-US" sz="3600" dirty="0">
              <a:latin typeface="Arial Black" panose="020B0A04020102020204" pitchFamily="34" charset="0"/>
            </a:endParaRPr>
          </a:p>
        </p:txBody>
      </p:sp>
      <p:sp>
        <p:nvSpPr>
          <p:cNvPr id="6" name="内容占位符 2">
            <a:extLst>
              <a:ext uri="{FF2B5EF4-FFF2-40B4-BE49-F238E27FC236}">
                <a16:creationId xmlns:a16="http://schemas.microsoft.com/office/drawing/2014/main" id="{36D80806-5819-4FF4-8F1C-31C57DA9DF93}"/>
              </a:ext>
            </a:extLst>
          </p:cNvPr>
          <p:cNvSpPr>
            <a:spLocks noGrp="1"/>
          </p:cNvSpPr>
          <p:nvPr>
            <p:ph idx="1"/>
          </p:nvPr>
        </p:nvSpPr>
        <p:spPr>
          <a:xfrm>
            <a:off x="100668" y="1825625"/>
            <a:ext cx="9043332" cy="4351338"/>
          </a:xfrm>
        </p:spPr>
        <p:txBody>
          <a:bodyPr>
            <a:normAutofit/>
          </a:bodyPr>
          <a:lstStyle/>
          <a:p>
            <a:r>
              <a:rPr lang="en-US" altLang="zh-CN" dirty="0">
                <a:latin typeface="Arial" panose="020B0604020202020204" pitchFamily="34" charset="0"/>
                <a:cs typeface="Arial" panose="020B0604020202020204" pitchFamily="34" charset="0"/>
              </a:rPr>
              <a:t>Compare risk of cancer in those screened and not screened.</a:t>
            </a:r>
          </a:p>
          <a:p>
            <a:r>
              <a:rPr lang="en-US" altLang="zh-CN" dirty="0">
                <a:latin typeface="Arial" panose="020B0604020202020204" pitchFamily="34" charset="0"/>
                <a:cs typeface="Arial" panose="020B0604020202020204" pitchFamily="34" charset="0"/>
              </a:rPr>
              <a:t>Estimate the incidence of cancer at different intervals</a:t>
            </a:r>
          </a:p>
          <a:p>
            <a:r>
              <a:rPr lang="en-US" altLang="zh-CN" dirty="0">
                <a:latin typeface="Arial" panose="020B0604020202020204" pitchFamily="34" charset="0"/>
                <a:cs typeface="Arial" panose="020B0604020202020204" pitchFamily="34" charset="0"/>
              </a:rPr>
              <a:t>The stage distribution of cancers detected by screening compared with the expected distribution</a:t>
            </a:r>
          </a:p>
          <a:p>
            <a:r>
              <a:rPr lang="en-US" altLang="zh-CN" dirty="0">
                <a:latin typeface="Arial" panose="020B0604020202020204" pitchFamily="34" charset="0"/>
                <a:cs typeface="Arial" panose="020B0604020202020204" pitchFamily="34" charset="0"/>
              </a:rPr>
              <a:t>The incidence of advanced cancers, compared with the period prescreening(or an unscreened comparison group)</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441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0E778E-EF12-4E98-AD12-4274D1923FDC}"/>
              </a:ext>
            </a:extLst>
          </p:cNvPr>
          <p:cNvSpPr>
            <a:spLocks noGrp="1"/>
          </p:cNvSpPr>
          <p:nvPr>
            <p:ph type="title"/>
          </p:nvPr>
        </p:nvSpPr>
        <p:spPr>
          <a:xfrm>
            <a:off x="1898157" y="1100704"/>
            <a:ext cx="5488065" cy="989901"/>
          </a:xfrm>
        </p:spPr>
        <p:txBody>
          <a:bodyPr>
            <a:normAutofit/>
          </a:bodyPr>
          <a:lstStyle/>
          <a:p>
            <a:r>
              <a:rPr lang="en-US" altLang="zh-CN" sz="2000" dirty="0">
                <a:latin typeface="Arial" panose="020B0604020202020204" pitchFamily="34" charset="0"/>
                <a:cs typeface="Arial" panose="020B0604020202020204" pitchFamily="34" charset="0"/>
              </a:rPr>
              <a:t>Endoscopic Screening Study in China</a:t>
            </a:r>
            <a:endParaRPr lang="zh-CN" altLang="en-US" sz="2000" dirty="0">
              <a:latin typeface="Arial" panose="020B0604020202020204" pitchFamily="34" charset="0"/>
              <a:cs typeface="Arial" panose="020B0604020202020204" pitchFamily="34" charset="0"/>
            </a:endParaRPr>
          </a:p>
        </p:txBody>
      </p:sp>
      <p:pic>
        <p:nvPicPr>
          <p:cNvPr id="6" name="内容占位符 5">
            <a:extLst>
              <a:ext uri="{FF2B5EF4-FFF2-40B4-BE49-F238E27FC236}">
                <a16:creationId xmlns:a16="http://schemas.microsoft.com/office/drawing/2014/main" id="{36521E87-1650-4217-B88F-2A340E1E27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224" y="1980666"/>
            <a:ext cx="7886700" cy="4279026"/>
          </a:xfrm>
        </p:spPr>
      </p:pic>
      <p:sp>
        <p:nvSpPr>
          <p:cNvPr id="7" name="矩形 6">
            <a:extLst>
              <a:ext uri="{FF2B5EF4-FFF2-40B4-BE49-F238E27FC236}">
                <a16:creationId xmlns:a16="http://schemas.microsoft.com/office/drawing/2014/main" id="{F9946B97-B3AC-4483-8803-BD95178FDA35}"/>
              </a:ext>
            </a:extLst>
          </p:cNvPr>
          <p:cNvSpPr/>
          <p:nvPr/>
        </p:nvSpPr>
        <p:spPr>
          <a:xfrm>
            <a:off x="2138301" y="6412914"/>
            <a:ext cx="4145687" cy="338554"/>
          </a:xfrm>
          <a:prstGeom prst="rect">
            <a:avLst/>
          </a:prstGeom>
        </p:spPr>
        <p:txBody>
          <a:bodyPr wrap="none">
            <a:spAutoFit/>
          </a:bodyPr>
          <a:lstStyle/>
          <a:p>
            <a:r>
              <a:rPr lang="it-IT" altLang="zh-CN" sz="1600" b="1" u="sng" dirty="0">
                <a:latin typeface="arial" panose="020B0604020202020204" pitchFamily="34" charset="0"/>
                <a:hlinkClick r:id="rId3" tooltip="Journal of clinical oncology : official journal of the American Society of Clinical Oncology.">
                  <a:extLst>
                    <a:ext uri="{A12FA001-AC4F-418D-AE19-62706E023703}">
                      <ahyp:hlinkClr xmlns:ahyp="http://schemas.microsoft.com/office/drawing/2018/hyperlinkcolor" val="tx"/>
                    </a:ext>
                  </a:extLst>
                </a:hlinkClick>
              </a:rPr>
              <a:t>J Clin Oncol.</a:t>
            </a:r>
            <a:r>
              <a:rPr lang="it-IT" altLang="zh-CN" sz="1600" b="1" dirty="0">
                <a:latin typeface="arial" panose="020B0604020202020204" pitchFamily="34" charset="0"/>
              </a:rPr>
              <a:t> 2015 Jun 10;33(17):1951-7. </a:t>
            </a:r>
            <a:endParaRPr lang="zh-CN" altLang="en-US" sz="1600" b="1" dirty="0"/>
          </a:p>
        </p:txBody>
      </p:sp>
      <p:sp>
        <p:nvSpPr>
          <p:cNvPr id="8" name="标题 1">
            <a:extLst>
              <a:ext uri="{FF2B5EF4-FFF2-40B4-BE49-F238E27FC236}">
                <a16:creationId xmlns:a16="http://schemas.microsoft.com/office/drawing/2014/main" id="{F6281F87-E3DD-4DA4-975B-24878E4361AF}"/>
              </a:ext>
            </a:extLst>
          </p:cNvPr>
          <p:cNvSpPr txBox="1">
            <a:spLocks/>
          </p:cNvSpPr>
          <p:nvPr/>
        </p:nvSpPr>
        <p:spPr>
          <a:xfrm>
            <a:off x="226381" y="106532"/>
            <a:ext cx="7443926"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dirty="0">
                <a:latin typeface="Arial Black" panose="020B0A04020102020204" pitchFamily="34" charset="0"/>
              </a:rPr>
              <a:t>PBCR in Early Detection and Screening</a:t>
            </a:r>
            <a:endParaRPr lang="zh-CN" altLang="en-US" sz="3600" dirty="0">
              <a:latin typeface="Arial Black" panose="020B0A04020102020204" pitchFamily="34" charset="0"/>
            </a:endParaRPr>
          </a:p>
        </p:txBody>
      </p:sp>
    </p:spTree>
    <p:extLst>
      <p:ext uri="{BB962C8B-B14F-4D97-AF65-F5344CB8AC3E}">
        <p14:creationId xmlns:p14="http://schemas.microsoft.com/office/powerpoint/2010/main" val="4128207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46BAA9-6D07-4689-A7E3-3E2E73930E9B}"/>
              </a:ext>
            </a:extLst>
          </p:cNvPr>
          <p:cNvSpPr>
            <a:spLocks noGrp="1"/>
          </p:cNvSpPr>
          <p:nvPr>
            <p:ph type="title"/>
          </p:nvPr>
        </p:nvSpPr>
        <p:spPr>
          <a:xfrm>
            <a:off x="408966" y="1360238"/>
            <a:ext cx="8326067" cy="802237"/>
          </a:xfrm>
        </p:spPr>
        <p:txBody>
          <a:bodyPr>
            <a:noAutofit/>
          </a:bodyPr>
          <a:lstStyle/>
          <a:p>
            <a:pPr algn="ctr"/>
            <a:r>
              <a:rPr lang="en-US" altLang="zh-CN" sz="2000" b="1" dirty="0">
                <a:latin typeface="Arial" panose="020B0604020202020204" pitchFamily="34" charset="0"/>
                <a:cs typeface="Arial" panose="020B0604020202020204" pitchFamily="34" charset="0"/>
              </a:rPr>
              <a:t>Endoscopic Screening Effect on Stage Distribution of Esophageal Cancer in China</a:t>
            </a:r>
            <a:endParaRPr lang="zh-CN" altLang="en-US" sz="2000" b="1" dirty="0">
              <a:latin typeface="Arial" panose="020B0604020202020204" pitchFamily="34" charset="0"/>
              <a:cs typeface="Arial" panose="020B0604020202020204" pitchFamily="34" charset="0"/>
            </a:endParaRPr>
          </a:p>
        </p:txBody>
      </p:sp>
      <p:pic>
        <p:nvPicPr>
          <p:cNvPr id="6" name="内容占位符 5">
            <a:extLst>
              <a:ext uri="{FF2B5EF4-FFF2-40B4-BE49-F238E27FC236}">
                <a16:creationId xmlns:a16="http://schemas.microsoft.com/office/drawing/2014/main" id="{997468EE-F549-46CB-8F08-EF53171D40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6466" y="2517946"/>
            <a:ext cx="5097410" cy="3127464"/>
          </a:xfrm>
        </p:spPr>
      </p:pic>
      <p:sp>
        <p:nvSpPr>
          <p:cNvPr id="7" name="文本框 6">
            <a:extLst>
              <a:ext uri="{FF2B5EF4-FFF2-40B4-BE49-F238E27FC236}">
                <a16:creationId xmlns:a16="http://schemas.microsoft.com/office/drawing/2014/main" id="{520F70B1-0935-4125-B045-F055F4B3DA10}"/>
              </a:ext>
            </a:extLst>
          </p:cNvPr>
          <p:cNvSpPr txBox="1"/>
          <p:nvPr/>
        </p:nvSpPr>
        <p:spPr>
          <a:xfrm>
            <a:off x="3291699" y="6356351"/>
            <a:ext cx="3166251" cy="300082"/>
          </a:xfrm>
          <a:prstGeom prst="rect">
            <a:avLst/>
          </a:prstGeom>
          <a:noFill/>
        </p:spPr>
        <p:txBody>
          <a:bodyPr wrap="none" rtlCol="0">
            <a:spAutoFit/>
          </a:bodyPr>
          <a:lstStyle/>
          <a:p>
            <a:r>
              <a:rPr lang="en-US" altLang="zh-CN" sz="1350" b="1" dirty="0">
                <a:latin typeface="Arial" panose="020B0604020202020204" pitchFamily="34" charset="0"/>
                <a:cs typeface="Arial" panose="020B0604020202020204" pitchFamily="34" charset="0"/>
              </a:rPr>
              <a:t>Cancer science, 2018;109:1995-2002</a:t>
            </a:r>
            <a:endParaRPr lang="zh-CN" altLang="en-US" sz="1350" b="1" dirty="0">
              <a:latin typeface="Arial" panose="020B0604020202020204" pitchFamily="34" charset="0"/>
              <a:cs typeface="Arial" panose="020B0604020202020204" pitchFamily="34" charset="0"/>
            </a:endParaRPr>
          </a:p>
        </p:txBody>
      </p:sp>
      <p:sp>
        <p:nvSpPr>
          <p:cNvPr id="9" name="标题 1">
            <a:extLst>
              <a:ext uri="{FF2B5EF4-FFF2-40B4-BE49-F238E27FC236}">
                <a16:creationId xmlns:a16="http://schemas.microsoft.com/office/drawing/2014/main" id="{0D59CD4D-405A-4C99-8D58-571EBB967A19}"/>
              </a:ext>
            </a:extLst>
          </p:cNvPr>
          <p:cNvSpPr txBox="1">
            <a:spLocks/>
          </p:cNvSpPr>
          <p:nvPr/>
        </p:nvSpPr>
        <p:spPr>
          <a:xfrm>
            <a:off x="226381" y="106532"/>
            <a:ext cx="7443926"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a:latin typeface="Arial Black" panose="020B0A04020102020204" pitchFamily="34" charset="0"/>
              </a:rPr>
              <a:t>PBCR in Early Detection and Screening</a:t>
            </a:r>
            <a:endParaRPr lang="zh-CN" altLang="en-US" sz="3600" dirty="0">
              <a:latin typeface="Arial Black" panose="020B0A04020102020204" pitchFamily="34" charset="0"/>
            </a:endParaRPr>
          </a:p>
        </p:txBody>
      </p:sp>
    </p:spTree>
    <p:extLst>
      <p:ext uri="{BB962C8B-B14F-4D97-AF65-F5344CB8AC3E}">
        <p14:creationId xmlns:p14="http://schemas.microsoft.com/office/powerpoint/2010/main" val="1099860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E105AC-29BC-46CF-BD9F-8B1BEA5DA761}"/>
              </a:ext>
            </a:extLst>
          </p:cNvPr>
          <p:cNvSpPr>
            <a:spLocks noGrp="1"/>
          </p:cNvSpPr>
          <p:nvPr>
            <p:ph type="title"/>
          </p:nvPr>
        </p:nvSpPr>
        <p:spPr>
          <a:xfrm>
            <a:off x="703558" y="1498932"/>
            <a:ext cx="6455329" cy="994172"/>
          </a:xfrm>
        </p:spPr>
        <p:txBody>
          <a:bodyPr>
            <a:normAutofit/>
          </a:bodyPr>
          <a:lstStyle/>
          <a:p>
            <a:pPr algn="ctr"/>
            <a:r>
              <a:rPr lang="en-US" altLang="zh-CN" sz="2000" b="1" dirty="0">
                <a:solidFill>
                  <a:srgbClr val="FF0000"/>
                </a:solidFill>
                <a:latin typeface="Arial" panose="020B0604020202020204" pitchFamily="34" charset="0"/>
                <a:cs typeface="Arial" panose="020B0604020202020204" pitchFamily="34" charset="0"/>
              </a:rPr>
              <a:t>Endoscopic Screening  on Effect of Esophageal Cancer Incidence and Mortality in China</a:t>
            </a:r>
            <a:endParaRPr lang="zh-CN" altLang="en-US" sz="2000" b="1" dirty="0">
              <a:solidFill>
                <a:srgbClr val="FF0000"/>
              </a:solidFill>
              <a:latin typeface="Arial" panose="020B0604020202020204" pitchFamily="34" charset="0"/>
              <a:cs typeface="Arial" panose="020B0604020202020204" pitchFamily="34" charset="0"/>
            </a:endParaRPr>
          </a:p>
        </p:txBody>
      </p:sp>
      <p:pic>
        <p:nvPicPr>
          <p:cNvPr id="6" name="内容占位符 5">
            <a:extLst>
              <a:ext uri="{FF2B5EF4-FFF2-40B4-BE49-F238E27FC236}">
                <a16:creationId xmlns:a16="http://schemas.microsoft.com/office/drawing/2014/main" id="{BA268B9A-3E9D-4A44-8AA2-F77CF4D6B6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103" y="2811675"/>
            <a:ext cx="3490058" cy="2569258"/>
          </a:xfrm>
        </p:spPr>
      </p:pic>
      <p:pic>
        <p:nvPicPr>
          <p:cNvPr id="8" name="图片 7">
            <a:extLst>
              <a:ext uri="{FF2B5EF4-FFF2-40B4-BE49-F238E27FC236}">
                <a16:creationId xmlns:a16="http://schemas.microsoft.com/office/drawing/2014/main" id="{092B4D00-9003-4068-8447-01BC52D13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401" y="2811675"/>
            <a:ext cx="3369402" cy="2436337"/>
          </a:xfrm>
          <a:prstGeom prst="rect">
            <a:avLst/>
          </a:prstGeom>
        </p:spPr>
      </p:pic>
      <p:sp>
        <p:nvSpPr>
          <p:cNvPr id="9" name="文本框 8">
            <a:extLst>
              <a:ext uri="{FF2B5EF4-FFF2-40B4-BE49-F238E27FC236}">
                <a16:creationId xmlns:a16="http://schemas.microsoft.com/office/drawing/2014/main" id="{EBF1DC81-D4D0-4500-98C3-B1474836382D}"/>
              </a:ext>
            </a:extLst>
          </p:cNvPr>
          <p:cNvSpPr txBox="1"/>
          <p:nvPr/>
        </p:nvSpPr>
        <p:spPr>
          <a:xfrm>
            <a:off x="2998222" y="6388872"/>
            <a:ext cx="3490058" cy="300082"/>
          </a:xfrm>
          <a:prstGeom prst="rect">
            <a:avLst/>
          </a:prstGeom>
          <a:noFill/>
        </p:spPr>
        <p:txBody>
          <a:bodyPr wrap="none" rtlCol="0">
            <a:spAutoFit/>
          </a:bodyPr>
          <a:lstStyle/>
          <a:p>
            <a:r>
              <a:rPr lang="en-US" altLang="zh-CN" sz="1350" b="1" dirty="0">
                <a:latin typeface="Arial" panose="020B0604020202020204" pitchFamily="34" charset="0"/>
                <a:cs typeface="Arial" panose="020B0604020202020204" pitchFamily="34" charset="0"/>
              </a:rPr>
              <a:t>Journal of Clinical Oncology, 2015,33:17</a:t>
            </a:r>
            <a:endParaRPr lang="zh-CN" altLang="en-US" sz="1350" b="1" dirty="0">
              <a:latin typeface="Arial" panose="020B0604020202020204" pitchFamily="34" charset="0"/>
              <a:cs typeface="Arial" panose="020B0604020202020204" pitchFamily="34" charset="0"/>
            </a:endParaRPr>
          </a:p>
        </p:txBody>
      </p:sp>
      <p:sp>
        <p:nvSpPr>
          <p:cNvPr id="10" name="标题 1">
            <a:extLst>
              <a:ext uri="{FF2B5EF4-FFF2-40B4-BE49-F238E27FC236}">
                <a16:creationId xmlns:a16="http://schemas.microsoft.com/office/drawing/2014/main" id="{546D63AD-CFFB-40C3-89FE-33533FE83BEF}"/>
              </a:ext>
            </a:extLst>
          </p:cNvPr>
          <p:cNvSpPr txBox="1">
            <a:spLocks/>
          </p:cNvSpPr>
          <p:nvPr/>
        </p:nvSpPr>
        <p:spPr>
          <a:xfrm>
            <a:off x="226381" y="106532"/>
            <a:ext cx="7443926"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a:latin typeface="Arial Black" panose="020B0A04020102020204" pitchFamily="34" charset="0"/>
              </a:rPr>
              <a:t>PBCR in Early Detection and Screening</a:t>
            </a:r>
            <a:endParaRPr lang="zh-CN" altLang="en-US" sz="3600" dirty="0">
              <a:latin typeface="Arial Black" panose="020B0A04020102020204" pitchFamily="34" charset="0"/>
            </a:endParaRPr>
          </a:p>
        </p:txBody>
      </p:sp>
    </p:spTree>
    <p:extLst>
      <p:ext uri="{BB962C8B-B14F-4D97-AF65-F5344CB8AC3E}">
        <p14:creationId xmlns:p14="http://schemas.microsoft.com/office/powerpoint/2010/main" val="2464554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AD0814-E954-4C3E-8763-826C11DD52E7}"/>
              </a:ext>
            </a:extLst>
          </p:cNvPr>
          <p:cNvSpPr>
            <a:spLocks noGrp="1"/>
          </p:cNvSpPr>
          <p:nvPr>
            <p:ph type="title"/>
          </p:nvPr>
        </p:nvSpPr>
        <p:spPr>
          <a:xfrm>
            <a:off x="0" y="136524"/>
            <a:ext cx="7964935" cy="1083076"/>
          </a:xfrm>
        </p:spPr>
        <p:txBody>
          <a:bodyPr>
            <a:normAutofit/>
          </a:bodyPr>
          <a:lstStyle/>
          <a:p>
            <a:pPr algn="ctr"/>
            <a:r>
              <a:rPr lang="en-US" altLang="zh-CN" sz="3600" dirty="0">
                <a:latin typeface="Arial Black" panose="020B0A04020102020204" pitchFamily="34" charset="0"/>
              </a:rPr>
              <a:t>PBCR in Evaluation of Treatment</a:t>
            </a:r>
            <a:endParaRPr lang="zh-CN" altLang="en-US" sz="3600" dirty="0">
              <a:latin typeface="Arial Black" panose="020B0A04020102020204" pitchFamily="34" charset="0"/>
            </a:endParaRPr>
          </a:p>
        </p:txBody>
      </p:sp>
      <p:sp>
        <p:nvSpPr>
          <p:cNvPr id="3" name="内容占位符 2">
            <a:extLst>
              <a:ext uri="{FF2B5EF4-FFF2-40B4-BE49-F238E27FC236}">
                <a16:creationId xmlns:a16="http://schemas.microsoft.com/office/drawing/2014/main" id="{4242938E-6DC9-4820-9551-280D311741BF}"/>
              </a:ext>
            </a:extLst>
          </p:cNvPr>
          <p:cNvSpPr>
            <a:spLocks noGrp="1"/>
          </p:cNvSpPr>
          <p:nvPr>
            <p:ph idx="1"/>
          </p:nvPr>
        </p:nvSpPr>
        <p:spPr>
          <a:xfrm>
            <a:off x="628649" y="1861136"/>
            <a:ext cx="8426573" cy="4351338"/>
          </a:xfrm>
        </p:spPr>
        <p:txBody>
          <a:bodyPr/>
          <a:lstStyle/>
          <a:p>
            <a:pPr>
              <a:buFont typeface="Wingdings" panose="05000000000000000000" pitchFamily="2" charset="2"/>
              <a:buChar char="l"/>
            </a:pPr>
            <a:r>
              <a:rPr lang="en-US" altLang="zh-CN" b="1" dirty="0">
                <a:latin typeface="Arial" panose="020B0604020202020204" pitchFamily="34" charset="0"/>
                <a:cs typeface="Arial" panose="020B0604020202020204" pitchFamily="34" charset="0"/>
              </a:rPr>
              <a:t>PBCR  follow up their cases in order to produce survival statistics</a:t>
            </a:r>
          </a:p>
          <a:p>
            <a:pPr>
              <a:buFont typeface="Wingdings" panose="05000000000000000000" pitchFamily="2" charset="2"/>
              <a:buChar char="l"/>
            </a:pPr>
            <a:r>
              <a:rPr lang="en-US" altLang="zh-CN" b="1" dirty="0">
                <a:latin typeface="Arial" panose="020B0604020202020204" pitchFamily="34" charset="0"/>
                <a:cs typeface="Arial" panose="020B0604020202020204" pitchFamily="34" charset="0"/>
              </a:rPr>
              <a:t>Comparisons of cancer survival rates to compare the effectiveness of cancer treatment in difference populations( global, within country, by region or by GDP level)</a:t>
            </a:r>
          </a:p>
          <a:p>
            <a:pPr>
              <a:buFont typeface="Wingdings" panose="05000000000000000000" pitchFamily="2" charset="2"/>
              <a:buChar char="l"/>
            </a:pPr>
            <a:r>
              <a:rPr lang="en-US" altLang="zh-CN" b="1" dirty="0">
                <a:solidFill>
                  <a:srgbClr val="C00000"/>
                </a:solidFill>
                <a:latin typeface="Arial" panose="020B0604020202020204" pitchFamily="34" charset="0"/>
                <a:cs typeface="Arial" panose="020B0604020202020204" pitchFamily="34" charset="0"/>
              </a:rPr>
              <a:t>High resolution study</a:t>
            </a:r>
            <a:endParaRPr lang="zh-CN" altLang="en-US"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509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59030" y="2102688"/>
            <a:ext cx="8299340" cy="358175"/>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defTabSz="685800">
              <a:defRPr/>
            </a:pPr>
            <a:r>
              <a:rPr lang="en-US" altLang="zh-CN" sz="1600" dirty="0">
                <a:solidFill>
                  <a:srgbClr val="2AA738"/>
                </a:solidFill>
                <a:latin typeface="微软雅黑" panose="020B0503020204020204" pitchFamily="34" charset="-122"/>
                <a:cs typeface="+mn-cs"/>
              </a:rPr>
              <a:t>Core Index: Reduce the premature  deaths caused by major chronic diseases</a:t>
            </a:r>
            <a:endParaRPr lang="zh-CN" altLang="en-US" sz="1600" dirty="0">
              <a:solidFill>
                <a:srgbClr val="2AA738"/>
              </a:solidFill>
              <a:latin typeface="微软雅黑" panose="020B0503020204020204" pitchFamily="34" charset="-122"/>
              <a:cs typeface="+mn-cs"/>
            </a:endParaRPr>
          </a:p>
        </p:txBody>
      </p:sp>
      <p:sp>
        <p:nvSpPr>
          <p:cNvPr id="23" name="文本框 5"/>
          <p:cNvSpPr txBox="1">
            <a:spLocks noChangeArrowheads="1"/>
          </p:cNvSpPr>
          <p:nvPr/>
        </p:nvSpPr>
        <p:spPr bwMode="auto">
          <a:xfrm>
            <a:off x="725093" y="3090124"/>
            <a:ext cx="1107281" cy="346249"/>
          </a:xfrm>
          <a:prstGeom prst="rect">
            <a:avLst/>
          </a:prstGeom>
          <a:solidFill>
            <a:schemeClr val="tx1">
              <a:lumMod val="50000"/>
              <a:lumOff val="50000"/>
            </a:schemeClr>
          </a:solidFill>
          <a:ln w="9525">
            <a:noFill/>
            <a:miter lim="800000"/>
            <a:headEnd/>
            <a:tailEnd/>
          </a:ln>
        </p:spPr>
        <p:txBody>
          <a:bodyPr lIns="68580" tIns="34290" rIns="68580" bIns="34290">
            <a:spAutoFit/>
          </a:bodyPr>
          <a:lstStyle/>
          <a:p>
            <a:pPr algn="ctr">
              <a:defRPr/>
            </a:pPr>
            <a:r>
              <a:rPr kumimoji="1" lang="en-US" altLang="zh-CN" b="1" dirty="0">
                <a:solidFill>
                  <a:prstClr val="black"/>
                </a:solidFill>
              </a:rPr>
              <a:t>2020</a:t>
            </a:r>
            <a:endParaRPr kumimoji="1" lang="zh-CN" altLang="en-US" b="1" dirty="0">
              <a:solidFill>
                <a:prstClr val="black"/>
              </a:solidFill>
            </a:endParaRPr>
          </a:p>
        </p:txBody>
      </p:sp>
      <p:sp>
        <p:nvSpPr>
          <p:cNvPr id="25" name="TextBox 41"/>
          <p:cNvSpPr txBox="1">
            <a:spLocks noChangeArrowheads="1"/>
          </p:cNvSpPr>
          <p:nvPr/>
        </p:nvSpPr>
        <p:spPr bwMode="auto">
          <a:xfrm>
            <a:off x="1832374" y="3000106"/>
            <a:ext cx="2153839" cy="623235"/>
          </a:xfrm>
          <a:prstGeom prst="rect">
            <a:avLst/>
          </a:prstGeom>
          <a:noFill/>
          <a:ln w="9525">
            <a:noFill/>
            <a:miter lim="800000"/>
            <a:headEnd/>
            <a:tailEnd/>
          </a:ln>
        </p:spPr>
        <p:txBody>
          <a:bodyPr wrap="square" lIns="68568" tIns="34284" rIns="68568" bIns="34284">
            <a:spAutoFit/>
          </a:bodyPr>
          <a:lstStyle/>
          <a:p>
            <a:pPr defTabSz="684610"/>
            <a:r>
              <a:rPr lang="en-US" altLang="zh-CN" sz="1200" b="1" dirty="0">
                <a:solidFill>
                  <a:prstClr val="black"/>
                </a:solidFill>
                <a:latin typeface="微软雅黑" pitchFamily="34" charset="-122"/>
                <a:ea typeface="微软雅黑" pitchFamily="34" charset="-122"/>
              </a:rPr>
              <a:t>Reduce the premature  deaths caused by major chronic diseases by 10%</a:t>
            </a:r>
            <a:endParaRPr lang="zh-CN" altLang="en-US" sz="1200" b="1" dirty="0">
              <a:solidFill>
                <a:prstClr val="black"/>
              </a:solidFill>
              <a:latin typeface="微软雅黑" pitchFamily="34" charset="-122"/>
              <a:ea typeface="微软雅黑" pitchFamily="34" charset="-122"/>
            </a:endParaRPr>
          </a:p>
        </p:txBody>
      </p:sp>
      <p:sp>
        <p:nvSpPr>
          <p:cNvPr id="26" name="文本框 5"/>
          <p:cNvSpPr txBox="1">
            <a:spLocks noChangeArrowheads="1"/>
          </p:cNvSpPr>
          <p:nvPr/>
        </p:nvSpPr>
        <p:spPr bwMode="auto">
          <a:xfrm>
            <a:off x="753667" y="4534530"/>
            <a:ext cx="1078706" cy="346249"/>
          </a:xfrm>
          <a:prstGeom prst="rect">
            <a:avLst/>
          </a:prstGeom>
          <a:solidFill>
            <a:schemeClr val="bg1">
              <a:lumMod val="50000"/>
            </a:schemeClr>
          </a:solidFill>
          <a:ln w="9525">
            <a:noFill/>
            <a:miter lim="800000"/>
            <a:headEnd/>
            <a:tailEnd/>
          </a:ln>
        </p:spPr>
        <p:txBody>
          <a:bodyPr lIns="68580" tIns="34290" rIns="68580" bIns="34290">
            <a:spAutoFit/>
          </a:bodyPr>
          <a:lstStyle/>
          <a:p>
            <a:pPr algn="ctr">
              <a:defRPr/>
            </a:pPr>
            <a:r>
              <a:rPr kumimoji="1" lang="en-US" altLang="zh-CN" b="1" dirty="0">
                <a:solidFill>
                  <a:prstClr val="black"/>
                </a:solidFill>
              </a:rPr>
              <a:t>2025</a:t>
            </a:r>
            <a:endParaRPr kumimoji="1" lang="zh-CN" altLang="en-US" b="1" dirty="0">
              <a:solidFill>
                <a:prstClr val="black"/>
              </a:solidFill>
            </a:endParaRPr>
          </a:p>
        </p:txBody>
      </p:sp>
      <p:sp>
        <p:nvSpPr>
          <p:cNvPr id="30" name="标题 1"/>
          <p:cNvSpPr txBox="1">
            <a:spLocks/>
          </p:cNvSpPr>
          <p:nvPr/>
        </p:nvSpPr>
        <p:spPr>
          <a:xfrm>
            <a:off x="4484966" y="3018502"/>
            <a:ext cx="4251722" cy="604838"/>
          </a:xfrm>
          <a:prstGeom prst="rect">
            <a:avLst/>
          </a:prstGeom>
        </p:spPr>
        <p:txBody>
          <a:bodyPr lIns="68580" tIns="34290" rIns="68580" bIns="34290"/>
          <a:lstStyle/>
          <a:p>
            <a:pPr>
              <a:defRPr/>
            </a:pPr>
            <a:r>
              <a:rPr lang="en-US" altLang="zh-CN" sz="1400" dirty="0">
                <a:solidFill>
                  <a:prstClr val="black"/>
                </a:solidFill>
                <a:latin typeface="微软雅黑" pitchFamily="34" charset="-122"/>
                <a:ea typeface="微软雅黑" pitchFamily="34" charset="-122"/>
              </a:rPr>
              <a:t>Fulfilling international commitments and participating in global health governance</a:t>
            </a:r>
          </a:p>
          <a:p>
            <a:pPr>
              <a:lnSpc>
                <a:spcPct val="150000"/>
              </a:lnSpc>
              <a:defRPr/>
            </a:pPr>
            <a:endParaRPr lang="en-US" altLang="zh-CN" sz="1200" dirty="0">
              <a:solidFill>
                <a:prstClr val="black"/>
              </a:solidFill>
              <a:latin typeface="微软雅黑" pitchFamily="34" charset="-122"/>
              <a:ea typeface="微软雅黑" pitchFamily="34" charset="-122"/>
            </a:endParaRPr>
          </a:p>
          <a:p>
            <a:pPr>
              <a:defRPr/>
            </a:pPr>
            <a:r>
              <a:rPr lang="en-US" altLang="zh-CN" sz="1400" dirty="0">
                <a:solidFill>
                  <a:prstClr val="black"/>
                </a:solidFill>
                <a:latin typeface="微软雅黑" pitchFamily="34" charset="-122"/>
                <a:ea typeface="微软雅黑" pitchFamily="34" charset="-122"/>
              </a:rPr>
              <a:t>WHO Global NCD</a:t>
            </a:r>
            <a:r>
              <a:rPr lang="zh-CN" altLang="en-US" sz="1400" dirty="0">
                <a:solidFill>
                  <a:prstClr val="black"/>
                </a:solidFill>
                <a:latin typeface="微软雅黑" pitchFamily="34" charset="-122"/>
                <a:ea typeface="微软雅黑" pitchFamily="34" charset="-122"/>
              </a:rPr>
              <a:t> </a:t>
            </a:r>
            <a:r>
              <a:rPr lang="en-US" altLang="zh-CN" sz="1400" dirty="0">
                <a:solidFill>
                  <a:prstClr val="black"/>
                </a:solidFill>
                <a:latin typeface="微软雅黑" pitchFamily="34" charset="-122"/>
                <a:ea typeface="微软雅黑" pitchFamily="34" charset="-122"/>
              </a:rPr>
              <a:t>Index</a:t>
            </a:r>
            <a:r>
              <a:rPr lang="zh-CN" altLang="en-US" sz="1400" dirty="0">
                <a:solidFill>
                  <a:prstClr val="black"/>
                </a:solidFill>
                <a:latin typeface="微软雅黑" pitchFamily="34" charset="-122"/>
                <a:ea typeface="微软雅黑" pitchFamily="34" charset="-122"/>
              </a:rPr>
              <a:t>：</a:t>
            </a:r>
            <a:endParaRPr lang="en-US" altLang="zh-CN" sz="1400" dirty="0">
              <a:solidFill>
                <a:prstClr val="black"/>
              </a:solidFill>
              <a:latin typeface="微软雅黑" pitchFamily="34" charset="-122"/>
              <a:ea typeface="微软雅黑" pitchFamily="34" charset="-122"/>
            </a:endParaRPr>
          </a:p>
          <a:p>
            <a:pPr>
              <a:defRPr/>
            </a:pPr>
            <a:r>
              <a:rPr lang="en-US" altLang="zh-CN" sz="1400" dirty="0">
                <a:solidFill>
                  <a:prstClr val="black"/>
                </a:solidFill>
                <a:latin typeface="微软雅黑" pitchFamily="34" charset="-122"/>
                <a:ea typeface="微软雅黑" pitchFamily="34" charset="-122"/>
              </a:rPr>
              <a:t>In 2025, reduce the premature  deaths caused by major chronic diseases by 20%.</a:t>
            </a:r>
            <a:endParaRPr lang="zh-CN" altLang="en-US" sz="1400" dirty="0">
              <a:solidFill>
                <a:prstClr val="black"/>
              </a:solidFill>
              <a:latin typeface="微软雅黑" pitchFamily="34" charset="-122"/>
              <a:ea typeface="微软雅黑" pitchFamily="34" charset="-122"/>
            </a:endParaRPr>
          </a:p>
          <a:p>
            <a:pPr>
              <a:defRPr/>
            </a:pPr>
            <a:endParaRPr lang="en-US" altLang="zh-CN" sz="1400" dirty="0">
              <a:solidFill>
                <a:prstClr val="black"/>
              </a:solidFill>
              <a:latin typeface="微软雅黑" pitchFamily="34" charset="-122"/>
              <a:ea typeface="微软雅黑" pitchFamily="34" charset="-122"/>
            </a:endParaRPr>
          </a:p>
          <a:p>
            <a:pPr>
              <a:defRPr/>
            </a:pPr>
            <a:endParaRPr lang="en-US" altLang="zh-CN" sz="1400" dirty="0">
              <a:solidFill>
                <a:prstClr val="black"/>
              </a:solidFill>
              <a:latin typeface="微软雅黑" pitchFamily="34" charset="-122"/>
              <a:ea typeface="微软雅黑" pitchFamily="34" charset="-122"/>
            </a:endParaRPr>
          </a:p>
          <a:p>
            <a:pPr>
              <a:defRPr/>
            </a:pPr>
            <a:r>
              <a:rPr lang="en-US" altLang="zh-CN" sz="1400" dirty="0">
                <a:solidFill>
                  <a:prstClr val="black"/>
                </a:solidFill>
                <a:latin typeface="微软雅黑" pitchFamily="34" charset="-122"/>
                <a:ea typeface="微软雅黑" pitchFamily="34" charset="-122"/>
              </a:rPr>
              <a:t>2030 Agenda for Sustainable Development:</a:t>
            </a:r>
          </a:p>
          <a:p>
            <a:pPr>
              <a:defRPr/>
            </a:pPr>
            <a:r>
              <a:rPr lang="en-US" altLang="zh-CN" sz="1400" dirty="0">
                <a:solidFill>
                  <a:prstClr val="black"/>
                </a:solidFill>
                <a:latin typeface="微软雅黑" pitchFamily="34" charset="-122"/>
                <a:ea typeface="微软雅黑" pitchFamily="34" charset="-122"/>
              </a:rPr>
              <a:t>Goal 3.4: In 2030, reduce the premature  deaths caused by major chronic diseases by 33%.</a:t>
            </a:r>
            <a:endParaRPr lang="zh-CN" altLang="en-US" sz="1200" dirty="0">
              <a:solidFill>
                <a:prstClr val="black"/>
              </a:solidFill>
              <a:latin typeface="微软雅黑" pitchFamily="34" charset="-122"/>
              <a:ea typeface="微软雅黑" pitchFamily="34" charset="-122"/>
            </a:endParaRPr>
          </a:p>
          <a:p>
            <a:pPr>
              <a:defRPr/>
            </a:pPr>
            <a:endParaRPr lang="zh-CN" altLang="en-US" sz="1200" dirty="0">
              <a:solidFill>
                <a:prstClr val="black"/>
              </a:solidFill>
              <a:latin typeface="微软雅黑" pitchFamily="34" charset="-122"/>
              <a:ea typeface="微软雅黑" pitchFamily="34" charset="-122"/>
            </a:endParaRPr>
          </a:p>
          <a:p>
            <a:pPr>
              <a:lnSpc>
                <a:spcPct val="150000"/>
              </a:lnSpc>
              <a:defRPr/>
            </a:pPr>
            <a:endParaRPr lang="en-US" altLang="zh-CN" sz="1200" dirty="0">
              <a:solidFill>
                <a:prstClr val="black"/>
              </a:solidFill>
              <a:latin typeface="微软雅黑" pitchFamily="34" charset="-122"/>
              <a:ea typeface="微软雅黑" pitchFamily="34" charset="-122"/>
            </a:endParaRPr>
          </a:p>
          <a:p>
            <a:pPr>
              <a:defRPr/>
            </a:pPr>
            <a:endParaRPr lang="en-US" altLang="zh-CN" sz="1400" b="1" dirty="0">
              <a:solidFill>
                <a:prstClr val="black"/>
              </a:solidFill>
              <a:latin typeface="微软雅黑" pitchFamily="34" charset="-122"/>
              <a:ea typeface="微软雅黑" pitchFamily="34" charset="-122"/>
            </a:endParaRPr>
          </a:p>
          <a:p>
            <a:pPr>
              <a:defRPr/>
            </a:pPr>
            <a:endParaRPr lang="en-US" altLang="zh-CN" sz="1400" b="1" dirty="0">
              <a:solidFill>
                <a:prstClr val="black"/>
              </a:solidFill>
              <a:latin typeface="微软雅黑" pitchFamily="34" charset="-122"/>
              <a:ea typeface="微软雅黑" pitchFamily="34" charset="-122"/>
            </a:endParaRPr>
          </a:p>
          <a:p>
            <a:pPr>
              <a:defRPr/>
            </a:pPr>
            <a:endParaRPr lang="zh-CN" altLang="en-US" sz="1400" b="1" dirty="0">
              <a:solidFill>
                <a:prstClr val="black"/>
              </a:solidFill>
              <a:latin typeface="微软雅黑" pitchFamily="34" charset="-122"/>
              <a:ea typeface="微软雅黑" pitchFamily="34" charset="-122"/>
            </a:endParaRPr>
          </a:p>
          <a:p>
            <a:pPr>
              <a:defRPr/>
            </a:pPr>
            <a:endParaRPr lang="zh-CN" altLang="en-US" sz="1400" b="1" dirty="0">
              <a:solidFill>
                <a:prstClr val="black"/>
              </a:solidFill>
              <a:latin typeface="微软雅黑" pitchFamily="34" charset="-122"/>
              <a:ea typeface="微软雅黑" pitchFamily="34" charset="-122"/>
            </a:endParaRPr>
          </a:p>
        </p:txBody>
      </p:sp>
      <p:sp>
        <p:nvSpPr>
          <p:cNvPr id="21" name="原创设计师QQ598969553     _1"/>
          <p:cNvSpPr txBox="1">
            <a:spLocks noChangeArrowheads="1"/>
          </p:cNvSpPr>
          <p:nvPr/>
        </p:nvSpPr>
        <p:spPr bwMode="gray">
          <a:xfrm>
            <a:off x="-1" y="111357"/>
            <a:ext cx="84398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dirty="0">
                <a:solidFill>
                  <a:srgbClr val="C00000"/>
                </a:solidFill>
                <a:cs typeface="Arial" panose="020B0604020202020204" pitchFamily="34" charset="0"/>
              </a:rPr>
              <a:t>“Mid-term and Long-term Plan for Prevention and Control of Chronic Diseases in China (2017-2025)</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4" name="TextBox 41"/>
          <p:cNvSpPr txBox="1">
            <a:spLocks noChangeArrowheads="1"/>
          </p:cNvSpPr>
          <p:nvPr/>
        </p:nvSpPr>
        <p:spPr bwMode="auto">
          <a:xfrm>
            <a:off x="1875236" y="4403852"/>
            <a:ext cx="2153839" cy="623235"/>
          </a:xfrm>
          <a:prstGeom prst="rect">
            <a:avLst/>
          </a:prstGeom>
          <a:noFill/>
          <a:ln w="9525">
            <a:noFill/>
            <a:miter lim="800000"/>
            <a:headEnd/>
            <a:tailEnd/>
          </a:ln>
        </p:spPr>
        <p:txBody>
          <a:bodyPr wrap="square" lIns="68568" tIns="34284" rIns="68568" bIns="34284">
            <a:spAutoFit/>
          </a:bodyPr>
          <a:lstStyle/>
          <a:p>
            <a:pPr defTabSz="684610"/>
            <a:r>
              <a:rPr lang="en-US" altLang="zh-CN" sz="1200" b="1" dirty="0">
                <a:solidFill>
                  <a:prstClr val="black"/>
                </a:solidFill>
                <a:latin typeface="微软雅黑" pitchFamily="34" charset="-122"/>
                <a:ea typeface="微软雅黑" pitchFamily="34" charset="-122"/>
              </a:rPr>
              <a:t>Reduce the premature  deaths caused by major chronic diseases by 20%</a:t>
            </a:r>
            <a:endParaRPr lang="zh-CN" altLang="en-US" sz="1200" b="1" dirty="0">
              <a:solidFill>
                <a:prstClr val="black"/>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fld id="{1976C3AE-BC06-43B9-998E-CC8415D264DE}"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21850106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7">
            <a:extLst>
              <a:ext uri="{FF2B5EF4-FFF2-40B4-BE49-F238E27FC236}">
                <a16:creationId xmlns:a16="http://schemas.microsoft.com/office/drawing/2014/main" id="{597E70D3-6327-4D1F-B9BB-4AA059C846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021564"/>
            <a:ext cx="4179260" cy="2898887"/>
          </a:xfrm>
          <a:prstGeom prst="rect">
            <a:avLst/>
          </a:prstGeom>
        </p:spPr>
      </p:pic>
      <p:sp>
        <p:nvSpPr>
          <p:cNvPr id="2" name="标题 1">
            <a:extLst>
              <a:ext uri="{FF2B5EF4-FFF2-40B4-BE49-F238E27FC236}">
                <a16:creationId xmlns:a16="http://schemas.microsoft.com/office/drawing/2014/main" id="{E9BB64D7-E4BA-4469-9E94-DF60C1A1DABF}"/>
              </a:ext>
            </a:extLst>
          </p:cNvPr>
          <p:cNvSpPr>
            <a:spLocks noGrp="1"/>
          </p:cNvSpPr>
          <p:nvPr>
            <p:ph type="title"/>
          </p:nvPr>
        </p:nvSpPr>
        <p:spPr>
          <a:xfrm>
            <a:off x="0" y="309870"/>
            <a:ext cx="9144000" cy="994172"/>
          </a:xfrm>
        </p:spPr>
        <p:txBody>
          <a:bodyPr>
            <a:noAutofit/>
          </a:bodyPr>
          <a:lstStyle/>
          <a:p>
            <a:pPr algn="ctr"/>
            <a:r>
              <a:rPr lang="en-US" altLang="zh-CN" sz="3600" dirty="0">
                <a:latin typeface="Arial Black" panose="020B0A04020102020204" pitchFamily="34" charset="0"/>
              </a:rPr>
              <a:t>Progress</a:t>
            </a:r>
            <a:br>
              <a:rPr lang="en-US" altLang="zh-CN" sz="3600" dirty="0">
                <a:latin typeface="Arial Black" panose="020B0A04020102020204" pitchFamily="34" charset="0"/>
              </a:rPr>
            </a:br>
            <a:r>
              <a:rPr lang="en-US" altLang="zh-CN" sz="3600" dirty="0">
                <a:latin typeface="Arial Black" panose="020B0A04020102020204" pitchFamily="34" charset="0"/>
              </a:rPr>
              <a:t>Cancer Registration Coverage</a:t>
            </a:r>
            <a:br>
              <a:rPr lang="zh-CN" altLang="en-US" sz="3600" dirty="0"/>
            </a:br>
            <a:endParaRPr lang="zh-CN" altLang="en-US" sz="3600" dirty="0"/>
          </a:p>
        </p:txBody>
      </p:sp>
      <p:sp>
        <p:nvSpPr>
          <p:cNvPr id="11" name="矩形 10">
            <a:extLst>
              <a:ext uri="{FF2B5EF4-FFF2-40B4-BE49-F238E27FC236}">
                <a16:creationId xmlns:a16="http://schemas.microsoft.com/office/drawing/2014/main" id="{BBEBBC26-5BDC-41A9-8EEC-91BFF3E8C5D1}"/>
              </a:ext>
            </a:extLst>
          </p:cNvPr>
          <p:cNvSpPr/>
          <p:nvPr/>
        </p:nvSpPr>
        <p:spPr>
          <a:xfrm>
            <a:off x="505144" y="5278743"/>
            <a:ext cx="8428713" cy="923330"/>
          </a:xfrm>
          <a:prstGeom prst="rect">
            <a:avLst/>
          </a:prstGeom>
        </p:spPr>
        <p:txBody>
          <a:bodyPr wrap="square">
            <a:spAutoFit/>
          </a:bodyPr>
          <a:lstStyle/>
          <a:p>
            <a:pPr marL="214308" indent="-214308">
              <a:buFont typeface="Wingdings" panose="05000000000000000000" pitchFamily="2" charset="2"/>
              <a:buChar char="l"/>
            </a:pPr>
            <a:r>
              <a:rPr lang="en-US" altLang="zh-CN" b="1" dirty="0">
                <a:latin typeface="Arial" panose="020B0604020202020204" pitchFamily="34" charset="0"/>
                <a:cs typeface="Arial" panose="020B0604020202020204" pitchFamily="34" charset="0"/>
              </a:rPr>
              <a:t>652</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ea typeface="宋体" panose="02010600030101010101" pitchFamily="2" charset="-122"/>
                <a:cs typeface="Arial" panose="020B0604020202020204" pitchFamily="34" charset="0"/>
                <a:sym typeface="+mn-ea"/>
              </a:rPr>
              <a:t>population-based cancer registries covering 31 provinces </a:t>
            </a:r>
            <a:endParaRPr lang="en-US" altLang="zh-CN" b="1" dirty="0">
              <a:latin typeface="Arial" panose="020B0604020202020204" pitchFamily="34" charset="0"/>
              <a:cs typeface="Arial" panose="020B0604020202020204" pitchFamily="34" charset="0"/>
            </a:endParaRPr>
          </a:p>
          <a:p>
            <a:pPr marL="214308" indent="-214308">
              <a:buFont typeface="Wingdings" panose="05000000000000000000" pitchFamily="2" charset="2"/>
              <a:buChar char="l"/>
            </a:pPr>
            <a:r>
              <a:rPr lang="en-US" altLang="zh-CN" b="1" dirty="0">
                <a:latin typeface="Arial" panose="020B0604020202020204" pitchFamily="34" charset="0"/>
                <a:cs typeface="Arial" panose="020B0604020202020204" pitchFamily="34" charset="0"/>
              </a:rPr>
              <a:t>Covered 480 million Population</a:t>
            </a:r>
            <a:r>
              <a:rPr lang="zh-CN" altLang="en-US" b="1" dirty="0">
                <a:latin typeface="Arial" panose="020B0604020202020204" pitchFamily="34" charset="0"/>
                <a:cs typeface="Arial" panose="020B0604020202020204" pitchFamily="34" charset="0"/>
              </a:rPr>
              <a:t>，</a:t>
            </a:r>
            <a:r>
              <a:rPr lang="en-US" altLang="zh-CN" b="1" dirty="0">
                <a:latin typeface="Arial" panose="020B0604020202020204" pitchFamily="34" charset="0"/>
                <a:cs typeface="Arial" panose="020B0604020202020204" pitchFamily="34" charset="0"/>
              </a:rPr>
              <a:t>accounting for 35% of the whole national population</a:t>
            </a:r>
            <a:endParaRPr lang="zh-CN" altLang="en-US" dirty="0">
              <a:latin typeface="Arial" panose="020B0604020202020204" pitchFamily="34" charset="0"/>
              <a:cs typeface="Arial" panose="020B0604020202020204" pitchFamily="34" charset="0"/>
            </a:endParaRPr>
          </a:p>
        </p:txBody>
      </p:sp>
      <p:graphicFrame>
        <p:nvGraphicFramePr>
          <p:cNvPr id="7" name="图表 6">
            <a:extLst>
              <a:ext uri="{FF2B5EF4-FFF2-40B4-BE49-F238E27FC236}">
                <a16:creationId xmlns:a16="http://schemas.microsoft.com/office/drawing/2014/main" id="{655BCCDD-6079-44FE-A45B-2C22D6B691D3}"/>
              </a:ext>
            </a:extLst>
          </p:cNvPr>
          <p:cNvGraphicFramePr>
            <a:graphicFrameLocks/>
          </p:cNvGraphicFramePr>
          <p:nvPr>
            <p:extLst>
              <p:ext uri="{D42A27DB-BD31-4B8C-83A1-F6EECF244321}">
                <p14:modId xmlns:p14="http://schemas.microsoft.com/office/powerpoint/2010/main" val="2589628308"/>
              </p:ext>
            </p:extLst>
          </p:nvPr>
        </p:nvGraphicFramePr>
        <p:xfrm>
          <a:off x="147501" y="1915661"/>
          <a:ext cx="4337413" cy="2903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9593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23106" y="1200329"/>
          <a:ext cx="8553771" cy="5007816"/>
        </p:xfrm>
        <a:graphic>
          <a:graphicData uri="http://schemas.openxmlformats.org/drawingml/2006/table">
            <a:tbl>
              <a:tblPr>
                <a:tableStyleId>{93296810-A885-4BE3-A3E7-6D5BEEA58F35}</a:tableStyleId>
              </a:tblPr>
              <a:tblGrid>
                <a:gridCol w="3875256">
                  <a:extLst>
                    <a:ext uri="{9D8B030D-6E8A-4147-A177-3AD203B41FA5}">
                      <a16:colId xmlns:a16="http://schemas.microsoft.com/office/drawing/2014/main" val="20000"/>
                    </a:ext>
                  </a:extLst>
                </a:gridCol>
                <a:gridCol w="963765">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7635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261166">
                <a:tc>
                  <a:txBody>
                    <a:bodyPr/>
                    <a:lstStyle/>
                    <a:p>
                      <a:pPr algn="ctr">
                        <a:spcAft>
                          <a:spcPts val="0"/>
                        </a:spcAft>
                      </a:pPr>
                      <a:r>
                        <a:rPr lang="en-US" altLang="zh-CN" sz="1400" b="1" kern="0" dirty="0">
                          <a:latin typeface="Calibri"/>
                          <a:ea typeface="宋体"/>
                          <a:cs typeface="Times New Roman"/>
                        </a:rPr>
                        <a:t>Core</a:t>
                      </a:r>
                      <a:r>
                        <a:rPr lang="en-US" altLang="zh-CN" sz="1400" b="1" kern="0" baseline="0" dirty="0">
                          <a:latin typeface="Calibri"/>
                          <a:ea typeface="宋体"/>
                          <a:cs typeface="Times New Roman"/>
                        </a:rPr>
                        <a:t> Index</a:t>
                      </a:r>
                      <a:endParaRPr lang="zh-CN" sz="1600" kern="100" dirty="0">
                        <a:latin typeface="Calibri"/>
                        <a:ea typeface="宋体"/>
                        <a:cs typeface="Times New Roman"/>
                      </a:endParaRPr>
                    </a:p>
                  </a:txBody>
                  <a:tcPr marL="68580" marR="68580" marT="0" marB="0" anchor="ctr">
                    <a:solidFill>
                      <a:srgbClr val="FFC000"/>
                    </a:solidFill>
                  </a:tcPr>
                </a:tc>
                <a:tc>
                  <a:txBody>
                    <a:bodyPr/>
                    <a:lstStyle/>
                    <a:p>
                      <a:pPr algn="ctr">
                        <a:spcAft>
                          <a:spcPts val="0"/>
                        </a:spcAft>
                      </a:pPr>
                      <a:r>
                        <a:rPr lang="en-US" altLang="zh-CN" sz="1400" b="1" kern="0" dirty="0">
                          <a:latin typeface="Calibri"/>
                          <a:ea typeface="宋体"/>
                          <a:cs typeface="Times New Roman"/>
                        </a:rPr>
                        <a:t>Base</a:t>
                      </a:r>
                      <a:r>
                        <a:rPr lang="en-US" altLang="zh-CN" sz="1400" b="1" kern="0" baseline="0" dirty="0">
                          <a:latin typeface="Calibri"/>
                          <a:ea typeface="宋体"/>
                          <a:cs typeface="Times New Roman"/>
                        </a:rPr>
                        <a:t> line</a:t>
                      </a:r>
                      <a:endParaRPr lang="zh-CN" sz="1600" kern="100" dirty="0">
                        <a:latin typeface="Calibri"/>
                        <a:ea typeface="宋体"/>
                        <a:cs typeface="Times New Roman"/>
                      </a:endParaRPr>
                    </a:p>
                  </a:txBody>
                  <a:tcPr marL="68580" marR="68580" marT="0" marB="0" anchor="ctr">
                    <a:solidFill>
                      <a:srgbClr val="FFC000"/>
                    </a:solidFill>
                  </a:tcPr>
                </a:tc>
                <a:tc>
                  <a:txBody>
                    <a:bodyPr/>
                    <a:lstStyle/>
                    <a:p>
                      <a:pPr algn="ctr">
                        <a:spcAft>
                          <a:spcPts val="0"/>
                        </a:spcAft>
                      </a:pPr>
                      <a:r>
                        <a:rPr lang="en-US" sz="1400" b="1" kern="0" dirty="0">
                          <a:latin typeface="Times New Roman"/>
                          <a:ea typeface="宋体"/>
                          <a:cs typeface="Times New Roman"/>
                        </a:rPr>
                        <a:t>2020</a:t>
                      </a:r>
                      <a:endParaRPr lang="zh-CN" sz="1600" kern="100" dirty="0">
                        <a:latin typeface="Calibri"/>
                        <a:ea typeface="宋体"/>
                        <a:cs typeface="Times New Roman"/>
                      </a:endParaRPr>
                    </a:p>
                  </a:txBody>
                  <a:tcPr marL="68580" marR="68580" marT="0" marB="0" anchor="ctr">
                    <a:solidFill>
                      <a:srgbClr val="FFC000"/>
                    </a:solidFill>
                  </a:tcPr>
                </a:tc>
                <a:tc>
                  <a:txBody>
                    <a:bodyPr/>
                    <a:lstStyle/>
                    <a:p>
                      <a:pPr algn="ctr">
                        <a:spcAft>
                          <a:spcPts val="0"/>
                        </a:spcAft>
                      </a:pPr>
                      <a:r>
                        <a:rPr lang="en-US" sz="1400" b="1" kern="0" dirty="0">
                          <a:latin typeface="Times New Roman"/>
                          <a:ea typeface="宋体"/>
                          <a:cs typeface="Times New Roman"/>
                        </a:rPr>
                        <a:t>2025</a:t>
                      </a:r>
                      <a:endParaRPr lang="zh-CN" sz="1600" kern="100" dirty="0">
                        <a:latin typeface="Calibri"/>
                        <a:ea typeface="宋体"/>
                        <a:cs typeface="Times New Roman"/>
                      </a:endParaRPr>
                    </a:p>
                  </a:txBody>
                  <a:tcPr marL="68580" marR="68580" marT="0" marB="0" anchor="ctr">
                    <a:solidFill>
                      <a:srgbClr val="FFC000"/>
                    </a:solidFill>
                  </a:tcPr>
                </a:tc>
                <a:tc>
                  <a:txBody>
                    <a:bodyPr/>
                    <a:lstStyle/>
                    <a:p>
                      <a:pPr algn="ctr">
                        <a:spcAft>
                          <a:spcPts val="0"/>
                        </a:spcAft>
                      </a:pPr>
                      <a:r>
                        <a:rPr lang="en-US" altLang="zh-CN" sz="1400" b="1" kern="0" dirty="0">
                          <a:latin typeface="Calibri"/>
                          <a:ea typeface="宋体"/>
                          <a:cs typeface="Times New Roman"/>
                        </a:rPr>
                        <a:t>Property</a:t>
                      </a:r>
                      <a:endParaRPr lang="zh-CN" sz="1600" kern="100" dirty="0">
                        <a:latin typeface="Calibri"/>
                        <a:ea typeface="宋体"/>
                        <a:cs typeface="Times New Roman"/>
                      </a:endParaRPr>
                    </a:p>
                  </a:txBody>
                  <a:tcPr marL="68580" marR="68580" marT="0" marB="0" anchor="ctr">
                    <a:solidFill>
                      <a:srgbClr val="FFC000"/>
                    </a:solidFill>
                  </a:tcPr>
                </a:tc>
                <a:extLst>
                  <a:ext uri="{0D108BD9-81ED-4DB2-BD59-A6C34878D82A}">
                    <a16:rowId xmlns:a16="http://schemas.microsoft.com/office/drawing/2014/main" val="10000"/>
                  </a:ext>
                </a:extLst>
              </a:tr>
              <a:tr h="413132">
                <a:tc>
                  <a:txBody>
                    <a:bodyPr/>
                    <a:lstStyle/>
                    <a:p>
                      <a:pPr algn="just">
                        <a:lnSpc>
                          <a:spcPts val="1200"/>
                        </a:lnSpc>
                        <a:spcAft>
                          <a:spcPts val="0"/>
                        </a:spcAft>
                      </a:pPr>
                      <a:r>
                        <a:rPr lang="en-US" altLang="zh-CN" sz="1400" kern="0" dirty="0">
                          <a:latin typeface="Calibri"/>
                          <a:ea typeface="宋体"/>
                          <a:cs typeface="Times New Roman"/>
                        </a:rPr>
                        <a:t>CCVD death</a:t>
                      </a:r>
                      <a:r>
                        <a:rPr lang="en-US" altLang="zh-CN" sz="1400" kern="0" baseline="0" dirty="0">
                          <a:latin typeface="Calibri"/>
                          <a:ea typeface="宋体"/>
                          <a:cs typeface="Times New Roman"/>
                        </a:rPr>
                        <a:t> rate</a:t>
                      </a:r>
                      <a:r>
                        <a:rPr lang="zh-CN" sz="1400" kern="0" dirty="0">
                          <a:latin typeface="Calibri"/>
                          <a:ea typeface="宋体"/>
                          <a:cs typeface="Times New Roman"/>
                        </a:rPr>
                        <a:t>（</a:t>
                      </a:r>
                      <a:r>
                        <a:rPr lang="en-US" sz="1400" kern="0" dirty="0">
                          <a:latin typeface="Times New Roman"/>
                          <a:ea typeface="宋体"/>
                          <a:cs typeface="Times New Roman"/>
                        </a:rPr>
                        <a:t>1/10</a:t>
                      </a:r>
                      <a:r>
                        <a:rPr lang="en-US" sz="1400" kern="0" dirty="0">
                          <a:latin typeface="Calibri"/>
                          <a:ea typeface="宋体"/>
                          <a:cs typeface="Times New Roman"/>
                        </a:rPr>
                        <a:t>5</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en-US" sz="1400" kern="0" dirty="0">
                          <a:latin typeface="Times New Roman"/>
                          <a:ea typeface="宋体"/>
                          <a:cs typeface="Times New Roman"/>
                        </a:rPr>
                        <a:t>241.3/105</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zh-CN" altLang="en-US" sz="1400" kern="0" dirty="0">
                          <a:latin typeface="Calibri"/>
                          <a:ea typeface="宋体"/>
                          <a:cs typeface="Times New Roman"/>
                        </a:rPr>
                        <a:t>↓</a:t>
                      </a:r>
                      <a:r>
                        <a:rPr lang="en-US" sz="1400" kern="0" dirty="0">
                          <a:latin typeface="Times New Roman"/>
                          <a:ea typeface="宋体"/>
                          <a:cs typeface="Times New Roman"/>
                        </a:rPr>
                        <a:t>10%</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zh-CN" altLang="en-US" sz="1400" kern="0" dirty="0">
                          <a:latin typeface="+mn-lt"/>
                          <a:ea typeface="宋体"/>
                          <a:cs typeface="Times New Roman"/>
                        </a:rPr>
                        <a:t>↓</a:t>
                      </a:r>
                      <a:r>
                        <a:rPr lang="en-US" sz="1400" kern="0" dirty="0">
                          <a:latin typeface="Times New Roman"/>
                          <a:ea typeface="宋体"/>
                          <a:cs typeface="Times New Roman"/>
                        </a:rPr>
                        <a:t>15%</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en-US" altLang="zh-CN" sz="1400" kern="0" dirty="0">
                          <a:latin typeface="+mn-lt"/>
                          <a:ea typeface="宋体"/>
                          <a:cs typeface="Times New Roman"/>
                        </a:rPr>
                        <a:t>prospective</a:t>
                      </a:r>
                      <a:endParaRPr lang="zh-CN" altLang="zh-CN" sz="1600" kern="100" dirty="0">
                        <a:latin typeface="+mn-lt"/>
                        <a:ea typeface="宋体"/>
                        <a:cs typeface="Times New Roman"/>
                      </a:endParaRPr>
                    </a:p>
                  </a:txBody>
                  <a:tcPr marL="68580" marR="68580" marT="0" marB="0" anchor="ctr"/>
                </a:tc>
                <a:extLst>
                  <a:ext uri="{0D108BD9-81ED-4DB2-BD59-A6C34878D82A}">
                    <a16:rowId xmlns:a16="http://schemas.microsoft.com/office/drawing/2014/main" val="10001"/>
                  </a:ext>
                </a:extLst>
              </a:tr>
              <a:tr h="206566">
                <a:tc>
                  <a:txBody>
                    <a:bodyPr/>
                    <a:lstStyle/>
                    <a:p>
                      <a:pPr algn="just">
                        <a:lnSpc>
                          <a:spcPts val="1200"/>
                        </a:lnSpc>
                        <a:spcAft>
                          <a:spcPts val="0"/>
                        </a:spcAft>
                      </a:pPr>
                      <a:r>
                        <a:rPr lang="en-US" altLang="zh-CN" sz="1400" kern="0" dirty="0">
                          <a:latin typeface="Calibri"/>
                          <a:ea typeface="宋体"/>
                          <a:cs typeface="Times New Roman"/>
                        </a:rPr>
                        <a:t>Cancer 5 year survival </a:t>
                      </a:r>
                      <a:r>
                        <a:rPr lang="zh-CN" sz="1400" kern="0" dirty="0">
                          <a:latin typeface="Calibri"/>
                          <a:ea typeface="宋体"/>
                          <a:cs typeface="Times New Roman"/>
                        </a:rPr>
                        <a:t>（</a:t>
                      </a:r>
                      <a:r>
                        <a:rPr lang="en-US" sz="1400" kern="0" dirty="0">
                          <a:latin typeface="Times New Roman"/>
                          <a:ea typeface="宋体"/>
                          <a:cs typeface="Times New Roman"/>
                        </a:rPr>
                        <a:t>%</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en-US" sz="1400" kern="0">
                          <a:latin typeface="Times New Roman"/>
                          <a:ea typeface="宋体"/>
                          <a:cs typeface="Times New Roman"/>
                        </a:rPr>
                        <a:t>30.9%</a:t>
                      </a:r>
                      <a:endParaRPr lang="zh-CN" sz="1600" kern="100">
                        <a:latin typeface="Calibri"/>
                        <a:ea typeface="宋体"/>
                        <a:cs typeface="Times New Roman"/>
                      </a:endParaRPr>
                    </a:p>
                  </a:txBody>
                  <a:tcPr marL="68580" marR="68580" marT="0" marB="0" anchor="ctr"/>
                </a:tc>
                <a:tc>
                  <a:txBody>
                    <a:bodyPr/>
                    <a:lstStyle/>
                    <a:p>
                      <a:pPr algn="ctr">
                        <a:lnSpc>
                          <a:spcPts val="1200"/>
                        </a:lnSpc>
                        <a:spcAft>
                          <a:spcPts val="0"/>
                        </a:spcAft>
                      </a:pPr>
                      <a:r>
                        <a:rPr lang="zh-CN" altLang="en-US" sz="1400" kern="0" dirty="0">
                          <a:latin typeface="Times New Roman"/>
                          <a:ea typeface="宋体"/>
                          <a:cs typeface="Times New Roman"/>
                        </a:rPr>
                        <a:t>↑</a:t>
                      </a:r>
                      <a:r>
                        <a:rPr lang="en-US" sz="1400" kern="0" dirty="0">
                          <a:latin typeface="Times New Roman"/>
                          <a:ea typeface="宋体"/>
                          <a:cs typeface="Times New Roman"/>
                        </a:rPr>
                        <a:t>5%</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zh-CN" altLang="en-US" sz="1400" kern="0" dirty="0">
                          <a:latin typeface="Times New Roman"/>
                          <a:ea typeface="宋体"/>
                          <a:cs typeface="Times New Roman"/>
                        </a:rPr>
                        <a:t>↑</a:t>
                      </a:r>
                      <a:r>
                        <a:rPr lang="en-US" sz="1400" kern="0" dirty="0">
                          <a:latin typeface="Times New Roman"/>
                          <a:ea typeface="宋体"/>
                          <a:cs typeface="Times New Roman"/>
                        </a:rPr>
                        <a:t>10%</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en-US" altLang="zh-CN" sz="1400" kern="0" dirty="0">
                          <a:latin typeface="+mn-lt"/>
                          <a:ea typeface="宋体"/>
                          <a:cs typeface="Times New Roman"/>
                        </a:rPr>
                        <a:t>prospective</a:t>
                      </a:r>
                      <a:endParaRPr lang="zh-CN" altLang="zh-CN" sz="1600" kern="100" dirty="0">
                        <a:latin typeface="+mn-lt"/>
                        <a:ea typeface="宋体"/>
                        <a:cs typeface="Times New Roman"/>
                      </a:endParaRPr>
                    </a:p>
                  </a:txBody>
                  <a:tcPr marL="68580" marR="68580" marT="0" marB="0" anchor="ctr"/>
                </a:tc>
                <a:extLst>
                  <a:ext uri="{0D108BD9-81ED-4DB2-BD59-A6C34878D82A}">
                    <a16:rowId xmlns:a16="http://schemas.microsoft.com/office/drawing/2014/main" val="10002"/>
                  </a:ext>
                </a:extLst>
              </a:tr>
              <a:tr h="206566">
                <a:tc>
                  <a:txBody>
                    <a:bodyPr/>
                    <a:lstStyle/>
                    <a:p>
                      <a:pPr algn="just">
                        <a:lnSpc>
                          <a:spcPts val="1200"/>
                        </a:lnSpc>
                        <a:spcAft>
                          <a:spcPts val="0"/>
                        </a:spcAft>
                      </a:pPr>
                      <a:r>
                        <a:rPr lang="en-US" altLang="zh-CN" sz="1400" kern="0" dirty="0">
                          <a:latin typeface="Calibri"/>
                          <a:ea typeface="宋体"/>
                          <a:cs typeface="Times New Roman"/>
                        </a:rPr>
                        <a:t>Cancer early</a:t>
                      </a:r>
                      <a:r>
                        <a:rPr lang="en-US" altLang="zh-CN" sz="1400" kern="0" baseline="0" dirty="0">
                          <a:latin typeface="Calibri"/>
                          <a:ea typeface="宋体"/>
                          <a:cs typeface="Times New Roman"/>
                        </a:rPr>
                        <a:t> diagnostic rate in h</a:t>
                      </a:r>
                      <a:r>
                        <a:rPr lang="en-US" altLang="zh-CN" sz="1400" kern="0" dirty="0">
                          <a:latin typeface="Calibri"/>
                          <a:ea typeface="宋体"/>
                          <a:cs typeface="Times New Roman"/>
                        </a:rPr>
                        <a:t>igh-risk areas</a:t>
                      </a:r>
                      <a:r>
                        <a:rPr lang="zh-CN" sz="1400" kern="0" dirty="0">
                          <a:latin typeface="Calibri"/>
                          <a:ea typeface="宋体"/>
                          <a:cs typeface="Times New Roman"/>
                        </a:rPr>
                        <a:t>（</a:t>
                      </a:r>
                      <a:r>
                        <a:rPr lang="en-US" sz="1400" kern="0" dirty="0">
                          <a:latin typeface="Times New Roman"/>
                          <a:ea typeface="宋体"/>
                          <a:cs typeface="Times New Roman"/>
                        </a:rPr>
                        <a:t>%</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en-US" sz="1400" kern="0">
                          <a:latin typeface="Times New Roman"/>
                          <a:ea typeface="宋体"/>
                          <a:cs typeface="Times New Roman"/>
                        </a:rPr>
                        <a:t>48%</a:t>
                      </a:r>
                      <a:endParaRPr lang="zh-CN" sz="1600" kern="100">
                        <a:latin typeface="Calibri"/>
                        <a:ea typeface="宋体"/>
                        <a:cs typeface="Times New Roman"/>
                      </a:endParaRPr>
                    </a:p>
                  </a:txBody>
                  <a:tcPr marL="68580" marR="68580" marT="0" marB="0" anchor="ctr"/>
                </a:tc>
                <a:tc>
                  <a:txBody>
                    <a:bodyPr/>
                    <a:lstStyle/>
                    <a:p>
                      <a:pPr algn="ctr">
                        <a:lnSpc>
                          <a:spcPts val="1200"/>
                        </a:lnSpc>
                        <a:spcAft>
                          <a:spcPts val="0"/>
                        </a:spcAft>
                      </a:pPr>
                      <a:r>
                        <a:rPr lang="en-US" sz="1400" kern="0">
                          <a:latin typeface="Times New Roman"/>
                          <a:ea typeface="宋体"/>
                          <a:cs typeface="Times New Roman"/>
                        </a:rPr>
                        <a:t>55%</a:t>
                      </a:r>
                      <a:endParaRPr lang="zh-CN" sz="1600" kern="100">
                        <a:latin typeface="Calibri"/>
                        <a:ea typeface="宋体"/>
                        <a:cs typeface="Times New Roman"/>
                      </a:endParaRPr>
                    </a:p>
                  </a:txBody>
                  <a:tcPr marL="68580" marR="68580" marT="0" marB="0" anchor="ctr"/>
                </a:tc>
                <a:tc>
                  <a:txBody>
                    <a:bodyPr/>
                    <a:lstStyle/>
                    <a:p>
                      <a:pPr algn="ctr">
                        <a:lnSpc>
                          <a:spcPts val="1200"/>
                        </a:lnSpc>
                        <a:spcAft>
                          <a:spcPts val="0"/>
                        </a:spcAft>
                      </a:pPr>
                      <a:r>
                        <a:rPr lang="en-US" sz="1400" kern="0">
                          <a:latin typeface="Times New Roman"/>
                          <a:ea typeface="宋体"/>
                          <a:cs typeface="Times New Roman"/>
                        </a:rPr>
                        <a:t>60%</a:t>
                      </a:r>
                      <a:endParaRPr lang="zh-CN" sz="1600" kern="100">
                        <a:latin typeface="Calibri"/>
                        <a:ea typeface="宋体"/>
                        <a:cs typeface="Times New Roman"/>
                      </a:endParaRPr>
                    </a:p>
                  </a:txBody>
                  <a:tcPr marL="68580" marR="68580" marT="0" marB="0" anchor="ctr"/>
                </a:tc>
                <a:tc>
                  <a:txBody>
                    <a:bodyPr/>
                    <a:lstStyle/>
                    <a:p>
                      <a:pPr algn="ctr">
                        <a:lnSpc>
                          <a:spcPts val="1200"/>
                        </a:lnSpc>
                        <a:spcAft>
                          <a:spcPts val="0"/>
                        </a:spcAft>
                      </a:pPr>
                      <a:r>
                        <a:rPr lang="en-US" altLang="zh-CN" sz="1400" kern="0" dirty="0">
                          <a:latin typeface="+mn-lt"/>
                          <a:ea typeface="宋体"/>
                          <a:cs typeface="Times New Roman"/>
                        </a:rPr>
                        <a:t>prospective</a:t>
                      </a:r>
                      <a:endParaRPr lang="zh-CN" altLang="zh-CN" sz="1600" kern="100" dirty="0">
                        <a:latin typeface="+mn-lt"/>
                        <a:ea typeface="宋体"/>
                        <a:cs typeface="Times New Roman"/>
                      </a:endParaRPr>
                    </a:p>
                  </a:txBody>
                  <a:tcPr marL="68580" marR="68580" marT="0" marB="0" anchor="ctr"/>
                </a:tc>
                <a:extLst>
                  <a:ext uri="{0D108BD9-81ED-4DB2-BD59-A6C34878D82A}">
                    <a16:rowId xmlns:a16="http://schemas.microsoft.com/office/drawing/2014/main" val="10003"/>
                  </a:ext>
                </a:extLst>
              </a:tr>
              <a:tr h="413132">
                <a:tc>
                  <a:txBody>
                    <a:bodyPr/>
                    <a:lstStyle/>
                    <a:p>
                      <a:pPr algn="just">
                        <a:lnSpc>
                          <a:spcPts val="1200"/>
                        </a:lnSpc>
                        <a:spcAft>
                          <a:spcPts val="0"/>
                        </a:spcAft>
                      </a:pPr>
                      <a:r>
                        <a:rPr lang="en-US" altLang="zh-CN" sz="1400" kern="0" dirty="0">
                          <a:solidFill>
                            <a:schemeClr val="dk1"/>
                          </a:solidFill>
                          <a:latin typeface="Calibri"/>
                          <a:ea typeface="宋体"/>
                          <a:cs typeface="Times New Roman"/>
                        </a:rPr>
                        <a:t>Chronic respiratory diseases death rate in population below 70 years old</a:t>
                      </a:r>
                      <a:r>
                        <a:rPr lang="zh-CN" sz="1400" kern="0" dirty="0">
                          <a:latin typeface="Calibri"/>
                          <a:ea typeface="宋体"/>
                          <a:cs typeface="Times New Roman"/>
                        </a:rPr>
                        <a:t>（</a:t>
                      </a:r>
                      <a:r>
                        <a:rPr lang="en-US" sz="1400" kern="0" dirty="0">
                          <a:latin typeface="Times New Roman"/>
                          <a:ea typeface="宋体"/>
                          <a:cs typeface="Times New Roman"/>
                        </a:rPr>
                        <a:t>1/10</a:t>
                      </a:r>
                      <a:r>
                        <a:rPr lang="en-US" altLang="zh-CN" sz="1400" kern="0" dirty="0">
                          <a:latin typeface="Calibri"/>
                          <a:ea typeface="宋体"/>
                          <a:cs typeface="Times New Roman"/>
                        </a:rPr>
                        <a:t>5</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en-US" sz="1400" kern="0" dirty="0">
                          <a:latin typeface="Times New Roman"/>
                          <a:ea typeface="宋体"/>
                          <a:cs typeface="Times New Roman"/>
                        </a:rPr>
                        <a:t>11.96/10</a:t>
                      </a:r>
                      <a:r>
                        <a:rPr lang="en-US" altLang="zh-CN" sz="1400" kern="0" dirty="0">
                          <a:latin typeface="Calibri"/>
                          <a:ea typeface="宋体"/>
                          <a:cs typeface="Times New Roman"/>
                        </a:rPr>
                        <a:t>5</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zh-CN" altLang="en-US" sz="1400" kern="0" dirty="0">
                          <a:latin typeface="+mn-lt"/>
                          <a:ea typeface="宋体"/>
                          <a:cs typeface="Times New Roman"/>
                        </a:rPr>
                        <a:t>↓</a:t>
                      </a:r>
                      <a:r>
                        <a:rPr lang="en-US" sz="1400" kern="0" dirty="0">
                          <a:latin typeface="Times New Roman"/>
                          <a:ea typeface="宋体"/>
                          <a:cs typeface="Times New Roman"/>
                        </a:rPr>
                        <a:t>10%</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zh-CN" altLang="en-US" sz="1400" kern="0" dirty="0">
                          <a:latin typeface="+mn-lt"/>
                          <a:ea typeface="宋体"/>
                          <a:cs typeface="Times New Roman"/>
                        </a:rPr>
                        <a:t>↓</a:t>
                      </a:r>
                      <a:r>
                        <a:rPr lang="en-US" sz="1400" kern="0" dirty="0">
                          <a:latin typeface="Times New Roman"/>
                          <a:ea typeface="宋体"/>
                          <a:cs typeface="Times New Roman"/>
                        </a:rPr>
                        <a:t>15%</a:t>
                      </a:r>
                      <a:endParaRPr lang="zh-CN" sz="1600" kern="100" dirty="0">
                        <a:latin typeface="Calibri"/>
                        <a:ea typeface="宋体"/>
                        <a:cs typeface="Times New Roman"/>
                      </a:endParaRPr>
                    </a:p>
                  </a:txBody>
                  <a:tcPr marL="68580" marR="68580" marT="0" marB="0" anchor="ctr"/>
                </a:tc>
                <a:tc>
                  <a:txBody>
                    <a:bodyPr/>
                    <a:lstStyle/>
                    <a:p>
                      <a:pPr algn="ctr">
                        <a:lnSpc>
                          <a:spcPts val="1200"/>
                        </a:lnSpc>
                        <a:spcAft>
                          <a:spcPts val="0"/>
                        </a:spcAft>
                      </a:pPr>
                      <a:r>
                        <a:rPr lang="en-US" altLang="zh-CN" sz="1400" kern="0" dirty="0">
                          <a:latin typeface="+mn-lt"/>
                          <a:ea typeface="宋体"/>
                          <a:cs typeface="Times New Roman"/>
                        </a:rPr>
                        <a:t>prospective</a:t>
                      </a:r>
                      <a:endParaRPr lang="zh-CN" altLang="zh-CN" sz="1600" kern="100" dirty="0">
                        <a:latin typeface="+mn-lt"/>
                        <a:ea typeface="宋体"/>
                        <a:cs typeface="Times New Roman"/>
                      </a:endParaRPr>
                    </a:p>
                  </a:txBody>
                  <a:tcPr marL="68580" marR="68580" marT="0" marB="0" anchor="ctr"/>
                </a:tc>
                <a:extLst>
                  <a:ext uri="{0D108BD9-81ED-4DB2-BD59-A6C34878D82A}">
                    <a16:rowId xmlns:a16="http://schemas.microsoft.com/office/drawing/2014/main" val="10004"/>
                  </a:ext>
                </a:extLst>
              </a:tr>
              <a:tr h="206566">
                <a:tc>
                  <a:txBody>
                    <a:bodyPr/>
                    <a:lstStyle/>
                    <a:p>
                      <a:pPr algn="just">
                        <a:lnSpc>
                          <a:spcPts val="1200"/>
                        </a:lnSpc>
                        <a:spcAft>
                          <a:spcPts val="0"/>
                        </a:spcAft>
                      </a:pPr>
                      <a:r>
                        <a:rPr lang="en-US" sz="1400" kern="0" dirty="0">
                          <a:latin typeface="Times New Roman"/>
                          <a:ea typeface="宋体"/>
                          <a:cs typeface="Times New Roman"/>
                        </a:rPr>
                        <a:t>Lung</a:t>
                      </a:r>
                      <a:r>
                        <a:rPr lang="en-US" sz="1400" kern="0" baseline="0" dirty="0">
                          <a:latin typeface="Times New Roman"/>
                          <a:ea typeface="宋体"/>
                          <a:cs typeface="Times New Roman"/>
                        </a:rPr>
                        <a:t> function detection rate in population over 40 years old</a:t>
                      </a:r>
                      <a:r>
                        <a:rPr lang="zh-CN" sz="1400" kern="0" dirty="0">
                          <a:latin typeface="Calibri"/>
                          <a:ea typeface="宋体"/>
                          <a:cs typeface="Times New Roman"/>
                        </a:rPr>
                        <a:t>（</a:t>
                      </a:r>
                      <a:r>
                        <a:rPr lang="en-US" sz="1400" kern="0" dirty="0">
                          <a:latin typeface="Times New Roman"/>
                          <a:ea typeface="宋体"/>
                          <a:cs typeface="Times New Roman"/>
                        </a:rPr>
                        <a:t>%</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dirty="0">
                          <a:latin typeface="Times New Roman"/>
                          <a:ea typeface="宋体"/>
                          <a:cs typeface="Times New Roman"/>
                        </a:rPr>
                        <a:t>7.1%</a:t>
                      </a:r>
                      <a:endParaRPr lang="zh-CN" sz="1600" kern="100" dirty="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15%</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25%</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5"/>
                  </a:ext>
                </a:extLst>
              </a:tr>
              <a:tr h="206566">
                <a:tc>
                  <a:txBody>
                    <a:bodyPr/>
                    <a:lstStyle/>
                    <a:p>
                      <a:pPr algn="just">
                        <a:lnSpc>
                          <a:spcPts val="1200"/>
                        </a:lnSpc>
                        <a:spcAft>
                          <a:spcPts val="0"/>
                        </a:spcAft>
                      </a:pPr>
                      <a:r>
                        <a:rPr lang="en-US" altLang="zh-CN" sz="1400" kern="0" dirty="0">
                          <a:latin typeface="Calibri"/>
                          <a:ea typeface="宋体"/>
                          <a:cs typeface="Times New Roman"/>
                        </a:rPr>
                        <a:t>Management</a:t>
                      </a:r>
                      <a:r>
                        <a:rPr lang="en-US" altLang="zh-CN" sz="1400" kern="0" baseline="0" dirty="0">
                          <a:latin typeface="Calibri"/>
                          <a:ea typeface="宋体"/>
                          <a:cs typeface="Times New Roman"/>
                        </a:rPr>
                        <a:t> of hypertension patients</a:t>
                      </a:r>
                      <a:r>
                        <a:rPr lang="zh-CN" sz="1400" kern="0" dirty="0">
                          <a:latin typeface="Calibri"/>
                          <a:ea typeface="宋体"/>
                          <a:cs typeface="Times New Roman"/>
                        </a:rPr>
                        <a:t>（万人）</a:t>
                      </a:r>
                      <a:endParaRPr lang="zh-CN" sz="1600" kern="100" dirty="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8835</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10000</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11000</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6"/>
                  </a:ext>
                </a:extLst>
              </a:tr>
              <a:tr h="206566">
                <a:tc>
                  <a:txBody>
                    <a:bodyPr/>
                    <a:lstStyle/>
                    <a:p>
                      <a:pPr algn="just">
                        <a:lnSpc>
                          <a:spcPts val="1200"/>
                        </a:lnSpc>
                        <a:spcAft>
                          <a:spcPts val="0"/>
                        </a:spcAft>
                      </a:pPr>
                      <a:r>
                        <a:rPr lang="en-US" altLang="zh-CN" sz="1400" kern="0" dirty="0">
                          <a:latin typeface="+mn-lt"/>
                          <a:ea typeface="宋体"/>
                          <a:cs typeface="Times New Roman"/>
                        </a:rPr>
                        <a:t>Management</a:t>
                      </a:r>
                      <a:r>
                        <a:rPr lang="en-US" altLang="zh-CN" sz="1400" kern="0" baseline="0" dirty="0">
                          <a:latin typeface="+mn-lt"/>
                          <a:ea typeface="宋体"/>
                          <a:cs typeface="Times New Roman"/>
                        </a:rPr>
                        <a:t> of diabetes patients</a:t>
                      </a:r>
                      <a:r>
                        <a:rPr lang="zh-CN" sz="1400" kern="0" dirty="0">
                          <a:latin typeface="Calibri"/>
                          <a:ea typeface="宋体"/>
                          <a:cs typeface="Times New Roman"/>
                        </a:rPr>
                        <a:t>（万人）</a:t>
                      </a:r>
                      <a:endParaRPr lang="zh-CN" sz="1600" kern="100" dirty="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2614</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3500</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4000</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7"/>
                  </a:ext>
                </a:extLst>
              </a:tr>
              <a:tr h="206566">
                <a:tc>
                  <a:txBody>
                    <a:bodyPr/>
                    <a:lstStyle/>
                    <a:p>
                      <a:pPr algn="just">
                        <a:lnSpc>
                          <a:spcPts val="1200"/>
                        </a:lnSpc>
                        <a:spcAft>
                          <a:spcPts val="0"/>
                        </a:spcAft>
                      </a:pPr>
                      <a:r>
                        <a:rPr lang="en-US" altLang="zh-CN" sz="1400" kern="0" dirty="0">
                          <a:latin typeface="Calibri"/>
                          <a:ea typeface="宋体"/>
                          <a:cs typeface="Times New Roman"/>
                        </a:rPr>
                        <a:t>Hypertension</a:t>
                      </a:r>
                      <a:r>
                        <a:rPr lang="en-US" altLang="zh-CN" sz="1400" kern="0" baseline="0" dirty="0">
                          <a:latin typeface="Calibri"/>
                          <a:ea typeface="宋体"/>
                          <a:cs typeface="Times New Roman"/>
                        </a:rPr>
                        <a:t> and diabetes patients standardized management rate</a:t>
                      </a:r>
                      <a:r>
                        <a:rPr lang="zh-CN" sz="1400" kern="0" dirty="0">
                          <a:latin typeface="Calibri"/>
                          <a:ea typeface="宋体"/>
                          <a:cs typeface="Times New Roman"/>
                        </a:rPr>
                        <a:t>（</a:t>
                      </a:r>
                      <a:r>
                        <a:rPr lang="en-US" sz="1400" kern="0" dirty="0">
                          <a:latin typeface="Times New Roman"/>
                          <a:ea typeface="宋体"/>
                          <a:cs typeface="Times New Roman"/>
                        </a:rPr>
                        <a:t>%</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dirty="0">
                          <a:latin typeface="Times New Roman"/>
                          <a:ea typeface="宋体"/>
                          <a:cs typeface="Times New Roman"/>
                        </a:rPr>
                        <a:t>50%</a:t>
                      </a:r>
                      <a:endParaRPr lang="zh-CN" sz="1600" kern="100" dirty="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60%</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70%</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8"/>
                  </a:ext>
                </a:extLst>
              </a:tr>
              <a:tr h="206566">
                <a:tc>
                  <a:txBody>
                    <a:bodyPr/>
                    <a:lstStyle/>
                    <a:p>
                      <a:pPr algn="just">
                        <a:lnSpc>
                          <a:spcPts val="1200"/>
                        </a:lnSpc>
                        <a:spcAft>
                          <a:spcPts val="0"/>
                        </a:spcAft>
                      </a:pPr>
                      <a:r>
                        <a:rPr lang="en-US" altLang="zh-CN" sz="1400" kern="0" dirty="0">
                          <a:latin typeface="Calibri"/>
                          <a:ea typeface="宋体"/>
                          <a:cs typeface="Times New Roman"/>
                        </a:rPr>
                        <a:t>Annual blood fat detection rate in population over 35 years old</a:t>
                      </a:r>
                      <a:r>
                        <a:rPr lang="zh-CN" sz="1400" kern="0" dirty="0">
                          <a:latin typeface="Calibri"/>
                          <a:ea typeface="宋体"/>
                          <a:cs typeface="Times New Roman"/>
                        </a:rPr>
                        <a:t>（</a:t>
                      </a:r>
                      <a:r>
                        <a:rPr lang="en-US" sz="1400" kern="0" dirty="0">
                          <a:latin typeface="Times New Roman"/>
                          <a:ea typeface="宋体"/>
                          <a:cs typeface="Times New Roman"/>
                        </a:rPr>
                        <a:t>%</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19.4%</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dirty="0">
                          <a:latin typeface="Times New Roman"/>
                          <a:ea typeface="宋体"/>
                          <a:cs typeface="Times New Roman"/>
                        </a:rPr>
                        <a:t>25%</a:t>
                      </a:r>
                      <a:endParaRPr lang="zh-CN" sz="1600" kern="100" dirty="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dirty="0">
                          <a:latin typeface="Times New Roman"/>
                          <a:ea typeface="宋体"/>
                          <a:cs typeface="Times New Roman"/>
                        </a:rPr>
                        <a:t>30%</a:t>
                      </a:r>
                      <a:endParaRPr lang="zh-CN" sz="1600" kern="100" dirty="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9"/>
                  </a:ext>
                </a:extLst>
              </a:tr>
              <a:tr h="206566">
                <a:tc>
                  <a:txBody>
                    <a:bodyPr/>
                    <a:lstStyle/>
                    <a:p>
                      <a:pPr algn="just">
                        <a:lnSpc>
                          <a:spcPts val="1200"/>
                        </a:lnSpc>
                        <a:spcAft>
                          <a:spcPts val="0"/>
                        </a:spcAft>
                      </a:pPr>
                      <a:r>
                        <a:rPr lang="en-US" altLang="zh-CN" sz="1400" kern="0" dirty="0">
                          <a:latin typeface="Calibri"/>
                          <a:ea typeface="宋体"/>
                          <a:cs typeface="Times New Roman"/>
                        </a:rPr>
                        <a:t>TCM health</a:t>
                      </a:r>
                      <a:r>
                        <a:rPr lang="en-US" altLang="zh-CN" sz="1400" kern="0" baseline="0" dirty="0">
                          <a:latin typeface="Calibri"/>
                          <a:ea typeface="宋体"/>
                          <a:cs typeface="Times New Roman"/>
                        </a:rPr>
                        <a:t> management rate in population over 65 years old</a:t>
                      </a:r>
                      <a:r>
                        <a:rPr lang="zh-CN" sz="1400" kern="0" dirty="0">
                          <a:latin typeface="Calibri"/>
                          <a:ea typeface="宋体"/>
                          <a:cs typeface="Times New Roman"/>
                        </a:rPr>
                        <a:t>（</a:t>
                      </a:r>
                      <a:r>
                        <a:rPr lang="en-US" sz="1400" kern="0" dirty="0">
                          <a:latin typeface="Times New Roman"/>
                          <a:ea typeface="宋体"/>
                          <a:cs typeface="Times New Roman"/>
                        </a:rPr>
                        <a:t>%</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45%</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dirty="0">
                          <a:latin typeface="Times New Roman"/>
                          <a:ea typeface="宋体"/>
                          <a:cs typeface="Times New Roman"/>
                        </a:rPr>
                        <a:t>65%</a:t>
                      </a:r>
                      <a:endParaRPr lang="zh-CN" sz="1600" kern="100" dirty="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80%</a:t>
                      </a:r>
                      <a:endParaRPr lang="zh-CN" sz="1600" kern="100">
                        <a:latin typeface="Calibri"/>
                        <a:ea typeface="宋体"/>
                        <a:cs typeface="Times New Roman"/>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0"/>
                  </a:ext>
                </a:extLst>
              </a:tr>
              <a:tr h="206566">
                <a:tc>
                  <a:txBody>
                    <a:bodyPr/>
                    <a:lstStyle/>
                    <a:p>
                      <a:pPr algn="just">
                        <a:lnSpc>
                          <a:spcPts val="1200"/>
                        </a:lnSpc>
                        <a:spcAft>
                          <a:spcPts val="0"/>
                        </a:spcAft>
                      </a:pPr>
                      <a:r>
                        <a:rPr lang="en-US" altLang="zh-CN" sz="1400" kern="0" dirty="0">
                          <a:latin typeface="Calibri"/>
                          <a:ea typeface="宋体"/>
                          <a:cs typeface="Times New Roman"/>
                        </a:rPr>
                        <a:t>Residents’ health literacy level</a:t>
                      </a:r>
                      <a:r>
                        <a:rPr lang="zh-CN" sz="1400" kern="0" dirty="0">
                          <a:latin typeface="Calibri"/>
                          <a:ea typeface="宋体"/>
                          <a:cs typeface="Times New Roman"/>
                        </a:rPr>
                        <a:t>（</a:t>
                      </a:r>
                      <a:r>
                        <a:rPr lang="en-US" sz="1400" kern="0" dirty="0">
                          <a:latin typeface="Times New Roman"/>
                          <a:ea typeface="宋体"/>
                          <a:cs typeface="Times New Roman"/>
                        </a:rPr>
                        <a:t>%</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10%</a:t>
                      </a:r>
                      <a:endParaRPr lang="zh-CN" sz="1600" kern="10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en-US" sz="1400" kern="0" dirty="0">
                          <a:latin typeface="Calibri"/>
                          <a:ea typeface="宋体"/>
                          <a:cs typeface="Times New Roman"/>
                        </a:rPr>
                        <a:t>&gt;</a:t>
                      </a:r>
                      <a:r>
                        <a:rPr lang="en-US" sz="1400" kern="0" dirty="0">
                          <a:latin typeface="Times New Roman"/>
                          <a:ea typeface="宋体"/>
                          <a:cs typeface="Times New Roman"/>
                        </a:rPr>
                        <a:t>20%</a:t>
                      </a:r>
                      <a:endParaRPr lang="zh-CN" sz="1600" kern="100" dirty="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25%</a:t>
                      </a:r>
                      <a:endParaRPr lang="zh-CN" sz="1600" kern="10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11"/>
                  </a:ext>
                </a:extLst>
              </a:tr>
              <a:tr h="413132">
                <a:tc>
                  <a:txBody>
                    <a:bodyPr/>
                    <a:lstStyle/>
                    <a:p>
                      <a:pPr algn="just">
                        <a:lnSpc>
                          <a:spcPts val="1200"/>
                        </a:lnSpc>
                        <a:spcAft>
                          <a:spcPts val="0"/>
                        </a:spcAft>
                      </a:pPr>
                      <a:r>
                        <a:rPr lang="en-US" altLang="zh-CN" sz="1400" kern="0" dirty="0">
                          <a:latin typeface="Calibri"/>
                          <a:ea typeface="宋体"/>
                          <a:cs typeface="Times New Roman"/>
                        </a:rPr>
                        <a:t>Universal</a:t>
                      </a:r>
                      <a:r>
                        <a:rPr lang="en-US" altLang="zh-CN" sz="1400" kern="0" baseline="0" dirty="0">
                          <a:latin typeface="Calibri"/>
                          <a:ea typeface="宋体"/>
                          <a:cs typeface="Times New Roman"/>
                        </a:rPr>
                        <a:t> health lifestyle action coverage</a:t>
                      </a:r>
                      <a:r>
                        <a:rPr lang="zh-CN" sz="1400" kern="0" dirty="0">
                          <a:latin typeface="Calibri"/>
                          <a:ea typeface="宋体"/>
                          <a:cs typeface="Times New Roman"/>
                        </a:rPr>
                        <a:t>（</a:t>
                      </a:r>
                      <a:r>
                        <a:rPr lang="en-US" sz="1400" kern="0" dirty="0">
                          <a:latin typeface="Times New Roman"/>
                          <a:ea typeface="宋体"/>
                          <a:cs typeface="Times New Roman"/>
                        </a:rPr>
                        <a:t>%</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80.9%</a:t>
                      </a:r>
                      <a:endParaRPr lang="zh-CN" sz="1600" kern="10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en-US" sz="1400" kern="0" dirty="0">
                          <a:latin typeface="Times New Roman"/>
                          <a:ea typeface="宋体"/>
                          <a:cs typeface="Times New Roman"/>
                        </a:rPr>
                        <a:t>90%</a:t>
                      </a:r>
                      <a:endParaRPr lang="zh-CN" sz="1600" kern="100" dirty="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en-US" sz="1400" kern="0" dirty="0">
                          <a:latin typeface="Times New Roman"/>
                          <a:ea typeface="宋体"/>
                          <a:cs typeface="Times New Roman"/>
                        </a:rPr>
                        <a:t>95%</a:t>
                      </a:r>
                      <a:endParaRPr lang="zh-CN" sz="1600" kern="100" dirty="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12"/>
                  </a:ext>
                </a:extLst>
              </a:tr>
              <a:tr h="206566">
                <a:tc>
                  <a:txBody>
                    <a:bodyPr/>
                    <a:lstStyle/>
                    <a:p>
                      <a:pPr algn="just">
                        <a:lnSpc>
                          <a:spcPts val="1200"/>
                        </a:lnSpc>
                        <a:spcAft>
                          <a:spcPts val="0"/>
                        </a:spcAft>
                      </a:pPr>
                      <a:r>
                        <a:rPr lang="en-US" altLang="zh-CN" sz="1400" kern="0" baseline="0" dirty="0">
                          <a:solidFill>
                            <a:schemeClr val="dk1"/>
                          </a:solidFill>
                          <a:latin typeface="Calibri"/>
                          <a:ea typeface="宋体"/>
                          <a:cs typeface="Times New Roman"/>
                        </a:rPr>
                        <a:t>The number of people who often take part in physical exercise</a:t>
                      </a:r>
                      <a:r>
                        <a:rPr lang="zh-CN" sz="1400" kern="0" baseline="0" dirty="0">
                          <a:solidFill>
                            <a:schemeClr val="dk1"/>
                          </a:solidFill>
                          <a:latin typeface="Calibri"/>
                          <a:ea typeface="宋体"/>
                          <a:cs typeface="Times New Roman"/>
                        </a:rPr>
                        <a:t>（</a:t>
                      </a:r>
                      <a:r>
                        <a:rPr lang="en-US" altLang="zh-CN" sz="1400" kern="0" baseline="0" dirty="0">
                          <a:solidFill>
                            <a:schemeClr val="dk1"/>
                          </a:solidFill>
                          <a:latin typeface="Calibri"/>
                          <a:ea typeface="宋体"/>
                          <a:cs typeface="Times New Roman"/>
                        </a:rPr>
                        <a:t>100 million</a:t>
                      </a:r>
                      <a:r>
                        <a:rPr lang="zh-CN" sz="1400" kern="0" baseline="0" dirty="0">
                          <a:solidFill>
                            <a:schemeClr val="dk1"/>
                          </a:solidFill>
                          <a:latin typeface="Calibri"/>
                          <a:ea typeface="宋体"/>
                          <a:cs typeface="Times New Roman"/>
                        </a:rPr>
                        <a:t>）</a:t>
                      </a: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3.6</a:t>
                      </a:r>
                      <a:endParaRPr lang="zh-CN" sz="1600" kern="10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4.35</a:t>
                      </a:r>
                      <a:endParaRPr lang="zh-CN" sz="1600" kern="10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en-US" sz="1400" kern="0" dirty="0">
                          <a:latin typeface="Times New Roman"/>
                          <a:ea typeface="宋体"/>
                          <a:cs typeface="Times New Roman"/>
                        </a:rPr>
                        <a:t>5</a:t>
                      </a:r>
                      <a:endParaRPr lang="zh-CN" sz="1600" kern="100" dirty="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13"/>
                  </a:ext>
                </a:extLst>
              </a:tr>
              <a:tr h="254270">
                <a:tc>
                  <a:txBody>
                    <a:bodyPr/>
                    <a:lstStyle/>
                    <a:p>
                      <a:pPr algn="just">
                        <a:lnSpc>
                          <a:spcPts val="1200"/>
                        </a:lnSpc>
                        <a:spcAft>
                          <a:spcPts val="0"/>
                        </a:spcAft>
                      </a:pPr>
                      <a:r>
                        <a:rPr lang="en-US" altLang="zh-CN" sz="1400" kern="0" dirty="0">
                          <a:solidFill>
                            <a:schemeClr val="dk1"/>
                          </a:solidFill>
                          <a:latin typeface="+mn-lt"/>
                          <a:ea typeface="宋体"/>
                          <a:cs typeface="Times New Roman"/>
                        </a:rPr>
                        <a:t>Smoking rate over 15 years old</a:t>
                      </a:r>
                      <a:r>
                        <a:rPr lang="zh-CN" sz="1400" kern="0" dirty="0">
                          <a:solidFill>
                            <a:schemeClr val="dk1"/>
                          </a:solidFill>
                          <a:latin typeface="+mn-lt"/>
                          <a:ea typeface="宋体"/>
                          <a:cs typeface="Times New Roman"/>
                        </a:rPr>
                        <a:t>（</a:t>
                      </a:r>
                      <a:r>
                        <a:rPr lang="en-US" sz="1400" kern="0" dirty="0">
                          <a:solidFill>
                            <a:schemeClr val="dk1"/>
                          </a:solidFill>
                          <a:latin typeface="+mn-lt"/>
                          <a:ea typeface="宋体"/>
                          <a:cs typeface="Times New Roman"/>
                        </a:rPr>
                        <a:t>%</a:t>
                      </a:r>
                      <a:r>
                        <a:rPr lang="zh-CN" sz="1400" kern="0" dirty="0">
                          <a:solidFill>
                            <a:schemeClr val="dk1"/>
                          </a:solidFill>
                          <a:latin typeface="+mn-lt"/>
                          <a:ea typeface="宋体"/>
                          <a:cs typeface="Times New Roman"/>
                        </a:rPr>
                        <a:t>）</a:t>
                      </a: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en-US" sz="1400" kern="0">
                          <a:solidFill>
                            <a:schemeClr val="dk1"/>
                          </a:solidFill>
                          <a:latin typeface="+mn-lt"/>
                          <a:ea typeface="宋体"/>
                          <a:cs typeface="Times New Roman"/>
                        </a:rPr>
                        <a:t>27.7%</a:t>
                      </a:r>
                      <a:endParaRPr lang="zh-CN" sz="1400" kern="0">
                        <a:solidFill>
                          <a:schemeClr val="dk1"/>
                        </a:solidFill>
                        <a:latin typeface="+mn-lt"/>
                        <a:ea typeface="宋体"/>
                        <a:cs typeface="Times New Roman"/>
                      </a:endParaRPr>
                    </a:p>
                  </a:txBody>
                  <a:tcPr marL="68580" marR="68580" marT="0" marB="0" anchor="ctr">
                    <a:solidFill>
                      <a:schemeClr val="accent4">
                        <a:lumMod val="20000"/>
                        <a:lumOff val="80000"/>
                      </a:schemeClr>
                    </a:solidFill>
                  </a:tcPr>
                </a:tc>
                <a:tc>
                  <a:txBody>
                    <a:bodyPr/>
                    <a:lstStyle/>
                    <a:p>
                      <a:pPr algn="l">
                        <a:lnSpc>
                          <a:spcPts val="1200"/>
                        </a:lnSpc>
                        <a:spcAft>
                          <a:spcPts val="0"/>
                        </a:spcAft>
                      </a:pPr>
                      <a:r>
                        <a:rPr lang="en-US" sz="1400" kern="0" dirty="0">
                          <a:solidFill>
                            <a:schemeClr val="dk1"/>
                          </a:solidFill>
                          <a:latin typeface="+mn-lt"/>
                          <a:ea typeface="宋体"/>
                          <a:cs typeface="Times New Roman"/>
                        </a:rPr>
                        <a:t>Within 25%</a:t>
                      </a:r>
                      <a:endParaRPr lang="zh-CN" sz="1400" kern="0" dirty="0">
                        <a:solidFill>
                          <a:schemeClr val="dk1"/>
                        </a:solidFill>
                        <a:latin typeface="+mn-lt"/>
                        <a:ea typeface="宋体"/>
                        <a:cs typeface="Times New Roman"/>
                      </a:endParaRPr>
                    </a:p>
                  </a:txBody>
                  <a:tcPr marL="68580" marR="68580" marT="0" marB="0" anchor="ctr">
                    <a:solidFill>
                      <a:schemeClr val="accent4">
                        <a:lumMod val="20000"/>
                        <a:lumOff val="80000"/>
                      </a:schemeClr>
                    </a:solidFill>
                  </a:tcPr>
                </a:tc>
                <a:tc>
                  <a:txBody>
                    <a:bodyPr/>
                    <a:lstStyle/>
                    <a:p>
                      <a:pPr algn="l">
                        <a:lnSpc>
                          <a:spcPts val="1200"/>
                        </a:lnSpc>
                        <a:spcAft>
                          <a:spcPts val="0"/>
                        </a:spcAft>
                      </a:pPr>
                      <a:r>
                        <a:rPr lang="en-US" altLang="zh-CN" sz="1400" kern="0" dirty="0">
                          <a:solidFill>
                            <a:schemeClr val="dk1"/>
                          </a:solidFill>
                          <a:latin typeface="+mn-lt"/>
                          <a:ea typeface="宋体"/>
                          <a:cs typeface="Times New Roman"/>
                        </a:rPr>
                        <a:t>Within </a:t>
                      </a:r>
                      <a:r>
                        <a:rPr lang="en-US" sz="1400" kern="0" dirty="0">
                          <a:solidFill>
                            <a:schemeClr val="dk1"/>
                          </a:solidFill>
                          <a:latin typeface="+mn-lt"/>
                          <a:ea typeface="宋体"/>
                          <a:cs typeface="Times New Roman"/>
                        </a:rPr>
                        <a:t>20%</a:t>
                      </a:r>
                      <a:endParaRPr lang="zh-CN" sz="1400" kern="0" dirty="0">
                        <a:solidFill>
                          <a:schemeClr val="dk1"/>
                        </a:solidFill>
                        <a:latin typeface="+mn-lt"/>
                        <a:ea typeface="宋体"/>
                        <a:cs typeface="Times New Roman"/>
                      </a:endParaRPr>
                    </a:p>
                  </a:txBody>
                  <a:tcPr marL="68580" marR="68580" marT="0" marB="0" anchor="ctr">
                    <a:solidFill>
                      <a:schemeClr val="accent4">
                        <a:lumMod val="20000"/>
                        <a:lumOff val="8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14"/>
                  </a:ext>
                </a:extLst>
              </a:tr>
              <a:tr h="206566">
                <a:tc>
                  <a:txBody>
                    <a:bodyPr/>
                    <a:lstStyle/>
                    <a:p>
                      <a:pPr algn="just">
                        <a:lnSpc>
                          <a:spcPts val="1200"/>
                        </a:lnSpc>
                        <a:spcAft>
                          <a:spcPts val="0"/>
                        </a:spcAft>
                      </a:pPr>
                      <a:r>
                        <a:rPr lang="en-US" altLang="zh-CN" sz="1400" kern="0" dirty="0">
                          <a:latin typeface="Calibri"/>
                          <a:ea typeface="宋体"/>
                          <a:cs typeface="Times New Roman"/>
                        </a:rPr>
                        <a:t>Average</a:t>
                      </a:r>
                      <a:r>
                        <a:rPr lang="en-US" altLang="zh-CN" sz="1400" kern="0" baseline="0" dirty="0">
                          <a:latin typeface="Calibri"/>
                          <a:ea typeface="宋体"/>
                          <a:cs typeface="Times New Roman"/>
                        </a:rPr>
                        <a:t> daily salt intake</a:t>
                      </a:r>
                      <a:r>
                        <a:rPr lang="zh-CN" sz="1400" kern="0" dirty="0">
                          <a:latin typeface="Calibri"/>
                          <a:ea typeface="宋体"/>
                          <a:cs typeface="Times New Roman"/>
                        </a:rPr>
                        <a:t>（</a:t>
                      </a:r>
                      <a:r>
                        <a:rPr lang="en-US" altLang="zh-CN" sz="1400" kern="0" dirty="0">
                          <a:latin typeface="Calibri"/>
                          <a:ea typeface="宋体"/>
                          <a:cs typeface="Times New Roman"/>
                        </a:rPr>
                        <a:t>g</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10.5</a:t>
                      </a:r>
                      <a:endParaRPr lang="zh-CN" sz="1600" kern="10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zh-CN" altLang="en-US" sz="1400" kern="0" dirty="0">
                          <a:latin typeface="+mn-lt"/>
                          <a:ea typeface="宋体"/>
                          <a:cs typeface="Times New Roman"/>
                        </a:rPr>
                        <a:t>↓</a:t>
                      </a:r>
                      <a:r>
                        <a:rPr lang="en-US" sz="1400" kern="0" dirty="0">
                          <a:latin typeface="Times New Roman"/>
                          <a:ea typeface="宋体"/>
                          <a:cs typeface="Times New Roman"/>
                        </a:rPr>
                        <a:t>10%</a:t>
                      </a:r>
                      <a:endParaRPr lang="zh-CN" sz="1600" kern="100" dirty="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algn="ctr">
                        <a:lnSpc>
                          <a:spcPts val="1200"/>
                        </a:lnSpc>
                        <a:spcAft>
                          <a:spcPts val="0"/>
                        </a:spcAft>
                      </a:pPr>
                      <a:r>
                        <a:rPr lang="zh-CN" altLang="en-US" sz="1400" kern="0" dirty="0">
                          <a:latin typeface="+mn-lt"/>
                          <a:ea typeface="宋体"/>
                          <a:cs typeface="Times New Roman"/>
                        </a:rPr>
                        <a:t>↓</a:t>
                      </a:r>
                      <a:r>
                        <a:rPr lang="en-US" sz="1400" kern="0" dirty="0">
                          <a:latin typeface="Times New Roman"/>
                          <a:ea typeface="宋体"/>
                          <a:cs typeface="Times New Roman"/>
                        </a:rPr>
                        <a:t>15%</a:t>
                      </a:r>
                      <a:endParaRPr lang="zh-CN" sz="1600" kern="100" dirty="0">
                        <a:latin typeface="Calibri"/>
                        <a:ea typeface="宋体"/>
                        <a:cs typeface="Times New Roman"/>
                      </a:endParaRPr>
                    </a:p>
                  </a:txBody>
                  <a:tcPr marL="68580" marR="68580" marT="0" marB="0" anchor="ctr">
                    <a:solidFill>
                      <a:schemeClr val="accent4">
                        <a:lumMod val="20000"/>
                        <a:lumOff val="8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15"/>
                  </a:ext>
                </a:extLst>
              </a:tr>
              <a:tr h="206566">
                <a:tc>
                  <a:txBody>
                    <a:bodyPr/>
                    <a:lstStyle/>
                    <a:p>
                      <a:pPr algn="just">
                        <a:lnSpc>
                          <a:spcPts val="1200"/>
                        </a:lnSpc>
                        <a:spcAft>
                          <a:spcPts val="0"/>
                        </a:spcAft>
                      </a:pPr>
                      <a:r>
                        <a:rPr lang="en-US" altLang="zh-CN" sz="1400" kern="0" dirty="0">
                          <a:solidFill>
                            <a:schemeClr val="dk1"/>
                          </a:solidFill>
                          <a:latin typeface="+mn-lt"/>
                          <a:ea typeface="宋体"/>
                          <a:cs typeface="Times New Roman"/>
                        </a:rPr>
                        <a:t>National chronic disease comprehensive prevention and control demonstration area coverage</a:t>
                      </a:r>
                      <a:r>
                        <a:rPr lang="zh-CN" sz="1400" kern="0" dirty="0">
                          <a:latin typeface="Calibri"/>
                          <a:ea typeface="宋体"/>
                          <a:cs typeface="Times New Roman"/>
                        </a:rPr>
                        <a:t>（</a:t>
                      </a:r>
                      <a:r>
                        <a:rPr lang="en-US" sz="1400" kern="0" dirty="0">
                          <a:latin typeface="Times New Roman"/>
                          <a:ea typeface="宋体"/>
                          <a:cs typeface="Times New Roman"/>
                        </a:rPr>
                        <a:t>%</a:t>
                      </a:r>
                      <a:r>
                        <a:rPr lang="zh-CN" sz="1400" kern="0" dirty="0">
                          <a:latin typeface="Calibri"/>
                          <a:ea typeface="宋体"/>
                          <a:cs typeface="Times New Roman"/>
                        </a:rPr>
                        <a:t>）</a:t>
                      </a:r>
                      <a:endParaRPr lang="zh-CN" sz="1600" kern="100" dirty="0">
                        <a:latin typeface="Calibri"/>
                        <a:ea typeface="宋体"/>
                        <a:cs typeface="Times New Roman"/>
                      </a:endParaRPr>
                    </a:p>
                  </a:txBody>
                  <a:tcPr marL="68580" marR="68580" marT="0" marB="0" anchor="ctr">
                    <a:solidFill>
                      <a:schemeClr val="tx2">
                        <a:lumMod val="20000"/>
                        <a:lumOff val="80000"/>
                      </a:schemeClr>
                    </a:solidFill>
                  </a:tcPr>
                </a:tc>
                <a:tc>
                  <a:txBody>
                    <a:bodyPr/>
                    <a:lstStyle/>
                    <a:p>
                      <a:pPr algn="ctr">
                        <a:lnSpc>
                          <a:spcPts val="1200"/>
                        </a:lnSpc>
                        <a:spcAft>
                          <a:spcPts val="0"/>
                        </a:spcAft>
                      </a:pPr>
                      <a:r>
                        <a:rPr lang="en-US" sz="1400" kern="0" dirty="0">
                          <a:latin typeface="Times New Roman"/>
                          <a:ea typeface="宋体"/>
                          <a:cs typeface="Times New Roman"/>
                        </a:rPr>
                        <a:t>9.3%</a:t>
                      </a:r>
                      <a:endParaRPr lang="zh-CN" sz="1600" kern="100" dirty="0">
                        <a:latin typeface="Calibri"/>
                        <a:ea typeface="宋体"/>
                        <a:cs typeface="Times New Roman"/>
                      </a:endParaRPr>
                    </a:p>
                  </a:txBody>
                  <a:tcPr marL="68580" marR="68580" marT="0" marB="0" anchor="ctr">
                    <a:solidFill>
                      <a:schemeClr val="tx2">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15%</a:t>
                      </a:r>
                      <a:endParaRPr lang="zh-CN" sz="1600" kern="100">
                        <a:latin typeface="Calibri"/>
                        <a:ea typeface="宋体"/>
                        <a:cs typeface="Times New Roman"/>
                      </a:endParaRPr>
                    </a:p>
                  </a:txBody>
                  <a:tcPr marL="68580" marR="68580" marT="0" marB="0" anchor="ctr">
                    <a:solidFill>
                      <a:schemeClr val="tx2">
                        <a:lumMod val="20000"/>
                        <a:lumOff val="80000"/>
                      </a:schemeClr>
                    </a:solidFill>
                  </a:tcPr>
                </a:tc>
                <a:tc>
                  <a:txBody>
                    <a:bodyPr/>
                    <a:lstStyle/>
                    <a:p>
                      <a:pPr algn="ctr">
                        <a:lnSpc>
                          <a:spcPts val="1200"/>
                        </a:lnSpc>
                        <a:spcAft>
                          <a:spcPts val="0"/>
                        </a:spcAft>
                      </a:pPr>
                      <a:r>
                        <a:rPr lang="en-US" sz="1400" kern="0">
                          <a:latin typeface="Times New Roman"/>
                          <a:ea typeface="宋体"/>
                          <a:cs typeface="Times New Roman"/>
                        </a:rPr>
                        <a:t>20%</a:t>
                      </a:r>
                      <a:endParaRPr lang="zh-CN" sz="1600" kern="100">
                        <a:latin typeface="Calibri"/>
                        <a:ea typeface="宋体"/>
                        <a:cs typeface="Times New Roman"/>
                      </a:endParaRPr>
                    </a:p>
                  </a:txBody>
                  <a:tcPr marL="68580" marR="68580" marT="0" marB="0" anchor="ctr">
                    <a:solidFill>
                      <a:schemeClr val="tx2">
                        <a:lumMod val="20000"/>
                        <a:lumOff val="8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zh-CN" sz="1400" kern="0" dirty="0">
                          <a:solidFill>
                            <a:schemeClr val="dk1"/>
                          </a:solidFill>
                          <a:latin typeface="+mn-lt"/>
                          <a:ea typeface="宋体"/>
                          <a:cs typeface="Times New Roman"/>
                        </a:rPr>
                        <a:t>prospective</a:t>
                      </a:r>
                      <a:endParaRPr lang="zh-CN" altLang="zh-CN" sz="1400" kern="0" dirty="0">
                        <a:solidFill>
                          <a:schemeClr val="dk1"/>
                        </a:solidFill>
                        <a:latin typeface="+mn-lt"/>
                        <a:ea typeface="宋体"/>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16"/>
                  </a:ext>
                </a:extLst>
              </a:tr>
            </a:tbl>
          </a:graphicData>
        </a:graphic>
      </p:graphicFrame>
      <p:sp>
        <p:nvSpPr>
          <p:cNvPr id="3" name="圆角矩形 2"/>
          <p:cNvSpPr/>
          <p:nvPr/>
        </p:nvSpPr>
        <p:spPr>
          <a:xfrm>
            <a:off x="179511" y="1815448"/>
            <a:ext cx="8640960" cy="504056"/>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 name="灯片编号占位符 1"/>
          <p:cNvSpPr>
            <a:spLocks noGrp="1"/>
          </p:cNvSpPr>
          <p:nvPr/>
        </p:nvSpPr>
        <p:spPr>
          <a:xfrm>
            <a:off x="8611596" y="5721833"/>
            <a:ext cx="558974" cy="273844"/>
          </a:xfrm>
          <a:prstGeom prst="rect">
            <a:avLst/>
          </a:prstGeom>
        </p:spPr>
        <p:txBody>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r>
              <a:rPr lang="en-US" altLang="zh-CN" dirty="0">
                <a:solidFill>
                  <a:prstClr val="black"/>
                </a:solidFill>
              </a:rPr>
              <a:t>35</a:t>
            </a:r>
            <a:endParaRPr lang="zh-CN" altLang="en-US" dirty="0">
              <a:solidFill>
                <a:prstClr val="black"/>
              </a:solidFill>
            </a:endParaRPr>
          </a:p>
        </p:txBody>
      </p:sp>
      <p:sp>
        <p:nvSpPr>
          <p:cNvPr id="5" name="矩形 4">
            <a:extLst>
              <a:ext uri="{FF2B5EF4-FFF2-40B4-BE49-F238E27FC236}">
                <a16:creationId xmlns:a16="http://schemas.microsoft.com/office/drawing/2014/main" id="{5858E241-5B95-4A4A-B203-A830DD062431}"/>
              </a:ext>
            </a:extLst>
          </p:cNvPr>
          <p:cNvSpPr/>
          <p:nvPr/>
        </p:nvSpPr>
        <p:spPr>
          <a:xfrm>
            <a:off x="0" y="0"/>
            <a:ext cx="8397380" cy="1200329"/>
          </a:xfrm>
          <a:prstGeom prst="rect">
            <a:avLst/>
          </a:prstGeom>
        </p:spPr>
        <p:txBody>
          <a:bodyPr wrap="square">
            <a:spAutoFit/>
          </a:bodyPr>
          <a:lstStyle/>
          <a:p>
            <a:pPr algn="ctr"/>
            <a:r>
              <a:rPr lang="en-US" altLang="zh-CN" sz="2400" b="1" dirty="0">
                <a:solidFill>
                  <a:srgbClr val="0070C0"/>
                </a:solidFill>
                <a:latin typeface="Arial" panose="020B0604020202020204" pitchFamily="34" charset="0"/>
                <a:cs typeface="Arial" panose="020B0604020202020204" pitchFamily="34" charset="0"/>
              </a:rPr>
              <a:t>“Mid-term and Long-term Plan for Prevention and Control of Chronic Diseases in China</a:t>
            </a:r>
            <a:br>
              <a:rPr lang="en-US" altLang="zh-CN" sz="2400" b="1" dirty="0">
                <a:solidFill>
                  <a:srgbClr val="0070C0"/>
                </a:solidFill>
                <a:latin typeface="Arial" panose="020B0604020202020204" pitchFamily="34" charset="0"/>
                <a:cs typeface="Arial" panose="020B0604020202020204" pitchFamily="34" charset="0"/>
              </a:rPr>
            </a:br>
            <a:r>
              <a:rPr lang="en-US" altLang="zh-CN" sz="2400" b="1" dirty="0">
                <a:solidFill>
                  <a:srgbClr val="0070C0"/>
                </a:solidFill>
                <a:latin typeface="Arial" panose="020B0604020202020204" pitchFamily="34" charset="0"/>
                <a:cs typeface="Arial" panose="020B0604020202020204" pitchFamily="34" charset="0"/>
              </a:rPr>
              <a:t> (2017-2025)</a:t>
            </a:r>
            <a:endParaRPr lang="zh-CN" altLang="en-US" sz="2400" b="1" dirty="0">
              <a:solidFill>
                <a:srgbClr val="0070C0"/>
              </a:solidFill>
            </a:endParaRPr>
          </a:p>
        </p:txBody>
      </p:sp>
    </p:spTree>
    <p:extLst>
      <p:ext uri="{BB962C8B-B14F-4D97-AF65-F5344CB8AC3E}">
        <p14:creationId xmlns:p14="http://schemas.microsoft.com/office/powerpoint/2010/main" val="34257537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5BFC50-AA50-464B-AE76-99426C9B404B}"/>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PBCR in China </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1A26DDF4-FA33-4711-A6F4-437193AEFCFD}"/>
              </a:ext>
            </a:extLst>
          </p:cNvPr>
          <p:cNvSpPr>
            <a:spLocks noGrp="1"/>
          </p:cNvSpPr>
          <p:nvPr>
            <p:ph idx="1"/>
          </p:nvPr>
        </p:nvSpPr>
        <p:spPr>
          <a:xfrm>
            <a:off x="285750" y="1975246"/>
            <a:ext cx="8458200" cy="3514727"/>
          </a:xfrm>
        </p:spPr>
        <p:txBody>
          <a:bodyPr>
            <a:normAutofit fontScale="92500"/>
          </a:bodyPr>
          <a:lstStyle/>
          <a:p>
            <a:r>
              <a:rPr lang="en-US" altLang="zh-CN" dirty="0">
                <a:latin typeface="Times New Roman" panose="02020603050405020304" pitchFamily="18" charset="0"/>
                <a:cs typeface="Times New Roman" panose="02020603050405020304" pitchFamily="18" charset="0"/>
              </a:rPr>
              <a:t>Strategy for the improvement of PBCR in China</a:t>
            </a:r>
          </a:p>
          <a:p>
            <a:pPr lvl="1"/>
            <a:r>
              <a:rPr lang="en-US" altLang="zh-CN" b="1" dirty="0">
                <a:latin typeface="Times New Roman" panose="02020603050405020304" pitchFamily="18" charset="0"/>
                <a:cs typeface="Times New Roman" panose="02020603050405020304" pitchFamily="18" charset="0"/>
              </a:rPr>
              <a:t>Regulation</a:t>
            </a:r>
            <a:r>
              <a:rPr lang="zh-CN" altLang="en-US" b="1"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updated, implement, evaluate, award or punishment</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lvl="1"/>
            <a:r>
              <a:rPr lang="en-US" altLang="zh-CN" b="1" dirty="0">
                <a:latin typeface="Times New Roman" panose="02020603050405020304" pitchFamily="18" charset="0"/>
                <a:cs typeface="Times New Roman" panose="02020603050405020304" pitchFamily="18" charset="0"/>
              </a:rPr>
              <a:t>Team building </a:t>
            </a:r>
            <a:r>
              <a:rPr lang="en-US" altLang="zh-CN" dirty="0">
                <a:latin typeface="Times New Roman" panose="02020603050405020304" pitchFamily="18" charset="0"/>
                <a:cs typeface="Times New Roman" panose="02020603050405020304" pitchFamily="18" charset="0"/>
              </a:rPr>
              <a:t>: national, province, local level(professional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staffs)</a:t>
            </a:r>
          </a:p>
          <a:p>
            <a:pPr lvl="1"/>
            <a:r>
              <a:rPr lang="en-US" altLang="zh-CN" b="1" dirty="0">
                <a:latin typeface="Times New Roman" panose="02020603050405020304" pitchFamily="18" charset="0"/>
                <a:cs typeface="Times New Roman" panose="02020603050405020304" pitchFamily="18" charset="0"/>
              </a:rPr>
              <a:t>Training:</a:t>
            </a:r>
            <a:r>
              <a:rPr lang="zh-CN" altLang="en-US"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classified as different grades (eastern/middle/western;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urban/rural; data quality)</a:t>
            </a:r>
          </a:p>
          <a:p>
            <a:pPr lvl="1"/>
            <a:r>
              <a:rPr lang="en-US" altLang="zh-CN" b="1" dirty="0">
                <a:latin typeface="Times New Roman" panose="02020603050405020304" pitchFamily="18" charset="0"/>
                <a:cs typeface="Times New Roman" panose="02020603050405020304" pitchFamily="18" charset="0"/>
              </a:rPr>
              <a:t>Strengthening cooperation </a:t>
            </a:r>
            <a:r>
              <a:rPr lang="en-US" altLang="zh-CN" dirty="0">
                <a:latin typeface="Times New Roman" panose="02020603050405020304" pitchFamily="18" charset="0"/>
                <a:cs typeface="Times New Roman" panose="02020603050405020304" pitchFamily="18" charset="0"/>
              </a:rPr>
              <a:t>about cancer research based on PBCRs</a:t>
            </a:r>
          </a:p>
          <a:p>
            <a:pPr lvl="1"/>
            <a:r>
              <a:rPr lang="en-US" altLang="zh-CN" b="1" dirty="0">
                <a:latin typeface="Times New Roman" panose="02020603050405020304" pitchFamily="18" charset="0"/>
                <a:cs typeface="Times New Roman" panose="02020603050405020304" pitchFamily="18" charset="0"/>
              </a:rPr>
              <a:t>National cancer registry system</a:t>
            </a:r>
            <a:r>
              <a:rPr lang="en-US" altLang="zh-CN" dirty="0">
                <a:latin typeface="Times New Roman" panose="02020603050405020304" pitchFamily="18" charset="0"/>
                <a:cs typeface="Times New Roman" panose="02020603050405020304" pitchFamily="18" charset="0"/>
              </a:rPr>
              <a:t>(to link with other database,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e.g. vital system, national medical record system ..), will coming soon..</a:t>
            </a: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583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CD0827-E4EF-4FD0-AEBF-292EF48F3CA4}"/>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Summary</a:t>
            </a:r>
            <a:endParaRPr lang="zh-CN" altLang="en-US" dirty="0">
              <a:latin typeface="Times New Roman" panose="02020603050405020304" pitchFamily="18" charset="0"/>
              <a:cs typeface="Times New Roman" panose="02020603050405020304" pitchFamily="18" charset="0"/>
            </a:endParaRPr>
          </a:p>
        </p:txBody>
      </p:sp>
      <p:sp>
        <p:nvSpPr>
          <p:cNvPr id="4" name="内容占位符 5">
            <a:extLst>
              <a:ext uri="{FF2B5EF4-FFF2-40B4-BE49-F238E27FC236}">
                <a16:creationId xmlns:a16="http://schemas.microsoft.com/office/drawing/2014/main" id="{C0835A4A-70BC-40D0-BB57-86D1C776E95F}"/>
              </a:ext>
            </a:extLst>
          </p:cNvPr>
          <p:cNvSpPr>
            <a:spLocks noGrp="1"/>
          </p:cNvSpPr>
          <p:nvPr>
            <p:ph idx="1"/>
          </p:nvPr>
        </p:nvSpPr>
        <p:spPr>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SzPct val="50000"/>
              <a:buFont typeface="Wingdings" panose="05000000000000000000" pitchFamily="2" charset="2"/>
              <a:buChar char="n"/>
              <a:defRPr kumimoji="1"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50000"/>
              <a:buFont typeface="Wingdings" panose="05000000000000000000" pitchFamily="2" charset="2"/>
              <a:buChar char="n"/>
              <a:defRPr kumimoji="1" sz="2400" kern="1200">
                <a:solidFill>
                  <a:schemeClr val="tx1"/>
                </a:solidFill>
                <a:latin typeface="Tahoma" panose="020B0604030504040204" pitchFamily="34" charset="0"/>
                <a:ea typeface="+mn-ea"/>
                <a:cs typeface="Tahoma" panose="020B0604030504040204" pitchFamily="34" charset="0"/>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n"/>
              <a:defRPr kumimoji="1" sz="2000" kern="1200">
                <a:solidFill>
                  <a:schemeClr val="tx1"/>
                </a:solidFill>
                <a:latin typeface="Tahoma" panose="020B0604030504040204" pitchFamily="34" charset="0"/>
                <a:ea typeface="+mn-ea"/>
                <a:cs typeface="Tahoma" panose="020B0604030504040204" pitchFamily="34" charset="0"/>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n"/>
              <a:defRPr kumimoji="1" sz="1800" kern="1200">
                <a:solidFill>
                  <a:schemeClr val="tx1"/>
                </a:solidFill>
                <a:latin typeface="Tahoma" panose="020B0604030504040204" pitchFamily="34" charset="0"/>
                <a:ea typeface="+mn-ea"/>
                <a:cs typeface="Tahoma" panose="020B0604030504040204" pitchFamily="34" charset="0"/>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n"/>
              <a:defRPr kumimoji="1" sz="1800" kern="1200">
                <a:solidFill>
                  <a:schemeClr val="tx1"/>
                </a:solidFill>
                <a:latin typeface="Tahoma" panose="020B0604030504040204" pitchFamily="34" charset="0"/>
                <a:ea typeface="+mn-ea"/>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50000"/>
              </a:lnSpc>
            </a:pPr>
            <a:r>
              <a:rPr lang="en-US" altLang="zh-CN" b="1" dirty="0"/>
              <a:t>PBCR data are primary resource for planning and evaluating health services for the prevention, diagnosis and treatment of cancer in China</a:t>
            </a:r>
          </a:p>
          <a:p>
            <a:pPr>
              <a:lnSpc>
                <a:spcPct val="150000"/>
              </a:lnSpc>
            </a:pPr>
            <a:r>
              <a:rPr lang="en-US" altLang="zh-CN" b="1" dirty="0"/>
              <a:t>As a goal of “China’s Cancer Prevention and Control 5-Year Action Plan (2018–2022)”, the nationwide cancer registration system will be strengthened.</a:t>
            </a:r>
          </a:p>
          <a:p>
            <a:endParaRPr lang="zh-CN" altLang="en-US" b="1" dirty="0"/>
          </a:p>
        </p:txBody>
      </p:sp>
    </p:spTree>
    <p:extLst>
      <p:ext uri="{BB962C8B-B14F-4D97-AF65-F5344CB8AC3E}">
        <p14:creationId xmlns:p14="http://schemas.microsoft.com/office/powerpoint/2010/main" val="1646882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329B20-2522-4425-8441-318784624D5F}"/>
              </a:ext>
            </a:extLst>
          </p:cNvPr>
          <p:cNvSpPr>
            <a:spLocks noGrp="1"/>
          </p:cNvSpPr>
          <p:nvPr>
            <p:ph type="title"/>
          </p:nvPr>
        </p:nvSpPr>
        <p:spPr>
          <a:xfrm>
            <a:off x="557893" y="2259240"/>
            <a:ext cx="7886700" cy="1325563"/>
          </a:xfrm>
        </p:spPr>
        <p:txBody>
          <a:bodyPr>
            <a:normAutofit fontScale="90000"/>
          </a:bodyPr>
          <a:lstStyle/>
          <a:p>
            <a:r>
              <a:rPr lang="en-US" altLang="zh-CN" sz="5400" b="1" dirty="0">
                <a:latin typeface="Times New Roman" panose="02020603050405020304" pitchFamily="18" charset="0"/>
                <a:cs typeface="Times New Roman" panose="02020603050405020304" pitchFamily="18" charset="0"/>
              </a:rPr>
              <a:t>Thanks</a:t>
            </a:r>
            <a:r>
              <a:rPr lang="zh-CN" altLang="en-US" sz="5400" b="1" dirty="0">
                <a:latin typeface="Times New Roman" panose="02020603050405020304" pitchFamily="18" charset="0"/>
                <a:cs typeface="Times New Roman" panose="02020603050405020304" pitchFamily="18" charset="0"/>
              </a:rPr>
              <a:t> </a:t>
            </a:r>
            <a:r>
              <a:rPr lang="en-US" altLang="zh-CN" sz="5400" b="1" dirty="0">
                <a:latin typeface="Times New Roman" panose="02020603050405020304" pitchFamily="18" charset="0"/>
                <a:cs typeface="Times New Roman" panose="02020603050405020304" pitchFamily="18" charset="0"/>
              </a:rPr>
              <a:t>for</a:t>
            </a:r>
            <a:r>
              <a:rPr lang="zh-CN" altLang="en-US" sz="5400" b="1" dirty="0">
                <a:latin typeface="Times New Roman" panose="02020603050405020304" pitchFamily="18" charset="0"/>
                <a:cs typeface="Times New Roman" panose="02020603050405020304" pitchFamily="18" charset="0"/>
              </a:rPr>
              <a:t> </a:t>
            </a:r>
            <a:r>
              <a:rPr lang="en-US" altLang="zh-CN" sz="5400" b="1" dirty="0">
                <a:latin typeface="Times New Roman" panose="02020603050405020304" pitchFamily="18" charset="0"/>
                <a:cs typeface="Times New Roman" panose="02020603050405020304" pitchFamily="18" charset="0"/>
              </a:rPr>
              <a:t>your attention !</a:t>
            </a:r>
            <a:endParaRPr lang="zh-CN" altLang="en-US" sz="5400" b="1"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C269FEC7-B278-429D-A62A-77C7EC0963AE}"/>
              </a:ext>
            </a:extLst>
          </p:cNvPr>
          <p:cNvSpPr/>
          <p:nvPr/>
        </p:nvSpPr>
        <p:spPr>
          <a:xfrm>
            <a:off x="699407" y="3584803"/>
            <a:ext cx="3291670" cy="523220"/>
          </a:xfrm>
          <a:prstGeom prst="rect">
            <a:avLst/>
          </a:prstGeom>
        </p:spPr>
        <p:txBody>
          <a:bodyPr wrap="none">
            <a:spAutoFit/>
          </a:bodyPr>
          <a:lstStyle/>
          <a:p>
            <a:r>
              <a:rPr lang="en-US" altLang="zh-CN" sz="2800" dirty="0"/>
              <a:t>weiwq@cicams.ac.cn</a:t>
            </a:r>
            <a:endParaRPr lang="zh-CN" altLang="en-US" sz="2800" dirty="0"/>
          </a:p>
        </p:txBody>
      </p:sp>
      <p:sp>
        <p:nvSpPr>
          <p:cNvPr id="5" name="矩形 4">
            <a:extLst>
              <a:ext uri="{FF2B5EF4-FFF2-40B4-BE49-F238E27FC236}">
                <a16:creationId xmlns:a16="http://schemas.microsoft.com/office/drawing/2014/main" id="{D17150F2-6474-4B43-AE5D-96325A744827}"/>
              </a:ext>
            </a:extLst>
          </p:cNvPr>
          <p:cNvSpPr/>
          <p:nvPr/>
        </p:nvSpPr>
        <p:spPr>
          <a:xfrm>
            <a:off x="699407" y="4194403"/>
            <a:ext cx="4603440" cy="523220"/>
          </a:xfrm>
          <a:prstGeom prst="rect">
            <a:avLst/>
          </a:prstGeom>
        </p:spPr>
        <p:txBody>
          <a:bodyPr wrap="none">
            <a:spAutoFit/>
          </a:bodyPr>
          <a:lstStyle/>
          <a:p>
            <a:r>
              <a:rPr lang="en-US" altLang="zh-CN" sz="2800" dirty="0"/>
              <a:t>Zhengrongshou@cicams.ac.cn</a:t>
            </a:r>
            <a:endParaRPr lang="zh-CN" altLang="en-US" sz="2800" dirty="0"/>
          </a:p>
        </p:txBody>
      </p:sp>
    </p:spTree>
    <p:extLst>
      <p:ext uri="{BB962C8B-B14F-4D97-AF65-F5344CB8AC3E}">
        <p14:creationId xmlns:p14="http://schemas.microsoft.com/office/powerpoint/2010/main" val="364379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1D1CC45-B2F1-48E6-AC95-E11A57AB0AD5}"/>
              </a:ext>
            </a:extLst>
          </p:cNvPr>
          <p:cNvSpPr>
            <a:spLocks noGrp="1"/>
          </p:cNvSpPr>
          <p:nvPr>
            <p:ph type="title"/>
          </p:nvPr>
        </p:nvSpPr>
        <p:spPr>
          <a:xfrm>
            <a:off x="0" y="515675"/>
            <a:ext cx="9144000" cy="994172"/>
          </a:xfrm>
        </p:spPr>
        <p:txBody>
          <a:bodyPr>
            <a:noAutofit/>
          </a:bodyPr>
          <a:lstStyle/>
          <a:p>
            <a:pPr algn="ctr"/>
            <a:r>
              <a:rPr lang="en-US" altLang="zh-CN" sz="3600" dirty="0">
                <a:latin typeface="Arial Black" panose="020B0A04020102020204" pitchFamily="34" charset="0"/>
              </a:rPr>
              <a:t>Progress</a:t>
            </a:r>
            <a:br>
              <a:rPr lang="en-US" altLang="zh-CN" sz="3600" dirty="0">
                <a:latin typeface="Arial Black" panose="020B0A04020102020204" pitchFamily="34" charset="0"/>
              </a:rPr>
            </a:br>
            <a:r>
              <a:rPr lang="en-US" altLang="zh-CN" sz="3600" dirty="0">
                <a:latin typeface="Arial Black" panose="020B0A04020102020204" pitchFamily="34" charset="0"/>
              </a:rPr>
              <a:t>Annual Cancer Registry Report</a:t>
            </a:r>
            <a:br>
              <a:rPr lang="zh-CN" altLang="en-US" sz="3600" dirty="0"/>
            </a:br>
            <a:endParaRPr lang="zh-CN" altLang="en-US" sz="3600" dirty="0"/>
          </a:p>
        </p:txBody>
      </p:sp>
      <p:grpSp>
        <p:nvGrpSpPr>
          <p:cNvPr id="17" name="组合 16">
            <a:extLst>
              <a:ext uri="{FF2B5EF4-FFF2-40B4-BE49-F238E27FC236}">
                <a16:creationId xmlns:a16="http://schemas.microsoft.com/office/drawing/2014/main" id="{851E7443-A017-4D86-B652-361250F447B6}"/>
              </a:ext>
            </a:extLst>
          </p:cNvPr>
          <p:cNvGrpSpPr/>
          <p:nvPr/>
        </p:nvGrpSpPr>
        <p:grpSpPr>
          <a:xfrm>
            <a:off x="1029810" y="1935333"/>
            <a:ext cx="7057747" cy="3622088"/>
            <a:chOff x="683567" y="2204864"/>
            <a:chExt cx="7488673" cy="3672208"/>
          </a:xfrm>
        </p:grpSpPr>
        <p:pic>
          <p:nvPicPr>
            <p:cNvPr id="18" name="Picture 4" descr="C:\Users\siwei\AppData\Roaming\Tencent\Users\301953\QQ\WinTemp\RichOle\%4MN_5DO)%2((35991XQL5C.jpg">
              <a:extLst>
                <a:ext uri="{FF2B5EF4-FFF2-40B4-BE49-F238E27FC236}">
                  <a16:creationId xmlns:a16="http://schemas.microsoft.com/office/drawing/2014/main" id="{CB8A9003-405C-4C59-A64C-07334105F7BA}"/>
                </a:ext>
              </a:extLst>
            </p:cNvPr>
            <p:cNvPicPr preferRelativeResize="0">
              <a:picLocks noChangeArrowheads="1"/>
            </p:cNvPicPr>
            <p:nvPr/>
          </p:nvPicPr>
          <p:blipFill>
            <a:blip r:embed="rId2" cstate="print"/>
            <a:srcRect/>
            <a:stretch>
              <a:fillRect/>
            </a:stretch>
          </p:blipFill>
          <p:spPr bwMode="auto">
            <a:xfrm>
              <a:off x="2195736" y="4077072"/>
              <a:ext cx="1440000" cy="1800000"/>
            </a:xfrm>
            <a:prstGeom prst="rect">
              <a:avLst/>
            </a:prstGeom>
            <a:noFill/>
            <a:ln w="9525">
              <a:noFill/>
              <a:miter lim="800000"/>
              <a:headEnd/>
              <a:tailEnd/>
            </a:ln>
          </p:spPr>
        </p:pic>
        <p:pic>
          <p:nvPicPr>
            <p:cNvPr id="19" name="图片 18">
              <a:extLst>
                <a:ext uri="{FF2B5EF4-FFF2-40B4-BE49-F238E27FC236}">
                  <a16:creationId xmlns:a16="http://schemas.microsoft.com/office/drawing/2014/main" id="{9D62FB3F-1702-47B4-A5A2-888AE5ADEEF5}"/>
                </a:ext>
              </a:extLst>
            </p:cNvPr>
            <p:cNvPicPr preferRelativeResize="0">
              <a:picLocks/>
            </p:cNvPicPr>
            <p:nvPr/>
          </p:nvPicPr>
          <p:blipFill>
            <a:blip r:embed="rId3" cstate="print"/>
            <a:stretch>
              <a:fillRect/>
            </a:stretch>
          </p:blipFill>
          <p:spPr>
            <a:xfrm>
              <a:off x="683567" y="2204864"/>
              <a:ext cx="1440000" cy="1800000"/>
            </a:xfrm>
            <a:prstGeom prst="rect">
              <a:avLst/>
            </a:prstGeom>
          </p:spPr>
        </p:pic>
        <p:pic>
          <p:nvPicPr>
            <p:cNvPr id="20" name="图片 19">
              <a:extLst>
                <a:ext uri="{FF2B5EF4-FFF2-40B4-BE49-F238E27FC236}">
                  <a16:creationId xmlns:a16="http://schemas.microsoft.com/office/drawing/2014/main" id="{44C8E1F9-7097-4426-BA13-152692260BD5}"/>
                </a:ext>
              </a:extLst>
            </p:cNvPr>
            <p:cNvPicPr preferRelativeResize="0">
              <a:picLocks/>
            </p:cNvPicPr>
            <p:nvPr/>
          </p:nvPicPr>
          <p:blipFill>
            <a:blip r:embed="rId4" cstate="print"/>
            <a:stretch>
              <a:fillRect/>
            </a:stretch>
          </p:blipFill>
          <p:spPr>
            <a:xfrm>
              <a:off x="2195736" y="2205064"/>
              <a:ext cx="1440000" cy="1800000"/>
            </a:xfrm>
            <a:prstGeom prst="rect">
              <a:avLst/>
            </a:prstGeom>
          </p:spPr>
        </p:pic>
        <p:pic>
          <p:nvPicPr>
            <p:cNvPr id="21" name="Picture 1" descr="C:\Users\siwei\AppData\Roaming\Tencent\Users\301953\QQ\WinTemp\RichOle\[CR%6%IIY`}({`L8M46R8@X.jpg">
              <a:extLst>
                <a:ext uri="{FF2B5EF4-FFF2-40B4-BE49-F238E27FC236}">
                  <a16:creationId xmlns:a16="http://schemas.microsoft.com/office/drawing/2014/main" id="{B95CC727-BA4B-489E-9892-05FBF0EC8133}"/>
                </a:ext>
              </a:extLst>
            </p:cNvPr>
            <p:cNvPicPr preferRelativeResize="0">
              <a:picLocks noChangeArrowheads="1"/>
            </p:cNvPicPr>
            <p:nvPr/>
          </p:nvPicPr>
          <p:blipFill>
            <a:blip r:embed="rId5" cstate="print"/>
            <a:srcRect/>
            <a:stretch>
              <a:fillRect/>
            </a:stretch>
          </p:blipFill>
          <p:spPr bwMode="auto">
            <a:xfrm>
              <a:off x="6732240" y="4077072"/>
              <a:ext cx="1440000" cy="1800000"/>
            </a:xfrm>
            <a:prstGeom prst="rect">
              <a:avLst/>
            </a:prstGeom>
            <a:noFill/>
            <a:ln w="9525">
              <a:noFill/>
              <a:miter lim="800000"/>
              <a:headEnd/>
              <a:tailEnd/>
            </a:ln>
          </p:spPr>
        </p:pic>
        <p:pic>
          <p:nvPicPr>
            <p:cNvPr id="22" name="Picture 2" descr="C:\Users\siwei\AppData\Roaming\Tencent\Users\301953\QQ\WinTemp\RichOle\W9F)NB4K(%(JMEE[FVU4YO2.jpg">
              <a:extLst>
                <a:ext uri="{FF2B5EF4-FFF2-40B4-BE49-F238E27FC236}">
                  <a16:creationId xmlns:a16="http://schemas.microsoft.com/office/drawing/2014/main" id="{B9709898-DA7F-4134-81AD-55C227ADDFCD}"/>
                </a:ext>
              </a:extLst>
            </p:cNvPr>
            <p:cNvPicPr preferRelativeResize="0">
              <a:picLocks noChangeArrowheads="1"/>
            </p:cNvPicPr>
            <p:nvPr/>
          </p:nvPicPr>
          <p:blipFill>
            <a:blip r:embed="rId6" cstate="print"/>
            <a:srcRect/>
            <a:stretch>
              <a:fillRect/>
            </a:stretch>
          </p:blipFill>
          <p:spPr bwMode="auto">
            <a:xfrm>
              <a:off x="5220072" y="4077072"/>
              <a:ext cx="1440000" cy="1800000"/>
            </a:xfrm>
            <a:prstGeom prst="rect">
              <a:avLst/>
            </a:prstGeom>
            <a:noFill/>
            <a:ln w="9525">
              <a:noFill/>
              <a:miter lim="800000"/>
              <a:headEnd/>
              <a:tailEnd/>
            </a:ln>
          </p:spPr>
        </p:pic>
        <p:pic>
          <p:nvPicPr>
            <p:cNvPr id="23" name="Picture 5" descr="C:\Users\siwei\AppData\Roaming\Tencent\Users\301953\QQ\WinTemp\RichOle\NG]FLWGKYI)(M8NCQNE)%_E.jpg">
              <a:extLst>
                <a:ext uri="{FF2B5EF4-FFF2-40B4-BE49-F238E27FC236}">
                  <a16:creationId xmlns:a16="http://schemas.microsoft.com/office/drawing/2014/main" id="{429D0E12-7C0C-4641-B85E-AEF1B7CC45FB}"/>
                </a:ext>
              </a:extLst>
            </p:cNvPr>
            <p:cNvPicPr preferRelativeResize="0">
              <a:picLocks noChangeArrowheads="1"/>
            </p:cNvPicPr>
            <p:nvPr/>
          </p:nvPicPr>
          <p:blipFill>
            <a:blip r:embed="rId7" cstate="print"/>
            <a:srcRect/>
            <a:stretch>
              <a:fillRect/>
            </a:stretch>
          </p:blipFill>
          <p:spPr bwMode="auto">
            <a:xfrm>
              <a:off x="683568" y="4077072"/>
              <a:ext cx="1440000" cy="1800000"/>
            </a:xfrm>
            <a:prstGeom prst="rect">
              <a:avLst/>
            </a:prstGeom>
            <a:noFill/>
            <a:ln w="9525">
              <a:noFill/>
              <a:miter lim="800000"/>
              <a:headEnd/>
              <a:tailEnd/>
            </a:ln>
          </p:spPr>
        </p:pic>
        <p:pic>
          <p:nvPicPr>
            <p:cNvPr id="24" name="Picture 3" descr="C:\Users\siwei\AppData\Roaming\Tencent\Users\301953\QQ\WinTemp\RichOle\D$HTV)VNWE[TPBX[)8CMGC4.jpg">
              <a:extLst>
                <a:ext uri="{FF2B5EF4-FFF2-40B4-BE49-F238E27FC236}">
                  <a16:creationId xmlns:a16="http://schemas.microsoft.com/office/drawing/2014/main" id="{8CE3BF44-E653-4BB6-8FA1-43968BF8B649}"/>
                </a:ext>
              </a:extLst>
            </p:cNvPr>
            <p:cNvPicPr preferRelativeResize="0">
              <a:picLocks noChangeArrowheads="1"/>
            </p:cNvPicPr>
            <p:nvPr/>
          </p:nvPicPr>
          <p:blipFill>
            <a:blip r:embed="rId8" cstate="print"/>
            <a:srcRect/>
            <a:stretch>
              <a:fillRect/>
            </a:stretch>
          </p:blipFill>
          <p:spPr bwMode="auto">
            <a:xfrm>
              <a:off x="3707904" y="4077072"/>
              <a:ext cx="1440000" cy="1800000"/>
            </a:xfrm>
            <a:prstGeom prst="rect">
              <a:avLst/>
            </a:prstGeom>
            <a:noFill/>
            <a:ln w="9525">
              <a:noFill/>
              <a:miter lim="800000"/>
              <a:headEnd/>
              <a:tailEnd/>
            </a:ln>
          </p:spPr>
        </p:pic>
        <p:pic>
          <p:nvPicPr>
            <p:cNvPr id="25" name="Picture 5" descr="C:\Users\siwei\AppData\Roaming\Tencent\Users\301953\QQ\WinTemp\RichOle\NG]FLWGKYI)(M8NCQNE)%_E.jpg">
              <a:extLst>
                <a:ext uri="{FF2B5EF4-FFF2-40B4-BE49-F238E27FC236}">
                  <a16:creationId xmlns:a16="http://schemas.microsoft.com/office/drawing/2014/main" id="{CFA015BC-EC06-42AA-8C28-9D82DB69D28F}"/>
                </a:ext>
              </a:extLst>
            </p:cNvPr>
            <p:cNvPicPr preferRelativeResize="0">
              <a:picLocks noChangeArrowheads="1"/>
            </p:cNvPicPr>
            <p:nvPr/>
          </p:nvPicPr>
          <p:blipFill>
            <a:blip r:embed="rId9" cstate="print"/>
            <a:srcRect/>
            <a:stretch>
              <a:fillRect/>
            </a:stretch>
          </p:blipFill>
          <p:spPr bwMode="auto">
            <a:xfrm>
              <a:off x="6732240" y="2204864"/>
              <a:ext cx="1440000" cy="1800000"/>
            </a:xfrm>
            <a:prstGeom prst="rect">
              <a:avLst/>
            </a:prstGeom>
            <a:noFill/>
            <a:ln w="9525">
              <a:noFill/>
              <a:miter lim="800000"/>
              <a:headEnd/>
              <a:tailEnd/>
            </a:ln>
          </p:spPr>
        </p:pic>
        <p:pic>
          <p:nvPicPr>
            <p:cNvPr id="26" name="Picture 2">
              <a:extLst>
                <a:ext uri="{FF2B5EF4-FFF2-40B4-BE49-F238E27FC236}">
                  <a16:creationId xmlns:a16="http://schemas.microsoft.com/office/drawing/2014/main" id="{BE85593B-69BB-4F3B-B1A5-C5AFBF0A29DE}"/>
                </a:ext>
              </a:extLst>
            </p:cNvPr>
            <p:cNvPicPr preferRelativeResize="0">
              <a:picLocks noChangeArrowheads="1"/>
            </p:cNvPicPr>
            <p:nvPr/>
          </p:nvPicPr>
          <p:blipFill>
            <a:blip r:embed="rId10" cstate="print"/>
            <a:srcRect/>
            <a:stretch>
              <a:fillRect/>
            </a:stretch>
          </p:blipFill>
          <p:spPr bwMode="auto">
            <a:xfrm>
              <a:off x="3707904" y="2204864"/>
              <a:ext cx="1440000" cy="1800000"/>
            </a:xfrm>
            <a:prstGeom prst="rect">
              <a:avLst/>
            </a:prstGeom>
            <a:noFill/>
            <a:ln w="9525">
              <a:noFill/>
              <a:miter lim="800000"/>
              <a:headEnd/>
              <a:tailEnd/>
            </a:ln>
          </p:spPr>
        </p:pic>
        <p:pic>
          <p:nvPicPr>
            <p:cNvPr id="27" name="Picture 10">
              <a:extLst>
                <a:ext uri="{FF2B5EF4-FFF2-40B4-BE49-F238E27FC236}">
                  <a16:creationId xmlns:a16="http://schemas.microsoft.com/office/drawing/2014/main" id="{4335964F-FBA6-4EF8-B921-A3672B94FF7D}"/>
                </a:ext>
              </a:extLst>
            </p:cNvPr>
            <p:cNvPicPr preferRelativeResize="0">
              <a:picLocks noChangeArrowheads="1"/>
            </p:cNvPicPr>
            <p:nvPr/>
          </p:nvPicPr>
          <p:blipFill>
            <a:blip r:embed="rId11" cstate="print"/>
            <a:srcRect/>
            <a:stretch>
              <a:fillRect/>
            </a:stretch>
          </p:blipFill>
          <p:spPr bwMode="auto">
            <a:xfrm>
              <a:off x="5220072" y="2204864"/>
              <a:ext cx="1440000" cy="1800000"/>
            </a:xfrm>
            <a:prstGeom prst="rect">
              <a:avLst/>
            </a:prstGeom>
            <a:noFill/>
            <a:ln w="9525">
              <a:noFill/>
              <a:miter lim="800000"/>
              <a:headEnd/>
              <a:tailEnd/>
            </a:ln>
          </p:spPr>
        </p:pic>
      </p:grpSp>
      <p:sp>
        <p:nvSpPr>
          <p:cNvPr id="28" name="矩形 27">
            <a:extLst>
              <a:ext uri="{FF2B5EF4-FFF2-40B4-BE49-F238E27FC236}">
                <a16:creationId xmlns:a16="http://schemas.microsoft.com/office/drawing/2014/main" id="{2B8F3663-1579-4816-8F58-BC3DF7E5DAF0}"/>
              </a:ext>
            </a:extLst>
          </p:cNvPr>
          <p:cNvSpPr/>
          <p:nvPr/>
        </p:nvSpPr>
        <p:spPr>
          <a:xfrm>
            <a:off x="1708378" y="5713372"/>
            <a:ext cx="5616505" cy="338554"/>
          </a:xfrm>
          <a:prstGeom prst="rect">
            <a:avLst/>
          </a:prstGeom>
        </p:spPr>
        <p:txBody>
          <a:bodyPr wrap="square">
            <a:spAutoFit/>
          </a:bodyPr>
          <a:lstStyle/>
          <a:p>
            <a:pPr algn="ctr"/>
            <a:r>
              <a:rPr lang="en-US" altLang="zh-CN" sz="1600" b="1" dirty="0">
                <a:latin typeface="Arial" panose="020B0604020202020204" pitchFamily="34" charset="0"/>
                <a:cs typeface="Arial" panose="020B0604020202020204" pitchFamily="34" charset="0"/>
              </a:rPr>
              <a:t>Establish a mechanism for cancer information releasing</a:t>
            </a:r>
            <a:endParaRPr lang="zh-CN" alt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90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D32FE12-91B0-4BAA-8AF3-EA800E0CBDE4}"/>
              </a:ext>
            </a:extLst>
          </p:cNvPr>
          <p:cNvSpPr>
            <a:spLocks noGrp="1"/>
          </p:cNvSpPr>
          <p:nvPr>
            <p:ph idx="1"/>
          </p:nvPr>
        </p:nvSpPr>
        <p:spPr>
          <a:xfrm>
            <a:off x="605903" y="2361012"/>
            <a:ext cx="4113054" cy="3263504"/>
          </a:xfrm>
        </p:spPr>
        <p:txBody>
          <a:bodyPr>
            <a:normAutofit fontScale="92500" lnSpcReduction="20000"/>
          </a:bodyPr>
          <a:lstStyle/>
          <a:p>
            <a:pPr>
              <a:lnSpc>
                <a:spcPct val="150000"/>
              </a:lnSpc>
            </a:pPr>
            <a:r>
              <a:rPr lang="en-US" altLang="zh-CN" b="1" dirty="0"/>
              <a:t>All hospitals, medical and health institutions are required to submit cancer records to cancer registries. CDCs provide data on cause of death.</a:t>
            </a:r>
            <a:endParaRPr lang="zh-CN" altLang="en-US" b="1" dirty="0"/>
          </a:p>
        </p:txBody>
      </p:sp>
      <p:sp>
        <p:nvSpPr>
          <p:cNvPr id="6" name="标题 1">
            <a:extLst>
              <a:ext uri="{FF2B5EF4-FFF2-40B4-BE49-F238E27FC236}">
                <a16:creationId xmlns:a16="http://schemas.microsoft.com/office/drawing/2014/main" id="{44BED358-32D2-4B57-86B5-59B12A1906F4}"/>
              </a:ext>
            </a:extLst>
          </p:cNvPr>
          <p:cNvSpPr txBox="1">
            <a:spLocks/>
          </p:cNvSpPr>
          <p:nvPr/>
        </p:nvSpPr>
        <p:spPr>
          <a:xfrm>
            <a:off x="605903" y="239312"/>
            <a:ext cx="7912168"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dirty="0">
                <a:latin typeface="Arial Black" panose="020B0A04020102020204" pitchFamily="34" charset="0"/>
              </a:rPr>
              <a:t>Progress</a:t>
            </a:r>
            <a:br>
              <a:rPr lang="en-US" altLang="zh-CN" sz="3600" dirty="0">
                <a:latin typeface="Arial Black" panose="020B0A04020102020204" pitchFamily="34" charset="0"/>
              </a:rPr>
            </a:br>
            <a:r>
              <a:rPr lang="en-US" altLang="zh-CN" sz="3600" dirty="0">
                <a:latin typeface="Arial Black" panose="020B0A04020102020204" pitchFamily="34" charset="0"/>
              </a:rPr>
              <a:t>Cancer Registration Management Regulation</a:t>
            </a:r>
            <a:endParaRPr lang="zh-CN" altLang="en-US" sz="3600" dirty="0">
              <a:latin typeface="Arial Black" panose="020B0A04020102020204" pitchFamily="34" charset="0"/>
            </a:endParaRPr>
          </a:p>
        </p:txBody>
      </p:sp>
      <p:pic>
        <p:nvPicPr>
          <p:cNvPr id="4" name="内容占位符 8">
            <a:extLst>
              <a:ext uri="{FF2B5EF4-FFF2-40B4-BE49-F238E27FC236}">
                <a16:creationId xmlns:a16="http://schemas.microsoft.com/office/drawing/2014/main" id="{3BD35352-0BF7-4D32-83BE-26439DA45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613" y="2290043"/>
            <a:ext cx="2960030" cy="3263504"/>
          </a:xfrm>
          <a:prstGeom prst="rect">
            <a:avLst/>
          </a:prstGeom>
        </p:spPr>
      </p:pic>
      <p:sp>
        <p:nvSpPr>
          <p:cNvPr id="5" name="文本框 4">
            <a:extLst>
              <a:ext uri="{FF2B5EF4-FFF2-40B4-BE49-F238E27FC236}">
                <a16:creationId xmlns:a16="http://schemas.microsoft.com/office/drawing/2014/main" id="{21CCDF51-1A9A-4F4B-8820-15F65947F07F}"/>
              </a:ext>
            </a:extLst>
          </p:cNvPr>
          <p:cNvSpPr txBox="1"/>
          <p:nvPr/>
        </p:nvSpPr>
        <p:spPr>
          <a:xfrm>
            <a:off x="4324582" y="5705730"/>
            <a:ext cx="4762842" cy="300082"/>
          </a:xfrm>
          <a:prstGeom prst="rect">
            <a:avLst/>
          </a:prstGeom>
          <a:noFill/>
        </p:spPr>
        <p:txBody>
          <a:bodyPr wrap="none" rtlCol="0">
            <a:spAutoFit/>
          </a:bodyPr>
          <a:lstStyle/>
          <a:p>
            <a:r>
              <a:rPr lang="en-US" altLang="zh-CN" sz="1350" b="1" dirty="0">
                <a:solidFill>
                  <a:srgbClr val="FF0000"/>
                </a:solidFill>
                <a:latin typeface="Arial" panose="020B0604020202020204" pitchFamily="34" charset="0"/>
                <a:cs typeface="Arial" panose="020B0604020202020204" pitchFamily="34" charset="0"/>
              </a:rPr>
              <a:t>Published by National Health Commission of PRC, 2015</a:t>
            </a:r>
            <a:endParaRPr lang="zh-CN" altLang="en-US" sz="135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613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组合 111">
            <a:extLst>
              <a:ext uri="{FF2B5EF4-FFF2-40B4-BE49-F238E27FC236}">
                <a16:creationId xmlns:a16="http://schemas.microsoft.com/office/drawing/2014/main" id="{2244BB56-7422-425A-ACD6-E0B211D45436}"/>
              </a:ext>
            </a:extLst>
          </p:cNvPr>
          <p:cNvGrpSpPr/>
          <p:nvPr/>
        </p:nvGrpSpPr>
        <p:grpSpPr>
          <a:xfrm>
            <a:off x="116748" y="2139518"/>
            <a:ext cx="8342144" cy="3703790"/>
            <a:chOff x="889335" y="1912690"/>
            <a:chExt cx="7875869" cy="3015566"/>
          </a:xfrm>
        </p:grpSpPr>
        <p:sp>
          <p:nvSpPr>
            <p:cNvPr id="101" name="矩形 100">
              <a:extLst>
                <a:ext uri="{FF2B5EF4-FFF2-40B4-BE49-F238E27FC236}">
                  <a16:creationId xmlns:a16="http://schemas.microsoft.com/office/drawing/2014/main" id="{0FD985BD-D633-4D4C-9754-F57F2129A4CE}"/>
                </a:ext>
              </a:extLst>
            </p:cNvPr>
            <p:cNvSpPr/>
            <p:nvPr/>
          </p:nvSpPr>
          <p:spPr>
            <a:xfrm>
              <a:off x="4560246" y="4436212"/>
              <a:ext cx="134462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2" name="矩形 101">
              <a:extLst>
                <a:ext uri="{FF2B5EF4-FFF2-40B4-BE49-F238E27FC236}">
                  <a16:creationId xmlns:a16="http://schemas.microsoft.com/office/drawing/2014/main" id="{B37B1750-4224-4F13-BBB8-A25DA0D238C0}"/>
                </a:ext>
              </a:extLst>
            </p:cNvPr>
            <p:cNvSpPr/>
            <p:nvPr/>
          </p:nvSpPr>
          <p:spPr>
            <a:xfrm>
              <a:off x="6021949" y="4430954"/>
              <a:ext cx="113405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3" name="矩形 102">
              <a:extLst>
                <a:ext uri="{FF2B5EF4-FFF2-40B4-BE49-F238E27FC236}">
                  <a16:creationId xmlns:a16="http://schemas.microsoft.com/office/drawing/2014/main" id="{04B088C4-A678-4DA5-84C5-3C825C3785B4}"/>
                </a:ext>
              </a:extLst>
            </p:cNvPr>
            <p:cNvSpPr/>
            <p:nvPr/>
          </p:nvSpPr>
          <p:spPr>
            <a:xfrm>
              <a:off x="7253892" y="4405272"/>
              <a:ext cx="134361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8" name="矩形 77">
              <a:extLst>
                <a:ext uri="{FF2B5EF4-FFF2-40B4-BE49-F238E27FC236}">
                  <a16:creationId xmlns:a16="http://schemas.microsoft.com/office/drawing/2014/main" id="{9BE2F646-879C-499B-B791-8E490F664F0A}"/>
                </a:ext>
              </a:extLst>
            </p:cNvPr>
            <p:cNvSpPr/>
            <p:nvPr/>
          </p:nvSpPr>
          <p:spPr>
            <a:xfrm>
              <a:off x="3459721" y="4424359"/>
              <a:ext cx="93282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6" name="矩形 75">
              <a:extLst>
                <a:ext uri="{FF2B5EF4-FFF2-40B4-BE49-F238E27FC236}">
                  <a16:creationId xmlns:a16="http://schemas.microsoft.com/office/drawing/2014/main" id="{5985A333-8D84-4409-B7DD-B410B685D4E7}"/>
                </a:ext>
              </a:extLst>
            </p:cNvPr>
            <p:cNvSpPr/>
            <p:nvPr/>
          </p:nvSpPr>
          <p:spPr>
            <a:xfrm>
              <a:off x="2254398" y="4430955"/>
              <a:ext cx="93282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5" name="矩形 74">
              <a:extLst>
                <a:ext uri="{FF2B5EF4-FFF2-40B4-BE49-F238E27FC236}">
                  <a16:creationId xmlns:a16="http://schemas.microsoft.com/office/drawing/2014/main" id="{2117BAA1-F77A-4BF6-81B4-A6A241905AD6}"/>
                </a:ext>
              </a:extLst>
            </p:cNvPr>
            <p:cNvSpPr/>
            <p:nvPr/>
          </p:nvSpPr>
          <p:spPr>
            <a:xfrm>
              <a:off x="889335" y="4413478"/>
              <a:ext cx="120615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6" name="Group 2">
              <a:extLst>
                <a:ext uri="{FF2B5EF4-FFF2-40B4-BE49-F238E27FC236}">
                  <a16:creationId xmlns:a16="http://schemas.microsoft.com/office/drawing/2014/main" id="{90C2EB44-2E84-45E2-9DE7-F37793414103}"/>
                </a:ext>
              </a:extLst>
            </p:cNvPr>
            <p:cNvGrpSpPr>
              <a:grpSpLocks/>
            </p:cNvGrpSpPr>
            <p:nvPr/>
          </p:nvGrpSpPr>
          <p:grpSpPr bwMode="auto">
            <a:xfrm>
              <a:off x="1063781" y="1912690"/>
              <a:ext cx="6355835" cy="3015566"/>
              <a:chOff x="83" y="912"/>
              <a:chExt cx="4732" cy="2286"/>
            </a:xfrm>
          </p:grpSpPr>
          <p:grpSp>
            <p:nvGrpSpPr>
              <p:cNvPr id="8" name="Group 6">
                <a:extLst>
                  <a:ext uri="{FF2B5EF4-FFF2-40B4-BE49-F238E27FC236}">
                    <a16:creationId xmlns:a16="http://schemas.microsoft.com/office/drawing/2014/main" id="{AC163410-C7EF-4390-898F-172A4E3FE63F}"/>
                  </a:ext>
                </a:extLst>
              </p:cNvPr>
              <p:cNvGrpSpPr>
                <a:grpSpLocks/>
              </p:cNvGrpSpPr>
              <p:nvPr/>
            </p:nvGrpSpPr>
            <p:grpSpPr bwMode="auto">
              <a:xfrm>
                <a:off x="574" y="1762"/>
                <a:ext cx="1572" cy="553"/>
                <a:chOff x="479" y="1824"/>
                <a:chExt cx="1607" cy="562"/>
              </a:xfrm>
            </p:grpSpPr>
            <p:sp>
              <p:nvSpPr>
                <p:cNvPr id="49" name="Freeform 7">
                  <a:extLst>
                    <a:ext uri="{FF2B5EF4-FFF2-40B4-BE49-F238E27FC236}">
                      <a16:creationId xmlns:a16="http://schemas.microsoft.com/office/drawing/2014/main" id="{E0F6CC50-6B8E-4471-BB1C-CBE4CE47A693}"/>
                    </a:ext>
                  </a:extLst>
                </p:cNvPr>
                <p:cNvSpPr>
                  <a:spLocks/>
                </p:cNvSpPr>
                <p:nvPr/>
              </p:nvSpPr>
              <p:spPr bwMode="gray">
                <a:xfrm>
                  <a:off x="681"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CN" altLang="en-US" sz="1600"/>
                </a:p>
              </p:txBody>
            </p:sp>
            <p:sp>
              <p:nvSpPr>
                <p:cNvPr id="50" name="Rectangle 8">
                  <a:extLst>
                    <a:ext uri="{FF2B5EF4-FFF2-40B4-BE49-F238E27FC236}">
                      <a16:creationId xmlns:a16="http://schemas.microsoft.com/office/drawing/2014/main" id="{BA9E9904-3F47-427A-BD79-2652D19988A9}"/>
                    </a:ext>
                  </a:extLst>
                </p:cNvPr>
                <p:cNvSpPr>
                  <a:spLocks noChangeArrowheads="1"/>
                </p:cNvSpPr>
                <p:nvPr/>
              </p:nvSpPr>
              <p:spPr bwMode="gray">
                <a:xfrm>
                  <a:off x="479" y="1824"/>
                  <a:ext cx="1607" cy="480"/>
                </a:xfrm>
                <a:prstGeom prst="rect">
                  <a:avLst/>
                </a:prstGeom>
                <a:ln w="19050">
                  <a:solidFill>
                    <a:schemeClr val="accent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en-US" altLang="zh-CN" sz="1600" b="1" dirty="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Main source</a:t>
                  </a:r>
                  <a:endParaRPr lang="zh-CN" altLang="en-US" sz="1600" b="1" dirty="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grpSp>
          <p:grpSp>
            <p:nvGrpSpPr>
              <p:cNvPr id="9" name="Group 9">
                <a:extLst>
                  <a:ext uri="{FF2B5EF4-FFF2-40B4-BE49-F238E27FC236}">
                    <a16:creationId xmlns:a16="http://schemas.microsoft.com/office/drawing/2014/main" id="{9AC760B9-D71F-4DC7-81E6-DF2C835AE2DE}"/>
                  </a:ext>
                </a:extLst>
              </p:cNvPr>
              <p:cNvGrpSpPr>
                <a:grpSpLocks/>
              </p:cNvGrpSpPr>
              <p:nvPr/>
            </p:nvGrpSpPr>
            <p:grpSpPr bwMode="auto">
              <a:xfrm>
                <a:off x="3406" y="1763"/>
                <a:ext cx="1409" cy="553"/>
                <a:chOff x="3374" y="1824"/>
                <a:chExt cx="1440" cy="562"/>
              </a:xfrm>
            </p:grpSpPr>
            <p:sp>
              <p:nvSpPr>
                <p:cNvPr id="47" name="Freeform 10">
                  <a:extLst>
                    <a:ext uri="{FF2B5EF4-FFF2-40B4-BE49-F238E27FC236}">
                      <a16:creationId xmlns:a16="http://schemas.microsoft.com/office/drawing/2014/main" id="{52AB54FC-AE5D-4BB7-BE0B-8DEDD5455C9A}"/>
                    </a:ext>
                  </a:extLst>
                </p:cNvPr>
                <p:cNvSpPr>
                  <a:spLocks/>
                </p:cNvSpPr>
                <p:nvPr/>
              </p:nvSpPr>
              <p:spPr bwMode="gray">
                <a:xfrm>
                  <a:off x="3458" y="2196"/>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CN" altLang="en-US" sz="1600"/>
                </a:p>
              </p:txBody>
            </p:sp>
            <p:sp>
              <p:nvSpPr>
                <p:cNvPr id="48" name="Rectangle 11">
                  <a:extLst>
                    <a:ext uri="{FF2B5EF4-FFF2-40B4-BE49-F238E27FC236}">
                      <a16:creationId xmlns:a16="http://schemas.microsoft.com/office/drawing/2014/main" id="{36245CFA-99A6-4268-93A6-D3AE4E37F9B4}"/>
                    </a:ext>
                  </a:extLst>
                </p:cNvPr>
                <p:cNvSpPr>
                  <a:spLocks noChangeArrowheads="1"/>
                </p:cNvSpPr>
                <p:nvPr/>
              </p:nvSpPr>
              <p:spPr bwMode="gray">
                <a:xfrm>
                  <a:off x="3374" y="1824"/>
                  <a:ext cx="1440" cy="480"/>
                </a:xfrm>
                <a:prstGeom prst="rect">
                  <a:avLst/>
                </a:prstGeom>
                <a:ln w="19050">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r>
                    <a:rPr lang="en-US" altLang="zh-CN" sz="16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supplement </a:t>
                  </a:r>
                  <a:r>
                    <a:rPr lang="en-US" altLang="zh-CN" sz="1600" b="1" dirty="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source</a:t>
                  </a:r>
                  <a:endParaRPr lang="zh-CN" altLang="en-US" sz="16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grpSp>
          <p:grpSp>
            <p:nvGrpSpPr>
              <p:cNvPr id="10" name="Group 12">
                <a:extLst>
                  <a:ext uri="{FF2B5EF4-FFF2-40B4-BE49-F238E27FC236}">
                    <a16:creationId xmlns:a16="http://schemas.microsoft.com/office/drawing/2014/main" id="{A4E9539C-5B77-405B-85B0-67F7834A6D46}"/>
                  </a:ext>
                </a:extLst>
              </p:cNvPr>
              <p:cNvGrpSpPr>
                <a:grpSpLocks/>
              </p:cNvGrpSpPr>
              <p:nvPr/>
            </p:nvGrpSpPr>
            <p:grpSpPr bwMode="auto">
              <a:xfrm>
                <a:off x="1389" y="912"/>
                <a:ext cx="3023" cy="558"/>
                <a:chOff x="1389" y="912"/>
                <a:chExt cx="3023" cy="558"/>
              </a:xfrm>
            </p:grpSpPr>
            <p:sp>
              <p:nvSpPr>
                <p:cNvPr id="45" name="Freeform 13">
                  <a:extLst>
                    <a:ext uri="{FF2B5EF4-FFF2-40B4-BE49-F238E27FC236}">
                      <a16:creationId xmlns:a16="http://schemas.microsoft.com/office/drawing/2014/main" id="{FF22FBF0-E296-4F34-90D3-D9492C27067C}"/>
                    </a:ext>
                  </a:extLst>
                </p:cNvPr>
                <p:cNvSpPr>
                  <a:spLocks/>
                </p:cNvSpPr>
                <p:nvPr/>
              </p:nvSpPr>
              <p:spPr bwMode="gray">
                <a:xfrm>
                  <a:off x="1998" y="1332"/>
                  <a:ext cx="1615" cy="138"/>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CN" altLang="en-US" sz="1600"/>
                </a:p>
              </p:txBody>
            </p:sp>
            <p:sp>
              <p:nvSpPr>
                <p:cNvPr id="46" name="Rectangle 14">
                  <a:extLst>
                    <a:ext uri="{FF2B5EF4-FFF2-40B4-BE49-F238E27FC236}">
                      <a16:creationId xmlns:a16="http://schemas.microsoft.com/office/drawing/2014/main" id="{0955AA2A-E0BE-454D-B827-6AFCA299E326}"/>
                    </a:ext>
                  </a:extLst>
                </p:cNvPr>
                <p:cNvSpPr>
                  <a:spLocks noChangeArrowheads="1"/>
                </p:cNvSpPr>
                <p:nvPr/>
              </p:nvSpPr>
              <p:spPr bwMode="gray">
                <a:xfrm>
                  <a:off x="1389" y="912"/>
                  <a:ext cx="3023" cy="49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n-US" altLang="zh-CN" sz="16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Cancer Registry Reporting Channel</a:t>
                  </a:r>
                  <a:endParaRPr lang="zh-CN" altLang="en-US" sz="16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grpSp>
          <p:cxnSp>
            <p:nvCxnSpPr>
              <p:cNvPr id="18" name="AutoShape 22">
                <a:extLst>
                  <a:ext uri="{FF2B5EF4-FFF2-40B4-BE49-F238E27FC236}">
                    <a16:creationId xmlns:a16="http://schemas.microsoft.com/office/drawing/2014/main" id="{33E1E7AC-58C7-4B6C-AD9E-EAE40B445E10}"/>
                  </a:ext>
                </a:extLst>
              </p:cNvPr>
              <p:cNvCxnSpPr>
                <a:cxnSpLocks noChangeShapeType="1"/>
                <a:stCxn id="46" idx="2"/>
                <a:endCxn id="50" idx="0"/>
              </p:cNvCxnSpPr>
              <p:nvPr/>
            </p:nvCxnSpPr>
            <p:spPr bwMode="auto">
              <a:xfrm rot="5400000">
                <a:off x="1953" y="814"/>
                <a:ext cx="355" cy="1541"/>
              </a:xfrm>
              <a:prstGeom prst="bentConnector3">
                <a:avLst>
                  <a:gd name="adj1" fmla="val 50000"/>
                </a:avLst>
              </a:prstGeom>
              <a:noFill/>
              <a:ln w="19050">
                <a:solidFill>
                  <a:srgbClr val="808080"/>
                </a:solidFill>
                <a:miter lim="800000"/>
                <a:headEnd/>
                <a:tailEnd type="triangle" w="med" len="med"/>
              </a:ln>
              <a:effectLst/>
            </p:spPr>
          </p:cxnSp>
          <p:cxnSp>
            <p:nvCxnSpPr>
              <p:cNvPr id="19" name="AutoShape 23">
                <a:extLst>
                  <a:ext uri="{FF2B5EF4-FFF2-40B4-BE49-F238E27FC236}">
                    <a16:creationId xmlns:a16="http://schemas.microsoft.com/office/drawing/2014/main" id="{2BD21426-C001-4E9A-9B12-B39790EF3379}"/>
                  </a:ext>
                </a:extLst>
              </p:cNvPr>
              <p:cNvCxnSpPr>
                <a:cxnSpLocks noChangeShapeType="1"/>
                <a:stCxn id="46" idx="2"/>
                <a:endCxn id="48" idx="0"/>
              </p:cNvCxnSpPr>
              <p:nvPr/>
            </p:nvCxnSpPr>
            <p:spPr bwMode="auto">
              <a:xfrm rot="16200000" flipH="1">
                <a:off x="3327" y="980"/>
                <a:ext cx="356" cy="1210"/>
              </a:xfrm>
              <a:prstGeom prst="bentConnector3">
                <a:avLst>
                  <a:gd name="adj1" fmla="val 50000"/>
                </a:avLst>
              </a:prstGeom>
              <a:noFill/>
              <a:ln w="19050">
                <a:solidFill>
                  <a:srgbClr val="808080"/>
                </a:solidFill>
                <a:miter lim="800000"/>
                <a:headEnd/>
                <a:tailEnd type="triangle" w="med" len="med"/>
              </a:ln>
              <a:effectLst/>
            </p:spPr>
          </p:cxnSp>
          <p:sp>
            <p:nvSpPr>
              <p:cNvPr id="26" name="Text Box 42">
                <a:extLst>
                  <a:ext uri="{FF2B5EF4-FFF2-40B4-BE49-F238E27FC236}">
                    <a16:creationId xmlns:a16="http://schemas.microsoft.com/office/drawing/2014/main" id="{3E05F262-D08F-4808-9C11-8F7CC121E0D5}"/>
                  </a:ext>
                </a:extLst>
              </p:cNvPr>
              <p:cNvSpPr txBox="1">
                <a:spLocks noChangeArrowheads="1"/>
              </p:cNvSpPr>
              <p:nvPr/>
            </p:nvSpPr>
            <p:spPr bwMode="gray">
              <a:xfrm>
                <a:off x="83" y="2856"/>
                <a:ext cx="762" cy="342"/>
              </a:xfrm>
              <a:prstGeom prst="rect">
                <a:avLst/>
              </a:prstGeom>
              <a:noFill/>
              <a:ln w="0" algn="ctr">
                <a:noFill/>
                <a:miter lim="800000"/>
                <a:headEnd/>
                <a:tailEnd/>
              </a:ln>
              <a:effectLst/>
            </p:spPr>
            <p:txBody>
              <a:bodyPr vert="horz" wrap="square">
                <a:spAutoFit/>
              </a:bodyPr>
              <a:lstStyle/>
              <a:p>
                <a:pPr algn="ctr">
                  <a:spcBef>
                    <a:spcPct val="50000"/>
                  </a:spcBef>
                </a:pPr>
                <a:r>
                  <a:rPr lang="en-US" altLang="zh-CN" sz="1200" b="1" dirty="0">
                    <a:solidFill>
                      <a:schemeClr val="bg1"/>
                    </a:solidFill>
                    <a:latin typeface="Arial" panose="020B0604020202020204" pitchFamily="34" charset="0"/>
                    <a:cs typeface="Arial" panose="020B0604020202020204" pitchFamily="34" charset="0"/>
                  </a:rPr>
                  <a:t>Hospital </a:t>
                </a:r>
              </a:p>
              <a:p>
                <a:pPr algn="ctr">
                  <a:spcBef>
                    <a:spcPct val="50000"/>
                  </a:spcBef>
                </a:pPr>
                <a:r>
                  <a:rPr lang="zh-CN" altLang="en-US" sz="1200" b="1" dirty="0">
                    <a:solidFill>
                      <a:schemeClr val="bg1"/>
                    </a:solidFill>
                    <a:latin typeface="Arial" panose="020B0604020202020204" pitchFamily="34" charset="0"/>
                    <a:cs typeface="Arial" panose="020B0604020202020204" pitchFamily="34" charset="0"/>
                  </a:rPr>
                  <a:t>（</a:t>
                </a:r>
                <a:r>
                  <a:rPr lang="en-US" altLang="zh-CN" sz="1200" b="1" dirty="0">
                    <a:solidFill>
                      <a:schemeClr val="bg1"/>
                    </a:solidFill>
                    <a:latin typeface="Arial" panose="020B0604020202020204" pitchFamily="34" charset="0"/>
                    <a:cs typeface="Arial" panose="020B0604020202020204" pitchFamily="34" charset="0"/>
                  </a:rPr>
                  <a:t>Doctors</a:t>
                </a:r>
                <a:r>
                  <a:rPr lang="zh-CN" altLang="en-US" sz="1200" b="1" dirty="0">
                    <a:solidFill>
                      <a:schemeClr val="bg1"/>
                    </a:solidFill>
                    <a:latin typeface="Arial" panose="020B0604020202020204" pitchFamily="34" charset="0"/>
                    <a:cs typeface="Arial" panose="020B0604020202020204" pitchFamily="34" charset="0"/>
                  </a:rPr>
                  <a:t>）</a:t>
                </a:r>
              </a:p>
            </p:txBody>
          </p:sp>
          <p:sp>
            <p:nvSpPr>
              <p:cNvPr id="27" name="Text Box 43">
                <a:extLst>
                  <a:ext uri="{FF2B5EF4-FFF2-40B4-BE49-F238E27FC236}">
                    <a16:creationId xmlns:a16="http://schemas.microsoft.com/office/drawing/2014/main" id="{0ED66AA1-4C30-47B1-9747-CC452A074001}"/>
                  </a:ext>
                </a:extLst>
              </p:cNvPr>
              <p:cNvSpPr txBox="1">
                <a:spLocks noChangeArrowheads="1"/>
              </p:cNvSpPr>
              <p:nvPr/>
            </p:nvSpPr>
            <p:spPr bwMode="gray">
              <a:xfrm>
                <a:off x="917" y="2825"/>
                <a:ext cx="894" cy="342"/>
              </a:xfrm>
              <a:prstGeom prst="rect">
                <a:avLst/>
              </a:prstGeom>
              <a:noFill/>
              <a:ln w="0" algn="ctr">
                <a:noFill/>
                <a:miter lim="800000"/>
                <a:headEnd/>
                <a:tailEnd/>
              </a:ln>
              <a:effectLst/>
            </p:spPr>
            <p:txBody>
              <a:bodyPr vert="horz" wrap="square">
                <a:spAutoFit/>
              </a:bodyPr>
              <a:lstStyle/>
              <a:p>
                <a:pPr algn="ctr">
                  <a:spcBef>
                    <a:spcPct val="50000"/>
                  </a:spcBef>
                </a:pPr>
                <a:r>
                  <a:rPr lang="en-US" altLang="zh-CN" sz="1200" b="1" dirty="0">
                    <a:solidFill>
                      <a:schemeClr val="bg1"/>
                    </a:solidFill>
                    <a:latin typeface="Arial" panose="020B0604020202020204" pitchFamily="34" charset="0"/>
                    <a:cs typeface="Arial" panose="020B0604020202020204" pitchFamily="34" charset="0"/>
                  </a:rPr>
                  <a:t>Medical</a:t>
                </a:r>
              </a:p>
              <a:p>
                <a:pPr algn="ctr">
                  <a:spcBef>
                    <a:spcPct val="50000"/>
                  </a:spcBef>
                </a:pPr>
                <a:r>
                  <a:rPr lang="en-US" altLang="zh-CN" sz="1200" b="1" dirty="0">
                    <a:solidFill>
                      <a:schemeClr val="bg1"/>
                    </a:solidFill>
                    <a:latin typeface="Arial" panose="020B0604020202020204" pitchFamily="34" charset="0"/>
                    <a:cs typeface="Arial" panose="020B0604020202020204" pitchFamily="34" charset="0"/>
                  </a:rPr>
                  <a:t>records</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28" name="Text Box 44">
                <a:extLst>
                  <a:ext uri="{FF2B5EF4-FFF2-40B4-BE49-F238E27FC236}">
                    <a16:creationId xmlns:a16="http://schemas.microsoft.com/office/drawing/2014/main" id="{38B14817-6438-451D-B708-CB34B4C355CB}"/>
                  </a:ext>
                </a:extLst>
              </p:cNvPr>
              <p:cNvSpPr txBox="1">
                <a:spLocks noChangeArrowheads="1"/>
              </p:cNvSpPr>
              <p:nvPr/>
            </p:nvSpPr>
            <p:spPr bwMode="gray">
              <a:xfrm>
                <a:off x="1814" y="2892"/>
                <a:ext cx="785" cy="285"/>
              </a:xfrm>
              <a:prstGeom prst="rect">
                <a:avLst/>
              </a:prstGeom>
              <a:noFill/>
              <a:ln w="0" algn="ctr">
                <a:noFill/>
                <a:miter lim="800000"/>
                <a:headEnd/>
                <a:tailEnd/>
              </a:ln>
              <a:effectLst/>
            </p:spPr>
            <p:txBody>
              <a:bodyPr vert="horz" wrap="square">
                <a:spAutoFit/>
              </a:bodyPr>
              <a:lstStyle>
                <a:defPPr>
                  <a:defRPr lang="en-US"/>
                </a:defPPr>
                <a:lvl1pPr algn="ctr">
                  <a:spcBef>
                    <a:spcPct val="50000"/>
                  </a:spcBef>
                  <a:defRPr sz="1200" b="1">
                    <a:latin typeface="Arial" panose="020B0604020202020204" pitchFamily="34" charset="0"/>
                    <a:cs typeface="Arial" panose="020B0604020202020204" pitchFamily="34" charset="0"/>
                  </a:defRPr>
                </a:lvl1pPr>
              </a:lstStyle>
              <a:p>
                <a:r>
                  <a:rPr lang="en-US" altLang="zh-CN" dirty="0">
                    <a:solidFill>
                      <a:schemeClr val="bg1"/>
                    </a:solidFill>
                  </a:rPr>
                  <a:t>Pathologist</a:t>
                </a:r>
                <a:endParaRPr lang="zh-CN" altLang="en-US" dirty="0">
                  <a:solidFill>
                    <a:schemeClr val="bg1"/>
                  </a:solidFill>
                </a:endParaRPr>
              </a:p>
            </p:txBody>
          </p:sp>
          <p:sp>
            <p:nvSpPr>
              <p:cNvPr id="29" name="Text Box 45">
                <a:extLst>
                  <a:ext uri="{FF2B5EF4-FFF2-40B4-BE49-F238E27FC236}">
                    <a16:creationId xmlns:a16="http://schemas.microsoft.com/office/drawing/2014/main" id="{E598D3B7-9859-40D5-A08B-90E7834C6DD3}"/>
                  </a:ext>
                </a:extLst>
              </p:cNvPr>
              <p:cNvSpPr txBox="1">
                <a:spLocks noChangeArrowheads="1"/>
              </p:cNvSpPr>
              <p:nvPr/>
            </p:nvSpPr>
            <p:spPr bwMode="gray">
              <a:xfrm>
                <a:off x="2614" y="2853"/>
                <a:ext cx="1085" cy="285"/>
              </a:xfrm>
              <a:prstGeom prst="rect">
                <a:avLst/>
              </a:prstGeom>
              <a:noFill/>
              <a:ln w="0" algn="ctr">
                <a:noFill/>
                <a:miter lim="800000"/>
                <a:headEnd/>
                <a:tailEnd/>
              </a:ln>
              <a:effectLst/>
            </p:spPr>
            <p:txBody>
              <a:bodyPr vert="horz" wrap="square">
                <a:spAutoFit/>
              </a:bodyPr>
              <a:lstStyle/>
              <a:p>
                <a:pPr algn="ctr">
                  <a:spcBef>
                    <a:spcPct val="50000"/>
                  </a:spcBef>
                </a:pPr>
                <a:r>
                  <a:rPr lang="en-US" altLang="zh-CN" sz="1200" b="1" dirty="0">
                    <a:solidFill>
                      <a:schemeClr val="bg1"/>
                    </a:solidFill>
                    <a:latin typeface="Arial" panose="020B0604020202020204" pitchFamily="34" charset="0"/>
                    <a:cs typeface="Arial" panose="020B0604020202020204" pitchFamily="34" charset="0"/>
                  </a:rPr>
                  <a:t>Death surveillance</a:t>
                </a:r>
                <a:endParaRPr lang="zh-CN" altLang="en-US" sz="1200" b="1" dirty="0">
                  <a:solidFill>
                    <a:schemeClr val="bg1"/>
                  </a:solidFill>
                  <a:latin typeface="Arial" panose="020B0604020202020204" pitchFamily="34" charset="0"/>
                  <a:cs typeface="Arial" panose="020B0604020202020204" pitchFamily="34" charset="0"/>
                </a:endParaRPr>
              </a:p>
            </p:txBody>
          </p:sp>
        </p:grpSp>
        <p:sp>
          <p:nvSpPr>
            <p:cNvPr id="53" name="Text Box 45">
              <a:extLst>
                <a:ext uri="{FF2B5EF4-FFF2-40B4-BE49-F238E27FC236}">
                  <a16:creationId xmlns:a16="http://schemas.microsoft.com/office/drawing/2014/main" id="{6833ADD1-6A23-4A3C-947E-832D39AF08E4}"/>
                </a:ext>
              </a:extLst>
            </p:cNvPr>
            <p:cNvSpPr txBox="1">
              <a:spLocks noChangeArrowheads="1"/>
            </p:cNvSpPr>
            <p:nvPr/>
          </p:nvSpPr>
          <p:spPr bwMode="gray">
            <a:xfrm>
              <a:off x="5924058" y="4466959"/>
              <a:ext cx="1216118" cy="375880"/>
            </a:xfrm>
            <a:prstGeom prst="rect">
              <a:avLst/>
            </a:prstGeom>
            <a:noFill/>
            <a:ln w="0" algn="ctr">
              <a:noFill/>
              <a:miter lim="800000"/>
              <a:headEnd/>
              <a:tailEnd/>
            </a:ln>
            <a:effectLst/>
          </p:spPr>
          <p:txBody>
            <a:bodyPr vert="horz" wrap="square">
              <a:spAutoFit/>
            </a:bodyPr>
            <a:lstStyle/>
            <a:p>
              <a:pPr algn="ctr">
                <a:spcBef>
                  <a:spcPct val="50000"/>
                </a:spcBef>
              </a:pPr>
              <a:r>
                <a:rPr lang="en-US" altLang="zh-CN" sz="1200" b="1" dirty="0">
                  <a:solidFill>
                    <a:schemeClr val="bg1"/>
                  </a:solidFill>
                  <a:latin typeface="Arial" panose="020B0604020202020204" pitchFamily="34" charset="0"/>
                  <a:cs typeface="Arial" panose="020B0604020202020204" pitchFamily="34" charset="0"/>
                </a:rPr>
                <a:t>Insurance records</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54" name="Text Box 45">
              <a:extLst>
                <a:ext uri="{FF2B5EF4-FFF2-40B4-BE49-F238E27FC236}">
                  <a16:creationId xmlns:a16="http://schemas.microsoft.com/office/drawing/2014/main" id="{CE91779C-89F7-478C-9397-806007D3097C}"/>
                </a:ext>
              </a:extLst>
            </p:cNvPr>
            <p:cNvSpPr txBox="1">
              <a:spLocks noChangeArrowheads="1"/>
            </p:cNvSpPr>
            <p:nvPr/>
          </p:nvSpPr>
          <p:spPr bwMode="gray">
            <a:xfrm>
              <a:off x="7307876" y="4459004"/>
              <a:ext cx="1457328" cy="375880"/>
            </a:xfrm>
            <a:prstGeom prst="rect">
              <a:avLst/>
            </a:prstGeom>
            <a:noFill/>
            <a:ln w="0" algn="ctr">
              <a:noFill/>
              <a:miter lim="800000"/>
              <a:headEnd/>
              <a:tailEnd/>
            </a:ln>
            <a:effectLst/>
          </p:spPr>
          <p:txBody>
            <a:bodyPr vert="horz" wrap="square">
              <a:spAutoFit/>
            </a:bodyPr>
            <a:lstStyle/>
            <a:p>
              <a:pPr algn="ctr">
                <a:spcBef>
                  <a:spcPct val="50000"/>
                </a:spcBef>
              </a:pPr>
              <a:r>
                <a:rPr lang="en-US" altLang="zh-CN" sz="1200" b="1" dirty="0">
                  <a:solidFill>
                    <a:schemeClr val="bg1"/>
                  </a:solidFill>
                  <a:latin typeface="Arial" panose="020B0604020202020204" pitchFamily="34" charset="0"/>
                  <a:cs typeface="Arial" panose="020B0604020202020204" pitchFamily="34" charset="0"/>
                </a:rPr>
                <a:t>Police/funeral records</a:t>
              </a:r>
              <a:endParaRPr lang="zh-CN" altLang="en-US" sz="1200" b="1" dirty="0">
                <a:solidFill>
                  <a:schemeClr val="bg1"/>
                </a:solidFill>
                <a:latin typeface="Arial" panose="020B0604020202020204" pitchFamily="34" charset="0"/>
                <a:cs typeface="Arial" panose="020B0604020202020204" pitchFamily="34" charset="0"/>
              </a:endParaRPr>
            </a:p>
          </p:txBody>
        </p:sp>
        <p:cxnSp>
          <p:nvCxnSpPr>
            <p:cNvPr id="74" name="直接箭头连接符 73">
              <a:extLst>
                <a:ext uri="{FF2B5EF4-FFF2-40B4-BE49-F238E27FC236}">
                  <a16:creationId xmlns:a16="http://schemas.microsoft.com/office/drawing/2014/main" id="{5B91F999-85C4-4BF6-9945-93885633CE4A}"/>
                </a:ext>
              </a:extLst>
            </p:cNvPr>
            <p:cNvCxnSpPr>
              <a:cxnSpLocks/>
              <a:endCxn id="27" idx="0"/>
            </p:cNvCxnSpPr>
            <p:nvPr/>
          </p:nvCxnSpPr>
          <p:spPr>
            <a:xfrm flipH="1">
              <a:off x="2784370" y="3714616"/>
              <a:ext cx="24599" cy="7215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35AD8983-D69B-4AFD-BA95-E6424203F9C1}"/>
                </a:ext>
              </a:extLst>
            </p:cNvPr>
            <p:cNvCxnSpPr>
              <a:cxnSpLocks/>
            </p:cNvCxnSpPr>
            <p:nvPr/>
          </p:nvCxnSpPr>
          <p:spPr>
            <a:xfrm>
              <a:off x="1468073" y="4102217"/>
              <a:ext cx="2458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接箭头连接符 85">
              <a:extLst>
                <a:ext uri="{FF2B5EF4-FFF2-40B4-BE49-F238E27FC236}">
                  <a16:creationId xmlns:a16="http://schemas.microsoft.com/office/drawing/2014/main" id="{89A42EAE-24A3-4428-B41C-286D18A608FC}"/>
                </a:ext>
              </a:extLst>
            </p:cNvPr>
            <p:cNvCxnSpPr>
              <a:endCxn id="78" idx="0"/>
            </p:cNvCxnSpPr>
            <p:nvPr/>
          </p:nvCxnSpPr>
          <p:spPr>
            <a:xfrm>
              <a:off x="3926133" y="4102217"/>
              <a:ext cx="1" cy="322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a16="http://schemas.microsoft.com/office/drawing/2014/main" id="{3CAC88CE-07C7-4209-8B6B-756B02A7E298}"/>
                </a:ext>
              </a:extLst>
            </p:cNvPr>
            <p:cNvCxnSpPr>
              <a:cxnSpLocks/>
              <a:endCxn id="75" idx="0"/>
            </p:cNvCxnSpPr>
            <p:nvPr/>
          </p:nvCxnSpPr>
          <p:spPr>
            <a:xfrm>
              <a:off x="1476462" y="4102217"/>
              <a:ext cx="15950" cy="311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73299F3A-9BD5-4BDE-BB45-31EA5F951851}"/>
                </a:ext>
              </a:extLst>
            </p:cNvPr>
            <p:cNvCxnSpPr>
              <a:cxnSpLocks/>
            </p:cNvCxnSpPr>
            <p:nvPr/>
          </p:nvCxnSpPr>
          <p:spPr>
            <a:xfrm>
              <a:off x="5360640" y="4086838"/>
              <a:ext cx="2595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接箭头连接符 106">
              <a:extLst>
                <a:ext uri="{FF2B5EF4-FFF2-40B4-BE49-F238E27FC236}">
                  <a16:creationId xmlns:a16="http://schemas.microsoft.com/office/drawing/2014/main" id="{1B548F91-246D-4A3D-B440-6363D2C3AC07}"/>
                </a:ext>
              </a:extLst>
            </p:cNvPr>
            <p:cNvCxnSpPr>
              <a:cxnSpLocks/>
            </p:cNvCxnSpPr>
            <p:nvPr/>
          </p:nvCxnSpPr>
          <p:spPr>
            <a:xfrm>
              <a:off x="6470452" y="3684112"/>
              <a:ext cx="3358" cy="7211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a:extLst>
                <a:ext uri="{FF2B5EF4-FFF2-40B4-BE49-F238E27FC236}">
                  <a16:creationId xmlns:a16="http://schemas.microsoft.com/office/drawing/2014/main" id="{8AAB7BF5-9825-4B95-B352-FF7CDDC37FD0}"/>
                </a:ext>
              </a:extLst>
            </p:cNvPr>
            <p:cNvCxnSpPr>
              <a:cxnSpLocks/>
            </p:cNvCxnSpPr>
            <p:nvPr/>
          </p:nvCxnSpPr>
          <p:spPr>
            <a:xfrm>
              <a:off x="5360640" y="4086838"/>
              <a:ext cx="0" cy="344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109">
              <a:extLst>
                <a:ext uri="{FF2B5EF4-FFF2-40B4-BE49-F238E27FC236}">
                  <a16:creationId xmlns:a16="http://schemas.microsoft.com/office/drawing/2014/main" id="{B7F99AFC-735A-427E-9040-C128EFD76E86}"/>
                </a:ext>
              </a:extLst>
            </p:cNvPr>
            <p:cNvCxnSpPr/>
            <p:nvPr/>
          </p:nvCxnSpPr>
          <p:spPr>
            <a:xfrm>
              <a:off x="7956203" y="4102217"/>
              <a:ext cx="5441" cy="311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8" name="标题 1">
            <a:extLst>
              <a:ext uri="{FF2B5EF4-FFF2-40B4-BE49-F238E27FC236}">
                <a16:creationId xmlns:a16="http://schemas.microsoft.com/office/drawing/2014/main" id="{9B7CEB7F-3CC2-4E51-97BE-77987505CE22}"/>
              </a:ext>
            </a:extLst>
          </p:cNvPr>
          <p:cNvSpPr>
            <a:spLocks noGrp="1"/>
          </p:cNvSpPr>
          <p:nvPr>
            <p:ph type="title"/>
          </p:nvPr>
        </p:nvSpPr>
        <p:spPr>
          <a:xfrm>
            <a:off x="604936" y="302251"/>
            <a:ext cx="6657953" cy="994172"/>
          </a:xfrm>
        </p:spPr>
        <p:txBody>
          <a:bodyPr>
            <a:noAutofit/>
          </a:bodyPr>
          <a:lstStyle/>
          <a:p>
            <a:pPr algn="ctr"/>
            <a:r>
              <a:rPr lang="en-US" altLang="zh-CN" sz="3600" dirty="0">
                <a:latin typeface="Arial Black" panose="020B0A04020102020204" pitchFamily="34" charset="0"/>
              </a:rPr>
              <a:t>Progress</a:t>
            </a:r>
            <a:br>
              <a:rPr lang="en-US" altLang="zh-CN" sz="3600" dirty="0">
                <a:latin typeface="Arial Black" panose="020B0A04020102020204" pitchFamily="34" charset="0"/>
              </a:rPr>
            </a:br>
            <a:r>
              <a:rPr lang="en-US" altLang="zh-CN" sz="3600" dirty="0">
                <a:latin typeface="Arial Black" panose="020B0A04020102020204" pitchFamily="34" charset="0"/>
              </a:rPr>
              <a:t>Cancer Registration Management Regulation</a:t>
            </a:r>
            <a:endParaRPr lang="zh-CN" altLang="en-US" sz="3600" dirty="0">
              <a:latin typeface="Arial Black" panose="020B0A04020102020204" pitchFamily="34" charset="0"/>
            </a:endParaRPr>
          </a:p>
        </p:txBody>
      </p:sp>
    </p:spTree>
    <p:extLst>
      <p:ext uri="{BB962C8B-B14F-4D97-AF65-F5344CB8AC3E}">
        <p14:creationId xmlns:p14="http://schemas.microsoft.com/office/powerpoint/2010/main" val="197419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FCBC4544-9B0F-4E28-BA21-398417F81774}"/>
              </a:ext>
            </a:extLst>
          </p:cNvPr>
          <p:cNvSpPr>
            <a:spLocks noGrp="1"/>
          </p:cNvSpPr>
          <p:nvPr>
            <p:ph type="title"/>
          </p:nvPr>
        </p:nvSpPr>
        <p:spPr>
          <a:xfrm>
            <a:off x="734627" y="178805"/>
            <a:ext cx="6562288" cy="994172"/>
          </a:xfrm>
        </p:spPr>
        <p:txBody>
          <a:bodyPr>
            <a:normAutofit/>
          </a:bodyPr>
          <a:lstStyle/>
          <a:p>
            <a:pPr algn="ctr"/>
            <a:r>
              <a:rPr lang="en-US" altLang="zh-CN" sz="3200" b="1" dirty="0">
                <a:latin typeface="Arial Black" panose="020B0A04020102020204" pitchFamily="34" charset="0"/>
              </a:rPr>
              <a:t>PBCR in Cancer Planning and Evaluation in China</a:t>
            </a:r>
            <a:endParaRPr lang="zh-CN" altLang="en-US" sz="3200" dirty="0"/>
          </a:p>
        </p:txBody>
      </p:sp>
      <p:sp>
        <p:nvSpPr>
          <p:cNvPr id="3" name="内容占位符 2">
            <a:extLst>
              <a:ext uri="{FF2B5EF4-FFF2-40B4-BE49-F238E27FC236}">
                <a16:creationId xmlns:a16="http://schemas.microsoft.com/office/drawing/2014/main" id="{895D2942-481C-4DA6-8456-7FB9DF6D1CC9}"/>
              </a:ext>
            </a:extLst>
          </p:cNvPr>
          <p:cNvSpPr>
            <a:spLocks noGrp="1"/>
          </p:cNvSpPr>
          <p:nvPr>
            <p:ph idx="1"/>
          </p:nvPr>
        </p:nvSpPr>
        <p:spPr>
          <a:xfrm>
            <a:off x="577049" y="1797250"/>
            <a:ext cx="7370474" cy="3263504"/>
          </a:xfrm>
        </p:spPr>
        <p:txBody>
          <a:bodyPr/>
          <a:lstStyle/>
          <a:p>
            <a:pPr>
              <a:lnSpc>
                <a:spcPct val="100000"/>
              </a:lnSpc>
            </a:pPr>
            <a:r>
              <a:rPr lang="en-US" altLang="zh-CN" b="1" dirty="0">
                <a:latin typeface="Arial" panose="020B0604020202020204" pitchFamily="34" charset="0"/>
                <a:cs typeface="Arial" panose="020B0604020202020204" pitchFamily="34" charset="0"/>
              </a:rPr>
              <a:t>Incidence: Prevention, planning services</a:t>
            </a:r>
          </a:p>
          <a:p>
            <a:pPr>
              <a:lnSpc>
                <a:spcPct val="100000"/>
              </a:lnSpc>
            </a:pPr>
            <a:r>
              <a:rPr lang="en-US" altLang="zh-CN" b="1" dirty="0">
                <a:latin typeface="Arial" panose="020B0604020202020204" pitchFamily="34" charset="0"/>
                <a:cs typeface="Arial" panose="020B0604020202020204" pitchFamily="34" charset="0"/>
              </a:rPr>
              <a:t>Survival: Effectiveness of health care</a:t>
            </a:r>
          </a:p>
          <a:p>
            <a:pPr>
              <a:lnSpc>
                <a:spcPct val="100000"/>
              </a:lnSpc>
            </a:pPr>
            <a:r>
              <a:rPr lang="en-US" altLang="zh-CN" b="1" dirty="0">
                <a:latin typeface="Arial" panose="020B0604020202020204" pitchFamily="34" charset="0"/>
                <a:cs typeface="Arial" panose="020B0604020202020204" pitchFamily="34" charset="0"/>
              </a:rPr>
              <a:t>Prevalence: Need for care</a:t>
            </a:r>
          </a:p>
          <a:p>
            <a:pPr>
              <a:lnSpc>
                <a:spcPct val="100000"/>
              </a:lnSpc>
            </a:pPr>
            <a:r>
              <a:rPr lang="en-US" altLang="zh-CN" b="1" dirty="0">
                <a:latin typeface="Arial" panose="020B0604020202020204" pitchFamily="34" charset="0"/>
                <a:cs typeface="Arial" panose="020B0604020202020204" pitchFamily="34" charset="0"/>
              </a:rPr>
              <a:t>Mortality: Priorities</a:t>
            </a:r>
            <a:endParaRPr lang="zh-CN" altLang="en-US" b="1" dirty="0">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3A4ADB13-11D9-4EB7-B791-DD668FDC8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163" y="3109239"/>
            <a:ext cx="3705837" cy="2635487"/>
          </a:xfrm>
          <a:prstGeom prst="rect">
            <a:avLst/>
          </a:prstGeom>
        </p:spPr>
      </p:pic>
    </p:spTree>
    <p:extLst>
      <p:ext uri="{BB962C8B-B14F-4D97-AF65-F5344CB8AC3E}">
        <p14:creationId xmlns:p14="http://schemas.microsoft.com/office/powerpoint/2010/main" val="17903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D04FF5B-E541-4FFC-A215-A68ED27B96CD}"/>
              </a:ext>
            </a:extLst>
          </p:cNvPr>
          <p:cNvSpPr>
            <a:spLocks noGrp="1"/>
          </p:cNvSpPr>
          <p:nvPr>
            <p:ph idx="1"/>
          </p:nvPr>
        </p:nvSpPr>
        <p:spPr>
          <a:xfrm>
            <a:off x="628650" y="3058885"/>
            <a:ext cx="7886700" cy="3118077"/>
          </a:xfrm>
        </p:spPr>
        <p:txBody>
          <a:bodyPr>
            <a:normAutofit/>
          </a:bodyPr>
          <a:lstStyle/>
          <a:p>
            <a:pPr marL="0" indent="0">
              <a:buNone/>
            </a:pPr>
            <a:r>
              <a:rPr lang="en-US" altLang="zh-CN" sz="4400" b="1" dirty="0">
                <a:latin typeface="Times New Roman" panose="02020603050405020304" pitchFamily="18" charset="0"/>
                <a:cs typeface="Times New Roman" panose="02020603050405020304" pitchFamily="18" charset="0"/>
              </a:rPr>
              <a:t>The burden of cancer in China</a:t>
            </a:r>
            <a:endParaRPr lang="zh-CN" alt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480599"/>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338</TotalTime>
  <Words>2586</Words>
  <Application>Microsoft Office PowerPoint</Application>
  <PresentationFormat>全屏显示(4:3)</PresentationFormat>
  <Paragraphs>597</Paragraphs>
  <Slides>43</Slides>
  <Notes>9</Notes>
  <HiddenSlides>1</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43</vt:i4>
      </vt:variant>
    </vt:vector>
  </HeadingPairs>
  <TitlesOfParts>
    <vt:vector size="55" baseType="lpstr">
      <vt:lpstr>等线</vt:lpstr>
      <vt:lpstr>宋体</vt:lpstr>
      <vt:lpstr>微软雅黑</vt:lpstr>
      <vt:lpstr>Arial</vt:lpstr>
      <vt:lpstr>Arial</vt:lpstr>
      <vt:lpstr>Arial Black</vt:lpstr>
      <vt:lpstr>Calibri</vt:lpstr>
      <vt:lpstr>Calibri Light</vt:lpstr>
      <vt:lpstr>Times New Roman</vt:lpstr>
      <vt:lpstr>Wingdings</vt:lpstr>
      <vt:lpstr>Wingdings 2</vt:lpstr>
      <vt:lpstr>Office 主题​​</vt:lpstr>
      <vt:lpstr>Cancer registration and its role in cancer prevention and control in China</vt:lpstr>
      <vt:lpstr>Purpose</vt:lpstr>
      <vt:lpstr>PowerPoint 演示文稿</vt:lpstr>
      <vt:lpstr>Progress Cancer Registration Coverage </vt:lpstr>
      <vt:lpstr>Progress Annual Cancer Registry Report </vt:lpstr>
      <vt:lpstr>PowerPoint 演示文稿</vt:lpstr>
      <vt:lpstr>Progress Cancer Registration Management Regulation</vt:lpstr>
      <vt:lpstr>PBCR in Cancer Planning and Evaluation in China</vt:lpstr>
      <vt:lpstr>PowerPoint 演示文稿</vt:lpstr>
      <vt:lpstr>Cancer Incidence in China，2015</vt:lpstr>
      <vt:lpstr>Cancer Mortality in China , 2015</vt:lpstr>
      <vt:lpstr>Lifetime risk of developing cancer</vt:lpstr>
      <vt:lpstr>PowerPoint 演示文稿</vt:lpstr>
      <vt:lpstr>PowerPoint 演示文稿</vt:lpstr>
      <vt:lpstr>PowerPoint 演示文稿</vt:lpstr>
      <vt:lpstr>PowerPoint 演示文稿</vt:lpstr>
      <vt:lpstr>Cancer Atlas in China,2018</vt:lpstr>
      <vt:lpstr>PowerPoint 演示文稿</vt:lpstr>
      <vt:lpstr>PowerPoint 演示文稿</vt:lpstr>
      <vt:lpstr>PowerPoint 演示文稿</vt:lpstr>
      <vt:lpstr>Six Goals China’s Cancer Prevention and Control Three-Year Action Plan (2015–2017) </vt:lpstr>
      <vt:lpstr>PowerPoint 演示文稿</vt:lpstr>
      <vt:lpstr>Ten Major Measures </vt:lpstr>
      <vt:lpstr>Ten Major Measures</vt:lpstr>
      <vt:lpstr>Ten Major Measures</vt:lpstr>
      <vt:lpstr> China’s Cancer Prevention and Control Three-Year Action Plan (2015–2017) Six Goals </vt:lpstr>
      <vt:lpstr> China’s Cancer Prevention and Control Three-Year Action Plan (2015–2017) Six Goals </vt:lpstr>
      <vt:lpstr>PBCR in Primary Prevention</vt:lpstr>
      <vt:lpstr>Neonatal HBV Vaccination on liver cancer prevention and other liver diseases in Qidong, China</vt:lpstr>
      <vt:lpstr>Identify Risk Factors Using PBCR</vt:lpstr>
      <vt:lpstr>Cancer Deaths and Cases Attributable to Lifestyle Factors and Infections in China, 2013</vt:lpstr>
      <vt:lpstr>PBCR in Early Detection and Screening</vt:lpstr>
      <vt:lpstr>PBCR in Early Detection and Screening</vt:lpstr>
      <vt:lpstr>PBCR in Early Detection and Screening</vt:lpstr>
      <vt:lpstr>Endoscopic Screening Study in China</vt:lpstr>
      <vt:lpstr>Endoscopic Screening Effect on Stage Distribution of Esophageal Cancer in China</vt:lpstr>
      <vt:lpstr>Endoscopic Screening  on Effect of Esophageal Cancer Incidence and Mortality in China</vt:lpstr>
      <vt:lpstr>PBCR in Evaluation of Treatment</vt:lpstr>
      <vt:lpstr>PowerPoint 演示文稿</vt:lpstr>
      <vt:lpstr>PowerPoint 演示文稿</vt:lpstr>
      <vt:lpstr>PBCR in China </vt:lpstr>
      <vt:lpstr>Summary</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 ZENG</dc:creator>
  <cp:lastModifiedBy>Rongshou ZHENG</cp:lastModifiedBy>
  <cp:revision>112</cp:revision>
  <dcterms:created xsi:type="dcterms:W3CDTF">2018-09-29T09:41:25Z</dcterms:created>
  <dcterms:modified xsi:type="dcterms:W3CDTF">2019-06-13T02:15:35Z</dcterms:modified>
</cp:coreProperties>
</file>