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78" r:id="rId4"/>
    <p:sldMasterId id="2147483943" r:id="rId5"/>
  </p:sldMasterIdLst>
  <p:notesMasterIdLst>
    <p:notesMasterId r:id="rId34"/>
  </p:notesMasterIdLst>
  <p:handoutMasterIdLst>
    <p:handoutMasterId r:id="rId35"/>
  </p:handoutMasterIdLst>
  <p:sldIdLst>
    <p:sldId id="276" r:id="rId6"/>
    <p:sldId id="279" r:id="rId7"/>
    <p:sldId id="306" r:id="rId8"/>
    <p:sldId id="304" r:id="rId9"/>
    <p:sldId id="305" r:id="rId10"/>
    <p:sldId id="307" r:id="rId11"/>
    <p:sldId id="308" r:id="rId12"/>
    <p:sldId id="287" r:id="rId13"/>
    <p:sldId id="296" r:id="rId14"/>
    <p:sldId id="288" r:id="rId15"/>
    <p:sldId id="297" r:id="rId16"/>
    <p:sldId id="282" r:id="rId17"/>
    <p:sldId id="312" r:id="rId18"/>
    <p:sldId id="313" r:id="rId19"/>
    <p:sldId id="298" r:id="rId20"/>
    <p:sldId id="300" r:id="rId21"/>
    <p:sldId id="294" r:id="rId22"/>
    <p:sldId id="283" r:id="rId23"/>
    <p:sldId id="309" r:id="rId24"/>
    <p:sldId id="284" r:id="rId25"/>
    <p:sldId id="314" r:id="rId26"/>
    <p:sldId id="315" r:id="rId27"/>
    <p:sldId id="302" r:id="rId28"/>
    <p:sldId id="316" r:id="rId29"/>
    <p:sldId id="290" r:id="rId30"/>
    <p:sldId id="310" r:id="rId31"/>
    <p:sldId id="291" r:id="rId32"/>
    <p:sldId id="311" r:id="rId33"/>
  </p:sldIdLst>
  <p:sldSz cx="9144000" cy="5143500" type="screen16x9"/>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89">
          <p15:clr>
            <a:srgbClr val="A4A3A4"/>
          </p15:clr>
        </p15:guide>
        <p15:guide id="2" orient="horz" pos="2608">
          <p15:clr>
            <a:srgbClr val="A4A3A4"/>
          </p15:clr>
        </p15:guide>
        <p15:guide id="3" orient="horz" pos="3024">
          <p15:clr>
            <a:srgbClr val="A4A3A4"/>
          </p15:clr>
        </p15:guide>
        <p15:guide id="4" orient="horz" pos="1637">
          <p15:clr>
            <a:srgbClr val="A4A3A4"/>
          </p15:clr>
        </p15:guide>
        <p15:guide id="5" orient="horz" pos="215">
          <p15:clr>
            <a:srgbClr val="A4A3A4"/>
          </p15:clr>
        </p15:guide>
        <p15:guide id="6" orient="horz" pos="1103">
          <p15:clr>
            <a:srgbClr val="A4A3A4"/>
          </p15:clr>
        </p15:guide>
        <p15:guide id="7" orient="horz" pos="401">
          <p15:clr>
            <a:srgbClr val="A4A3A4"/>
          </p15:clr>
        </p15:guide>
        <p15:guide id="8" orient="horz" pos="2954">
          <p15:clr>
            <a:srgbClr val="A4A3A4"/>
          </p15:clr>
        </p15:guide>
        <p15:guide id="9" orient="horz" pos="173">
          <p15:clr>
            <a:srgbClr val="A4A3A4"/>
          </p15:clr>
        </p15:guide>
        <p15:guide id="10" pos="175">
          <p15:clr>
            <a:srgbClr val="A4A3A4"/>
          </p15:clr>
        </p15:guide>
        <p15:guide id="11" pos="5590">
          <p15:clr>
            <a:srgbClr val="A4A3A4"/>
          </p15:clr>
        </p15:guide>
        <p15:guide id="12" pos="2880">
          <p15:clr>
            <a:srgbClr val="A4A3A4"/>
          </p15:clr>
        </p15:guide>
        <p15:guide id="13" pos="776">
          <p15:clr>
            <a:srgbClr val="A4A3A4"/>
          </p15:clr>
        </p15:guide>
        <p15:guide id="14" pos="1411">
          <p15:clr>
            <a:srgbClr val="A4A3A4"/>
          </p15:clr>
        </p15:guide>
        <p15:guide id="15" pos="5287">
          <p15:clr>
            <a:srgbClr val="A4A3A4"/>
          </p15:clr>
        </p15:guide>
        <p15:guide id="16" pos="346">
          <p15:clr>
            <a:srgbClr val="A4A3A4"/>
          </p15:clr>
        </p15:guide>
        <p15:guide id="17" pos="4090">
          <p15:clr>
            <a:srgbClr val="A4A3A4"/>
          </p15:clr>
        </p15:guide>
      </p15:sldGuideLst>
    </p:ext>
    <p:ext uri="{2D200454-40CA-4A62-9FC3-DE9A4176ACB9}">
      <p15:notesGuideLst xmlns:p15="http://schemas.microsoft.com/office/powerpoint/2012/main">
        <p15:guide id="1" orient="horz" pos="2039" userDrawn="1">
          <p15:clr>
            <a:srgbClr val="A4A3A4"/>
          </p15:clr>
        </p15:guide>
        <p15:guide id="2" orient="horz" pos="4361" userDrawn="1">
          <p15:clr>
            <a:srgbClr val="A4A3A4"/>
          </p15:clr>
        </p15:guide>
        <p15:guide id="3" orient="horz" pos="4546" userDrawn="1">
          <p15:clr>
            <a:srgbClr val="A4A3A4"/>
          </p15:clr>
        </p15:guide>
        <p15:guide id="4" pos="401" userDrawn="1">
          <p15:clr>
            <a:srgbClr val="A4A3A4"/>
          </p15:clr>
        </p15:guide>
        <p15:guide id="5" pos="564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1848"/>
    <a:srgbClr val="90BD31"/>
    <a:srgbClr val="000000"/>
    <a:srgbClr val="18A3AC"/>
    <a:srgbClr val="052049"/>
    <a:srgbClr val="178CCB"/>
    <a:srgbClr val="F48024"/>
    <a:srgbClr val="E8E7DE"/>
    <a:srgbClr val="F5F0D3"/>
    <a:srgbClr val="F7E9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12" autoAdjust="0"/>
    <p:restoredTop sz="70583" autoAdjust="0"/>
  </p:normalViewPr>
  <p:slideViewPr>
    <p:cSldViewPr snapToGrid="0" showGuides="1">
      <p:cViewPr varScale="1">
        <p:scale>
          <a:sx n="74" d="100"/>
          <a:sy n="74" d="100"/>
        </p:scale>
        <p:origin x="1269" y="45"/>
      </p:cViewPr>
      <p:guideLst>
        <p:guide orient="horz" pos="789"/>
        <p:guide orient="horz" pos="2608"/>
        <p:guide orient="horz" pos="3024"/>
        <p:guide orient="horz" pos="1637"/>
        <p:guide orient="horz" pos="215"/>
        <p:guide orient="horz" pos="1103"/>
        <p:guide orient="horz" pos="401"/>
        <p:guide orient="horz" pos="2954"/>
        <p:guide orient="horz" pos="173"/>
        <p:guide pos="175"/>
        <p:guide pos="5590"/>
        <p:guide pos="2880"/>
        <p:guide pos="776"/>
        <p:guide pos="1411"/>
        <p:guide pos="5287"/>
        <p:guide pos="346"/>
        <p:guide pos="4090"/>
      </p:guideLst>
    </p:cSldViewPr>
  </p:slideViewPr>
  <p:outlineViewPr>
    <p:cViewPr>
      <p:scale>
        <a:sx n="33" d="100"/>
        <a:sy n="33" d="100"/>
      </p:scale>
      <p:origin x="0" y="-7375"/>
    </p:cViewPr>
  </p:outlineViewPr>
  <p:notesTextViewPr>
    <p:cViewPr>
      <p:scale>
        <a:sx n="3" d="2"/>
        <a:sy n="3" d="2"/>
      </p:scale>
      <p:origin x="0" y="0"/>
    </p:cViewPr>
  </p:notesTextViewPr>
  <p:sorterViewPr>
    <p:cViewPr>
      <p:scale>
        <a:sx n="71" d="100"/>
        <a:sy n="71" d="100"/>
      </p:scale>
      <p:origin x="0" y="0"/>
    </p:cViewPr>
  </p:sorterViewPr>
  <p:notesViewPr>
    <p:cSldViewPr snapToGrid="0">
      <p:cViewPr varScale="1">
        <p:scale>
          <a:sx n="76" d="100"/>
          <a:sy n="76" d="100"/>
        </p:scale>
        <p:origin x="1985" y="55"/>
      </p:cViewPr>
      <p:guideLst>
        <p:guide orient="horz" pos="2039"/>
        <p:guide orient="horz" pos="4361"/>
        <p:guide orient="horz" pos="4546"/>
        <p:guide pos="401"/>
        <p:guide pos="564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'Table 1'!$A$3</c:f>
              <c:strCache>
                <c:ptCount val="1"/>
                <c:pt idx="0">
                  <c:v>Archetype (9-class, CT-level)</c:v>
                </c:pt>
              </c:strCache>
            </c:strRef>
          </c:tx>
          <c:spPr>
            <a:solidFill>
              <a:schemeClr val="accent1"/>
            </a:solidFill>
            <a:ln>
              <a:noFill/>
            </a:ln>
            <a:effectLst/>
          </c:spPr>
          <c:invertIfNegative val="0"/>
          <c:cat>
            <c:strRef>
              <c:f>'Table 1'!$B$2:$G$2</c:f>
              <c:strCache>
                <c:ptCount val="6"/>
                <c:pt idx="0">
                  <c:v>All</c:v>
                </c:pt>
                <c:pt idx="1">
                  <c:v>NH White</c:v>
                </c:pt>
                <c:pt idx="2">
                  <c:v>NH Black</c:v>
                </c:pt>
                <c:pt idx="3">
                  <c:v>Hispanic</c:v>
                </c:pt>
                <c:pt idx="4">
                  <c:v>API</c:v>
                </c:pt>
                <c:pt idx="5">
                  <c:v>Other</c:v>
                </c:pt>
              </c:strCache>
            </c:strRef>
          </c:cat>
          <c:val>
            <c:numRef>
              <c:f>'Table 1'!$B$3:$G$3</c:f>
            </c:numRef>
          </c:val>
          <c:extLst>
            <c:ext xmlns:c16="http://schemas.microsoft.com/office/drawing/2014/chart" uri="{C3380CC4-5D6E-409C-BE32-E72D297353CC}">
              <c16:uniqueId val="{00000000-C35D-4C50-A224-B2BF1D4B1A1B}"/>
            </c:ext>
          </c:extLst>
        </c:ser>
        <c:ser>
          <c:idx val="1"/>
          <c:order val="1"/>
          <c:tx>
            <c:strRef>
              <c:f>'Table 1'!$A$4</c:f>
              <c:strCache>
                <c:ptCount val="1"/>
                <c:pt idx="0">
                  <c:v>Inner city</c:v>
                </c:pt>
              </c:strCache>
            </c:strRef>
          </c:tx>
          <c:spPr>
            <a:solidFill>
              <a:schemeClr val="accent2"/>
            </a:solidFill>
            <a:ln>
              <a:noFill/>
            </a:ln>
            <a:effectLst/>
          </c:spPr>
          <c:invertIfNegative val="0"/>
          <c:cat>
            <c:strRef>
              <c:f>'Table 1'!$B$2:$G$2</c:f>
              <c:strCache>
                <c:ptCount val="6"/>
                <c:pt idx="0">
                  <c:v>All</c:v>
                </c:pt>
                <c:pt idx="1">
                  <c:v>NH White</c:v>
                </c:pt>
                <c:pt idx="2">
                  <c:v>NH Black</c:v>
                </c:pt>
                <c:pt idx="3">
                  <c:v>Hispanic</c:v>
                </c:pt>
                <c:pt idx="4">
                  <c:v>API</c:v>
                </c:pt>
                <c:pt idx="5">
                  <c:v>Other</c:v>
                </c:pt>
              </c:strCache>
            </c:strRef>
          </c:cat>
          <c:val>
            <c:numRef>
              <c:f>'Table 1'!$B$4:$G$4</c:f>
              <c:numCache>
                <c:formatCode>General</c:formatCode>
                <c:ptCount val="6"/>
                <c:pt idx="0">
                  <c:v>18164</c:v>
                </c:pt>
                <c:pt idx="1">
                  <c:v>4778</c:v>
                </c:pt>
                <c:pt idx="2">
                  <c:v>4775</c:v>
                </c:pt>
                <c:pt idx="3">
                  <c:v>6709</c:v>
                </c:pt>
                <c:pt idx="4">
                  <c:v>1305</c:v>
                </c:pt>
                <c:pt idx="5">
                  <c:v>597</c:v>
                </c:pt>
              </c:numCache>
            </c:numRef>
          </c:val>
          <c:extLst>
            <c:ext xmlns:c16="http://schemas.microsoft.com/office/drawing/2014/chart" uri="{C3380CC4-5D6E-409C-BE32-E72D297353CC}">
              <c16:uniqueId val="{00000001-C35D-4C50-A224-B2BF1D4B1A1B}"/>
            </c:ext>
          </c:extLst>
        </c:ser>
        <c:ser>
          <c:idx val="2"/>
          <c:order val="2"/>
          <c:tx>
            <c:strRef>
              <c:f>'Table 1'!$A$5</c:f>
              <c:strCache>
                <c:ptCount val="1"/>
                <c:pt idx="0">
                  <c:v>Hispanic small towns</c:v>
                </c:pt>
              </c:strCache>
            </c:strRef>
          </c:tx>
          <c:spPr>
            <a:solidFill>
              <a:schemeClr val="accent3"/>
            </a:solidFill>
            <a:ln>
              <a:noFill/>
            </a:ln>
            <a:effectLst/>
          </c:spPr>
          <c:invertIfNegative val="0"/>
          <c:cat>
            <c:strRef>
              <c:f>'Table 1'!$B$2:$G$2</c:f>
              <c:strCache>
                <c:ptCount val="6"/>
                <c:pt idx="0">
                  <c:v>All</c:v>
                </c:pt>
                <c:pt idx="1">
                  <c:v>NH White</c:v>
                </c:pt>
                <c:pt idx="2">
                  <c:v>NH Black</c:v>
                </c:pt>
                <c:pt idx="3">
                  <c:v>Hispanic</c:v>
                </c:pt>
                <c:pt idx="4">
                  <c:v>API</c:v>
                </c:pt>
                <c:pt idx="5">
                  <c:v>Other</c:v>
                </c:pt>
              </c:strCache>
            </c:strRef>
          </c:cat>
          <c:val>
            <c:numRef>
              <c:f>'Table 1'!$B$5:$G$5</c:f>
              <c:numCache>
                <c:formatCode>General</c:formatCode>
                <c:ptCount val="6"/>
                <c:pt idx="0">
                  <c:v>15414</c:v>
                </c:pt>
                <c:pt idx="1">
                  <c:v>8544</c:v>
                </c:pt>
                <c:pt idx="2">
                  <c:v>1920</c:v>
                </c:pt>
                <c:pt idx="3">
                  <c:v>3965</c:v>
                </c:pt>
                <c:pt idx="4">
                  <c:v>453</c:v>
                </c:pt>
                <c:pt idx="5">
                  <c:v>532</c:v>
                </c:pt>
              </c:numCache>
            </c:numRef>
          </c:val>
          <c:extLst>
            <c:ext xmlns:c16="http://schemas.microsoft.com/office/drawing/2014/chart" uri="{C3380CC4-5D6E-409C-BE32-E72D297353CC}">
              <c16:uniqueId val="{00000002-C35D-4C50-A224-B2BF1D4B1A1B}"/>
            </c:ext>
          </c:extLst>
        </c:ser>
        <c:ser>
          <c:idx val="3"/>
          <c:order val="3"/>
          <c:tx>
            <c:strRef>
              <c:f>'Table 1'!$A$6</c:f>
              <c:strCache>
                <c:ptCount val="1"/>
                <c:pt idx="0">
                  <c:v>City pioneer</c:v>
                </c:pt>
              </c:strCache>
            </c:strRef>
          </c:tx>
          <c:spPr>
            <a:solidFill>
              <a:schemeClr val="accent4"/>
            </a:solidFill>
            <a:ln>
              <a:noFill/>
            </a:ln>
            <a:effectLst/>
          </c:spPr>
          <c:invertIfNegative val="0"/>
          <c:cat>
            <c:strRef>
              <c:f>'Table 1'!$B$2:$G$2</c:f>
              <c:strCache>
                <c:ptCount val="6"/>
                <c:pt idx="0">
                  <c:v>All</c:v>
                </c:pt>
                <c:pt idx="1">
                  <c:v>NH White</c:v>
                </c:pt>
                <c:pt idx="2">
                  <c:v>NH Black</c:v>
                </c:pt>
                <c:pt idx="3">
                  <c:v>Hispanic</c:v>
                </c:pt>
                <c:pt idx="4">
                  <c:v>API</c:v>
                </c:pt>
                <c:pt idx="5">
                  <c:v>Other</c:v>
                </c:pt>
              </c:strCache>
            </c:strRef>
          </c:cat>
          <c:val>
            <c:numRef>
              <c:f>'Table 1'!$B$6:$G$6</c:f>
              <c:numCache>
                <c:formatCode>General</c:formatCode>
                <c:ptCount val="6"/>
                <c:pt idx="0">
                  <c:v>16674</c:v>
                </c:pt>
                <c:pt idx="1">
                  <c:v>8967</c:v>
                </c:pt>
                <c:pt idx="2">
                  <c:v>2935</c:v>
                </c:pt>
                <c:pt idx="3">
                  <c:v>2478</c:v>
                </c:pt>
                <c:pt idx="4">
                  <c:v>1694</c:v>
                </c:pt>
                <c:pt idx="5">
                  <c:v>600</c:v>
                </c:pt>
              </c:numCache>
            </c:numRef>
          </c:val>
          <c:extLst>
            <c:ext xmlns:c16="http://schemas.microsoft.com/office/drawing/2014/chart" uri="{C3380CC4-5D6E-409C-BE32-E72D297353CC}">
              <c16:uniqueId val="{00000003-C35D-4C50-A224-B2BF1D4B1A1B}"/>
            </c:ext>
          </c:extLst>
        </c:ser>
        <c:ser>
          <c:idx val="4"/>
          <c:order val="4"/>
          <c:tx>
            <c:strRef>
              <c:f>'Table 1'!$A$7</c:f>
              <c:strCache>
                <c:ptCount val="1"/>
                <c:pt idx="0">
                  <c:v>Rural/Micropolitan</c:v>
                </c:pt>
              </c:strCache>
            </c:strRef>
          </c:tx>
          <c:spPr>
            <a:solidFill>
              <a:schemeClr val="accent5"/>
            </a:solidFill>
            <a:ln>
              <a:noFill/>
            </a:ln>
            <a:effectLst/>
          </c:spPr>
          <c:invertIfNegative val="0"/>
          <c:cat>
            <c:strRef>
              <c:f>'Table 1'!$B$2:$G$2</c:f>
              <c:strCache>
                <c:ptCount val="6"/>
                <c:pt idx="0">
                  <c:v>All</c:v>
                </c:pt>
                <c:pt idx="1">
                  <c:v>NH White</c:v>
                </c:pt>
                <c:pt idx="2">
                  <c:v>NH Black</c:v>
                </c:pt>
                <c:pt idx="3">
                  <c:v>Hispanic</c:v>
                </c:pt>
                <c:pt idx="4">
                  <c:v>API</c:v>
                </c:pt>
                <c:pt idx="5">
                  <c:v>Other</c:v>
                </c:pt>
              </c:strCache>
            </c:strRef>
          </c:cat>
          <c:val>
            <c:numRef>
              <c:f>'Table 1'!$B$7:$G$7</c:f>
              <c:numCache>
                <c:formatCode>General</c:formatCode>
                <c:ptCount val="6"/>
                <c:pt idx="0">
                  <c:v>19654</c:v>
                </c:pt>
                <c:pt idx="1">
                  <c:v>17299</c:v>
                </c:pt>
                <c:pt idx="2">
                  <c:v>478</c:v>
                </c:pt>
                <c:pt idx="3">
                  <c:v>993</c:v>
                </c:pt>
                <c:pt idx="4">
                  <c:v>205</c:v>
                </c:pt>
                <c:pt idx="5">
                  <c:v>679</c:v>
                </c:pt>
              </c:numCache>
            </c:numRef>
          </c:val>
          <c:extLst>
            <c:ext xmlns:c16="http://schemas.microsoft.com/office/drawing/2014/chart" uri="{C3380CC4-5D6E-409C-BE32-E72D297353CC}">
              <c16:uniqueId val="{00000004-C35D-4C50-A224-B2BF1D4B1A1B}"/>
            </c:ext>
          </c:extLst>
        </c:ser>
        <c:ser>
          <c:idx val="5"/>
          <c:order val="5"/>
          <c:tx>
            <c:strRef>
              <c:f>'Table 1'!$A$8</c:f>
              <c:strCache>
                <c:ptCount val="1"/>
                <c:pt idx="0">
                  <c:v>Suburban pioneer</c:v>
                </c:pt>
              </c:strCache>
            </c:strRef>
          </c:tx>
          <c:spPr>
            <a:solidFill>
              <a:schemeClr val="accent6"/>
            </a:solidFill>
            <a:ln>
              <a:noFill/>
            </a:ln>
            <a:effectLst/>
          </c:spPr>
          <c:invertIfNegative val="0"/>
          <c:cat>
            <c:strRef>
              <c:f>'Table 1'!$B$2:$G$2</c:f>
              <c:strCache>
                <c:ptCount val="6"/>
                <c:pt idx="0">
                  <c:v>All</c:v>
                </c:pt>
                <c:pt idx="1">
                  <c:v>NH White</c:v>
                </c:pt>
                <c:pt idx="2">
                  <c:v>NH Black</c:v>
                </c:pt>
                <c:pt idx="3">
                  <c:v>Hispanic</c:v>
                </c:pt>
                <c:pt idx="4">
                  <c:v>API</c:v>
                </c:pt>
                <c:pt idx="5">
                  <c:v>Other</c:v>
                </c:pt>
              </c:strCache>
            </c:strRef>
          </c:cat>
          <c:val>
            <c:numRef>
              <c:f>'Table 1'!$B$8:$G$8</c:f>
              <c:numCache>
                <c:formatCode>General</c:formatCode>
                <c:ptCount val="6"/>
                <c:pt idx="0">
                  <c:v>16134</c:v>
                </c:pt>
                <c:pt idx="1">
                  <c:v>7332</c:v>
                </c:pt>
                <c:pt idx="2">
                  <c:v>1774</c:v>
                </c:pt>
                <c:pt idx="3">
                  <c:v>3919</c:v>
                </c:pt>
                <c:pt idx="4">
                  <c:v>2586</c:v>
                </c:pt>
                <c:pt idx="5">
                  <c:v>523</c:v>
                </c:pt>
              </c:numCache>
            </c:numRef>
          </c:val>
          <c:extLst>
            <c:ext xmlns:c16="http://schemas.microsoft.com/office/drawing/2014/chart" uri="{C3380CC4-5D6E-409C-BE32-E72D297353CC}">
              <c16:uniqueId val="{00000005-C35D-4C50-A224-B2BF1D4B1A1B}"/>
            </c:ext>
          </c:extLst>
        </c:ser>
        <c:ser>
          <c:idx val="6"/>
          <c:order val="6"/>
          <c:tx>
            <c:strRef>
              <c:f>'Table 1'!$A$9</c:f>
              <c:strCache>
                <c:ptCount val="1"/>
                <c:pt idx="0">
                  <c:v>Mixed SES class suburb</c:v>
                </c:pt>
              </c:strCache>
            </c:strRef>
          </c:tx>
          <c:spPr>
            <a:solidFill>
              <a:schemeClr val="accent1">
                <a:lumMod val="60000"/>
              </a:schemeClr>
            </a:solidFill>
            <a:ln>
              <a:noFill/>
            </a:ln>
            <a:effectLst/>
          </c:spPr>
          <c:invertIfNegative val="0"/>
          <c:cat>
            <c:strRef>
              <c:f>'Table 1'!$B$2:$G$2</c:f>
              <c:strCache>
                <c:ptCount val="6"/>
                <c:pt idx="0">
                  <c:v>All</c:v>
                </c:pt>
                <c:pt idx="1">
                  <c:v>NH White</c:v>
                </c:pt>
                <c:pt idx="2">
                  <c:v>NH Black</c:v>
                </c:pt>
                <c:pt idx="3">
                  <c:v>Hispanic</c:v>
                </c:pt>
                <c:pt idx="4">
                  <c:v>API</c:v>
                </c:pt>
                <c:pt idx="5">
                  <c:v>Other</c:v>
                </c:pt>
              </c:strCache>
            </c:strRef>
          </c:cat>
          <c:val>
            <c:numRef>
              <c:f>'Table 1'!$B$9:$G$9</c:f>
              <c:numCache>
                <c:formatCode>General</c:formatCode>
                <c:ptCount val="6"/>
                <c:pt idx="0">
                  <c:v>13431</c:v>
                </c:pt>
                <c:pt idx="1">
                  <c:v>10055</c:v>
                </c:pt>
                <c:pt idx="2">
                  <c:v>1062</c:v>
                </c:pt>
                <c:pt idx="3">
                  <c:v>1456</c:v>
                </c:pt>
                <c:pt idx="4">
                  <c:v>438</c:v>
                </c:pt>
                <c:pt idx="5">
                  <c:v>420</c:v>
                </c:pt>
              </c:numCache>
            </c:numRef>
          </c:val>
          <c:extLst>
            <c:ext xmlns:c16="http://schemas.microsoft.com/office/drawing/2014/chart" uri="{C3380CC4-5D6E-409C-BE32-E72D297353CC}">
              <c16:uniqueId val="{00000006-C35D-4C50-A224-B2BF1D4B1A1B}"/>
            </c:ext>
          </c:extLst>
        </c:ser>
        <c:ser>
          <c:idx val="7"/>
          <c:order val="7"/>
          <c:tx>
            <c:strRef>
              <c:f>'Table 1'!$A$10</c:f>
              <c:strCache>
                <c:ptCount val="1"/>
                <c:pt idx="0">
                  <c:v>New Urban/Pedestrian</c:v>
                </c:pt>
              </c:strCache>
            </c:strRef>
          </c:tx>
          <c:spPr>
            <a:solidFill>
              <a:schemeClr val="accent2">
                <a:lumMod val="60000"/>
              </a:schemeClr>
            </a:solidFill>
            <a:ln>
              <a:noFill/>
            </a:ln>
            <a:effectLst/>
          </c:spPr>
          <c:invertIfNegative val="0"/>
          <c:cat>
            <c:strRef>
              <c:f>'Table 1'!$B$2:$G$2</c:f>
              <c:strCache>
                <c:ptCount val="6"/>
                <c:pt idx="0">
                  <c:v>All</c:v>
                </c:pt>
                <c:pt idx="1">
                  <c:v>NH White</c:v>
                </c:pt>
                <c:pt idx="2">
                  <c:v>NH Black</c:v>
                </c:pt>
                <c:pt idx="3">
                  <c:v>Hispanic</c:v>
                </c:pt>
                <c:pt idx="4">
                  <c:v>API</c:v>
                </c:pt>
                <c:pt idx="5">
                  <c:v>Other</c:v>
                </c:pt>
              </c:strCache>
            </c:strRef>
          </c:cat>
          <c:val>
            <c:numRef>
              <c:f>'Table 1'!$B$10:$G$10</c:f>
              <c:numCache>
                <c:formatCode>General</c:formatCode>
                <c:ptCount val="6"/>
                <c:pt idx="0">
                  <c:v>24741</c:v>
                </c:pt>
                <c:pt idx="1">
                  <c:v>18323</c:v>
                </c:pt>
                <c:pt idx="2">
                  <c:v>1871</c:v>
                </c:pt>
                <c:pt idx="3">
                  <c:v>1636</c:v>
                </c:pt>
                <c:pt idx="4">
                  <c:v>1897</c:v>
                </c:pt>
                <c:pt idx="5">
                  <c:v>1014</c:v>
                </c:pt>
              </c:numCache>
            </c:numRef>
          </c:val>
          <c:extLst>
            <c:ext xmlns:c16="http://schemas.microsoft.com/office/drawing/2014/chart" uri="{C3380CC4-5D6E-409C-BE32-E72D297353CC}">
              <c16:uniqueId val="{00000007-C35D-4C50-A224-B2BF1D4B1A1B}"/>
            </c:ext>
          </c:extLst>
        </c:ser>
        <c:ser>
          <c:idx val="8"/>
          <c:order val="8"/>
          <c:tx>
            <c:strRef>
              <c:f>'Table 1'!$A$11</c:f>
              <c:strCache>
                <c:ptCount val="1"/>
                <c:pt idx="0">
                  <c:v>High status</c:v>
                </c:pt>
              </c:strCache>
            </c:strRef>
          </c:tx>
          <c:spPr>
            <a:solidFill>
              <a:schemeClr val="accent3">
                <a:lumMod val="60000"/>
              </a:schemeClr>
            </a:solidFill>
            <a:ln>
              <a:noFill/>
            </a:ln>
            <a:effectLst/>
          </c:spPr>
          <c:invertIfNegative val="0"/>
          <c:cat>
            <c:strRef>
              <c:f>'Table 1'!$B$2:$G$2</c:f>
              <c:strCache>
                <c:ptCount val="6"/>
                <c:pt idx="0">
                  <c:v>All</c:v>
                </c:pt>
                <c:pt idx="1">
                  <c:v>NH White</c:v>
                </c:pt>
                <c:pt idx="2">
                  <c:v>NH Black</c:v>
                </c:pt>
                <c:pt idx="3">
                  <c:v>Hispanic</c:v>
                </c:pt>
                <c:pt idx="4">
                  <c:v>API</c:v>
                </c:pt>
                <c:pt idx="5">
                  <c:v>Other</c:v>
                </c:pt>
              </c:strCache>
            </c:strRef>
          </c:cat>
          <c:val>
            <c:numRef>
              <c:f>'Table 1'!$B$11:$G$11</c:f>
              <c:numCache>
                <c:formatCode>General</c:formatCode>
                <c:ptCount val="6"/>
                <c:pt idx="0">
                  <c:v>33459</c:v>
                </c:pt>
                <c:pt idx="1">
                  <c:v>29433</c:v>
                </c:pt>
                <c:pt idx="2">
                  <c:v>890</c:v>
                </c:pt>
                <c:pt idx="3">
                  <c:v>1327</c:v>
                </c:pt>
                <c:pt idx="4">
                  <c:v>701</c:v>
                </c:pt>
                <c:pt idx="5">
                  <c:v>1108</c:v>
                </c:pt>
              </c:numCache>
            </c:numRef>
          </c:val>
          <c:extLst>
            <c:ext xmlns:c16="http://schemas.microsoft.com/office/drawing/2014/chart" uri="{C3380CC4-5D6E-409C-BE32-E72D297353CC}">
              <c16:uniqueId val="{00000008-C35D-4C50-A224-B2BF1D4B1A1B}"/>
            </c:ext>
          </c:extLst>
        </c:ser>
        <c:ser>
          <c:idx val="9"/>
          <c:order val="9"/>
          <c:tx>
            <c:strRef>
              <c:f>'Table 1'!$A$12</c:f>
              <c:strCache>
                <c:ptCount val="1"/>
                <c:pt idx="0">
                  <c:v>Upper middle-class suburb</c:v>
                </c:pt>
              </c:strCache>
            </c:strRef>
          </c:tx>
          <c:spPr>
            <a:solidFill>
              <a:schemeClr val="accent4">
                <a:lumMod val="60000"/>
              </a:schemeClr>
            </a:solidFill>
            <a:ln>
              <a:noFill/>
            </a:ln>
            <a:effectLst/>
          </c:spPr>
          <c:invertIfNegative val="0"/>
          <c:cat>
            <c:strRef>
              <c:f>'Table 1'!$B$2:$G$2</c:f>
              <c:strCache>
                <c:ptCount val="6"/>
                <c:pt idx="0">
                  <c:v>All</c:v>
                </c:pt>
                <c:pt idx="1">
                  <c:v>NH White</c:v>
                </c:pt>
                <c:pt idx="2">
                  <c:v>NH Black</c:v>
                </c:pt>
                <c:pt idx="3">
                  <c:v>Hispanic</c:v>
                </c:pt>
                <c:pt idx="4">
                  <c:v>API</c:v>
                </c:pt>
                <c:pt idx="5">
                  <c:v>Other</c:v>
                </c:pt>
              </c:strCache>
            </c:strRef>
          </c:cat>
          <c:val>
            <c:numRef>
              <c:f>'Table 1'!$B$12:$G$12</c:f>
              <c:numCache>
                <c:formatCode>General</c:formatCode>
                <c:ptCount val="6"/>
                <c:pt idx="0">
                  <c:v>27512</c:v>
                </c:pt>
                <c:pt idx="1">
                  <c:v>20002</c:v>
                </c:pt>
                <c:pt idx="2">
                  <c:v>1428</c:v>
                </c:pt>
                <c:pt idx="3">
                  <c:v>2029</c:v>
                </c:pt>
                <c:pt idx="4">
                  <c:v>3073</c:v>
                </c:pt>
                <c:pt idx="5">
                  <c:v>980</c:v>
                </c:pt>
              </c:numCache>
            </c:numRef>
          </c:val>
          <c:extLst>
            <c:ext xmlns:c16="http://schemas.microsoft.com/office/drawing/2014/chart" uri="{C3380CC4-5D6E-409C-BE32-E72D297353CC}">
              <c16:uniqueId val="{00000009-C35D-4C50-A224-B2BF1D4B1A1B}"/>
            </c:ext>
          </c:extLst>
        </c:ser>
        <c:dLbls>
          <c:showLegendKey val="0"/>
          <c:showVal val="0"/>
          <c:showCatName val="0"/>
          <c:showSerName val="0"/>
          <c:showPercent val="0"/>
          <c:showBubbleSize val="0"/>
        </c:dLbls>
        <c:gapWidth val="50"/>
        <c:overlap val="100"/>
        <c:axId val="379372872"/>
        <c:axId val="376892928"/>
      </c:barChart>
      <c:catAx>
        <c:axId val="379372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76892928"/>
        <c:crosses val="autoZero"/>
        <c:auto val="1"/>
        <c:lblAlgn val="ctr"/>
        <c:lblOffset val="100"/>
        <c:noMultiLvlLbl val="0"/>
      </c:catAx>
      <c:valAx>
        <c:axId val="376892928"/>
        <c:scaling>
          <c:orientation val="minMax"/>
        </c:scaling>
        <c:delete val="0"/>
        <c:axPos val="l"/>
        <c:majorGridlines>
          <c:spPr>
            <a:ln w="3175" cap="flat" cmpd="sng" algn="ctr">
              <a:solidFill>
                <a:schemeClr val="tx1">
                  <a:lumMod val="5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79372872"/>
        <c:crosses val="autoZero"/>
        <c:crossBetween val="between"/>
        <c:majorUnit val="0.2"/>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8"/>
          <c:order val="0"/>
          <c:tx>
            <c:strRef>
              <c:f>stage!$J$2</c:f>
              <c:strCache>
                <c:ptCount val="1"/>
                <c:pt idx="0">
                  <c:v>Inner city</c:v>
                </c:pt>
              </c:strCache>
            </c:strRef>
          </c:tx>
          <c:spPr>
            <a:solidFill>
              <a:schemeClr val="accent3">
                <a:lumMod val="60000"/>
              </a:schemeClr>
            </a:solidFill>
            <a:ln>
              <a:noFill/>
            </a:ln>
            <a:effectLst/>
          </c:spPr>
          <c:invertIfNegative val="0"/>
          <c:cat>
            <c:strRef>
              <c:f>stage!$A$3:$A$7</c:f>
              <c:strCache>
                <c:ptCount val="5"/>
                <c:pt idx="0">
                  <c:v>All</c:v>
                </c:pt>
                <c:pt idx="1">
                  <c:v>Localized</c:v>
                </c:pt>
                <c:pt idx="2">
                  <c:v>Regional</c:v>
                </c:pt>
                <c:pt idx="3">
                  <c:v>Distant</c:v>
                </c:pt>
                <c:pt idx="4">
                  <c:v>Unknown</c:v>
                </c:pt>
              </c:strCache>
            </c:strRef>
          </c:cat>
          <c:val>
            <c:numRef>
              <c:f>stage!$J$3:$J$7</c:f>
              <c:numCache>
                <c:formatCode>_(* #,##0_);_(* \(#,##0\);_(* "-"??_);_(@_)</c:formatCode>
                <c:ptCount val="5"/>
                <c:pt idx="0">
                  <c:v>18164</c:v>
                </c:pt>
                <c:pt idx="1">
                  <c:v>13893</c:v>
                </c:pt>
                <c:pt idx="2">
                  <c:v>1646</c:v>
                </c:pt>
                <c:pt idx="3">
                  <c:v>1286</c:v>
                </c:pt>
                <c:pt idx="4">
                  <c:v>1339</c:v>
                </c:pt>
              </c:numCache>
            </c:numRef>
          </c:val>
          <c:extLst>
            <c:ext xmlns:c16="http://schemas.microsoft.com/office/drawing/2014/chart" uri="{C3380CC4-5D6E-409C-BE32-E72D297353CC}">
              <c16:uniqueId val="{00000000-D5FE-4C83-9137-E93341031C29}"/>
            </c:ext>
          </c:extLst>
        </c:ser>
        <c:ser>
          <c:idx val="7"/>
          <c:order val="1"/>
          <c:tx>
            <c:strRef>
              <c:f>stage!$I$2</c:f>
              <c:strCache>
                <c:ptCount val="1"/>
                <c:pt idx="0">
                  <c:v>Hispanic small towns</c:v>
                </c:pt>
              </c:strCache>
            </c:strRef>
          </c:tx>
          <c:spPr>
            <a:solidFill>
              <a:schemeClr val="accent2">
                <a:lumMod val="60000"/>
              </a:schemeClr>
            </a:solidFill>
            <a:ln>
              <a:noFill/>
            </a:ln>
            <a:effectLst/>
          </c:spPr>
          <c:invertIfNegative val="0"/>
          <c:cat>
            <c:strRef>
              <c:f>stage!$A$3:$A$7</c:f>
              <c:strCache>
                <c:ptCount val="5"/>
                <c:pt idx="0">
                  <c:v>All</c:v>
                </c:pt>
                <c:pt idx="1">
                  <c:v>Localized</c:v>
                </c:pt>
                <c:pt idx="2">
                  <c:v>Regional</c:v>
                </c:pt>
                <c:pt idx="3">
                  <c:v>Distant</c:v>
                </c:pt>
                <c:pt idx="4">
                  <c:v>Unknown</c:v>
                </c:pt>
              </c:strCache>
            </c:strRef>
          </c:cat>
          <c:val>
            <c:numRef>
              <c:f>stage!$I$3:$I$7</c:f>
              <c:numCache>
                <c:formatCode>_(* #,##0_);_(* \(#,##0\);_(* "-"??_);_(@_)</c:formatCode>
                <c:ptCount val="5"/>
                <c:pt idx="0">
                  <c:v>15414</c:v>
                </c:pt>
                <c:pt idx="1">
                  <c:v>12250</c:v>
                </c:pt>
                <c:pt idx="2">
                  <c:v>1361</c:v>
                </c:pt>
                <c:pt idx="3">
                  <c:v>924</c:v>
                </c:pt>
                <c:pt idx="4">
                  <c:v>879</c:v>
                </c:pt>
              </c:numCache>
            </c:numRef>
          </c:val>
          <c:extLst>
            <c:ext xmlns:c16="http://schemas.microsoft.com/office/drawing/2014/chart" uri="{C3380CC4-5D6E-409C-BE32-E72D297353CC}">
              <c16:uniqueId val="{00000001-D5FE-4C83-9137-E93341031C29}"/>
            </c:ext>
          </c:extLst>
        </c:ser>
        <c:ser>
          <c:idx val="6"/>
          <c:order val="2"/>
          <c:tx>
            <c:strRef>
              <c:f>stage!$H$2</c:f>
              <c:strCache>
                <c:ptCount val="1"/>
                <c:pt idx="0">
                  <c:v>City pioneer</c:v>
                </c:pt>
              </c:strCache>
            </c:strRef>
          </c:tx>
          <c:spPr>
            <a:solidFill>
              <a:schemeClr val="accent1">
                <a:lumMod val="60000"/>
              </a:schemeClr>
            </a:solidFill>
            <a:ln>
              <a:noFill/>
            </a:ln>
            <a:effectLst/>
          </c:spPr>
          <c:invertIfNegative val="0"/>
          <c:cat>
            <c:strRef>
              <c:f>stage!$A$3:$A$7</c:f>
              <c:strCache>
                <c:ptCount val="5"/>
                <c:pt idx="0">
                  <c:v>All</c:v>
                </c:pt>
                <c:pt idx="1">
                  <c:v>Localized</c:v>
                </c:pt>
                <c:pt idx="2">
                  <c:v>Regional</c:v>
                </c:pt>
                <c:pt idx="3">
                  <c:v>Distant</c:v>
                </c:pt>
                <c:pt idx="4">
                  <c:v>Unknown</c:v>
                </c:pt>
              </c:strCache>
            </c:strRef>
          </c:cat>
          <c:val>
            <c:numRef>
              <c:f>stage!$H$3:$H$7</c:f>
              <c:numCache>
                <c:formatCode>_(* #,##0_);_(* \(#,##0\);_(* "-"??_);_(@_)</c:formatCode>
                <c:ptCount val="5"/>
                <c:pt idx="0">
                  <c:v>16674</c:v>
                </c:pt>
                <c:pt idx="1">
                  <c:v>13167</c:v>
                </c:pt>
                <c:pt idx="2">
                  <c:v>1453</c:v>
                </c:pt>
                <c:pt idx="3">
                  <c:v>1037</c:v>
                </c:pt>
                <c:pt idx="4">
                  <c:v>1017</c:v>
                </c:pt>
              </c:numCache>
            </c:numRef>
          </c:val>
          <c:extLst>
            <c:ext xmlns:c16="http://schemas.microsoft.com/office/drawing/2014/chart" uri="{C3380CC4-5D6E-409C-BE32-E72D297353CC}">
              <c16:uniqueId val="{00000002-D5FE-4C83-9137-E93341031C29}"/>
            </c:ext>
          </c:extLst>
        </c:ser>
        <c:ser>
          <c:idx val="5"/>
          <c:order val="3"/>
          <c:tx>
            <c:strRef>
              <c:f>stage!$G$2</c:f>
              <c:strCache>
                <c:ptCount val="1"/>
                <c:pt idx="0">
                  <c:v>Rural/Micropolitan</c:v>
                </c:pt>
              </c:strCache>
            </c:strRef>
          </c:tx>
          <c:spPr>
            <a:solidFill>
              <a:schemeClr val="accent6"/>
            </a:solidFill>
            <a:ln>
              <a:noFill/>
            </a:ln>
            <a:effectLst/>
          </c:spPr>
          <c:invertIfNegative val="0"/>
          <c:cat>
            <c:strRef>
              <c:f>stage!$A$3:$A$7</c:f>
              <c:strCache>
                <c:ptCount val="5"/>
                <c:pt idx="0">
                  <c:v>All</c:v>
                </c:pt>
                <c:pt idx="1">
                  <c:v>Localized</c:v>
                </c:pt>
                <c:pt idx="2">
                  <c:v>Regional</c:v>
                </c:pt>
                <c:pt idx="3">
                  <c:v>Distant</c:v>
                </c:pt>
                <c:pt idx="4">
                  <c:v>Unknown</c:v>
                </c:pt>
              </c:strCache>
            </c:strRef>
          </c:cat>
          <c:val>
            <c:numRef>
              <c:f>stage!$G$3:$G$7</c:f>
              <c:numCache>
                <c:formatCode>_(* #,##0_);_(* \(#,##0\);_(* "-"??_);_(@_)</c:formatCode>
                <c:ptCount val="5"/>
                <c:pt idx="0">
                  <c:v>19654</c:v>
                </c:pt>
                <c:pt idx="1">
                  <c:v>15910</c:v>
                </c:pt>
                <c:pt idx="2">
                  <c:v>1618</c:v>
                </c:pt>
                <c:pt idx="3">
                  <c:v>878</c:v>
                </c:pt>
                <c:pt idx="4">
                  <c:v>1248</c:v>
                </c:pt>
              </c:numCache>
            </c:numRef>
          </c:val>
          <c:extLst>
            <c:ext xmlns:c16="http://schemas.microsoft.com/office/drawing/2014/chart" uri="{C3380CC4-5D6E-409C-BE32-E72D297353CC}">
              <c16:uniqueId val="{00000003-D5FE-4C83-9137-E93341031C29}"/>
            </c:ext>
          </c:extLst>
        </c:ser>
        <c:ser>
          <c:idx val="4"/>
          <c:order val="4"/>
          <c:tx>
            <c:strRef>
              <c:f>stage!$F$2</c:f>
              <c:strCache>
                <c:ptCount val="1"/>
                <c:pt idx="0">
                  <c:v>Suburban pioneer</c:v>
                </c:pt>
              </c:strCache>
            </c:strRef>
          </c:tx>
          <c:spPr>
            <a:solidFill>
              <a:schemeClr val="accent5"/>
            </a:solidFill>
            <a:ln>
              <a:noFill/>
            </a:ln>
            <a:effectLst/>
          </c:spPr>
          <c:invertIfNegative val="0"/>
          <c:cat>
            <c:strRef>
              <c:f>stage!$A$3:$A$7</c:f>
              <c:strCache>
                <c:ptCount val="5"/>
                <c:pt idx="0">
                  <c:v>All</c:v>
                </c:pt>
                <c:pt idx="1">
                  <c:v>Localized</c:v>
                </c:pt>
                <c:pt idx="2">
                  <c:v>Regional</c:v>
                </c:pt>
                <c:pt idx="3">
                  <c:v>Distant</c:v>
                </c:pt>
                <c:pt idx="4">
                  <c:v>Unknown</c:v>
                </c:pt>
              </c:strCache>
            </c:strRef>
          </c:cat>
          <c:val>
            <c:numRef>
              <c:f>stage!$F$3:$F$7</c:f>
              <c:numCache>
                <c:formatCode>_(* #,##0_);_(* \(#,##0\);_(* "-"??_);_(@_)</c:formatCode>
                <c:ptCount val="5"/>
                <c:pt idx="0">
                  <c:v>16134</c:v>
                </c:pt>
                <c:pt idx="1">
                  <c:v>12891</c:v>
                </c:pt>
                <c:pt idx="2">
                  <c:v>1502</c:v>
                </c:pt>
                <c:pt idx="3">
                  <c:v>918</c:v>
                </c:pt>
                <c:pt idx="4">
                  <c:v>823</c:v>
                </c:pt>
              </c:numCache>
            </c:numRef>
          </c:val>
          <c:extLst>
            <c:ext xmlns:c16="http://schemas.microsoft.com/office/drawing/2014/chart" uri="{C3380CC4-5D6E-409C-BE32-E72D297353CC}">
              <c16:uniqueId val="{00000004-D5FE-4C83-9137-E93341031C29}"/>
            </c:ext>
          </c:extLst>
        </c:ser>
        <c:ser>
          <c:idx val="3"/>
          <c:order val="5"/>
          <c:tx>
            <c:strRef>
              <c:f>stage!$E$2</c:f>
              <c:strCache>
                <c:ptCount val="1"/>
                <c:pt idx="0">
                  <c:v>Mixed-SES class suburb</c:v>
                </c:pt>
              </c:strCache>
            </c:strRef>
          </c:tx>
          <c:spPr>
            <a:solidFill>
              <a:schemeClr val="accent4"/>
            </a:solidFill>
            <a:ln>
              <a:noFill/>
            </a:ln>
            <a:effectLst/>
          </c:spPr>
          <c:invertIfNegative val="0"/>
          <c:cat>
            <c:strRef>
              <c:f>stage!$A$3:$A$7</c:f>
              <c:strCache>
                <c:ptCount val="5"/>
                <c:pt idx="0">
                  <c:v>All</c:v>
                </c:pt>
                <c:pt idx="1">
                  <c:v>Localized</c:v>
                </c:pt>
                <c:pt idx="2">
                  <c:v>Regional</c:v>
                </c:pt>
                <c:pt idx="3">
                  <c:v>Distant</c:v>
                </c:pt>
                <c:pt idx="4">
                  <c:v>Unknown</c:v>
                </c:pt>
              </c:strCache>
            </c:strRef>
          </c:cat>
          <c:val>
            <c:numRef>
              <c:f>stage!$E$3:$E$7</c:f>
              <c:numCache>
                <c:formatCode>_(* #,##0_);_(* \(#,##0\);_(* "-"??_);_(@_)</c:formatCode>
                <c:ptCount val="5"/>
                <c:pt idx="0">
                  <c:v>13431</c:v>
                </c:pt>
                <c:pt idx="1">
                  <c:v>10869</c:v>
                </c:pt>
                <c:pt idx="2">
                  <c:v>1394</c:v>
                </c:pt>
                <c:pt idx="3">
                  <c:v>574</c:v>
                </c:pt>
                <c:pt idx="4">
                  <c:v>594</c:v>
                </c:pt>
              </c:numCache>
            </c:numRef>
          </c:val>
          <c:extLst>
            <c:ext xmlns:c16="http://schemas.microsoft.com/office/drawing/2014/chart" uri="{C3380CC4-5D6E-409C-BE32-E72D297353CC}">
              <c16:uniqueId val="{00000005-D5FE-4C83-9137-E93341031C29}"/>
            </c:ext>
          </c:extLst>
        </c:ser>
        <c:ser>
          <c:idx val="2"/>
          <c:order val="6"/>
          <c:tx>
            <c:strRef>
              <c:f>stage!$D$2</c:f>
              <c:strCache>
                <c:ptCount val="1"/>
                <c:pt idx="0">
                  <c:v>New urban/Pedestrian</c:v>
                </c:pt>
              </c:strCache>
            </c:strRef>
          </c:tx>
          <c:spPr>
            <a:solidFill>
              <a:schemeClr val="accent3"/>
            </a:solidFill>
            <a:ln>
              <a:noFill/>
            </a:ln>
            <a:effectLst/>
          </c:spPr>
          <c:invertIfNegative val="0"/>
          <c:cat>
            <c:strRef>
              <c:f>stage!$A$3:$A$7</c:f>
              <c:strCache>
                <c:ptCount val="5"/>
                <c:pt idx="0">
                  <c:v>All</c:v>
                </c:pt>
                <c:pt idx="1">
                  <c:v>Localized</c:v>
                </c:pt>
                <c:pt idx="2">
                  <c:v>Regional</c:v>
                </c:pt>
                <c:pt idx="3">
                  <c:v>Distant</c:v>
                </c:pt>
                <c:pt idx="4">
                  <c:v>Unknown</c:v>
                </c:pt>
              </c:strCache>
            </c:strRef>
          </c:cat>
          <c:val>
            <c:numRef>
              <c:f>stage!$D$3:$D$7</c:f>
              <c:numCache>
                <c:formatCode>_(* #,##0_);_(* \(#,##0\);_(* "-"??_);_(@_)</c:formatCode>
                <c:ptCount val="5"/>
                <c:pt idx="0">
                  <c:v>24741</c:v>
                </c:pt>
                <c:pt idx="1">
                  <c:v>20230</c:v>
                </c:pt>
                <c:pt idx="2">
                  <c:v>2300</c:v>
                </c:pt>
                <c:pt idx="3">
                  <c:v>1174</c:v>
                </c:pt>
                <c:pt idx="4">
                  <c:v>1037</c:v>
                </c:pt>
              </c:numCache>
            </c:numRef>
          </c:val>
          <c:extLst>
            <c:ext xmlns:c16="http://schemas.microsoft.com/office/drawing/2014/chart" uri="{C3380CC4-5D6E-409C-BE32-E72D297353CC}">
              <c16:uniqueId val="{00000006-D5FE-4C83-9137-E93341031C29}"/>
            </c:ext>
          </c:extLst>
        </c:ser>
        <c:ser>
          <c:idx val="1"/>
          <c:order val="7"/>
          <c:tx>
            <c:strRef>
              <c:f>stage!$C$2</c:f>
              <c:strCache>
                <c:ptCount val="1"/>
                <c:pt idx="0">
                  <c:v>High status</c:v>
                </c:pt>
              </c:strCache>
            </c:strRef>
          </c:tx>
          <c:spPr>
            <a:solidFill>
              <a:schemeClr val="accent2"/>
            </a:solidFill>
            <a:ln>
              <a:noFill/>
            </a:ln>
            <a:effectLst/>
          </c:spPr>
          <c:invertIfNegative val="0"/>
          <c:cat>
            <c:strRef>
              <c:f>stage!$A$3:$A$7</c:f>
              <c:strCache>
                <c:ptCount val="5"/>
                <c:pt idx="0">
                  <c:v>All</c:v>
                </c:pt>
                <c:pt idx="1">
                  <c:v>Localized</c:v>
                </c:pt>
                <c:pt idx="2">
                  <c:v>Regional</c:v>
                </c:pt>
                <c:pt idx="3">
                  <c:v>Distant</c:v>
                </c:pt>
                <c:pt idx="4">
                  <c:v>Unknown</c:v>
                </c:pt>
              </c:strCache>
            </c:strRef>
          </c:cat>
          <c:val>
            <c:numRef>
              <c:f>stage!$C$3:$C$7</c:f>
              <c:numCache>
                <c:formatCode>_(* #,##0_);_(* \(#,##0\);_(* "-"??_);_(@_)</c:formatCode>
                <c:ptCount val="5"/>
                <c:pt idx="0">
                  <c:v>33459</c:v>
                </c:pt>
                <c:pt idx="1">
                  <c:v>27887</c:v>
                </c:pt>
                <c:pt idx="2">
                  <c:v>3101</c:v>
                </c:pt>
                <c:pt idx="3">
                  <c:v>1314</c:v>
                </c:pt>
                <c:pt idx="4">
                  <c:v>1157</c:v>
                </c:pt>
              </c:numCache>
            </c:numRef>
          </c:val>
          <c:extLst>
            <c:ext xmlns:c16="http://schemas.microsoft.com/office/drawing/2014/chart" uri="{C3380CC4-5D6E-409C-BE32-E72D297353CC}">
              <c16:uniqueId val="{00000007-D5FE-4C83-9137-E93341031C29}"/>
            </c:ext>
          </c:extLst>
        </c:ser>
        <c:ser>
          <c:idx val="0"/>
          <c:order val="8"/>
          <c:tx>
            <c:strRef>
              <c:f>stage!$B$2</c:f>
              <c:strCache>
                <c:ptCount val="1"/>
                <c:pt idx="0">
                  <c:v>Upper middle-class suburb</c:v>
                </c:pt>
              </c:strCache>
            </c:strRef>
          </c:tx>
          <c:spPr>
            <a:solidFill>
              <a:schemeClr val="accent1"/>
            </a:solidFill>
            <a:ln>
              <a:noFill/>
            </a:ln>
            <a:effectLst/>
          </c:spPr>
          <c:invertIfNegative val="0"/>
          <c:cat>
            <c:strRef>
              <c:f>stage!$A$3:$A$7</c:f>
              <c:strCache>
                <c:ptCount val="5"/>
                <c:pt idx="0">
                  <c:v>All</c:v>
                </c:pt>
                <c:pt idx="1">
                  <c:v>Localized</c:v>
                </c:pt>
                <c:pt idx="2">
                  <c:v>Regional</c:v>
                </c:pt>
                <c:pt idx="3">
                  <c:v>Distant</c:v>
                </c:pt>
                <c:pt idx="4">
                  <c:v>Unknown</c:v>
                </c:pt>
              </c:strCache>
            </c:strRef>
          </c:cat>
          <c:val>
            <c:numRef>
              <c:f>stage!$B$3:$B$7</c:f>
              <c:numCache>
                <c:formatCode>_(* #,##0_);_(* \(#,##0\);_(* "-"??_);_(@_)</c:formatCode>
                <c:ptCount val="5"/>
                <c:pt idx="0">
                  <c:v>27512</c:v>
                </c:pt>
                <c:pt idx="1">
                  <c:v>22980</c:v>
                </c:pt>
                <c:pt idx="2">
                  <c:v>2602</c:v>
                </c:pt>
                <c:pt idx="3">
                  <c:v>1071</c:v>
                </c:pt>
                <c:pt idx="4">
                  <c:v>859</c:v>
                </c:pt>
              </c:numCache>
            </c:numRef>
          </c:val>
          <c:extLst>
            <c:ext xmlns:c16="http://schemas.microsoft.com/office/drawing/2014/chart" uri="{C3380CC4-5D6E-409C-BE32-E72D297353CC}">
              <c16:uniqueId val="{00000008-D5FE-4C83-9137-E93341031C29}"/>
            </c:ext>
          </c:extLst>
        </c:ser>
        <c:dLbls>
          <c:showLegendKey val="0"/>
          <c:showVal val="0"/>
          <c:showCatName val="0"/>
          <c:showSerName val="0"/>
          <c:showPercent val="0"/>
          <c:showBubbleSize val="0"/>
        </c:dLbls>
        <c:gapWidth val="50"/>
        <c:overlap val="100"/>
        <c:axId val="439958448"/>
        <c:axId val="439959432"/>
      </c:barChart>
      <c:catAx>
        <c:axId val="43995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39959432"/>
        <c:crosses val="autoZero"/>
        <c:auto val="1"/>
        <c:lblAlgn val="ctr"/>
        <c:lblOffset val="100"/>
        <c:noMultiLvlLbl val="0"/>
      </c:catAx>
      <c:valAx>
        <c:axId val="4399594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39958448"/>
        <c:crosses val="autoZero"/>
        <c:crossBetween val="between"/>
        <c:majorUnit val="0.2"/>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4" name="Straight Connector 43"/>
          <p:cNvCxnSpPr/>
          <p:nvPr/>
        </p:nvCxnSpPr>
        <p:spPr>
          <a:xfrm>
            <a:off x="637819" y="6921211"/>
            <a:ext cx="83210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Slide Number Placeholder 6"/>
          <p:cNvSpPr>
            <a:spLocks noGrp="1"/>
          </p:cNvSpPr>
          <p:nvPr>
            <p:ph type="sldNum" sz="quarter" idx="3"/>
          </p:nvPr>
        </p:nvSpPr>
        <p:spPr>
          <a:xfrm>
            <a:off x="564690" y="6988215"/>
            <a:ext cx="393725" cy="82873"/>
          </a:xfrm>
          <a:prstGeom prst="rect">
            <a:avLst/>
          </a:prstGeom>
        </p:spPr>
        <p:txBody>
          <a:bodyPr vert="horz" wrap="square" lIns="0" tIns="0" rIns="0" bIns="0" rtlCol="0" anchor="b" anchorCtr="0"/>
          <a:lstStyle>
            <a:lvl1pPr marL="0" algn="l" defTabSz="957468" rtl="0" eaLnBrk="1" latinLnBrk="0" hangingPunct="1">
              <a:defRPr lang="en-US" sz="800" kern="1200" smtClean="0">
                <a:solidFill>
                  <a:schemeClr val="tx1"/>
                </a:solidFill>
                <a:latin typeface="+mn-lt"/>
                <a:ea typeface="+mn-ea"/>
                <a:cs typeface="+mn-cs"/>
              </a:defRPr>
            </a:lvl1pPr>
          </a:lstStyle>
          <a:p>
            <a:pPr algn="r"/>
            <a:fld id="{111E5896-917A-4035-A860-408E1EC3CD51}" type="slidenum">
              <a:rPr lang="en-US">
                <a:solidFill>
                  <a:srgbClr val="052049"/>
                </a:solidFill>
                <a:latin typeface="Arial" pitchFamily="34" charset="0"/>
                <a:cs typeface="Arial" pitchFamily="34" charset="0"/>
              </a:rPr>
              <a:pPr algn="r"/>
              <a:t>‹#›</a:t>
            </a:fld>
            <a:endParaRPr lang="en-US" dirty="0">
              <a:solidFill>
                <a:srgbClr val="052049"/>
              </a:solidFill>
              <a:latin typeface="Arial" pitchFamily="34" charset="0"/>
              <a:cs typeface="Arial" pitchFamily="34" charset="0"/>
            </a:endParaRPr>
          </a:p>
        </p:txBody>
      </p:sp>
      <p:pic>
        <p:nvPicPr>
          <p:cNvPr id="20"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123370" y="6976817"/>
            <a:ext cx="839975" cy="22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2"/>
          </p:nvPr>
        </p:nvSpPr>
        <p:spPr>
          <a:xfrm>
            <a:off x="891150" y="6941370"/>
            <a:ext cx="4160520" cy="103543"/>
          </a:xfrm>
          <a:prstGeom prst="rect">
            <a:avLst/>
          </a:prstGeom>
        </p:spPr>
        <p:txBody>
          <a:bodyPr vert="horz" lIns="95747" tIns="47873" rIns="95747" bIns="47873" rtlCol="0" anchor="t"/>
          <a:lstStyle>
            <a:lvl1pPr algn="l">
              <a:defRPr sz="1300"/>
            </a:lvl1pPr>
          </a:lstStyle>
          <a:p>
            <a:r>
              <a:rPr lang="en-US" sz="800" dirty="0">
                <a:solidFill>
                  <a:srgbClr val="052049"/>
                </a:solidFill>
                <a:latin typeface="+mj-lt"/>
              </a:rPr>
              <a:t>| [footer text here]</a:t>
            </a:r>
          </a:p>
        </p:txBody>
      </p:sp>
    </p:spTree>
    <p:extLst>
      <p:ext uri="{BB962C8B-B14F-4D97-AF65-F5344CB8AC3E}">
        <p14:creationId xmlns:p14="http://schemas.microsoft.com/office/powerpoint/2010/main" val="182832942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9" name="Straight Connector 28"/>
          <p:cNvCxnSpPr/>
          <p:nvPr/>
        </p:nvCxnSpPr>
        <p:spPr>
          <a:xfrm>
            <a:off x="637819" y="6921211"/>
            <a:ext cx="83210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3370" y="6976817"/>
            <a:ext cx="839975" cy="22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Notes Placeholder 2"/>
          <p:cNvSpPr>
            <a:spLocks noGrp="1"/>
          </p:cNvSpPr>
          <p:nvPr>
            <p:ph type="body" sz="quarter" idx="3"/>
          </p:nvPr>
        </p:nvSpPr>
        <p:spPr>
          <a:xfrm>
            <a:off x="862397" y="394772"/>
            <a:ext cx="7680960" cy="3461548"/>
          </a:xfrm>
          <a:prstGeom prst="rect">
            <a:avLst/>
          </a:prstGeom>
        </p:spPr>
        <p:txBody>
          <a:bodyPr vert="horz" lIns="95747" tIns="47873" rIns="95747" bIns="47873" rtlCol="0"/>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5"/>
          </p:nvPr>
        </p:nvSpPr>
        <p:spPr>
          <a:xfrm>
            <a:off x="5438458" y="6947942"/>
            <a:ext cx="4160520" cy="367259"/>
          </a:xfrm>
          <a:prstGeom prst="rect">
            <a:avLst/>
          </a:prstGeom>
        </p:spPr>
        <p:txBody>
          <a:bodyPr vert="horz" lIns="95747" tIns="47873" rIns="95747" bIns="47873" rtlCol="0" anchor="b"/>
          <a:lstStyle>
            <a:lvl1pPr algn="r">
              <a:defRPr sz="1300"/>
            </a:lvl1pPr>
          </a:lstStyle>
          <a:p>
            <a:fld id="{31A1A93E-23E3-4170-960D-33E660047FBA}" type="slidenum">
              <a:rPr lang="en-US" smtClean="0"/>
              <a:t>‹#›</a:t>
            </a:fld>
            <a:endParaRPr lang="en-US"/>
          </a:p>
        </p:txBody>
      </p:sp>
      <p:sp>
        <p:nvSpPr>
          <p:cNvPr id="8" name="Slide Image Placeholder 7"/>
          <p:cNvSpPr>
            <a:spLocks noGrp="1" noRot="1" noChangeAspect="1"/>
          </p:cNvSpPr>
          <p:nvPr>
            <p:ph type="sldImg" idx="2"/>
          </p:nvPr>
        </p:nvSpPr>
        <p:spPr>
          <a:xfrm>
            <a:off x="2605088" y="4154488"/>
            <a:ext cx="4386262" cy="2468562"/>
          </a:xfrm>
          <a:prstGeom prst="rect">
            <a:avLst/>
          </a:prstGeom>
          <a:noFill/>
          <a:ln w="12700">
            <a:solidFill>
              <a:prstClr val="black"/>
            </a:solidFill>
          </a:ln>
        </p:spPr>
        <p:txBody>
          <a:bodyPr vert="horz" lIns="95747" tIns="47873" rIns="95747" bIns="47873" rtlCol="0" anchor="ctr"/>
          <a:lstStyle/>
          <a:p>
            <a:endParaRPr lang="en-US"/>
          </a:p>
        </p:txBody>
      </p:sp>
    </p:spTree>
    <p:extLst>
      <p:ext uri="{BB962C8B-B14F-4D97-AF65-F5344CB8AC3E}">
        <p14:creationId xmlns:p14="http://schemas.microsoft.com/office/powerpoint/2010/main" val="450748310"/>
      </p:ext>
    </p:extLst>
  </p:cSld>
  <p:clrMap bg1="lt1" tx1="dk1" bg2="lt2" tx2="dk2" accent1="accent1" accent2="accent2" accent3="accent3" accent4="accent4" accent5="accent5" accent6="accent6" hlink="hlink" folHlink="folHlink"/>
  <p:hf hdr="0" dt="0"/>
  <p:notesStyle>
    <a:lvl1pPr marL="114300" indent="-114300" algn="l" defTabSz="914400" rtl="0" eaLnBrk="1" latinLnBrk="0" hangingPunct="1">
      <a:spcBef>
        <a:spcPts val="800"/>
      </a:spcBef>
      <a:buClr>
        <a:srgbClr val="178CCB"/>
      </a:buClr>
      <a:buFont typeface="Arial" pitchFamily="34" charset="0"/>
      <a:buChar char="•"/>
      <a:defRPr sz="1200" kern="1200">
        <a:solidFill>
          <a:srgbClr val="052049"/>
        </a:solidFill>
        <a:latin typeface="+mj-lt"/>
        <a:ea typeface="+mn-ea"/>
        <a:cs typeface="Arial" pitchFamily="34" charset="0"/>
      </a:defRPr>
    </a:lvl1pPr>
    <a:lvl2pPr marL="285750" indent="-112713" algn="l" defTabSz="914400" rtl="0" eaLnBrk="1" latinLnBrk="0" hangingPunct="1">
      <a:spcBef>
        <a:spcPts val="200"/>
      </a:spcBef>
      <a:buClr>
        <a:srgbClr val="178CCB"/>
      </a:buClr>
      <a:buFont typeface="Arial" pitchFamily="34" charset="0"/>
      <a:buChar char="•"/>
      <a:defRPr sz="1100" kern="1200">
        <a:solidFill>
          <a:srgbClr val="052049"/>
        </a:solidFill>
        <a:latin typeface="+mj-lt"/>
        <a:ea typeface="+mn-ea"/>
        <a:cs typeface="Arial" pitchFamily="34" charset="0"/>
      </a:defRPr>
    </a:lvl2pPr>
    <a:lvl3pPr marL="403225" indent="-117475" algn="l" defTabSz="914400" rtl="0" eaLnBrk="1" latinLnBrk="0" hangingPunct="1">
      <a:spcBef>
        <a:spcPts val="200"/>
      </a:spcBef>
      <a:buClr>
        <a:srgbClr val="178CCB"/>
      </a:buClr>
      <a:buFont typeface="Arial" pitchFamily="34" charset="0"/>
      <a:buChar char="•"/>
      <a:defRPr sz="1050" kern="1200">
        <a:solidFill>
          <a:srgbClr val="052049"/>
        </a:solidFill>
        <a:latin typeface="+mj-lt"/>
        <a:ea typeface="+mn-ea"/>
        <a:cs typeface="Arial" pitchFamily="34" charset="0"/>
      </a:defRPr>
    </a:lvl3pPr>
    <a:lvl4pPr marL="569913" indent="-112713" algn="l" defTabSz="914400" rtl="0" eaLnBrk="1" latinLnBrk="0" hangingPunct="1">
      <a:spcBef>
        <a:spcPts val="200"/>
      </a:spcBef>
      <a:buClr>
        <a:srgbClr val="178CCB"/>
      </a:buClr>
      <a:buFont typeface="Arial" pitchFamily="34" charset="0"/>
      <a:buChar char="•"/>
      <a:defRPr sz="1050" kern="1200">
        <a:solidFill>
          <a:srgbClr val="052049"/>
        </a:solidFill>
        <a:latin typeface="+mj-lt"/>
        <a:ea typeface="+mn-ea"/>
        <a:cs typeface="Arial" pitchFamily="34" charset="0"/>
      </a:defRPr>
    </a:lvl4pPr>
    <a:lvl5pPr marL="457200" indent="114300" algn="l" defTabSz="914400" rtl="0" eaLnBrk="1" latinLnBrk="0" hangingPunct="1">
      <a:buFont typeface="Arial" pitchFamily="34" charset="0"/>
      <a:buChar char="•"/>
      <a:defRPr sz="105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2675" y="3748088"/>
            <a:ext cx="4875213" cy="2743200"/>
          </a:xfrm>
          <a:prstGeom prst="rect">
            <a:avLst/>
          </a:prstGeom>
        </p:spPr>
      </p:sp>
      <p:sp>
        <p:nvSpPr>
          <p:cNvPr id="3" name="Notes Placeholder 2"/>
          <p:cNvSpPr>
            <a:spLocks noGrp="1"/>
          </p:cNvSpPr>
          <p:nvPr>
            <p:ph type="body" idx="1"/>
          </p:nvPr>
        </p:nvSpPr>
        <p:spPr>
          <a:xfrm>
            <a:off x="617775" y="618795"/>
            <a:ext cx="8345568" cy="6117618"/>
          </a:xfrm>
          <a:prstGeom prst="rect">
            <a:avLst/>
          </a:prstGeom>
        </p:spPr>
        <p:txBody>
          <a:bodyPr/>
          <a:lstStyle/>
          <a:p>
            <a:r>
              <a:rPr lang="en-US" dirty="0" smtClean="0"/>
              <a:t>Our group at UCSF,</a:t>
            </a:r>
            <a:r>
              <a:rPr lang="en-US" baseline="0" dirty="0" smtClean="0"/>
              <a:t> the DREAM Lab, </a:t>
            </a:r>
            <a:r>
              <a:rPr lang="en-US" baseline="0" dirty="0" err="1" smtClean="0"/>
              <a:t>fucses</a:t>
            </a:r>
            <a:r>
              <a:rPr lang="en-US" baseline="0" dirty="0" smtClean="0"/>
              <a:t> on </a:t>
            </a:r>
            <a:r>
              <a:rPr lang="en-US" dirty="0" smtClean="0"/>
              <a:t>social </a:t>
            </a:r>
            <a:r>
              <a:rPr lang="en-US" dirty="0" smtClean="0"/>
              <a:t>determinants of health within a cells to society framework, </a:t>
            </a:r>
            <a:r>
              <a:rPr lang="en-US" dirty="0" smtClean="0"/>
              <a:t>which posits that cancer</a:t>
            </a:r>
            <a:r>
              <a:rPr lang="en-US" baseline="0" dirty="0" smtClean="0"/>
              <a:t> disparities arise </a:t>
            </a:r>
            <a:r>
              <a:rPr lang="en-US" dirty="0" smtClean="0"/>
              <a:t>from interactions among </a:t>
            </a:r>
            <a:r>
              <a:rPr lang="en-US" dirty="0" smtClean="0"/>
              <a:t>individual-level biology and health behaviors, interpersonal factors, neighborhood-level factors and environmental exposures, </a:t>
            </a:r>
            <a:r>
              <a:rPr lang="en-US" dirty="0" err="1" smtClean="0"/>
              <a:t>instituions</a:t>
            </a:r>
            <a:r>
              <a:rPr lang="en-US" dirty="0" smtClean="0"/>
              <a:t>, policies and governments.</a:t>
            </a:r>
          </a:p>
          <a:p>
            <a:r>
              <a:rPr lang="en-US" dirty="0" smtClean="0"/>
              <a:t>This project in particular is related to efforts to meaningfully characterize neighborhoods with secondary data to inform our understanding of disparities in health outcomes, characterize neighborhoods in multi-level studies, and inform hypotheses for further study and ultimately intervention on social determinants of health.</a:t>
            </a:r>
            <a:endParaRPr lang="en-US" dirty="0"/>
          </a:p>
          <a:p>
            <a:r>
              <a:rPr lang="en-US" dirty="0" smtClean="0"/>
              <a:t>It is </a:t>
            </a:r>
            <a:r>
              <a:rPr lang="en-US" baseline="0" dirty="0" smtClean="0"/>
              <a:t>work that was part of a NCI R21-funded study to Dr. Salma </a:t>
            </a:r>
            <a:r>
              <a:rPr lang="en-US" baseline="0" dirty="0" err="1" smtClean="0"/>
              <a:t>Shariff</a:t>
            </a:r>
            <a:r>
              <a:rPr lang="en-US" baseline="0" dirty="0" smtClean="0"/>
              <a:t>-Marco in the DEB</a:t>
            </a:r>
            <a:endParaRPr lang="en-US" dirty="0"/>
          </a:p>
        </p:txBody>
      </p:sp>
      <p:sp>
        <p:nvSpPr>
          <p:cNvPr id="4" name="Slide Number Placeholder 3"/>
          <p:cNvSpPr>
            <a:spLocks noGrp="1"/>
          </p:cNvSpPr>
          <p:nvPr>
            <p:ph type="sldNum" sz="quarter" idx="10"/>
          </p:nvPr>
        </p:nvSpPr>
        <p:spPr>
          <a:xfrm>
            <a:off x="564690" y="6988215"/>
            <a:ext cx="393725" cy="82873"/>
          </a:xfrm>
          <a:prstGeom prst="rect">
            <a:avLst/>
          </a:prstGeom>
        </p:spPr>
        <p:txBody>
          <a:bodyPr/>
          <a:lstStyle/>
          <a:p>
            <a:pPr algn="r"/>
            <a:fld id="{111E5896-917A-4035-A860-408E1EC3CD51}" type="slidenum">
              <a:rPr lang="en-US" smtClean="0">
                <a:solidFill>
                  <a:srgbClr val="052049"/>
                </a:solidFill>
                <a:latin typeface="Arial" pitchFamily="34" charset="0"/>
                <a:cs typeface="Arial" pitchFamily="34" charset="0"/>
              </a:rPr>
              <a:pPr algn="r"/>
              <a:t>1</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a:xfrm>
            <a:off x="891150" y="6941370"/>
            <a:ext cx="4160520" cy="103543"/>
          </a:xfrm>
          <a:prstGeom prst="rect">
            <a:avLst/>
          </a:prstGeom>
        </p:spPr>
        <p:txBody>
          <a:bodyPr lIns="95747" tIns="47873" rIns="95747" bIns="47873"/>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3203644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2675" y="2770188"/>
            <a:ext cx="4875213" cy="2743200"/>
          </a:xfrm>
          <a:prstGeom prst="rect">
            <a:avLst/>
          </a:prstGeom>
        </p:spPr>
      </p:sp>
      <p:sp>
        <p:nvSpPr>
          <p:cNvPr id="3" name="Notes Placeholder 2"/>
          <p:cNvSpPr>
            <a:spLocks noGrp="1"/>
          </p:cNvSpPr>
          <p:nvPr>
            <p:ph type="body" idx="1"/>
          </p:nvPr>
        </p:nvSpPr>
        <p:spPr>
          <a:xfrm>
            <a:off x="617775" y="618795"/>
            <a:ext cx="8345568" cy="6117618"/>
          </a:xfrm>
          <a:prstGeom prst="rect">
            <a:avLst/>
          </a:prstGeom>
        </p:spPr>
        <p:txBody>
          <a:bodyPr>
            <a:normAutofit/>
          </a:bodyPr>
          <a:lstStyle/>
          <a:p>
            <a:r>
              <a:rPr lang="en-US" baseline="0" dirty="0" smtClean="0"/>
              <a:t>These models included 39 neighborhood attributes measuring multiple neighborhood dimensions, such as….</a:t>
            </a:r>
          </a:p>
          <a:p>
            <a:pPr lvl="1"/>
            <a:r>
              <a:rPr lang="en-US" baseline="0" dirty="0" smtClean="0"/>
              <a:t>Demographics and household composition</a:t>
            </a:r>
          </a:p>
          <a:p>
            <a:pPr lvl="1"/>
            <a:r>
              <a:rPr lang="en-US" baseline="0" dirty="0" smtClean="0"/>
              <a:t>Immigration</a:t>
            </a:r>
          </a:p>
          <a:p>
            <a:pPr lvl="1"/>
            <a:r>
              <a:rPr lang="en-US" baseline="0" dirty="0" smtClean="0"/>
              <a:t>Socioeconomic status</a:t>
            </a:r>
          </a:p>
          <a:p>
            <a:pPr lvl="1"/>
            <a:r>
              <a:rPr lang="en-US" baseline="0" dirty="0" smtClean="0"/>
              <a:t>Built environmental/walkability</a:t>
            </a:r>
          </a:p>
          <a:p>
            <a:pPr lvl="1"/>
            <a:r>
              <a:rPr lang="en-US" baseline="0" dirty="0" smtClean="0"/>
              <a:t>Migration and commuting</a:t>
            </a:r>
          </a:p>
          <a:p>
            <a:pPr marL="181187" lvl="1" indent="0">
              <a:buNone/>
            </a:pPr>
            <a:endParaRPr lang="en-US" baseline="0" dirty="0" smtClean="0"/>
          </a:p>
          <a:p>
            <a:pPr marL="119684" indent="-118022"/>
            <a:r>
              <a:rPr lang="en-US" baseline="0" dirty="0" smtClean="0"/>
              <a:t>The archetypes were developed for census block group and census tracts, for the census years 2000 and 2010</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a:xfrm>
            <a:off x="564690" y="6988215"/>
            <a:ext cx="393725" cy="82873"/>
          </a:xfrm>
          <a:prstGeom prst="rect">
            <a:avLst/>
          </a:prstGeom>
        </p:spPr>
        <p:txBody>
          <a:bodyPr/>
          <a:lstStyle/>
          <a:p>
            <a:fld id="{F734EF8F-9BAB-474D-A423-910428344E44}" type="slidenum">
              <a:rPr lang="en-US" smtClean="0">
                <a:solidFill>
                  <a:srgbClr val="000000"/>
                </a:solidFill>
              </a:rPr>
              <a:pPr/>
              <a:t>10</a:t>
            </a:fld>
            <a:endParaRPr lang="en-US">
              <a:solidFill>
                <a:srgbClr val="000000"/>
              </a:solidFill>
            </a:endParaRPr>
          </a:p>
        </p:txBody>
      </p:sp>
    </p:spTree>
    <p:extLst>
      <p:ext uri="{BB962C8B-B14F-4D97-AF65-F5344CB8AC3E}">
        <p14:creationId xmlns:p14="http://schemas.microsoft.com/office/powerpoint/2010/main" val="887923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2675" y="2971800"/>
            <a:ext cx="4875213" cy="2743200"/>
          </a:xfrm>
          <a:prstGeom prst="rect">
            <a:avLst/>
          </a:prstGeom>
        </p:spPr>
      </p:sp>
      <p:sp>
        <p:nvSpPr>
          <p:cNvPr id="3" name="Notes Placeholder 2"/>
          <p:cNvSpPr>
            <a:spLocks noGrp="1"/>
          </p:cNvSpPr>
          <p:nvPr>
            <p:ph type="body" idx="1"/>
          </p:nvPr>
        </p:nvSpPr>
        <p:spPr>
          <a:xfrm>
            <a:off x="617775" y="618795"/>
            <a:ext cx="8345568" cy="6117618"/>
          </a:xfrm>
          <a:prstGeom prst="rect">
            <a:avLst/>
          </a:prstGeom>
        </p:spPr>
        <p:txBody>
          <a:bodyPr>
            <a:normAutofit/>
          </a:bodyPr>
          <a:lstStyle/>
          <a:p>
            <a:pPr marL="119684" indent="-119684" defTabSz="957468">
              <a:spcBef>
                <a:spcPts val="838"/>
              </a:spcBef>
              <a:defRPr/>
            </a:pPr>
            <a:r>
              <a:rPr lang="en-US" baseline="0" dirty="0" smtClean="0"/>
              <a:t>With a suite of goodness of fit criteria and consideration of interpretability, 5-class and 9-class models as models that best fit the data and thus these were explored further</a:t>
            </a:r>
          </a:p>
          <a:p>
            <a:pPr marL="119684" indent="-119684" defTabSz="957468">
              <a:spcBef>
                <a:spcPts val="838"/>
              </a:spcBef>
              <a:defRPr/>
            </a:pPr>
            <a:r>
              <a:rPr lang="en-US" baseline="0" dirty="0" smtClean="0"/>
              <a:t>We have been working with the 9-class model where possible, as we feel it is more robust and informative to interactions among neighborhood attributes</a:t>
            </a:r>
          </a:p>
          <a:p>
            <a:pPr marL="119684" indent="-119684" defTabSz="957468">
              <a:spcBef>
                <a:spcPts val="838"/>
              </a:spcBef>
              <a:defRPr/>
            </a:pPr>
            <a:r>
              <a:rPr lang="en-US" baseline="0" dirty="0" smtClean="0"/>
              <a:t>And with prostate cancer mortality as the outcome, we are using 2000 census tracts, as it provides increased power for our analyses</a:t>
            </a:r>
          </a:p>
          <a:p>
            <a:pPr marL="0" indent="0" defTabSz="957468">
              <a:spcBef>
                <a:spcPts val="838"/>
              </a:spcBef>
              <a:buNone/>
              <a:defRPr/>
            </a:pPr>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a:xfrm>
            <a:off x="564690" y="6988215"/>
            <a:ext cx="393725" cy="82873"/>
          </a:xfrm>
          <a:prstGeom prst="rect">
            <a:avLst/>
          </a:prstGeom>
        </p:spPr>
        <p:txBody>
          <a:bodyPr/>
          <a:lstStyle/>
          <a:p>
            <a:fld id="{F734EF8F-9BAB-474D-A423-910428344E44}" type="slidenum">
              <a:rPr lang="en-US" smtClean="0">
                <a:solidFill>
                  <a:srgbClr val="000000"/>
                </a:solidFill>
              </a:rPr>
              <a:pPr/>
              <a:t>11</a:t>
            </a:fld>
            <a:endParaRPr lang="en-US">
              <a:solidFill>
                <a:srgbClr val="000000"/>
              </a:solidFill>
            </a:endParaRPr>
          </a:p>
        </p:txBody>
      </p:sp>
    </p:spTree>
    <p:extLst>
      <p:ext uri="{BB962C8B-B14F-4D97-AF65-F5344CB8AC3E}">
        <p14:creationId xmlns:p14="http://schemas.microsoft.com/office/powerpoint/2010/main" val="3542617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2675" y="3678238"/>
            <a:ext cx="4875213" cy="2743200"/>
          </a:xfrm>
          <a:prstGeom prst="rect">
            <a:avLst/>
          </a:prstGeom>
        </p:spPr>
      </p:sp>
      <p:sp>
        <p:nvSpPr>
          <p:cNvPr id="3" name="Notes Placeholder 2"/>
          <p:cNvSpPr>
            <a:spLocks noGrp="1"/>
          </p:cNvSpPr>
          <p:nvPr>
            <p:ph type="body" idx="1"/>
          </p:nvPr>
        </p:nvSpPr>
        <p:spPr>
          <a:xfrm>
            <a:off x="617775" y="618795"/>
            <a:ext cx="8345568" cy="6117618"/>
          </a:xfrm>
          <a:prstGeom prst="rect">
            <a:avLst/>
          </a:prstGeom>
        </p:spPr>
        <p:txBody>
          <a:bodyPr/>
          <a:lstStyle/>
          <a:p>
            <a:r>
              <a:rPr lang="en-US" dirty="0" smtClean="0"/>
              <a:t>This tables</a:t>
            </a:r>
            <a:r>
              <a:rPr lang="en-US" baseline="0" dirty="0" smtClean="0"/>
              <a:t> shows down the first column the archetypes within the 9-class model. Each was named to highlight the most prominent features of that neighborhood in contrast to others.</a:t>
            </a:r>
          </a:p>
          <a:p>
            <a:r>
              <a:rPr lang="en-US" baseline="0" dirty="0" smtClean="0"/>
              <a:t>The remainder describes how these archetypes represent several neighborhood dimensions.</a:t>
            </a:r>
          </a:p>
          <a:p>
            <a:r>
              <a:rPr lang="en-US" baseline="0" dirty="0" smtClean="0"/>
              <a:t>It does take a little time to fully appreciate how the archetypes distinguish neighborhoods and highlight interactions among neighborhood attributes, but as an example…..</a:t>
            </a:r>
          </a:p>
          <a:p>
            <a:pPr lvl="1"/>
            <a:r>
              <a:rPr lang="en-US" baseline="0" dirty="0" smtClean="0"/>
              <a:t>Upper middle-class suburbs and High status neighborhoods are both high SES with many White residents, lots of green and recreational facilities, but they differ in the composition of their households in that Upper-middle class neighborhoods contain more API residents, midlife (contrasted to older) residents and households headed by males</a:t>
            </a:r>
          </a:p>
          <a:p>
            <a:pPr lvl="1"/>
            <a:r>
              <a:rPr lang="en-US" baseline="0" dirty="0" smtClean="0"/>
              <a:t>Suburban pioneer and City pioneer neighborhoods are both located in cities, but not right downtown, have racially/ethnically diverse populations, and lots of mixed land use but contrast in that Suburban pioneer neighborhoods have more families and home owners and city pioneer neighborhoods have more older residents, single residents, female HH, and renters.</a:t>
            </a:r>
            <a:endParaRPr lang="en-US" dirty="0"/>
          </a:p>
        </p:txBody>
      </p:sp>
      <p:sp>
        <p:nvSpPr>
          <p:cNvPr id="4" name="Slide Number Placeholder 3"/>
          <p:cNvSpPr>
            <a:spLocks noGrp="1"/>
          </p:cNvSpPr>
          <p:nvPr>
            <p:ph type="sldNum" sz="quarter" idx="10"/>
          </p:nvPr>
        </p:nvSpPr>
        <p:spPr>
          <a:xfrm>
            <a:off x="564690" y="6988215"/>
            <a:ext cx="393725" cy="82873"/>
          </a:xfrm>
          <a:prstGeom prst="rect">
            <a:avLst/>
          </a:prstGeom>
        </p:spPr>
        <p:txBody>
          <a:bodyPr/>
          <a:lstStyle/>
          <a:p>
            <a:pPr algn="r"/>
            <a:fld id="{111E5896-917A-4035-A860-408E1EC3CD51}" type="slidenum">
              <a:rPr lang="en-US" smtClean="0">
                <a:solidFill>
                  <a:srgbClr val="052049"/>
                </a:solidFill>
                <a:latin typeface="Arial" pitchFamily="34" charset="0"/>
                <a:cs typeface="Arial" pitchFamily="34" charset="0"/>
              </a:rPr>
              <a:pPr algn="r"/>
              <a:t>12</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a:xfrm>
            <a:off x="891150" y="6941370"/>
            <a:ext cx="4160520" cy="103543"/>
          </a:xfrm>
          <a:prstGeom prst="rect">
            <a:avLst/>
          </a:prstGeom>
        </p:spPr>
        <p:txBody>
          <a:bodyPr lIns="95747" tIns="47873" rIns="95747" bIns="47873"/>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3381744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2675" y="3678238"/>
            <a:ext cx="4875213" cy="2743200"/>
          </a:xfrm>
          <a:prstGeom prst="rect">
            <a:avLst/>
          </a:prstGeom>
        </p:spPr>
      </p:sp>
      <p:sp>
        <p:nvSpPr>
          <p:cNvPr id="3" name="Notes Placeholder 2"/>
          <p:cNvSpPr>
            <a:spLocks noGrp="1"/>
          </p:cNvSpPr>
          <p:nvPr>
            <p:ph type="body" idx="1"/>
          </p:nvPr>
        </p:nvSpPr>
        <p:spPr>
          <a:xfrm>
            <a:off x="617775" y="618795"/>
            <a:ext cx="8345568" cy="6117618"/>
          </a:xfrm>
          <a:prstGeom prst="rect">
            <a:avLst/>
          </a:prstGeom>
        </p:spPr>
        <p:txBody>
          <a:bodyPr/>
          <a:lstStyle/>
          <a:p>
            <a:pPr marL="173037" lvl="1" indent="0">
              <a:buNone/>
            </a:pPr>
            <a:r>
              <a:rPr lang="en-US" baseline="0" dirty="0" smtClean="0"/>
              <a:t>Upper </a:t>
            </a:r>
            <a:r>
              <a:rPr lang="en-US" baseline="0" dirty="0" smtClean="0"/>
              <a:t>middle-class suburbs and High status neighborhoods are both high SES with many White residents, lots of green and recreational facilities, but they differ in the composition of their households in that Upper-middle class neighborhoods contain more API residents, midlife (contrasted to older) residents and households headed by </a:t>
            </a:r>
            <a:r>
              <a:rPr lang="en-US" baseline="0" dirty="0" smtClean="0"/>
              <a:t>males</a:t>
            </a:r>
            <a:endParaRPr lang="en-US" baseline="0" dirty="0" smtClean="0"/>
          </a:p>
        </p:txBody>
      </p:sp>
      <p:sp>
        <p:nvSpPr>
          <p:cNvPr id="4" name="Slide Number Placeholder 3"/>
          <p:cNvSpPr>
            <a:spLocks noGrp="1"/>
          </p:cNvSpPr>
          <p:nvPr>
            <p:ph type="sldNum" sz="quarter" idx="10"/>
          </p:nvPr>
        </p:nvSpPr>
        <p:spPr>
          <a:xfrm>
            <a:off x="564690" y="6988215"/>
            <a:ext cx="393725" cy="82873"/>
          </a:xfrm>
          <a:prstGeom prst="rect">
            <a:avLst/>
          </a:prstGeom>
        </p:spPr>
        <p:txBody>
          <a:bodyPr/>
          <a:lstStyle/>
          <a:p>
            <a:pPr algn="r"/>
            <a:fld id="{111E5896-917A-4035-A860-408E1EC3CD51}" type="slidenum">
              <a:rPr lang="en-US" smtClean="0">
                <a:solidFill>
                  <a:srgbClr val="052049"/>
                </a:solidFill>
                <a:latin typeface="Arial" pitchFamily="34" charset="0"/>
                <a:cs typeface="Arial" pitchFamily="34" charset="0"/>
              </a:rPr>
              <a:pPr algn="r"/>
              <a:t>13</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a:xfrm>
            <a:off x="891150" y="6941370"/>
            <a:ext cx="4160520" cy="103543"/>
          </a:xfrm>
          <a:prstGeom prst="rect">
            <a:avLst/>
          </a:prstGeom>
        </p:spPr>
        <p:txBody>
          <a:bodyPr lIns="95747" tIns="47873" rIns="95747" bIns="47873"/>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4143296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2675" y="3678238"/>
            <a:ext cx="4875213" cy="2743200"/>
          </a:xfrm>
          <a:prstGeom prst="rect">
            <a:avLst/>
          </a:prstGeom>
        </p:spPr>
      </p:sp>
      <p:sp>
        <p:nvSpPr>
          <p:cNvPr id="3" name="Notes Placeholder 2"/>
          <p:cNvSpPr>
            <a:spLocks noGrp="1"/>
          </p:cNvSpPr>
          <p:nvPr>
            <p:ph type="body" idx="1"/>
          </p:nvPr>
        </p:nvSpPr>
        <p:spPr>
          <a:xfrm>
            <a:off x="617775" y="618795"/>
            <a:ext cx="8345568" cy="6117618"/>
          </a:xfrm>
          <a:prstGeom prst="rect">
            <a:avLst/>
          </a:prstGeom>
        </p:spPr>
        <p:txBody>
          <a:bodyPr/>
          <a:lstStyle/>
          <a:p>
            <a:pPr marL="173037" lvl="1" indent="0">
              <a:buNone/>
            </a:pPr>
            <a:r>
              <a:rPr lang="en-US" baseline="0" dirty="0" smtClean="0"/>
              <a:t>Suburban </a:t>
            </a:r>
            <a:r>
              <a:rPr lang="en-US" baseline="0" dirty="0" smtClean="0"/>
              <a:t>pioneer and City pioneer neighborhoods are both located in cities, but not right downtown, have racially/ethnically diverse populations, and lots of mixed land use but contrast in that Suburban pioneer neighborhoods have more families and home owners and city pioneer neighborhoods have more older residents, single residents, female HH, and renters.</a:t>
            </a:r>
            <a:endParaRPr lang="en-US" dirty="0"/>
          </a:p>
        </p:txBody>
      </p:sp>
      <p:sp>
        <p:nvSpPr>
          <p:cNvPr id="4" name="Slide Number Placeholder 3"/>
          <p:cNvSpPr>
            <a:spLocks noGrp="1"/>
          </p:cNvSpPr>
          <p:nvPr>
            <p:ph type="sldNum" sz="quarter" idx="10"/>
          </p:nvPr>
        </p:nvSpPr>
        <p:spPr>
          <a:xfrm>
            <a:off x="564690" y="6988215"/>
            <a:ext cx="393725" cy="82873"/>
          </a:xfrm>
          <a:prstGeom prst="rect">
            <a:avLst/>
          </a:prstGeom>
        </p:spPr>
        <p:txBody>
          <a:bodyPr/>
          <a:lstStyle/>
          <a:p>
            <a:pPr algn="r"/>
            <a:fld id="{111E5896-917A-4035-A860-408E1EC3CD51}" type="slidenum">
              <a:rPr lang="en-US" smtClean="0">
                <a:solidFill>
                  <a:srgbClr val="052049"/>
                </a:solidFill>
                <a:latin typeface="Arial" pitchFamily="34" charset="0"/>
                <a:cs typeface="Arial" pitchFamily="34" charset="0"/>
              </a:rPr>
              <a:pPr algn="r"/>
              <a:t>14</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a:xfrm>
            <a:off x="891150" y="6941370"/>
            <a:ext cx="4160520" cy="103543"/>
          </a:xfrm>
          <a:prstGeom prst="rect">
            <a:avLst/>
          </a:prstGeom>
        </p:spPr>
        <p:txBody>
          <a:bodyPr lIns="95747" tIns="47873" rIns="95747" bIns="47873"/>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298574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33638" y="3155950"/>
            <a:ext cx="4876800" cy="2743200"/>
          </a:xfrm>
          <a:prstGeom prst="rect">
            <a:avLst/>
          </a:prstGeom>
        </p:spPr>
      </p:sp>
      <p:sp>
        <p:nvSpPr>
          <p:cNvPr id="3" name="Notes Placeholder 2"/>
          <p:cNvSpPr>
            <a:spLocks noGrp="1"/>
          </p:cNvSpPr>
          <p:nvPr>
            <p:ph type="body" idx="1"/>
          </p:nvPr>
        </p:nvSpPr>
        <p:spPr>
          <a:xfrm>
            <a:off x="617775" y="618795"/>
            <a:ext cx="8345568" cy="6117618"/>
          </a:xfrm>
          <a:prstGeom prst="rect">
            <a:avLst/>
          </a:prstGeom>
        </p:spPr>
        <p:txBody>
          <a:bodyPr/>
          <a:lstStyle/>
          <a:p>
            <a:r>
              <a:rPr lang="en-US" dirty="0" smtClean="0"/>
              <a:t>When we look at the map of the 9-class</a:t>
            </a:r>
            <a:r>
              <a:rPr lang="en-US" baseline="0" dirty="0" smtClean="0"/>
              <a:t> archetypes across the state, the most prominent feature of course is location of rural census tracts.</a:t>
            </a:r>
          </a:p>
          <a:p>
            <a:r>
              <a:rPr lang="en-US" baseline="0" dirty="0" smtClean="0"/>
              <a:t>One thing that strikes me about the state map, though, is how the Hispanic small town actually breaks the rural/urban divide. Hispanic small towns can be found in both rural and urban areas, highlighting the benefit of a multi-dimensional approach to characterizing neighborhoods</a:t>
            </a:r>
            <a:endParaRPr lang="en-US" dirty="0"/>
          </a:p>
        </p:txBody>
      </p:sp>
      <p:sp>
        <p:nvSpPr>
          <p:cNvPr id="4" name="Slide Number Placeholder 3"/>
          <p:cNvSpPr>
            <a:spLocks noGrp="1"/>
          </p:cNvSpPr>
          <p:nvPr>
            <p:ph type="sldNum" sz="quarter" idx="10"/>
          </p:nvPr>
        </p:nvSpPr>
        <p:spPr>
          <a:xfrm>
            <a:off x="564690" y="6988215"/>
            <a:ext cx="393725" cy="82873"/>
          </a:xfrm>
          <a:prstGeom prst="rect">
            <a:avLst/>
          </a:prstGeom>
        </p:spPr>
        <p:txBody>
          <a:bodyPr/>
          <a:lstStyle/>
          <a:p>
            <a:pPr algn="r"/>
            <a:fld id="{111E5896-917A-4035-A860-408E1EC3CD51}" type="slidenum">
              <a:rPr lang="en-US" smtClean="0">
                <a:solidFill>
                  <a:srgbClr val="052049"/>
                </a:solidFill>
                <a:latin typeface="Arial" pitchFamily="34" charset="0"/>
                <a:cs typeface="Arial" pitchFamily="34" charset="0"/>
              </a:rPr>
              <a:pPr algn="r"/>
              <a:t>15</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a:xfrm>
            <a:off x="891150" y="6941370"/>
            <a:ext cx="4160520" cy="103543"/>
          </a:xfrm>
          <a:prstGeom prst="rect">
            <a:avLst/>
          </a:prstGeom>
        </p:spPr>
        <p:txBody>
          <a:bodyPr lIns="95747" tIns="47873" rIns="95747" bIns="47873"/>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1429227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0" y="2505075"/>
            <a:ext cx="4875213" cy="2743200"/>
          </a:xfrm>
          <a:prstGeom prst="rect">
            <a:avLst/>
          </a:prstGeom>
        </p:spPr>
      </p:sp>
      <p:sp>
        <p:nvSpPr>
          <p:cNvPr id="3" name="Notes Placeholder 2"/>
          <p:cNvSpPr>
            <a:spLocks noGrp="1"/>
          </p:cNvSpPr>
          <p:nvPr>
            <p:ph type="body" idx="1"/>
          </p:nvPr>
        </p:nvSpPr>
        <p:spPr>
          <a:xfrm>
            <a:off x="617775" y="618795"/>
            <a:ext cx="8345568" cy="6117618"/>
          </a:xfrm>
          <a:prstGeom prst="rect">
            <a:avLst/>
          </a:prstGeom>
        </p:spPr>
        <p:txBody>
          <a:bodyPr/>
          <a:lstStyle/>
          <a:p>
            <a:r>
              <a:rPr lang="en-US" dirty="0" smtClean="0"/>
              <a:t>Looking</a:t>
            </a:r>
            <a:r>
              <a:rPr lang="en-US" baseline="0" dirty="0" smtClean="0"/>
              <a:t> a little more closely at urban areas allows us to the see the distribution of more of the archetypes</a:t>
            </a:r>
          </a:p>
          <a:p>
            <a:r>
              <a:rPr lang="en-US" baseline="0" dirty="0" smtClean="0"/>
              <a:t>This is SF on the left, where only 5 of the 9 archetypes are represented</a:t>
            </a:r>
          </a:p>
          <a:p>
            <a:r>
              <a:rPr lang="en-US" sz="1200" kern="1200" dirty="0" smtClean="0">
                <a:solidFill>
                  <a:srgbClr val="052049"/>
                </a:solidFill>
                <a:effectLst/>
                <a:latin typeface="+mj-lt"/>
                <a:ea typeface="+mn-ea"/>
                <a:cs typeface="Arial" pitchFamily="34" charset="0"/>
              </a:rPr>
              <a:t>Los Angeles shows an</a:t>
            </a:r>
            <a:r>
              <a:rPr lang="en-US" sz="1200" kern="1200" baseline="0" dirty="0" smtClean="0">
                <a:solidFill>
                  <a:srgbClr val="052049"/>
                </a:solidFill>
                <a:effectLst/>
                <a:latin typeface="+mj-lt"/>
                <a:ea typeface="+mn-ea"/>
                <a:cs typeface="Arial" pitchFamily="34" charset="0"/>
              </a:rPr>
              <a:t> </a:t>
            </a:r>
            <a:r>
              <a:rPr lang="en-US" sz="1200" kern="1200" dirty="0" smtClean="0">
                <a:solidFill>
                  <a:srgbClr val="052049"/>
                </a:solidFill>
                <a:effectLst/>
                <a:latin typeface="+mj-lt"/>
                <a:ea typeface="+mn-ea"/>
                <a:cs typeface="Arial" pitchFamily="34" charset="0"/>
              </a:rPr>
              <a:t>Inner city central area surrounded by City and Suburban pioneer </a:t>
            </a:r>
            <a:r>
              <a:rPr lang="en-US" sz="1200" kern="1200" dirty="0" err="1" smtClean="0">
                <a:solidFill>
                  <a:srgbClr val="052049"/>
                </a:solidFill>
                <a:effectLst/>
                <a:latin typeface="+mj-lt"/>
                <a:ea typeface="+mn-ea"/>
                <a:cs typeface="Arial" pitchFamily="34" charset="0"/>
              </a:rPr>
              <a:t>neighborhooods</a:t>
            </a:r>
            <a:r>
              <a:rPr lang="en-US" sz="1200" kern="1200" dirty="0" smtClean="0">
                <a:solidFill>
                  <a:srgbClr val="052049"/>
                </a:solidFill>
                <a:effectLst/>
                <a:latin typeface="+mj-lt"/>
                <a:ea typeface="+mn-ea"/>
                <a:cs typeface="Arial" pitchFamily="34" charset="0"/>
              </a:rPr>
              <a:t>, and then New urban/Pedestrian neighborhoods with Suburb</a:t>
            </a:r>
            <a:r>
              <a:rPr lang="en-US" sz="1200" kern="1200" baseline="0" dirty="0" smtClean="0">
                <a:solidFill>
                  <a:srgbClr val="052049"/>
                </a:solidFill>
                <a:effectLst/>
                <a:latin typeface="+mj-lt"/>
                <a:ea typeface="+mn-ea"/>
                <a:cs typeface="Arial" pitchFamily="34" charset="0"/>
              </a:rPr>
              <a:t> and High Status neighborhoods further out</a:t>
            </a:r>
            <a:r>
              <a:rPr lang="en-US" sz="1200" kern="1200" dirty="0" smtClean="0">
                <a:solidFill>
                  <a:srgbClr val="052049"/>
                </a:solidFill>
                <a:effectLst/>
                <a:latin typeface="+mj-lt"/>
                <a:ea typeface="+mn-ea"/>
                <a:cs typeface="Arial" pitchFamily="34" charset="0"/>
              </a:rPr>
              <a:t>.  Again we can see Hispanic</a:t>
            </a:r>
            <a:r>
              <a:rPr lang="en-US" sz="1200" kern="1200" baseline="0" dirty="0" smtClean="0">
                <a:solidFill>
                  <a:srgbClr val="052049"/>
                </a:solidFill>
                <a:effectLst/>
                <a:latin typeface="+mj-lt"/>
                <a:ea typeface="+mn-ea"/>
                <a:cs typeface="Arial" pitchFamily="34" charset="0"/>
              </a:rPr>
              <a:t> small towns interspersed with Inner City, Suburbs, and Rural areas.</a:t>
            </a:r>
            <a:endParaRPr lang="en-US" baseline="0" dirty="0" smtClean="0"/>
          </a:p>
        </p:txBody>
      </p:sp>
      <p:sp>
        <p:nvSpPr>
          <p:cNvPr id="4" name="Slide Number Placeholder 3"/>
          <p:cNvSpPr>
            <a:spLocks noGrp="1"/>
          </p:cNvSpPr>
          <p:nvPr>
            <p:ph type="sldNum" sz="quarter" idx="10"/>
          </p:nvPr>
        </p:nvSpPr>
        <p:spPr>
          <a:xfrm>
            <a:off x="564690" y="6988215"/>
            <a:ext cx="393725" cy="82873"/>
          </a:xfrm>
          <a:prstGeom prst="rect">
            <a:avLst/>
          </a:prstGeom>
        </p:spPr>
        <p:txBody>
          <a:bodyPr/>
          <a:lstStyle/>
          <a:p>
            <a:pPr algn="r"/>
            <a:fld id="{111E5896-917A-4035-A860-408E1EC3CD51}" type="slidenum">
              <a:rPr lang="en-US" smtClean="0">
                <a:solidFill>
                  <a:srgbClr val="052049"/>
                </a:solidFill>
                <a:latin typeface="Arial" pitchFamily="34" charset="0"/>
                <a:cs typeface="Arial" pitchFamily="34" charset="0"/>
              </a:rPr>
              <a:pPr algn="r"/>
              <a:t>16</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a:xfrm>
            <a:off x="891150" y="6941370"/>
            <a:ext cx="4160520" cy="103543"/>
          </a:xfrm>
          <a:prstGeom prst="rect">
            <a:avLst/>
          </a:prstGeom>
        </p:spPr>
        <p:txBody>
          <a:bodyPr lIns="95747" tIns="47873" rIns="95747" bIns="47873"/>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3932193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2675" y="1128713"/>
            <a:ext cx="4875213" cy="2743200"/>
          </a:xfrm>
          <a:prstGeom prst="rect">
            <a:avLst/>
          </a:prstGeom>
        </p:spPr>
      </p:sp>
      <p:sp>
        <p:nvSpPr>
          <p:cNvPr id="3" name="Notes Placeholder 2"/>
          <p:cNvSpPr>
            <a:spLocks noGrp="1"/>
          </p:cNvSpPr>
          <p:nvPr>
            <p:ph type="body" idx="1"/>
          </p:nvPr>
        </p:nvSpPr>
        <p:spPr>
          <a:xfrm>
            <a:off x="617775" y="618795"/>
            <a:ext cx="8345568" cy="6117618"/>
          </a:xfrm>
          <a:prstGeom prst="rect">
            <a:avLst/>
          </a:prstGeom>
        </p:spPr>
        <p:txBody>
          <a:bodyPr/>
          <a:lstStyle/>
          <a:p>
            <a:r>
              <a:rPr lang="en-US" baseline="0" dirty="0" smtClean="0"/>
              <a:t>185,183</a:t>
            </a:r>
          </a:p>
        </p:txBody>
      </p:sp>
      <p:sp>
        <p:nvSpPr>
          <p:cNvPr id="4" name="Slide Number Placeholder 3"/>
          <p:cNvSpPr>
            <a:spLocks noGrp="1"/>
          </p:cNvSpPr>
          <p:nvPr>
            <p:ph type="sldNum" sz="quarter" idx="10"/>
          </p:nvPr>
        </p:nvSpPr>
        <p:spPr>
          <a:xfrm>
            <a:off x="564690" y="6988215"/>
            <a:ext cx="393725" cy="82873"/>
          </a:xfrm>
          <a:prstGeom prst="rect">
            <a:avLst/>
          </a:prstGeom>
        </p:spPr>
        <p:txBody>
          <a:bodyPr/>
          <a:lstStyle/>
          <a:p>
            <a:fld id="{F734EF8F-9BAB-474D-A423-910428344E44}" type="slidenum">
              <a:rPr lang="en-US" smtClean="0">
                <a:solidFill>
                  <a:srgbClr val="000000"/>
                </a:solidFill>
              </a:rPr>
              <a:pPr/>
              <a:t>17</a:t>
            </a:fld>
            <a:endParaRPr lang="en-US">
              <a:solidFill>
                <a:srgbClr val="000000"/>
              </a:solidFill>
            </a:endParaRPr>
          </a:p>
        </p:txBody>
      </p:sp>
    </p:spTree>
    <p:extLst>
      <p:ext uri="{BB962C8B-B14F-4D97-AF65-F5344CB8AC3E}">
        <p14:creationId xmlns:p14="http://schemas.microsoft.com/office/powerpoint/2010/main" val="2855151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2675" y="2174875"/>
            <a:ext cx="4875213" cy="2743200"/>
          </a:xfrm>
          <a:prstGeom prst="rect">
            <a:avLst/>
          </a:prstGeom>
        </p:spPr>
      </p:sp>
      <p:sp>
        <p:nvSpPr>
          <p:cNvPr id="3" name="Notes Placeholder 2"/>
          <p:cNvSpPr>
            <a:spLocks noGrp="1"/>
          </p:cNvSpPr>
          <p:nvPr>
            <p:ph type="body" idx="1"/>
          </p:nvPr>
        </p:nvSpPr>
        <p:spPr>
          <a:xfrm>
            <a:off x="617775" y="618795"/>
            <a:ext cx="8345568" cy="6117618"/>
          </a:xfrm>
          <a:prstGeom prst="rect">
            <a:avLst/>
          </a:prstGeom>
        </p:spPr>
        <p:txBody>
          <a:bodyPr/>
          <a:lstStyle/>
          <a:p>
            <a:r>
              <a:rPr lang="en-US" dirty="0" smtClean="0"/>
              <a:t>Concentration</a:t>
            </a:r>
            <a:r>
              <a:rPr lang="en-US" baseline="0" dirty="0" smtClean="0"/>
              <a:t> of whites in rural, high status upper middle class, new urban</a:t>
            </a:r>
          </a:p>
          <a:p>
            <a:r>
              <a:rPr lang="en-US" baseline="0" dirty="0" smtClean="0"/>
              <a:t>Concentration of API in upper-middle class, new urban, and suburban pioneer</a:t>
            </a:r>
          </a:p>
          <a:p>
            <a:r>
              <a:rPr lang="en-US" baseline="0" dirty="0" smtClean="0"/>
              <a:t>Concentration of NH Black and Hispanic cases in Inner city, Hispanic small town, and city pioneer neighborhoods</a:t>
            </a:r>
            <a:endParaRPr lang="en-US" dirty="0"/>
          </a:p>
        </p:txBody>
      </p:sp>
      <p:sp>
        <p:nvSpPr>
          <p:cNvPr id="4" name="Slide Number Placeholder 3"/>
          <p:cNvSpPr>
            <a:spLocks noGrp="1"/>
          </p:cNvSpPr>
          <p:nvPr>
            <p:ph type="sldNum" sz="quarter" idx="10"/>
          </p:nvPr>
        </p:nvSpPr>
        <p:spPr>
          <a:xfrm>
            <a:off x="564690" y="6988215"/>
            <a:ext cx="393725" cy="82873"/>
          </a:xfrm>
          <a:prstGeom prst="rect">
            <a:avLst/>
          </a:prstGeom>
        </p:spPr>
        <p:txBody>
          <a:bodyPr/>
          <a:lstStyle/>
          <a:p>
            <a:pPr algn="r"/>
            <a:fld id="{111E5896-917A-4035-A860-408E1EC3CD51}" type="slidenum">
              <a:rPr lang="en-US" smtClean="0">
                <a:solidFill>
                  <a:srgbClr val="052049"/>
                </a:solidFill>
                <a:latin typeface="Arial" pitchFamily="34" charset="0"/>
                <a:cs typeface="Arial" pitchFamily="34" charset="0"/>
              </a:rPr>
              <a:pPr algn="r"/>
              <a:t>18</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a:xfrm>
            <a:off x="891150" y="6941370"/>
            <a:ext cx="4160520" cy="103543"/>
          </a:xfrm>
          <a:prstGeom prst="rect">
            <a:avLst/>
          </a:prstGeom>
        </p:spPr>
        <p:txBody>
          <a:bodyPr lIns="95747" tIns="47873" rIns="95747" bIns="47873"/>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1011241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5513" y="1746250"/>
            <a:ext cx="4876800" cy="2743200"/>
          </a:xfrm>
          <a:prstGeom prst="rect">
            <a:avLst/>
          </a:prstGeom>
        </p:spPr>
      </p:sp>
      <p:sp>
        <p:nvSpPr>
          <p:cNvPr id="3" name="Notes Placeholder 2"/>
          <p:cNvSpPr>
            <a:spLocks noGrp="1"/>
          </p:cNvSpPr>
          <p:nvPr>
            <p:ph type="body" idx="1"/>
          </p:nvPr>
        </p:nvSpPr>
        <p:spPr>
          <a:xfrm>
            <a:off x="617775" y="618795"/>
            <a:ext cx="8345568" cy="6117618"/>
          </a:xfrm>
          <a:prstGeom prst="rect">
            <a:avLst/>
          </a:prstGeom>
        </p:spPr>
        <p:txBody>
          <a:bodyPr/>
          <a:lstStyle/>
          <a:p>
            <a:r>
              <a:rPr lang="en-US" dirty="0" smtClean="0"/>
              <a:t>Stage at diagnosis also differs by neighborhood archetype, fewer distant stage cases</a:t>
            </a:r>
            <a:r>
              <a:rPr lang="en-US" baseline="0" dirty="0" smtClean="0"/>
              <a:t> resided in</a:t>
            </a:r>
            <a:r>
              <a:rPr lang="en-US" dirty="0" smtClean="0"/>
              <a:t> high status and</a:t>
            </a:r>
            <a:r>
              <a:rPr lang="en-US" baseline="0" dirty="0" smtClean="0"/>
              <a:t> upper middle-class cases, more in inner city and city pioneer neighborhoods</a:t>
            </a:r>
            <a:endParaRPr lang="en-US" dirty="0"/>
          </a:p>
        </p:txBody>
      </p:sp>
      <p:sp>
        <p:nvSpPr>
          <p:cNvPr id="4" name="Slide Number Placeholder 3"/>
          <p:cNvSpPr>
            <a:spLocks noGrp="1"/>
          </p:cNvSpPr>
          <p:nvPr>
            <p:ph type="sldNum" sz="quarter" idx="10"/>
          </p:nvPr>
        </p:nvSpPr>
        <p:spPr>
          <a:xfrm>
            <a:off x="564690" y="6988215"/>
            <a:ext cx="393725" cy="82873"/>
          </a:xfrm>
          <a:prstGeom prst="rect">
            <a:avLst/>
          </a:prstGeom>
        </p:spPr>
        <p:txBody>
          <a:bodyPr/>
          <a:lstStyle/>
          <a:p>
            <a:pPr algn="r"/>
            <a:fld id="{111E5896-917A-4035-A860-408E1EC3CD51}" type="slidenum">
              <a:rPr lang="en-US" smtClean="0">
                <a:solidFill>
                  <a:srgbClr val="052049"/>
                </a:solidFill>
                <a:latin typeface="Arial" pitchFamily="34" charset="0"/>
                <a:cs typeface="Arial" pitchFamily="34" charset="0"/>
              </a:rPr>
              <a:pPr algn="r"/>
              <a:t>19</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a:xfrm>
            <a:off x="891150" y="6941370"/>
            <a:ext cx="4160520" cy="103543"/>
          </a:xfrm>
          <a:prstGeom prst="rect">
            <a:avLst/>
          </a:prstGeom>
        </p:spPr>
        <p:txBody>
          <a:bodyPr lIns="95747" tIns="47873" rIns="95747" bIns="47873"/>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4026072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20900" y="3678238"/>
            <a:ext cx="4875213" cy="2743200"/>
          </a:xfrm>
          <a:prstGeom prst="rect">
            <a:avLst/>
          </a:prstGeom>
        </p:spPr>
      </p:sp>
      <p:sp>
        <p:nvSpPr>
          <p:cNvPr id="3" name="Notes Placeholder 2"/>
          <p:cNvSpPr>
            <a:spLocks noGrp="1"/>
          </p:cNvSpPr>
          <p:nvPr>
            <p:ph type="body" idx="1"/>
          </p:nvPr>
        </p:nvSpPr>
        <p:spPr>
          <a:xfrm>
            <a:off x="617775" y="618795"/>
            <a:ext cx="8345568" cy="6117618"/>
          </a:xfrm>
          <a:prstGeom prst="rect">
            <a:avLst/>
          </a:prstGeom>
        </p:spPr>
        <p:txBody>
          <a:bodyPr/>
          <a:lstStyle/>
          <a:p>
            <a:r>
              <a:rPr lang="en-US" dirty="0" smtClean="0"/>
              <a:t>So place matters….</a:t>
            </a:r>
          </a:p>
          <a:p>
            <a:r>
              <a:rPr lang="en-US" dirty="0" smtClean="0"/>
              <a:t>Where you live, work, and play impacts</a:t>
            </a:r>
            <a:r>
              <a:rPr lang="en-US" baseline="0" dirty="0" smtClean="0"/>
              <a:t> your health</a:t>
            </a:r>
          </a:p>
          <a:p>
            <a:pPr lvl="1"/>
            <a:r>
              <a:rPr lang="en-US" baseline="0" dirty="0" smtClean="0"/>
              <a:t>Environmental exposures</a:t>
            </a:r>
          </a:p>
          <a:p>
            <a:pPr lvl="1"/>
            <a:r>
              <a:rPr lang="en-US" baseline="0" dirty="0" smtClean="0"/>
              <a:t>material deprivation</a:t>
            </a:r>
          </a:p>
          <a:p>
            <a:pPr lvl="1"/>
            <a:r>
              <a:rPr lang="en-US" baseline="0" dirty="0" smtClean="0"/>
              <a:t>psychosocial mechanisms (stress, social support)</a:t>
            </a:r>
          </a:p>
          <a:p>
            <a:pPr lvl="1"/>
            <a:r>
              <a:rPr lang="en-US" baseline="0" dirty="0" smtClean="0"/>
              <a:t>Lifestyle behaviors (physical activity, diet, smoking, alcohol use)</a:t>
            </a:r>
            <a:endParaRPr lang="en-US" dirty="0"/>
          </a:p>
        </p:txBody>
      </p:sp>
      <p:sp>
        <p:nvSpPr>
          <p:cNvPr id="4" name="Slide Number Placeholder 3"/>
          <p:cNvSpPr>
            <a:spLocks noGrp="1"/>
          </p:cNvSpPr>
          <p:nvPr>
            <p:ph type="sldNum" sz="quarter" idx="10"/>
          </p:nvPr>
        </p:nvSpPr>
        <p:spPr>
          <a:xfrm>
            <a:off x="564690" y="6988215"/>
            <a:ext cx="393725" cy="82873"/>
          </a:xfrm>
          <a:prstGeom prst="rect">
            <a:avLst/>
          </a:prstGeom>
        </p:spPr>
        <p:txBody>
          <a:bodyPr/>
          <a:lstStyle/>
          <a:p>
            <a:pPr algn="r"/>
            <a:fld id="{111E5896-917A-4035-A860-408E1EC3CD51}" type="slidenum">
              <a:rPr lang="en-US" smtClean="0">
                <a:solidFill>
                  <a:srgbClr val="052049"/>
                </a:solidFill>
                <a:latin typeface="Arial" pitchFamily="34" charset="0"/>
                <a:cs typeface="Arial" pitchFamily="34" charset="0"/>
              </a:rPr>
              <a:pPr algn="r"/>
              <a:t>2</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a:xfrm>
            <a:off x="891150" y="6941370"/>
            <a:ext cx="4160520" cy="103543"/>
          </a:xfrm>
          <a:prstGeom prst="rect">
            <a:avLst/>
          </a:prstGeom>
        </p:spPr>
        <p:txBody>
          <a:bodyPr lIns="95747" tIns="47873" rIns="95747" bIns="47873"/>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15564116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7738" y="3011488"/>
            <a:ext cx="4875212" cy="2743200"/>
          </a:xfrm>
          <a:prstGeom prst="rect">
            <a:avLst/>
          </a:prstGeom>
        </p:spPr>
      </p:sp>
      <p:sp>
        <p:nvSpPr>
          <p:cNvPr id="3" name="Notes Placeholder 2"/>
          <p:cNvSpPr>
            <a:spLocks noGrp="1"/>
          </p:cNvSpPr>
          <p:nvPr>
            <p:ph type="body" idx="1"/>
          </p:nvPr>
        </p:nvSpPr>
        <p:spPr>
          <a:xfrm>
            <a:off x="617775" y="618796"/>
            <a:ext cx="8345568" cy="3520725"/>
          </a:xfrm>
          <a:prstGeom prst="rect">
            <a:avLst/>
          </a:prstGeom>
        </p:spPr>
        <p:txBody>
          <a:bodyPr/>
          <a:lstStyle/>
          <a:p>
            <a:r>
              <a:rPr lang="en-US" dirty="0" smtClean="0"/>
              <a:t>Overall, survival differs by </a:t>
            </a:r>
            <a:r>
              <a:rPr lang="en-US" dirty="0" smtClean="0"/>
              <a:t>archetype</a:t>
            </a:r>
            <a:endParaRPr lang="en-US" dirty="0" smtClean="0"/>
          </a:p>
        </p:txBody>
      </p:sp>
      <p:sp>
        <p:nvSpPr>
          <p:cNvPr id="4" name="Slide Number Placeholder 3"/>
          <p:cNvSpPr>
            <a:spLocks noGrp="1"/>
          </p:cNvSpPr>
          <p:nvPr>
            <p:ph type="sldNum" sz="quarter" idx="10"/>
          </p:nvPr>
        </p:nvSpPr>
        <p:spPr>
          <a:xfrm>
            <a:off x="564690" y="6988215"/>
            <a:ext cx="393725" cy="82873"/>
          </a:xfrm>
          <a:prstGeom prst="rect">
            <a:avLst/>
          </a:prstGeom>
        </p:spPr>
        <p:txBody>
          <a:bodyPr/>
          <a:lstStyle/>
          <a:p>
            <a:pPr algn="r"/>
            <a:fld id="{111E5896-917A-4035-A860-408E1EC3CD51}" type="slidenum">
              <a:rPr lang="en-US" smtClean="0">
                <a:solidFill>
                  <a:srgbClr val="052049"/>
                </a:solidFill>
                <a:latin typeface="Arial" pitchFamily="34" charset="0"/>
                <a:cs typeface="Arial" pitchFamily="34" charset="0"/>
              </a:rPr>
              <a:pPr algn="r"/>
              <a:t>20</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a:xfrm>
            <a:off x="891150" y="6941370"/>
            <a:ext cx="4160520" cy="103543"/>
          </a:xfrm>
          <a:prstGeom prst="rect">
            <a:avLst/>
          </a:prstGeom>
        </p:spPr>
        <p:txBody>
          <a:bodyPr lIns="95747" tIns="47873" rIns="95747" bIns="47873"/>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5105823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7738" y="3011488"/>
            <a:ext cx="4875212" cy="2743200"/>
          </a:xfrm>
          <a:prstGeom prst="rect">
            <a:avLst/>
          </a:prstGeom>
        </p:spPr>
      </p:sp>
      <p:sp>
        <p:nvSpPr>
          <p:cNvPr id="3" name="Notes Placeholder 2"/>
          <p:cNvSpPr>
            <a:spLocks noGrp="1"/>
          </p:cNvSpPr>
          <p:nvPr>
            <p:ph type="body" idx="1"/>
          </p:nvPr>
        </p:nvSpPr>
        <p:spPr>
          <a:xfrm>
            <a:off x="617775" y="618796"/>
            <a:ext cx="8345568" cy="3520725"/>
          </a:xfrm>
          <a:prstGeom prst="rect">
            <a:avLst/>
          </a:prstGeom>
        </p:spPr>
        <p:txBody>
          <a:bodyPr/>
          <a:lstStyle/>
          <a:p>
            <a:r>
              <a:rPr lang="en-US" dirty="0" smtClean="0"/>
              <a:t>Patterns </a:t>
            </a:r>
            <a:r>
              <a:rPr lang="en-US" dirty="0" smtClean="0"/>
              <a:t>vary across race/ethnicity</a:t>
            </a:r>
          </a:p>
          <a:p>
            <a:r>
              <a:rPr lang="en-US" dirty="0" smtClean="0"/>
              <a:t>And</a:t>
            </a:r>
            <a:r>
              <a:rPr lang="en-US" dirty="0" smtClean="0"/>
              <a:t>…</a:t>
            </a:r>
            <a:endParaRPr lang="en-US" dirty="0"/>
          </a:p>
        </p:txBody>
      </p:sp>
      <p:sp>
        <p:nvSpPr>
          <p:cNvPr id="4" name="Slide Number Placeholder 3"/>
          <p:cNvSpPr>
            <a:spLocks noGrp="1"/>
          </p:cNvSpPr>
          <p:nvPr>
            <p:ph type="sldNum" sz="quarter" idx="10"/>
          </p:nvPr>
        </p:nvSpPr>
        <p:spPr>
          <a:xfrm>
            <a:off x="564690" y="6988215"/>
            <a:ext cx="393725" cy="82873"/>
          </a:xfrm>
          <a:prstGeom prst="rect">
            <a:avLst/>
          </a:prstGeom>
        </p:spPr>
        <p:txBody>
          <a:bodyPr/>
          <a:lstStyle/>
          <a:p>
            <a:pPr algn="r"/>
            <a:fld id="{111E5896-917A-4035-A860-408E1EC3CD51}" type="slidenum">
              <a:rPr lang="en-US" smtClean="0">
                <a:solidFill>
                  <a:srgbClr val="052049"/>
                </a:solidFill>
                <a:latin typeface="Arial" pitchFamily="34" charset="0"/>
                <a:cs typeface="Arial" pitchFamily="34" charset="0"/>
              </a:rPr>
              <a:pPr algn="r"/>
              <a:t>21</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a:xfrm>
            <a:off x="891150" y="6941370"/>
            <a:ext cx="4160520" cy="103543"/>
          </a:xfrm>
          <a:prstGeom prst="rect">
            <a:avLst/>
          </a:prstGeom>
        </p:spPr>
        <p:txBody>
          <a:bodyPr lIns="95747" tIns="47873" rIns="95747" bIns="47873"/>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27713252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7738" y="3011488"/>
            <a:ext cx="4875212" cy="2743200"/>
          </a:xfrm>
          <a:prstGeom prst="rect">
            <a:avLst/>
          </a:prstGeom>
        </p:spPr>
      </p:sp>
      <p:sp>
        <p:nvSpPr>
          <p:cNvPr id="3" name="Notes Placeholder 2"/>
          <p:cNvSpPr>
            <a:spLocks noGrp="1"/>
          </p:cNvSpPr>
          <p:nvPr>
            <p:ph type="body" idx="1"/>
          </p:nvPr>
        </p:nvSpPr>
        <p:spPr>
          <a:xfrm>
            <a:off x="617775" y="618796"/>
            <a:ext cx="8345568" cy="3520725"/>
          </a:xfrm>
          <a:prstGeom prst="rect">
            <a:avLst/>
          </a:prstGeom>
        </p:spPr>
        <p:txBody>
          <a:bodyPr/>
          <a:lstStyle/>
          <a:p>
            <a:r>
              <a:rPr lang="en-US" dirty="0" smtClean="0"/>
              <a:t>Effects </a:t>
            </a:r>
            <a:r>
              <a:rPr lang="en-US" dirty="0" smtClean="0"/>
              <a:t>of some neighborhoods are grouping together, but nevertheless illustrates interactions among neighborhood dimensions</a:t>
            </a:r>
          </a:p>
          <a:p>
            <a:r>
              <a:rPr lang="en-US" baseline="0" dirty="0" smtClean="0"/>
              <a:t>For</a:t>
            </a:r>
            <a:r>
              <a:rPr lang="en-US" dirty="0" smtClean="0"/>
              <a:t> example, Inner city, Hispanic small town, City pioneer, and Rural/</a:t>
            </a:r>
            <a:r>
              <a:rPr lang="en-US" dirty="0" err="1" smtClean="0"/>
              <a:t>Micropolitan</a:t>
            </a:r>
            <a:r>
              <a:rPr lang="en-US" dirty="0" smtClean="0"/>
              <a:t> </a:t>
            </a:r>
            <a:r>
              <a:rPr lang="en-US" dirty="0" err="1" smtClean="0"/>
              <a:t>neighborohoods</a:t>
            </a:r>
            <a:r>
              <a:rPr lang="en-US" dirty="0" smtClean="0"/>
              <a:t> are all low or low-middle SES. However, Inner city and </a:t>
            </a:r>
            <a:r>
              <a:rPr lang="en-US" dirty="0" err="1" smtClean="0"/>
              <a:t>Hisp</a:t>
            </a:r>
            <a:r>
              <a:rPr lang="en-US" dirty="0" smtClean="0"/>
              <a:t> small town are distinguish from the latter by unhealthy food, and </a:t>
            </a:r>
            <a:r>
              <a:rPr lang="en-US" dirty="0" smtClean="0"/>
              <a:t>proportions </a:t>
            </a:r>
            <a:r>
              <a:rPr lang="en-US" dirty="0" smtClean="0"/>
              <a:t>of residents who are Black or Black and Hispanic, compared to White or Diverse racial/ethnic composition</a:t>
            </a:r>
            <a:endParaRPr lang="en-US" baseline="0" dirty="0" smtClean="0"/>
          </a:p>
          <a:p>
            <a:endParaRPr lang="en-US" dirty="0"/>
          </a:p>
        </p:txBody>
      </p:sp>
      <p:sp>
        <p:nvSpPr>
          <p:cNvPr id="4" name="Slide Number Placeholder 3"/>
          <p:cNvSpPr>
            <a:spLocks noGrp="1"/>
          </p:cNvSpPr>
          <p:nvPr>
            <p:ph type="sldNum" sz="quarter" idx="10"/>
          </p:nvPr>
        </p:nvSpPr>
        <p:spPr>
          <a:xfrm>
            <a:off x="564690" y="6988215"/>
            <a:ext cx="393725" cy="82873"/>
          </a:xfrm>
          <a:prstGeom prst="rect">
            <a:avLst/>
          </a:prstGeom>
        </p:spPr>
        <p:txBody>
          <a:bodyPr/>
          <a:lstStyle/>
          <a:p>
            <a:pPr algn="r"/>
            <a:fld id="{111E5896-917A-4035-A860-408E1EC3CD51}" type="slidenum">
              <a:rPr lang="en-US" smtClean="0">
                <a:solidFill>
                  <a:srgbClr val="052049"/>
                </a:solidFill>
                <a:latin typeface="Arial" pitchFamily="34" charset="0"/>
                <a:cs typeface="Arial" pitchFamily="34" charset="0"/>
              </a:rPr>
              <a:pPr algn="r"/>
              <a:t>22</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a:xfrm>
            <a:off x="891150" y="6941370"/>
            <a:ext cx="4160520" cy="103543"/>
          </a:xfrm>
          <a:prstGeom prst="rect">
            <a:avLst/>
          </a:prstGeom>
        </p:spPr>
        <p:txBody>
          <a:bodyPr lIns="95747" tIns="47873" rIns="95747" bIns="47873"/>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35300114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86025" y="2441575"/>
            <a:ext cx="4876800" cy="2743200"/>
          </a:xfrm>
          <a:prstGeom prst="rect">
            <a:avLst/>
          </a:prstGeom>
        </p:spPr>
      </p:sp>
      <p:sp>
        <p:nvSpPr>
          <p:cNvPr id="3" name="Notes Placeholder 2"/>
          <p:cNvSpPr>
            <a:spLocks noGrp="1"/>
          </p:cNvSpPr>
          <p:nvPr>
            <p:ph type="body" idx="1"/>
          </p:nvPr>
        </p:nvSpPr>
        <p:spPr>
          <a:xfrm>
            <a:off x="617775" y="618795"/>
            <a:ext cx="8345568" cy="6117618"/>
          </a:xfrm>
          <a:prstGeom prst="rect">
            <a:avLst/>
          </a:prstGeom>
        </p:spPr>
        <p:txBody>
          <a:bodyPr/>
          <a:lstStyle/>
          <a:p>
            <a:r>
              <a:rPr lang="en-US" dirty="0" smtClean="0"/>
              <a:t>Expectedly have reduced power.</a:t>
            </a:r>
          </a:p>
          <a:p>
            <a:r>
              <a:rPr lang="en-US" baseline="0" dirty="0" smtClean="0"/>
              <a:t>Also</a:t>
            </a:r>
            <a:r>
              <a:rPr lang="en-US" dirty="0" smtClean="0"/>
              <a:t> less variation in effect size. Among White cases, these two groups are distinguished in large part by nSES, with </a:t>
            </a:r>
            <a:r>
              <a:rPr lang="en-US" dirty="0" err="1" smtClean="0"/>
              <a:t>Hight</a:t>
            </a:r>
            <a:r>
              <a:rPr lang="en-US" dirty="0" smtClean="0"/>
              <a:t> Status and Upper-middle class </a:t>
            </a:r>
            <a:r>
              <a:rPr lang="en-US" dirty="0" err="1" smtClean="0"/>
              <a:t>neighbohroods</a:t>
            </a:r>
            <a:r>
              <a:rPr lang="en-US" dirty="0" smtClean="0"/>
              <a:t> having high SES</a:t>
            </a:r>
          </a:p>
          <a:p>
            <a:r>
              <a:rPr lang="en-US" baseline="0" dirty="0" smtClean="0"/>
              <a:t>However,</a:t>
            </a:r>
            <a:r>
              <a:rPr lang="en-US" dirty="0" smtClean="0"/>
              <a:t> New Urban/</a:t>
            </a:r>
            <a:r>
              <a:rPr lang="en-US" dirty="0" err="1" smtClean="0"/>
              <a:t>Pedestian</a:t>
            </a:r>
            <a:r>
              <a:rPr lang="en-US" dirty="0" smtClean="0"/>
              <a:t> </a:t>
            </a:r>
            <a:r>
              <a:rPr lang="en-US" dirty="0" err="1" smtClean="0"/>
              <a:t>neighbohroods</a:t>
            </a:r>
            <a:r>
              <a:rPr lang="en-US" dirty="0" smtClean="0"/>
              <a:t> and Mixed SES class suburbs both have diversity in nSES, they are distinguished mostly by age and household composition, where New Urban/Pedestrian neighborhoods have more young singles and are situated in downtown areas.</a:t>
            </a:r>
            <a:endParaRPr lang="en-US" baseline="0" dirty="0" smtClean="0"/>
          </a:p>
          <a:p>
            <a:endParaRPr lang="en-US" dirty="0"/>
          </a:p>
        </p:txBody>
      </p:sp>
      <p:sp>
        <p:nvSpPr>
          <p:cNvPr id="4" name="Slide Number Placeholder 3"/>
          <p:cNvSpPr>
            <a:spLocks noGrp="1"/>
          </p:cNvSpPr>
          <p:nvPr>
            <p:ph type="sldNum" sz="quarter" idx="10"/>
          </p:nvPr>
        </p:nvSpPr>
        <p:spPr>
          <a:xfrm>
            <a:off x="564690" y="6988215"/>
            <a:ext cx="393725" cy="82873"/>
          </a:xfrm>
          <a:prstGeom prst="rect">
            <a:avLst/>
          </a:prstGeom>
        </p:spPr>
        <p:txBody>
          <a:bodyPr/>
          <a:lstStyle/>
          <a:p>
            <a:pPr algn="r"/>
            <a:fld id="{111E5896-917A-4035-A860-408E1EC3CD51}" type="slidenum">
              <a:rPr lang="en-US" smtClean="0">
                <a:solidFill>
                  <a:srgbClr val="052049"/>
                </a:solidFill>
                <a:latin typeface="Arial" pitchFamily="34" charset="0"/>
                <a:cs typeface="Arial" pitchFamily="34" charset="0"/>
              </a:rPr>
              <a:pPr algn="r"/>
              <a:t>23</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a:xfrm>
            <a:off x="891150" y="6941370"/>
            <a:ext cx="4160520" cy="103543"/>
          </a:xfrm>
          <a:prstGeom prst="rect">
            <a:avLst/>
          </a:prstGeom>
        </p:spPr>
        <p:txBody>
          <a:bodyPr lIns="95747" tIns="47873" rIns="95747" bIns="47873"/>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2320217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86025" y="2441575"/>
            <a:ext cx="4876800" cy="2743200"/>
          </a:xfrm>
          <a:prstGeom prst="rect">
            <a:avLst/>
          </a:prstGeom>
        </p:spPr>
      </p:sp>
      <p:sp>
        <p:nvSpPr>
          <p:cNvPr id="3" name="Notes Placeholder 2"/>
          <p:cNvSpPr>
            <a:spLocks noGrp="1"/>
          </p:cNvSpPr>
          <p:nvPr>
            <p:ph type="body" idx="1"/>
          </p:nvPr>
        </p:nvSpPr>
        <p:spPr>
          <a:xfrm>
            <a:off x="617775" y="618795"/>
            <a:ext cx="8345568" cy="6117618"/>
          </a:xfrm>
          <a:prstGeom prst="rect">
            <a:avLst/>
          </a:prstGeom>
        </p:spPr>
        <p:txBody>
          <a:bodyPr/>
          <a:lstStyle/>
          <a:p>
            <a:r>
              <a:rPr lang="en-US" baseline="0" dirty="0" smtClean="0"/>
              <a:t>However</a:t>
            </a:r>
            <a:r>
              <a:rPr lang="en-US" baseline="0" dirty="0" smtClean="0"/>
              <a:t>,</a:t>
            </a:r>
            <a:r>
              <a:rPr lang="en-US" dirty="0" smtClean="0"/>
              <a:t> New Urban/</a:t>
            </a:r>
            <a:r>
              <a:rPr lang="en-US" dirty="0" err="1" smtClean="0"/>
              <a:t>Pedestian</a:t>
            </a:r>
            <a:r>
              <a:rPr lang="en-US" dirty="0" smtClean="0"/>
              <a:t> </a:t>
            </a:r>
            <a:r>
              <a:rPr lang="en-US" dirty="0" err="1" smtClean="0"/>
              <a:t>neighbohroods</a:t>
            </a:r>
            <a:r>
              <a:rPr lang="en-US" dirty="0" smtClean="0"/>
              <a:t> and Mixed SES class suburbs both have diversity in nSES, they are distinguished mostly by age and household composition, where New Urban/Pedestrian neighborhoods have more young singles and are situated in downtown areas.</a:t>
            </a:r>
            <a:endParaRPr lang="en-US" baseline="0" dirty="0" smtClean="0"/>
          </a:p>
          <a:p>
            <a:endParaRPr lang="en-US" dirty="0"/>
          </a:p>
        </p:txBody>
      </p:sp>
      <p:sp>
        <p:nvSpPr>
          <p:cNvPr id="4" name="Slide Number Placeholder 3"/>
          <p:cNvSpPr>
            <a:spLocks noGrp="1"/>
          </p:cNvSpPr>
          <p:nvPr>
            <p:ph type="sldNum" sz="quarter" idx="10"/>
          </p:nvPr>
        </p:nvSpPr>
        <p:spPr>
          <a:xfrm>
            <a:off x="564690" y="6988215"/>
            <a:ext cx="393725" cy="82873"/>
          </a:xfrm>
          <a:prstGeom prst="rect">
            <a:avLst/>
          </a:prstGeom>
        </p:spPr>
        <p:txBody>
          <a:bodyPr/>
          <a:lstStyle/>
          <a:p>
            <a:pPr algn="r"/>
            <a:fld id="{111E5896-917A-4035-A860-408E1EC3CD51}" type="slidenum">
              <a:rPr lang="en-US" smtClean="0">
                <a:solidFill>
                  <a:srgbClr val="052049"/>
                </a:solidFill>
                <a:latin typeface="Arial" pitchFamily="34" charset="0"/>
                <a:cs typeface="Arial" pitchFamily="34" charset="0"/>
              </a:rPr>
              <a:pPr algn="r"/>
              <a:t>24</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a:xfrm>
            <a:off x="891150" y="6941370"/>
            <a:ext cx="4160520" cy="103543"/>
          </a:xfrm>
          <a:prstGeom prst="rect">
            <a:avLst/>
          </a:prstGeom>
        </p:spPr>
        <p:txBody>
          <a:bodyPr lIns="95747" tIns="47873" rIns="95747" bIns="47873"/>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28124733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55838" y="2887663"/>
            <a:ext cx="4875212" cy="2743200"/>
          </a:xfrm>
          <a:prstGeom prst="rect">
            <a:avLst/>
          </a:prstGeom>
        </p:spPr>
      </p:sp>
      <p:sp>
        <p:nvSpPr>
          <p:cNvPr id="3" name="Notes Placeholder 2"/>
          <p:cNvSpPr>
            <a:spLocks noGrp="1"/>
          </p:cNvSpPr>
          <p:nvPr>
            <p:ph type="body" idx="1"/>
          </p:nvPr>
        </p:nvSpPr>
        <p:spPr>
          <a:xfrm>
            <a:off x="617775" y="618795"/>
            <a:ext cx="8345568" cy="6117618"/>
          </a:xfrm>
          <a:prstGeom prst="rect">
            <a:avLst/>
          </a:prstGeom>
        </p:spPr>
        <p:txBody>
          <a:bodyPr>
            <a:normAutofit/>
          </a:bodyPr>
          <a:lstStyle/>
          <a:p>
            <a:pPr>
              <a:spcBef>
                <a:spcPts val="1257"/>
              </a:spcBef>
            </a:pPr>
            <a:r>
              <a:rPr lang="en-US" dirty="0" smtClean="0"/>
              <a:t>Key Findings: </a:t>
            </a:r>
          </a:p>
          <a:p>
            <a:pPr lvl="1">
              <a:spcBef>
                <a:spcPts val="1257"/>
              </a:spcBef>
              <a:buFont typeface="Courier New" panose="02070309020205020404" pitchFamily="49" charset="0"/>
              <a:buChar char="o"/>
            </a:pPr>
            <a:r>
              <a:rPr lang="en-US" dirty="0" smtClean="0"/>
              <a:t>Identified 5-class and 9-class neighborhood archetypes using</a:t>
            </a:r>
            <a:r>
              <a:rPr lang="en-US" baseline="0" dirty="0" smtClean="0"/>
              <a:t> broad suite of social and built environment attributes at census tract and block group levels</a:t>
            </a:r>
            <a:endParaRPr lang="en-US" dirty="0" smtClean="0"/>
          </a:p>
          <a:p>
            <a:pPr lvl="1">
              <a:spcBef>
                <a:spcPts val="1257"/>
              </a:spcBef>
              <a:buFont typeface="Courier New" panose="02070309020205020404" pitchFamily="49" charset="0"/>
              <a:buChar char="o"/>
            </a:pPr>
            <a:r>
              <a:rPr lang="en-US" dirty="0" smtClean="0"/>
              <a:t>Associated with mortality after </a:t>
            </a:r>
            <a:r>
              <a:rPr lang="en-US" dirty="0"/>
              <a:t> </a:t>
            </a:r>
            <a:r>
              <a:rPr lang="en-US" dirty="0" smtClean="0"/>
              <a:t>prostate cancer diagnosis</a:t>
            </a:r>
          </a:p>
          <a:p>
            <a:pPr lvl="2">
              <a:spcBef>
                <a:spcPts val="1257"/>
              </a:spcBef>
              <a:buFont typeface="Wingdings" panose="05000000000000000000" pitchFamily="2" charset="2"/>
              <a:buChar char="§"/>
            </a:pPr>
            <a:r>
              <a:rPr lang="en-US" dirty="0" smtClean="0"/>
              <a:t>vary by race/ethnicity</a:t>
            </a:r>
          </a:p>
          <a:p>
            <a:endParaRPr lang="en-US" dirty="0"/>
          </a:p>
        </p:txBody>
      </p:sp>
      <p:sp>
        <p:nvSpPr>
          <p:cNvPr id="4" name="Slide Number Placeholder 3"/>
          <p:cNvSpPr>
            <a:spLocks noGrp="1"/>
          </p:cNvSpPr>
          <p:nvPr>
            <p:ph type="sldNum" sz="quarter" idx="10"/>
          </p:nvPr>
        </p:nvSpPr>
        <p:spPr>
          <a:xfrm>
            <a:off x="564690" y="6988215"/>
            <a:ext cx="393725" cy="82873"/>
          </a:xfrm>
          <a:prstGeom prst="rect">
            <a:avLst/>
          </a:prstGeom>
        </p:spPr>
        <p:txBody>
          <a:bodyPr/>
          <a:lstStyle/>
          <a:p>
            <a:fld id="{F734EF8F-9BAB-474D-A423-910428344E44}" type="slidenum">
              <a:rPr lang="en-US" smtClean="0"/>
              <a:t>25</a:t>
            </a:fld>
            <a:endParaRPr lang="en-US"/>
          </a:p>
        </p:txBody>
      </p:sp>
    </p:spTree>
    <p:extLst>
      <p:ext uri="{BB962C8B-B14F-4D97-AF65-F5344CB8AC3E}">
        <p14:creationId xmlns:p14="http://schemas.microsoft.com/office/powerpoint/2010/main" val="35335791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39988" y="3678238"/>
            <a:ext cx="4876800" cy="2743200"/>
          </a:xfrm>
          <a:prstGeom prst="rect">
            <a:avLst/>
          </a:prstGeom>
        </p:spPr>
      </p:sp>
      <p:sp>
        <p:nvSpPr>
          <p:cNvPr id="3" name="Notes Placeholder 2"/>
          <p:cNvSpPr>
            <a:spLocks noGrp="1"/>
          </p:cNvSpPr>
          <p:nvPr>
            <p:ph type="body" idx="1"/>
          </p:nvPr>
        </p:nvSpPr>
        <p:spPr>
          <a:xfrm>
            <a:off x="617775" y="618795"/>
            <a:ext cx="8345568" cy="6117618"/>
          </a:xfrm>
          <a:prstGeom prst="rect">
            <a:avLst/>
          </a:prstGeom>
        </p:spPr>
        <p:txBody>
          <a:bodyPr>
            <a:normAutofit/>
          </a:bodyPr>
          <a:lstStyle/>
          <a:p>
            <a:pPr>
              <a:spcBef>
                <a:spcPts val="1257"/>
              </a:spcBef>
            </a:pPr>
            <a:r>
              <a:rPr lang="en-US" dirty="0" smtClean="0"/>
              <a:t>Next steps</a:t>
            </a:r>
          </a:p>
          <a:p>
            <a:pPr>
              <a:spcBef>
                <a:spcPts val="1257"/>
              </a:spcBef>
            </a:pPr>
            <a:r>
              <a:rPr lang="en-US" dirty="0" smtClean="0"/>
              <a:t>Incorporate additional neighborhood dimensions</a:t>
            </a:r>
          </a:p>
          <a:p>
            <a:r>
              <a:rPr lang="en-US" dirty="0"/>
              <a:t>Further investigate potential explanations for these findings building on existing theories/hypotheses</a:t>
            </a:r>
          </a:p>
          <a:p>
            <a:pPr lvl="1">
              <a:spcBef>
                <a:spcPts val="1257"/>
              </a:spcBef>
              <a:buFont typeface="Courier New" panose="02070309020205020404" pitchFamily="49" charset="0"/>
              <a:buChar char="o"/>
            </a:pPr>
            <a:r>
              <a:rPr lang="en-US" sz="1300" dirty="0"/>
              <a:t>structural risks associated with spatial concentration of disadvantage  (e.g., accessibility of material resources, availability and type of commercial infrastructure)</a:t>
            </a:r>
          </a:p>
          <a:p>
            <a:pPr lvl="1">
              <a:spcBef>
                <a:spcPts val="1257"/>
              </a:spcBef>
              <a:buFont typeface="Courier New" panose="02070309020205020404" pitchFamily="49" charset="0"/>
              <a:buChar char="o"/>
            </a:pPr>
            <a:r>
              <a:rPr lang="en-US" sz="1300" dirty="0"/>
              <a:t>racial/ethnic segregation and ethnic and immigrant enclaves (e.g., sociocultural protection and how and when that overlaps with concentrated socioeconomic disadvantage)</a:t>
            </a:r>
          </a:p>
          <a:p>
            <a:pPr lvl="1">
              <a:spcBef>
                <a:spcPts val="1257"/>
              </a:spcBef>
              <a:buFont typeface="Courier New" panose="02070309020205020404" pitchFamily="49" charset="0"/>
              <a:buChar char="o"/>
            </a:pPr>
            <a:r>
              <a:rPr lang="en-US" sz="1300" dirty="0"/>
              <a:t>and </a:t>
            </a:r>
            <a:r>
              <a:rPr lang="en-US" sz="1300" u="sng" dirty="0"/>
              <a:t>importantly</a:t>
            </a:r>
            <a:r>
              <a:rPr lang="en-US" sz="1300" dirty="0"/>
              <a:t> their inter-relationships in these archetypes</a:t>
            </a:r>
          </a:p>
          <a:p>
            <a:endParaRPr lang="en-US" dirty="0"/>
          </a:p>
        </p:txBody>
      </p:sp>
      <p:sp>
        <p:nvSpPr>
          <p:cNvPr id="4" name="Slide Number Placeholder 3"/>
          <p:cNvSpPr>
            <a:spLocks noGrp="1"/>
          </p:cNvSpPr>
          <p:nvPr>
            <p:ph type="sldNum" sz="quarter" idx="10"/>
          </p:nvPr>
        </p:nvSpPr>
        <p:spPr>
          <a:xfrm>
            <a:off x="564690" y="6988215"/>
            <a:ext cx="393725" cy="82873"/>
          </a:xfrm>
          <a:prstGeom prst="rect">
            <a:avLst/>
          </a:prstGeom>
        </p:spPr>
        <p:txBody>
          <a:bodyPr/>
          <a:lstStyle/>
          <a:p>
            <a:fld id="{F734EF8F-9BAB-474D-A423-910428344E44}" type="slidenum">
              <a:rPr lang="en-US" smtClean="0"/>
              <a:t>26</a:t>
            </a:fld>
            <a:endParaRPr lang="en-US"/>
          </a:p>
        </p:txBody>
      </p:sp>
    </p:spTree>
    <p:extLst>
      <p:ext uri="{BB962C8B-B14F-4D97-AF65-F5344CB8AC3E}">
        <p14:creationId xmlns:p14="http://schemas.microsoft.com/office/powerpoint/2010/main" val="38732015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5088" y="4154488"/>
            <a:ext cx="4386262" cy="24685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A1A93E-23E3-4170-960D-33E660047FBA}" type="slidenum">
              <a:rPr lang="en-US" smtClean="0"/>
              <a:t>27</a:t>
            </a:fld>
            <a:endParaRPr lang="en-US"/>
          </a:p>
        </p:txBody>
      </p:sp>
    </p:spTree>
    <p:extLst>
      <p:ext uri="{BB962C8B-B14F-4D97-AF65-F5344CB8AC3E}">
        <p14:creationId xmlns:p14="http://schemas.microsoft.com/office/powerpoint/2010/main" val="36031716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5088" y="4154488"/>
            <a:ext cx="4386262" cy="24685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A1A93E-23E3-4170-960D-33E660047FBA}" type="slidenum">
              <a:rPr lang="en-US" smtClean="0"/>
              <a:t>28</a:t>
            </a:fld>
            <a:endParaRPr lang="en-US"/>
          </a:p>
        </p:txBody>
      </p:sp>
    </p:spTree>
    <p:extLst>
      <p:ext uri="{BB962C8B-B14F-4D97-AF65-F5344CB8AC3E}">
        <p14:creationId xmlns:p14="http://schemas.microsoft.com/office/powerpoint/2010/main" val="1164946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5513" y="3840163"/>
            <a:ext cx="4876800" cy="2743200"/>
          </a:xfrm>
          <a:prstGeom prst="rect">
            <a:avLst/>
          </a:prstGeom>
        </p:spPr>
      </p:sp>
      <p:sp>
        <p:nvSpPr>
          <p:cNvPr id="3" name="Notes Placeholder 2"/>
          <p:cNvSpPr>
            <a:spLocks noGrp="1"/>
          </p:cNvSpPr>
          <p:nvPr>
            <p:ph type="body" idx="1"/>
          </p:nvPr>
        </p:nvSpPr>
        <p:spPr>
          <a:xfrm>
            <a:off x="617775" y="618795"/>
            <a:ext cx="8345568" cy="6117618"/>
          </a:xfrm>
          <a:prstGeom prst="rect">
            <a:avLst/>
          </a:prstGeom>
        </p:spPr>
        <p:txBody>
          <a:bodyPr/>
          <a:lstStyle/>
          <a:p>
            <a:r>
              <a:rPr lang="en-US" dirty="0" smtClean="0"/>
              <a:t>In a 2015 invited review</a:t>
            </a:r>
            <a:r>
              <a:rPr lang="en-US" baseline="0" dirty="0" smtClean="0"/>
              <a:t> for Cancer, members of our group reviewed the existing literature on neighborhood social and built environment as it relates to cancer outcomes….</a:t>
            </a:r>
            <a:endParaRPr lang="en-US" dirty="0"/>
          </a:p>
        </p:txBody>
      </p:sp>
      <p:sp>
        <p:nvSpPr>
          <p:cNvPr id="4" name="Slide Number Placeholder 3"/>
          <p:cNvSpPr>
            <a:spLocks noGrp="1"/>
          </p:cNvSpPr>
          <p:nvPr>
            <p:ph type="sldNum" sz="quarter" idx="10"/>
          </p:nvPr>
        </p:nvSpPr>
        <p:spPr>
          <a:xfrm>
            <a:off x="564690" y="6988215"/>
            <a:ext cx="393725" cy="82873"/>
          </a:xfrm>
          <a:prstGeom prst="rect">
            <a:avLst/>
          </a:prstGeom>
        </p:spPr>
        <p:txBody>
          <a:bodyPr/>
          <a:lstStyle/>
          <a:p>
            <a:pPr algn="r"/>
            <a:fld id="{111E5896-917A-4035-A860-408E1EC3CD51}" type="slidenum">
              <a:rPr lang="en-US" smtClean="0">
                <a:solidFill>
                  <a:srgbClr val="052049"/>
                </a:solidFill>
                <a:latin typeface="Arial" pitchFamily="34" charset="0"/>
                <a:cs typeface="Arial" pitchFamily="34" charset="0"/>
              </a:rPr>
              <a:pPr algn="r"/>
              <a:t>3</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a:xfrm>
            <a:off x="891150" y="6941370"/>
            <a:ext cx="4160520" cy="103543"/>
          </a:xfrm>
          <a:prstGeom prst="rect">
            <a:avLst/>
          </a:prstGeom>
        </p:spPr>
        <p:txBody>
          <a:bodyPr lIns="95747" tIns="47873" rIns="95747" bIns="47873"/>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1371804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25675" y="2801938"/>
            <a:ext cx="4875213" cy="2743200"/>
          </a:xfrm>
          <a:prstGeom prst="rect">
            <a:avLst/>
          </a:prstGeom>
        </p:spPr>
      </p:sp>
      <p:sp>
        <p:nvSpPr>
          <p:cNvPr id="3" name="Notes Placeholder 2"/>
          <p:cNvSpPr>
            <a:spLocks noGrp="1"/>
          </p:cNvSpPr>
          <p:nvPr>
            <p:ph type="body" idx="1"/>
          </p:nvPr>
        </p:nvSpPr>
        <p:spPr>
          <a:xfrm>
            <a:off x="617775" y="618795"/>
            <a:ext cx="8345568" cy="6117618"/>
          </a:xfrm>
          <a:prstGeom prst="rect">
            <a:avLst/>
          </a:prstGeom>
        </p:spPr>
        <p:txBody>
          <a:bodyPr/>
          <a:lstStyle/>
          <a:p>
            <a:r>
              <a:rPr lang="en-US" sz="1300" dirty="0"/>
              <a:t>In 2018, we published results from a multi-level study of prostate cancer </a:t>
            </a:r>
            <a:r>
              <a:rPr lang="en-US" sz="1300" dirty="0" smtClean="0"/>
              <a:t>survival</a:t>
            </a:r>
            <a:r>
              <a:rPr lang="en-US" sz="1300" baseline="0" dirty="0" smtClean="0"/>
              <a:t> in which </a:t>
            </a:r>
            <a:r>
              <a:rPr lang="en-US" sz="1300" dirty="0" smtClean="0"/>
              <a:t>we </a:t>
            </a:r>
            <a:r>
              <a:rPr lang="en-US" sz="1300" dirty="0"/>
              <a:t>showed that nSES, but not individual level SES, was </a:t>
            </a:r>
            <a:r>
              <a:rPr lang="en-US" sz="1300" dirty="0" err="1"/>
              <a:t>assoc</a:t>
            </a:r>
            <a:r>
              <a:rPr lang="en-US" sz="1300" dirty="0"/>
              <a:t> with </a:t>
            </a:r>
            <a:r>
              <a:rPr lang="en-US" sz="1300" dirty="0" err="1"/>
              <a:t>Pca</a:t>
            </a:r>
            <a:r>
              <a:rPr lang="en-US" sz="1300" dirty="0"/>
              <a:t> survival in models that included both of these factors and that nSES accounted for the majority of the </a:t>
            </a:r>
            <a:r>
              <a:rPr lang="en-US" sz="1300" dirty="0" err="1"/>
              <a:t>assoc</a:t>
            </a:r>
            <a:r>
              <a:rPr lang="en-US" sz="1300" dirty="0"/>
              <a:t> of AA race with survival. Neighborhood SES is an index comprising census </a:t>
            </a:r>
            <a:r>
              <a:rPr lang="en-US" sz="1300" dirty="0" err="1"/>
              <a:t>varialbes</a:t>
            </a:r>
            <a:r>
              <a:rPr lang="en-US" sz="1300" dirty="0"/>
              <a:t> on income, education, and occupation that classifies census tracts on a </a:t>
            </a:r>
            <a:r>
              <a:rPr lang="en-US" dirty="0" smtClean="0"/>
              <a:t>linear scale 1-5.</a:t>
            </a:r>
            <a:endParaRPr lang="en-US" dirty="0"/>
          </a:p>
        </p:txBody>
      </p:sp>
      <p:sp>
        <p:nvSpPr>
          <p:cNvPr id="4" name="Slide Number Placeholder 3"/>
          <p:cNvSpPr>
            <a:spLocks noGrp="1"/>
          </p:cNvSpPr>
          <p:nvPr>
            <p:ph type="sldNum" sz="quarter" idx="10"/>
          </p:nvPr>
        </p:nvSpPr>
        <p:spPr>
          <a:xfrm>
            <a:off x="564690" y="6988215"/>
            <a:ext cx="393725" cy="82873"/>
          </a:xfrm>
          <a:prstGeom prst="rect">
            <a:avLst/>
          </a:prstGeom>
        </p:spPr>
        <p:txBody>
          <a:bodyPr/>
          <a:lstStyle/>
          <a:p>
            <a:pPr algn="r"/>
            <a:fld id="{111E5896-917A-4035-A860-408E1EC3CD51}" type="slidenum">
              <a:rPr lang="en-US" smtClean="0">
                <a:solidFill>
                  <a:srgbClr val="052049"/>
                </a:solidFill>
                <a:latin typeface="Arial" pitchFamily="34" charset="0"/>
                <a:cs typeface="Arial" pitchFamily="34" charset="0"/>
              </a:rPr>
              <a:pPr algn="r"/>
              <a:t>4</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a:xfrm>
            <a:off x="891150" y="6941370"/>
            <a:ext cx="4160520" cy="103543"/>
          </a:xfrm>
          <a:prstGeom prst="rect">
            <a:avLst/>
          </a:prstGeom>
        </p:spPr>
        <p:txBody>
          <a:bodyPr lIns="95747" tIns="47873" rIns="95747" bIns="47873"/>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577320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25675" y="3395663"/>
            <a:ext cx="4875213" cy="2743200"/>
          </a:xfrm>
          <a:prstGeom prst="rect">
            <a:avLst/>
          </a:prstGeom>
        </p:spPr>
      </p:sp>
      <p:sp>
        <p:nvSpPr>
          <p:cNvPr id="3" name="Notes Placeholder 2"/>
          <p:cNvSpPr>
            <a:spLocks noGrp="1"/>
          </p:cNvSpPr>
          <p:nvPr>
            <p:ph type="body" idx="1"/>
          </p:nvPr>
        </p:nvSpPr>
        <p:spPr>
          <a:xfrm>
            <a:off x="617775" y="618795"/>
            <a:ext cx="8345568" cy="6117618"/>
          </a:xfrm>
          <a:prstGeom prst="rect">
            <a:avLst/>
          </a:prstGeom>
        </p:spPr>
        <p:txBody>
          <a:bodyPr/>
          <a:lstStyle/>
          <a:p>
            <a:r>
              <a:rPr lang="en-US" sz="1300" dirty="0"/>
              <a:t>Furthermore, we examined a large suite of specific and built neighborhood attributes, such as population density, rural/urban status, walkability, and food availability. </a:t>
            </a:r>
          </a:p>
          <a:p>
            <a:r>
              <a:rPr lang="en-US" sz="1300" dirty="0"/>
              <a:t>While some were independently associated with survival, none accounted for the association of nSES and survival.</a:t>
            </a:r>
            <a:endParaRPr lang="en-US" dirty="0"/>
          </a:p>
        </p:txBody>
      </p:sp>
      <p:sp>
        <p:nvSpPr>
          <p:cNvPr id="4" name="Slide Number Placeholder 3"/>
          <p:cNvSpPr>
            <a:spLocks noGrp="1"/>
          </p:cNvSpPr>
          <p:nvPr>
            <p:ph type="sldNum" sz="quarter" idx="10"/>
          </p:nvPr>
        </p:nvSpPr>
        <p:spPr>
          <a:xfrm>
            <a:off x="564690" y="6988215"/>
            <a:ext cx="393725" cy="82873"/>
          </a:xfrm>
          <a:prstGeom prst="rect">
            <a:avLst/>
          </a:prstGeom>
        </p:spPr>
        <p:txBody>
          <a:bodyPr/>
          <a:lstStyle/>
          <a:p>
            <a:pPr algn="r"/>
            <a:fld id="{111E5896-917A-4035-A860-408E1EC3CD51}" type="slidenum">
              <a:rPr lang="en-US" smtClean="0">
                <a:solidFill>
                  <a:srgbClr val="052049"/>
                </a:solidFill>
                <a:latin typeface="Arial" pitchFamily="34" charset="0"/>
                <a:cs typeface="Arial" pitchFamily="34" charset="0"/>
              </a:rPr>
              <a:pPr algn="r"/>
              <a:t>5</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a:xfrm>
            <a:off x="891150" y="6941370"/>
            <a:ext cx="4160520" cy="103543"/>
          </a:xfrm>
          <a:prstGeom prst="rect">
            <a:avLst/>
          </a:prstGeom>
        </p:spPr>
        <p:txBody>
          <a:bodyPr lIns="95747" tIns="47873" rIns="95747" bIns="47873"/>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3005721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8063" y="2841625"/>
            <a:ext cx="4876800" cy="2743200"/>
          </a:xfrm>
          <a:prstGeom prst="rect">
            <a:avLst/>
          </a:prstGeom>
        </p:spPr>
      </p:sp>
      <p:sp>
        <p:nvSpPr>
          <p:cNvPr id="3" name="Notes Placeholder 2"/>
          <p:cNvSpPr>
            <a:spLocks noGrp="1"/>
          </p:cNvSpPr>
          <p:nvPr>
            <p:ph type="body" idx="1"/>
          </p:nvPr>
        </p:nvSpPr>
        <p:spPr>
          <a:xfrm>
            <a:off x="617775" y="618795"/>
            <a:ext cx="8345568" cy="6117618"/>
          </a:xfrm>
          <a:prstGeom prst="rect">
            <a:avLst/>
          </a:prstGeom>
        </p:spPr>
        <p:txBody>
          <a:bodyPr/>
          <a:lstStyle/>
          <a:p>
            <a:r>
              <a:rPr lang="en-US" sz="1300" dirty="0"/>
              <a:t>One of the drawbacks of examining each neighborhood attribute independently, and even using the neighborhood SES index, is that this approach gives us limited ability to understand the complex interactions among attributes of the built and social neighborhood environment.</a:t>
            </a:r>
            <a:endParaRPr lang="en-US" dirty="0"/>
          </a:p>
        </p:txBody>
      </p:sp>
      <p:sp>
        <p:nvSpPr>
          <p:cNvPr id="4" name="Slide Number Placeholder 3"/>
          <p:cNvSpPr>
            <a:spLocks noGrp="1"/>
          </p:cNvSpPr>
          <p:nvPr>
            <p:ph type="sldNum" sz="quarter" idx="10"/>
          </p:nvPr>
        </p:nvSpPr>
        <p:spPr>
          <a:xfrm>
            <a:off x="564690" y="6988215"/>
            <a:ext cx="393725" cy="82873"/>
          </a:xfrm>
          <a:prstGeom prst="rect">
            <a:avLst/>
          </a:prstGeom>
        </p:spPr>
        <p:txBody>
          <a:bodyPr/>
          <a:lstStyle/>
          <a:p>
            <a:pPr algn="r"/>
            <a:fld id="{111E5896-917A-4035-A860-408E1EC3CD51}" type="slidenum">
              <a:rPr lang="en-US" smtClean="0">
                <a:solidFill>
                  <a:srgbClr val="052049"/>
                </a:solidFill>
                <a:latin typeface="Arial" pitchFamily="34" charset="0"/>
                <a:cs typeface="Arial" pitchFamily="34" charset="0"/>
              </a:rPr>
              <a:pPr algn="r"/>
              <a:t>6</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a:xfrm>
            <a:off x="891150" y="6941370"/>
            <a:ext cx="4160520" cy="103543"/>
          </a:xfrm>
          <a:prstGeom prst="rect">
            <a:avLst/>
          </a:prstGeom>
        </p:spPr>
        <p:txBody>
          <a:bodyPr lIns="95747" tIns="47873" rIns="95747" bIns="47873"/>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4083413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39988" y="2635250"/>
            <a:ext cx="4876800" cy="2743200"/>
          </a:xfrm>
          <a:prstGeom prst="rect">
            <a:avLst/>
          </a:prstGeom>
        </p:spPr>
      </p:sp>
      <p:sp>
        <p:nvSpPr>
          <p:cNvPr id="3" name="Notes Placeholder 2"/>
          <p:cNvSpPr>
            <a:spLocks noGrp="1"/>
          </p:cNvSpPr>
          <p:nvPr>
            <p:ph type="body" idx="1"/>
          </p:nvPr>
        </p:nvSpPr>
        <p:spPr>
          <a:xfrm>
            <a:off x="617775" y="618795"/>
            <a:ext cx="8345568" cy="6117618"/>
          </a:xfrm>
          <a:prstGeom prst="rect">
            <a:avLst/>
          </a:prstGeom>
        </p:spPr>
        <p:txBody>
          <a:bodyPr/>
          <a:lstStyle/>
          <a:p>
            <a:r>
              <a:rPr lang="en-US" sz="1300" dirty="0"/>
              <a:t>This and similar work motivated us to seek a single neighborhood classification system that could draw upon multiple attributes of the social and built environment that help to build a more comprehensive view of neighborhood dimensions that contribute to cancer outcomes.</a:t>
            </a:r>
            <a:endParaRPr lang="en-US" dirty="0"/>
          </a:p>
        </p:txBody>
      </p:sp>
      <p:sp>
        <p:nvSpPr>
          <p:cNvPr id="4" name="Slide Number Placeholder 3"/>
          <p:cNvSpPr>
            <a:spLocks noGrp="1"/>
          </p:cNvSpPr>
          <p:nvPr>
            <p:ph type="sldNum" sz="quarter" idx="10"/>
          </p:nvPr>
        </p:nvSpPr>
        <p:spPr>
          <a:xfrm>
            <a:off x="564690" y="6988215"/>
            <a:ext cx="393725" cy="82873"/>
          </a:xfrm>
          <a:prstGeom prst="rect">
            <a:avLst/>
          </a:prstGeom>
        </p:spPr>
        <p:txBody>
          <a:bodyPr/>
          <a:lstStyle/>
          <a:p>
            <a:pPr algn="r"/>
            <a:fld id="{111E5896-917A-4035-A860-408E1EC3CD51}" type="slidenum">
              <a:rPr lang="en-US" smtClean="0">
                <a:solidFill>
                  <a:srgbClr val="052049"/>
                </a:solidFill>
                <a:latin typeface="Arial" pitchFamily="34" charset="0"/>
                <a:cs typeface="Arial" pitchFamily="34" charset="0"/>
              </a:rPr>
              <a:pPr algn="r"/>
              <a:t>7</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a:xfrm>
            <a:off x="891150" y="6941370"/>
            <a:ext cx="4160520" cy="103543"/>
          </a:xfrm>
          <a:prstGeom prst="rect">
            <a:avLst/>
          </a:prstGeom>
        </p:spPr>
        <p:txBody>
          <a:bodyPr lIns="95747" tIns="47873" rIns="95747" bIns="47873"/>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738220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33638" y="2849563"/>
            <a:ext cx="4876800" cy="2743200"/>
          </a:xfrm>
          <a:prstGeom prst="rect">
            <a:avLst/>
          </a:prstGeom>
        </p:spPr>
      </p:sp>
      <p:sp>
        <p:nvSpPr>
          <p:cNvPr id="3" name="Notes Placeholder 2"/>
          <p:cNvSpPr>
            <a:spLocks noGrp="1"/>
          </p:cNvSpPr>
          <p:nvPr>
            <p:ph type="body" idx="1"/>
          </p:nvPr>
        </p:nvSpPr>
        <p:spPr>
          <a:xfrm>
            <a:off x="617775" y="618795"/>
            <a:ext cx="8345568" cy="6117618"/>
          </a:xfrm>
          <a:prstGeom prst="rect">
            <a:avLst/>
          </a:prstGeom>
        </p:spPr>
        <p:txBody>
          <a:bodyPr>
            <a:normAutofit/>
          </a:bodyPr>
          <a:lstStyle/>
          <a:p>
            <a:pPr marL="181187" lvl="1" indent="0">
              <a:buNone/>
            </a:pPr>
            <a:endParaRPr lang="en-US" baseline="0" dirty="0" smtClean="0"/>
          </a:p>
          <a:p>
            <a:r>
              <a:rPr lang="en-US" baseline="0" dirty="0" smtClean="0"/>
              <a:t>In this study, we are using latent class analyses to develop archetypes that characterize neighborhoods into a single classification system using a broad suite of neighborhood characteristics And we are examining how these archetypes are associated with cancer mortality for breast and cancer.  </a:t>
            </a:r>
          </a:p>
          <a:p>
            <a:endParaRPr lang="en-US" baseline="0" dirty="0" smtClean="0"/>
          </a:p>
          <a:p>
            <a:r>
              <a:rPr lang="en-US" baseline="0" dirty="0" smtClean="0"/>
              <a:t>I will be showing you the results on prostate cancer mortality today</a:t>
            </a:r>
          </a:p>
          <a:p>
            <a:endParaRPr lang="en-US" baseline="0" dirty="0" smtClean="0"/>
          </a:p>
        </p:txBody>
      </p:sp>
      <p:sp>
        <p:nvSpPr>
          <p:cNvPr id="4" name="Slide Number Placeholder 3"/>
          <p:cNvSpPr>
            <a:spLocks noGrp="1"/>
          </p:cNvSpPr>
          <p:nvPr>
            <p:ph type="sldNum" sz="quarter" idx="10"/>
          </p:nvPr>
        </p:nvSpPr>
        <p:spPr>
          <a:xfrm>
            <a:off x="564690" y="6988215"/>
            <a:ext cx="393725" cy="82873"/>
          </a:xfrm>
          <a:prstGeom prst="rect">
            <a:avLst/>
          </a:prstGeom>
        </p:spPr>
        <p:txBody>
          <a:bodyPr/>
          <a:lstStyle/>
          <a:p>
            <a:fld id="{F734EF8F-9BAB-474D-A423-910428344E44}" type="slidenum">
              <a:rPr lang="en-US" smtClean="0"/>
              <a:t>8</a:t>
            </a:fld>
            <a:endParaRPr lang="en-US"/>
          </a:p>
        </p:txBody>
      </p:sp>
    </p:spTree>
    <p:extLst>
      <p:ext uri="{BB962C8B-B14F-4D97-AF65-F5344CB8AC3E}">
        <p14:creationId xmlns:p14="http://schemas.microsoft.com/office/powerpoint/2010/main" val="1249711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4925" y="3055938"/>
            <a:ext cx="4875213" cy="2743200"/>
          </a:xfrm>
          <a:prstGeom prst="rect">
            <a:avLst/>
          </a:prstGeom>
        </p:spPr>
      </p:sp>
      <p:sp>
        <p:nvSpPr>
          <p:cNvPr id="3" name="Notes Placeholder 2"/>
          <p:cNvSpPr>
            <a:spLocks noGrp="1"/>
          </p:cNvSpPr>
          <p:nvPr>
            <p:ph type="body" idx="1"/>
          </p:nvPr>
        </p:nvSpPr>
        <p:spPr>
          <a:xfrm>
            <a:off x="617775" y="618795"/>
            <a:ext cx="8345568" cy="6117618"/>
          </a:xfrm>
          <a:prstGeom prst="rect">
            <a:avLst/>
          </a:prstGeom>
        </p:spPr>
        <p:txBody>
          <a:bodyPr>
            <a:normAutofit/>
          </a:bodyPr>
          <a:lstStyle/>
          <a:p>
            <a:r>
              <a:rPr lang="en-US" baseline="0" dirty="0" smtClean="0"/>
              <a:t>LATENT CLASS ANALYSIS—</a:t>
            </a:r>
            <a:r>
              <a:rPr lang="en-US" dirty="0" smtClean="0"/>
              <a:t>LCA identifies associations among sets of categorical indicators resulting in quantitatively distinct types or classes of the underlying latent construct being measured.</a:t>
            </a:r>
            <a:r>
              <a:rPr lang="en-US" baseline="30000" dirty="0" smtClean="0"/>
              <a:t>7, 51, 52, 70</a:t>
            </a:r>
            <a:r>
              <a:rPr lang="en-US" dirty="0" smtClean="0"/>
              <a:t> Missing values in the data can be accommodated in LCA modeling.</a:t>
            </a:r>
            <a:r>
              <a:rPr lang="en-US" baseline="30000" dirty="0" smtClean="0"/>
              <a:t>7</a:t>
            </a:r>
            <a:r>
              <a:rPr lang="en-US" dirty="0" smtClean="0"/>
              <a:t> </a:t>
            </a:r>
            <a:endParaRPr lang="en-US" baseline="0" dirty="0" smtClean="0"/>
          </a:p>
          <a:p>
            <a:endParaRPr lang="en-US" baseline="0" dirty="0" smtClean="0"/>
          </a:p>
          <a:p>
            <a:r>
              <a:rPr lang="en-US" baseline="0" dirty="0" smtClean="0"/>
              <a:t>ARCHETYPE--</a:t>
            </a:r>
            <a:r>
              <a:rPr lang="en-US" dirty="0" smtClean="0"/>
              <a:t>The archetype approach overcomes current challenges of evaluating multiple neighborhood features at once and enables us to combine together multiple neighborhood characteristics to categorize neighborhoods into meaningful and yet distinct types </a:t>
            </a:r>
          </a:p>
          <a:p>
            <a:endParaRPr lang="en-US" dirty="0" smtClean="0"/>
          </a:p>
          <a:p>
            <a:endParaRPr lang="en-US" dirty="0" smtClean="0"/>
          </a:p>
        </p:txBody>
      </p:sp>
      <p:sp>
        <p:nvSpPr>
          <p:cNvPr id="4" name="Slide Number Placeholder 3"/>
          <p:cNvSpPr>
            <a:spLocks noGrp="1"/>
          </p:cNvSpPr>
          <p:nvPr>
            <p:ph type="sldNum" sz="quarter" idx="10"/>
          </p:nvPr>
        </p:nvSpPr>
        <p:spPr>
          <a:xfrm>
            <a:off x="564690" y="6988215"/>
            <a:ext cx="393725" cy="82873"/>
          </a:xfrm>
          <a:prstGeom prst="rect">
            <a:avLst/>
          </a:prstGeom>
        </p:spPr>
        <p:txBody>
          <a:bodyPr/>
          <a:lstStyle/>
          <a:p>
            <a:fld id="{F734EF8F-9BAB-474D-A423-910428344E44}" type="slidenum">
              <a:rPr lang="en-US" smtClean="0">
                <a:solidFill>
                  <a:srgbClr val="000000"/>
                </a:solidFill>
              </a:rPr>
              <a:pPr/>
              <a:t>9</a:t>
            </a:fld>
            <a:endParaRPr lang="en-US">
              <a:solidFill>
                <a:srgbClr val="000000"/>
              </a:solidFill>
            </a:endParaRPr>
          </a:p>
        </p:txBody>
      </p:sp>
    </p:spTree>
    <p:extLst>
      <p:ext uri="{BB962C8B-B14F-4D97-AF65-F5344CB8AC3E}">
        <p14:creationId xmlns:p14="http://schemas.microsoft.com/office/powerpoint/2010/main" val="17160195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emf"/><Relationship Id="rId1" Type="http://schemas.openxmlformats.org/officeDocument/2006/relationships/slideMaster" Target="../slideMasters/slideMaster2.xml"/><Relationship Id="rId4" Type="http://schemas.openxmlformats.org/officeDocument/2006/relationships/image" Target="../media/image12.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emf"/><Relationship Id="rId1" Type="http://schemas.openxmlformats.org/officeDocument/2006/relationships/slideMaster" Target="../slideMasters/slideMaster2.xml"/><Relationship Id="rId4" Type="http://schemas.openxmlformats.org/officeDocument/2006/relationships/image" Target="../media/image14.jpe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0.emf"/><Relationship Id="rId1" Type="http://schemas.openxmlformats.org/officeDocument/2006/relationships/slideMaster" Target="../slideMasters/slideMaster2.xml"/><Relationship Id="rId4" Type="http://schemas.openxmlformats.org/officeDocument/2006/relationships/image" Target="../media/image1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Whit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0493"/>
            <a:ext cx="1307578" cy="850219"/>
          </a:xfrm>
          <a:prstGeom prst="rect">
            <a:avLst/>
          </a:prstGeom>
        </p:spPr>
      </p:pic>
      <p:sp>
        <p:nvSpPr>
          <p:cNvPr id="2" name="Rectangle 1"/>
          <p:cNvSpPr/>
          <p:nvPr userDrawn="1"/>
        </p:nvSpPr>
        <p:spPr bwMode="auto">
          <a:xfrm>
            <a:off x="159026" y="4323522"/>
            <a:ext cx="8984974" cy="819978"/>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22" name="Title 15"/>
          <p:cNvSpPr>
            <a:spLocks noGrp="1"/>
          </p:cNvSpPr>
          <p:nvPr>
            <p:ph type="title" hasCustomPrompt="1"/>
          </p:nvPr>
        </p:nvSpPr>
        <p:spPr>
          <a:xfrm>
            <a:off x="299199" y="1878496"/>
            <a:ext cx="6141359" cy="1311963"/>
          </a:xfrm>
        </p:spPr>
        <p:txBody>
          <a:bodyPr anchor="b">
            <a:noAutofit/>
          </a:bodyPr>
          <a:lstStyle>
            <a:lvl1pPr>
              <a:defRPr sz="3600" baseline="0">
                <a:solidFill>
                  <a:schemeClr val="tx1"/>
                </a:solidFill>
                <a:latin typeface="+mj-lt"/>
              </a:defRPr>
            </a:lvl1pPr>
          </a:lstStyle>
          <a:p>
            <a:r>
              <a:rPr lang="en-US" dirty="0"/>
              <a:t>Title Here</a:t>
            </a:r>
          </a:p>
        </p:txBody>
      </p:sp>
      <p:sp>
        <p:nvSpPr>
          <p:cNvPr id="23" name="Date Placeholder 4"/>
          <p:cNvSpPr>
            <a:spLocks noGrp="1"/>
          </p:cNvSpPr>
          <p:nvPr>
            <p:ph type="dt" sz="half" idx="2"/>
          </p:nvPr>
        </p:nvSpPr>
        <p:spPr>
          <a:xfrm>
            <a:off x="319200" y="4616418"/>
            <a:ext cx="1925338" cy="178955"/>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fld id="{7CA65D26-67D5-4CD2-90EC-E629659F24B3}" type="datetime1">
              <a:rPr lang="en-US" smtClean="0"/>
              <a:pPr/>
              <a:t>6/10/2019</a:t>
            </a:fld>
            <a:endParaRPr lang="en-US" dirty="0"/>
          </a:p>
        </p:txBody>
      </p:sp>
      <p:sp>
        <p:nvSpPr>
          <p:cNvPr id="24" name="Text Placeholder 2"/>
          <p:cNvSpPr>
            <a:spLocks noGrp="1"/>
          </p:cNvSpPr>
          <p:nvPr>
            <p:ph type="body" sz="quarter" idx="10" hasCustomPrompt="1"/>
          </p:nvPr>
        </p:nvSpPr>
        <p:spPr>
          <a:xfrm>
            <a:off x="317593" y="4102256"/>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25" name="Text Placeholder 3"/>
          <p:cNvSpPr>
            <a:spLocks noGrp="1"/>
          </p:cNvSpPr>
          <p:nvPr>
            <p:ph type="body" sz="quarter" idx="15" hasCustomPrompt="1"/>
          </p:nvPr>
        </p:nvSpPr>
        <p:spPr>
          <a:xfrm>
            <a:off x="302816" y="3185160"/>
            <a:ext cx="6147682" cy="508220"/>
          </a:xfrm>
          <a:prstGeom prst="rect">
            <a:avLst/>
          </a:prstGeom>
        </p:spPr>
        <p:txBody>
          <a:bodyPr>
            <a:noAutofit/>
          </a:bodyPr>
          <a:lstStyle>
            <a:lvl1pPr marL="0" indent="0" algn="l">
              <a:lnSpc>
                <a:spcPct val="100000"/>
              </a:lnSpc>
              <a:buNone/>
              <a:defRPr sz="1600" i="0">
                <a:solidFill>
                  <a:schemeClr val="tx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17630735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7" name="TextBox 6"/>
          <p:cNvSpPr txBox="1"/>
          <p:nvPr userDrawn="1"/>
        </p:nvSpPr>
        <p:spPr bwMode="auto">
          <a:xfrm>
            <a:off x="457201" y="198783"/>
            <a:ext cx="1192695" cy="2123658"/>
          </a:xfrm>
          <a:prstGeom prst="rect">
            <a:avLst/>
          </a:prstGeom>
          <a:noFill/>
          <a:ln w="19050" algn="ctr">
            <a:noFill/>
            <a:miter lim="800000"/>
            <a:headEnd/>
            <a:tailEnd/>
          </a:ln>
        </p:spPr>
        <p:txBody>
          <a:bodyPr wrap="square" lIns="0" tIns="0" rIns="0" bIns="0" rtlCol="0">
            <a:spAutoFit/>
          </a:bodyPr>
          <a:lstStyle/>
          <a:p>
            <a:r>
              <a:rPr lang="en-US" sz="13800" b="1" i="0" dirty="0">
                <a:solidFill>
                  <a:schemeClr val="accent2"/>
                </a:solidFill>
                <a:latin typeface="+mn-lt"/>
              </a:rPr>
              <a:t>“</a:t>
            </a:r>
          </a:p>
        </p:txBody>
      </p:sp>
      <p:sp>
        <p:nvSpPr>
          <p:cNvPr id="9" name="Text Placeholder 8"/>
          <p:cNvSpPr>
            <a:spLocks noGrp="1"/>
          </p:cNvSpPr>
          <p:nvPr>
            <p:ph type="body" sz="quarter" idx="13" hasCustomPrompt="1"/>
          </p:nvPr>
        </p:nvSpPr>
        <p:spPr>
          <a:xfrm>
            <a:off x="437599" y="1431235"/>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7" indent="0">
              <a:buNone/>
              <a:defRPr>
                <a:latin typeface="+mn-lt"/>
              </a:defRPr>
            </a:lvl2pPr>
            <a:lvl3pPr marL="515937" indent="0">
              <a:buNone/>
              <a:defRPr>
                <a:latin typeface="+mn-lt"/>
              </a:defRPr>
            </a:lvl3pPr>
            <a:lvl4pPr marL="800100" indent="0">
              <a:buNone/>
              <a:defRPr>
                <a:latin typeface="+mn-lt"/>
              </a:defRPr>
            </a:lvl4pPr>
            <a:lvl5pPr marL="1085850"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4" name="Text Placeholder 13"/>
          <p:cNvSpPr>
            <a:spLocks noGrp="1"/>
          </p:cNvSpPr>
          <p:nvPr>
            <p:ph type="body" sz="quarter" idx="14" hasCustomPrompt="1"/>
          </p:nvPr>
        </p:nvSpPr>
        <p:spPr>
          <a:xfrm>
            <a:off x="447674" y="3696828"/>
            <a:ext cx="6513958" cy="430429"/>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5" name="Text Placeholder 13"/>
          <p:cNvSpPr>
            <a:spLocks noGrp="1"/>
          </p:cNvSpPr>
          <p:nvPr>
            <p:ph type="body" sz="quarter" idx="15" hasCustomPrompt="1"/>
          </p:nvPr>
        </p:nvSpPr>
        <p:spPr>
          <a:xfrm>
            <a:off x="447674" y="3980952"/>
            <a:ext cx="6513958" cy="440937"/>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extLst>
      <p:ext uri="{BB962C8B-B14F-4D97-AF65-F5344CB8AC3E}">
        <p14:creationId xmlns:p14="http://schemas.microsoft.com/office/powerpoint/2010/main" val="207338431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7" name="TextBox 6"/>
          <p:cNvSpPr txBox="1"/>
          <p:nvPr userDrawn="1"/>
        </p:nvSpPr>
        <p:spPr bwMode="auto">
          <a:xfrm>
            <a:off x="457201" y="198783"/>
            <a:ext cx="1192695" cy="2123658"/>
          </a:xfrm>
          <a:prstGeom prst="rect">
            <a:avLst/>
          </a:prstGeom>
          <a:noFill/>
          <a:ln w="19050" algn="ctr">
            <a:noFill/>
            <a:miter lim="800000"/>
            <a:headEnd/>
            <a:tailEnd/>
          </a:ln>
        </p:spPr>
        <p:txBody>
          <a:bodyPr wrap="square" lIns="0" tIns="0" rIns="0" bIns="0" rtlCol="0">
            <a:spAutoFit/>
          </a:bodyPr>
          <a:lstStyle/>
          <a:p>
            <a:r>
              <a:rPr lang="en-US" sz="13800" b="1" i="0" dirty="0">
                <a:solidFill>
                  <a:schemeClr val="accent1"/>
                </a:solidFill>
                <a:latin typeface="+mn-lt"/>
              </a:rPr>
              <a:t>“</a:t>
            </a:r>
          </a:p>
        </p:txBody>
      </p:sp>
      <p:sp>
        <p:nvSpPr>
          <p:cNvPr id="9" name="Text Placeholder 8"/>
          <p:cNvSpPr>
            <a:spLocks noGrp="1"/>
          </p:cNvSpPr>
          <p:nvPr>
            <p:ph type="body" sz="quarter" idx="13" hasCustomPrompt="1"/>
          </p:nvPr>
        </p:nvSpPr>
        <p:spPr>
          <a:xfrm>
            <a:off x="437599" y="1431235"/>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7" indent="0">
              <a:buNone/>
              <a:defRPr>
                <a:latin typeface="+mn-lt"/>
              </a:defRPr>
            </a:lvl2pPr>
            <a:lvl3pPr marL="515937" indent="0">
              <a:buNone/>
              <a:defRPr>
                <a:latin typeface="+mn-lt"/>
              </a:defRPr>
            </a:lvl3pPr>
            <a:lvl4pPr marL="800100" indent="0">
              <a:buNone/>
              <a:defRPr>
                <a:latin typeface="+mn-lt"/>
              </a:defRPr>
            </a:lvl4pPr>
            <a:lvl5pPr marL="1085850"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2" name="Text Placeholder 13"/>
          <p:cNvSpPr>
            <a:spLocks noGrp="1"/>
          </p:cNvSpPr>
          <p:nvPr>
            <p:ph type="body" sz="quarter" idx="14" hasCustomPrompt="1"/>
          </p:nvPr>
        </p:nvSpPr>
        <p:spPr>
          <a:xfrm>
            <a:off x="447674" y="3696828"/>
            <a:ext cx="6513958" cy="430429"/>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Text Placeholder 13"/>
          <p:cNvSpPr>
            <a:spLocks noGrp="1"/>
          </p:cNvSpPr>
          <p:nvPr>
            <p:ph type="body" sz="quarter" idx="15" hasCustomPrompt="1"/>
          </p:nvPr>
        </p:nvSpPr>
        <p:spPr>
          <a:xfrm>
            <a:off x="447674" y="3980952"/>
            <a:ext cx="6513958" cy="440937"/>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extLst>
      <p:ext uri="{BB962C8B-B14F-4D97-AF65-F5344CB8AC3E}">
        <p14:creationId xmlns:p14="http://schemas.microsoft.com/office/powerpoint/2010/main" val="6208254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 Navy">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6" name="Title 15"/>
          <p:cNvSpPr>
            <a:spLocks noGrp="1"/>
          </p:cNvSpPr>
          <p:nvPr>
            <p:ph type="title" hasCustomPrompt="1"/>
          </p:nvPr>
        </p:nvSpPr>
        <p:spPr>
          <a:xfrm>
            <a:off x="453585" y="1754765"/>
            <a:ext cx="6593258" cy="1430138"/>
          </a:xfrm>
        </p:spPr>
        <p:txBody>
          <a:bodyPr anchor="ctr">
            <a:noAutofit/>
          </a:bodyPr>
          <a:lstStyle>
            <a:lvl1pPr>
              <a:defRPr sz="3600" baseline="0">
                <a:latin typeface="+mj-lt"/>
              </a:defRPr>
            </a:lvl1pPr>
          </a:lstStyle>
          <a:p>
            <a:r>
              <a:rPr lang="en-US" dirty="0"/>
              <a:t>Section Header Here</a:t>
            </a:r>
          </a:p>
        </p:txBody>
      </p:sp>
      <p:sp>
        <p:nvSpPr>
          <p:cNvPr id="2" name="Rectangle 1"/>
          <p:cNvSpPr/>
          <p:nvPr userDrawn="1"/>
        </p:nvSpPr>
        <p:spPr bwMode="auto">
          <a:xfrm>
            <a:off x="0" y="1769165"/>
            <a:ext cx="248479" cy="1411357"/>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Tree>
    <p:extLst>
      <p:ext uri="{BB962C8B-B14F-4D97-AF65-F5344CB8AC3E}">
        <p14:creationId xmlns:p14="http://schemas.microsoft.com/office/powerpoint/2010/main" val="1116822056"/>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 Teal">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6" name="Title 15"/>
          <p:cNvSpPr>
            <a:spLocks noGrp="1"/>
          </p:cNvSpPr>
          <p:nvPr>
            <p:ph type="title" hasCustomPrompt="1"/>
          </p:nvPr>
        </p:nvSpPr>
        <p:spPr>
          <a:xfrm>
            <a:off x="453585" y="1754765"/>
            <a:ext cx="6593258" cy="1430138"/>
          </a:xfrm>
        </p:spPr>
        <p:txBody>
          <a:bodyPr anchor="ctr">
            <a:noAutofit/>
          </a:bodyPr>
          <a:lstStyle>
            <a:lvl1pPr>
              <a:defRPr sz="3600" baseline="0">
                <a:solidFill>
                  <a:schemeClr val="accent2"/>
                </a:solidFill>
                <a:latin typeface="+mj-lt"/>
              </a:defRPr>
            </a:lvl1pPr>
          </a:lstStyle>
          <a:p>
            <a:r>
              <a:rPr lang="en-US" dirty="0"/>
              <a:t>Section Header Here</a:t>
            </a:r>
          </a:p>
        </p:txBody>
      </p:sp>
      <p:sp>
        <p:nvSpPr>
          <p:cNvPr id="2" name="Rectangle 1"/>
          <p:cNvSpPr/>
          <p:nvPr userDrawn="1"/>
        </p:nvSpPr>
        <p:spPr bwMode="auto">
          <a:xfrm>
            <a:off x="0" y="1769165"/>
            <a:ext cx="248479" cy="1411357"/>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dirty="0" err="1">
              <a:solidFill>
                <a:schemeClr val="accent2"/>
              </a:solidFill>
              <a:latin typeface="+mj-lt"/>
            </a:endParaRPr>
          </a:p>
        </p:txBody>
      </p:sp>
    </p:spTree>
    <p:extLst>
      <p:ext uri="{BB962C8B-B14F-4D97-AF65-F5344CB8AC3E}">
        <p14:creationId xmlns:p14="http://schemas.microsoft.com/office/powerpoint/2010/main" val="2138342550"/>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6" name="Title 15"/>
          <p:cNvSpPr>
            <a:spLocks noGrp="1"/>
          </p:cNvSpPr>
          <p:nvPr>
            <p:ph type="title" hasCustomPrompt="1"/>
          </p:nvPr>
        </p:nvSpPr>
        <p:spPr>
          <a:xfrm>
            <a:off x="453585" y="1754765"/>
            <a:ext cx="6593258" cy="1430138"/>
          </a:xfrm>
        </p:spPr>
        <p:txBody>
          <a:bodyPr anchor="ctr">
            <a:noAutofit/>
          </a:bodyPr>
          <a:lstStyle>
            <a:lvl1pPr>
              <a:defRPr sz="3600" baseline="0">
                <a:solidFill>
                  <a:schemeClr val="accent1"/>
                </a:solidFill>
                <a:latin typeface="+mj-lt"/>
              </a:defRPr>
            </a:lvl1pPr>
          </a:lstStyle>
          <a:p>
            <a:r>
              <a:rPr lang="en-US" dirty="0"/>
              <a:t>Section Header Here</a:t>
            </a:r>
          </a:p>
        </p:txBody>
      </p:sp>
      <p:sp>
        <p:nvSpPr>
          <p:cNvPr id="2" name="Rectangle 1"/>
          <p:cNvSpPr/>
          <p:nvPr userDrawn="1"/>
        </p:nvSpPr>
        <p:spPr bwMode="auto">
          <a:xfrm>
            <a:off x="0" y="1769165"/>
            <a:ext cx="248479" cy="1411357"/>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Tree>
    <p:extLst>
      <p:ext uri="{BB962C8B-B14F-4D97-AF65-F5344CB8AC3E}">
        <p14:creationId xmlns:p14="http://schemas.microsoft.com/office/powerpoint/2010/main" val="685944647"/>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losing with logo – 1">
    <p:bg>
      <p:bgRef idx="1001">
        <a:schemeClr val="bg1"/>
      </p:bgRef>
    </p:bg>
    <p:spTree>
      <p:nvGrpSpPr>
        <p:cNvPr id="1" name=""/>
        <p:cNvGrpSpPr/>
        <p:nvPr/>
      </p:nvGrpSpPr>
      <p:grpSpPr>
        <a:xfrm>
          <a:off x="0" y="0"/>
          <a:ext cx="0" cy="0"/>
          <a:chOff x="0" y="0"/>
          <a:chExt cx="0" cy="0"/>
        </a:xfrm>
      </p:grpSpPr>
      <p:pic>
        <p:nvPicPr>
          <p:cNvPr id="4"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4" y="2032663"/>
            <a:ext cx="1571041" cy="1025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66785" y="2037522"/>
            <a:ext cx="1574426" cy="1023730"/>
          </a:xfrm>
          <a:prstGeom prst="rect">
            <a:avLst/>
          </a:prstGeom>
        </p:spPr>
      </p:pic>
    </p:spTree>
    <p:extLst>
      <p:ext uri="{BB962C8B-B14F-4D97-AF65-F5344CB8AC3E}">
        <p14:creationId xmlns:p14="http://schemas.microsoft.com/office/powerpoint/2010/main" val="140665537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losing with logo – 2">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79213" y="1884800"/>
            <a:ext cx="1374274" cy="1373900"/>
          </a:xfrm>
          <a:prstGeom prst="rect">
            <a:avLst/>
          </a:prstGeom>
        </p:spPr>
      </p:pic>
    </p:spTree>
    <p:extLst>
      <p:ext uri="{BB962C8B-B14F-4D97-AF65-F5344CB8AC3E}">
        <p14:creationId xmlns:p14="http://schemas.microsoft.com/office/powerpoint/2010/main" val="180116723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 Blue1">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903" y="241902"/>
            <a:ext cx="8902097" cy="4901598"/>
          </a:xfrm>
          <a:prstGeom prst="rect">
            <a:avLst/>
          </a:prstGeom>
        </p:spPr>
      </p:pic>
      <p:sp>
        <p:nvSpPr>
          <p:cNvPr id="2" name="Rectangle 1"/>
          <p:cNvSpPr/>
          <p:nvPr userDrawn="1"/>
        </p:nvSpPr>
        <p:spPr bwMode="auto">
          <a:xfrm>
            <a:off x="502920" y="0"/>
            <a:ext cx="5666935" cy="4304714"/>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chemeClr val="tx1"/>
              </a:solidFill>
              <a:latin typeface="+mj-lt"/>
            </a:endParaRP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73" y="297068"/>
            <a:ext cx="1041010" cy="676890"/>
          </a:xfrm>
          <a:prstGeom prst="rect">
            <a:avLst/>
          </a:prstGeom>
        </p:spPr>
      </p:pic>
      <p:sp>
        <p:nvSpPr>
          <p:cNvPr id="20" name="Title 15"/>
          <p:cNvSpPr>
            <a:spLocks noGrp="1"/>
          </p:cNvSpPr>
          <p:nvPr>
            <p:ph type="title" hasCustomPrompt="1"/>
          </p:nvPr>
        </p:nvSpPr>
        <p:spPr>
          <a:xfrm>
            <a:off x="784273" y="1127896"/>
            <a:ext cx="4976447" cy="1311963"/>
          </a:xfrm>
        </p:spPr>
        <p:txBody>
          <a:bodyPr anchor="b">
            <a:noAutofit/>
          </a:bodyPr>
          <a:lstStyle>
            <a:lvl1pPr>
              <a:defRPr sz="3600" baseline="0">
                <a:solidFill>
                  <a:schemeClr val="bg1"/>
                </a:solidFill>
                <a:latin typeface="+mj-lt"/>
              </a:defRPr>
            </a:lvl1pPr>
          </a:lstStyle>
          <a:p>
            <a:r>
              <a:rPr lang="en-US" dirty="0"/>
              <a:t>Title Here</a:t>
            </a:r>
          </a:p>
        </p:txBody>
      </p:sp>
      <p:sp>
        <p:nvSpPr>
          <p:cNvPr id="9" name="Text Placeholder 3"/>
          <p:cNvSpPr>
            <a:spLocks noGrp="1"/>
          </p:cNvSpPr>
          <p:nvPr>
            <p:ph type="body" sz="quarter" idx="15" hasCustomPrompt="1"/>
          </p:nvPr>
        </p:nvSpPr>
        <p:spPr>
          <a:xfrm>
            <a:off x="787890" y="2526000"/>
            <a:ext cx="4972830" cy="508220"/>
          </a:xfrm>
          <a:prstGeom prst="rect">
            <a:avLst/>
          </a:prstGeom>
        </p:spPr>
        <p:txBody>
          <a:bodyPr>
            <a:noAutofit/>
          </a:bodyPr>
          <a:lstStyle>
            <a:lvl1pPr marL="0" indent="0" algn="l">
              <a:lnSpc>
                <a:spcPct val="100000"/>
              </a:lnSpc>
              <a:buNone/>
              <a:defRPr sz="1600" i="0">
                <a:solidFill>
                  <a:schemeClr val="bg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10" name="Date Placeholder 4"/>
          <p:cNvSpPr>
            <a:spLocks noGrp="1"/>
          </p:cNvSpPr>
          <p:nvPr>
            <p:ph type="dt" sz="half" idx="2"/>
          </p:nvPr>
        </p:nvSpPr>
        <p:spPr>
          <a:xfrm>
            <a:off x="785881" y="3869450"/>
            <a:ext cx="1925338" cy="178955"/>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fld id="{7CA65D26-67D5-4CD2-90EC-E629659F24B3}" type="datetime1">
              <a:rPr lang="en-US" smtClean="0"/>
              <a:pPr/>
              <a:t>6/10/2019</a:t>
            </a:fld>
            <a:endParaRPr lang="en-US" dirty="0"/>
          </a:p>
        </p:txBody>
      </p:sp>
      <p:sp>
        <p:nvSpPr>
          <p:cNvPr id="12" name="Text Placeholder 2"/>
          <p:cNvSpPr>
            <a:spLocks noGrp="1"/>
          </p:cNvSpPr>
          <p:nvPr>
            <p:ph type="body" sz="quarter" idx="10" hasCustomPrompt="1"/>
          </p:nvPr>
        </p:nvSpPr>
        <p:spPr>
          <a:xfrm>
            <a:off x="784274" y="3355288"/>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smtClean="0"/>
              <a:t>Presenter’s </a:t>
            </a:r>
            <a:r>
              <a:rPr lang="en-US" dirty="0"/>
              <a:t>Name</a:t>
            </a:r>
          </a:p>
        </p:txBody>
      </p:sp>
    </p:spTree>
    <p:extLst>
      <p:ext uri="{BB962C8B-B14F-4D97-AF65-F5344CB8AC3E}">
        <p14:creationId xmlns:p14="http://schemas.microsoft.com/office/powerpoint/2010/main" val="375286158"/>
      </p:ext>
    </p:extLst>
  </p:cSld>
  <p:clrMapOvr>
    <a:overrideClrMapping bg1="lt1" tx1="dk1" bg2="lt2" tx2="dk2" accent1="accent1" accent2="accent2" accent3="accent3" accent4="accent4" accent5="accent5" accent6="accent6" hlink="hlink" folHlink="folHlink"/>
  </p:clrMapOvr>
  <p:transition>
    <p:fade/>
  </p:transition>
  <p:hf hd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a:off x="250520" y="244258"/>
            <a:ext cx="8893479" cy="4899242"/>
          </a:xfrm>
          <a:prstGeom prst="rect">
            <a:avLst/>
          </a:prstGeom>
        </p:spPr>
      </p:pic>
      <p:sp>
        <p:nvSpPr>
          <p:cNvPr id="2" name="Rectangle 1"/>
          <p:cNvSpPr/>
          <p:nvPr userDrawn="1"/>
        </p:nvSpPr>
        <p:spPr bwMode="auto">
          <a:xfrm>
            <a:off x="502920" y="0"/>
            <a:ext cx="5666935" cy="4304714"/>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dirty="0" err="1">
              <a:solidFill>
                <a:schemeClr val="tx1"/>
              </a:solidFill>
              <a:latin typeface="+mj-lt"/>
            </a:endParaRPr>
          </a:p>
        </p:txBody>
      </p:sp>
      <p:sp>
        <p:nvSpPr>
          <p:cNvPr id="13" name="Date Placeholder 4"/>
          <p:cNvSpPr>
            <a:spLocks noGrp="1"/>
          </p:cNvSpPr>
          <p:nvPr>
            <p:ph type="dt" sz="half" idx="2"/>
          </p:nvPr>
        </p:nvSpPr>
        <p:spPr>
          <a:xfrm>
            <a:off x="785881" y="3869450"/>
            <a:ext cx="1925338" cy="178955"/>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fld id="{7CA65D26-67D5-4CD2-90EC-E629659F24B3}" type="datetime1">
              <a:rPr lang="en-US" smtClean="0"/>
              <a:pPr/>
              <a:t>6/10/2019</a:t>
            </a:fld>
            <a:endParaRPr lang="en-US" dirty="0"/>
          </a:p>
        </p:txBody>
      </p:sp>
      <p:sp>
        <p:nvSpPr>
          <p:cNvPr id="20" name="Title 15"/>
          <p:cNvSpPr>
            <a:spLocks noGrp="1"/>
          </p:cNvSpPr>
          <p:nvPr>
            <p:ph type="title" hasCustomPrompt="1"/>
          </p:nvPr>
        </p:nvSpPr>
        <p:spPr>
          <a:xfrm>
            <a:off x="784273" y="1127896"/>
            <a:ext cx="4976447" cy="1311963"/>
          </a:xfrm>
        </p:spPr>
        <p:txBody>
          <a:bodyPr anchor="b">
            <a:noAutofit/>
          </a:bodyPr>
          <a:lstStyle>
            <a:lvl1pPr>
              <a:defRPr sz="3600" baseline="0">
                <a:solidFill>
                  <a:schemeClr val="bg1"/>
                </a:solidFill>
                <a:latin typeface="+mj-lt"/>
              </a:defRPr>
            </a:lvl1pPr>
          </a:lstStyle>
          <a:p>
            <a:r>
              <a:rPr lang="en-US" dirty="0" smtClean="0"/>
              <a:t>Title Here</a:t>
            </a:r>
            <a:endParaRPr lang="en-US" dirty="0"/>
          </a:p>
        </p:txBody>
      </p:sp>
      <p:sp>
        <p:nvSpPr>
          <p:cNvPr id="21" name="Text Placeholder 3"/>
          <p:cNvSpPr>
            <a:spLocks noGrp="1"/>
          </p:cNvSpPr>
          <p:nvPr>
            <p:ph type="body" sz="quarter" idx="15" hasCustomPrompt="1"/>
          </p:nvPr>
        </p:nvSpPr>
        <p:spPr>
          <a:xfrm>
            <a:off x="787890" y="2526000"/>
            <a:ext cx="4972830" cy="508220"/>
          </a:xfrm>
          <a:prstGeom prst="rect">
            <a:avLst/>
          </a:prstGeom>
        </p:spPr>
        <p:txBody>
          <a:bodyPr>
            <a:noAutofit/>
          </a:bodyPr>
          <a:lstStyle>
            <a:lvl1pPr marL="0" indent="0" algn="l">
              <a:lnSpc>
                <a:spcPct val="100000"/>
              </a:lnSpc>
              <a:buNone/>
              <a:defRPr sz="1600" i="0">
                <a:solidFill>
                  <a:schemeClr val="bg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9" name="Text Placeholder 2"/>
          <p:cNvSpPr>
            <a:spLocks noGrp="1"/>
          </p:cNvSpPr>
          <p:nvPr>
            <p:ph type="body" sz="quarter" idx="10" hasCustomPrompt="1"/>
          </p:nvPr>
        </p:nvSpPr>
        <p:spPr>
          <a:xfrm>
            <a:off x="784274" y="3355288"/>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smtClean="0"/>
              <a:t>Presenter’s </a:t>
            </a:r>
            <a:r>
              <a:rPr lang="en-US" dirty="0"/>
              <a:t>Name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73" y="297068"/>
            <a:ext cx="1041010" cy="676890"/>
          </a:xfrm>
          <a:prstGeom prst="rect">
            <a:avLst/>
          </a:prstGeom>
        </p:spPr>
      </p:pic>
    </p:spTree>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903" y="241902"/>
            <a:ext cx="8908063" cy="4901598"/>
          </a:xfrm>
          <a:prstGeom prst="rect">
            <a:avLst/>
          </a:prstGeom>
        </p:spPr>
      </p:pic>
      <p:sp>
        <p:nvSpPr>
          <p:cNvPr id="2" name="Rectangle 1"/>
          <p:cNvSpPr/>
          <p:nvPr userDrawn="1"/>
        </p:nvSpPr>
        <p:spPr bwMode="auto">
          <a:xfrm>
            <a:off x="502920" y="0"/>
            <a:ext cx="5666935" cy="4304714"/>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chemeClr val="tx1"/>
              </a:solidFill>
              <a:latin typeface="+mj-lt"/>
            </a:endParaRPr>
          </a:p>
        </p:txBody>
      </p:sp>
      <p:sp>
        <p:nvSpPr>
          <p:cNvPr id="13" name="Date Placeholder 4"/>
          <p:cNvSpPr>
            <a:spLocks noGrp="1"/>
          </p:cNvSpPr>
          <p:nvPr>
            <p:ph type="dt" sz="half" idx="2"/>
          </p:nvPr>
        </p:nvSpPr>
        <p:spPr>
          <a:xfrm>
            <a:off x="785881" y="3869450"/>
            <a:ext cx="1925338" cy="178955"/>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fld id="{7CA65D26-67D5-4CD2-90EC-E629659F24B3}" type="datetime1">
              <a:rPr lang="en-US" smtClean="0"/>
              <a:pPr/>
              <a:t>6/10/2019</a:t>
            </a:fld>
            <a:endParaRPr lang="en-US" dirty="0"/>
          </a:p>
        </p:txBody>
      </p:sp>
      <p:sp>
        <p:nvSpPr>
          <p:cNvPr id="20" name="Title 15"/>
          <p:cNvSpPr>
            <a:spLocks noGrp="1"/>
          </p:cNvSpPr>
          <p:nvPr>
            <p:ph type="title" hasCustomPrompt="1"/>
          </p:nvPr>
        </p:nvSpPr>
        <p:spPr>
          <a:xfrm>
            <a:off x="784273" y="1127896"/>
            <a:ext cx="4976447" cy="1311963"/>
          </a:xfrm>
        </p:spPr>
        <p:txBody>
          <a:bodyPr anchor="b">
            <a:noAutofit/>
          </a:bodyPr>
          <a:lstStyle>
            <a:lvl1pPr>
              <a:defRPr sz="3600" baseline="0">
                <a:solidFill>
                  <a:schemeClr val="bg1"/>
                </a:solidFill>
                <a:latin typeface="+mj-lt"/>
              </a:defRPr>
            </a:lvl1pPr>
          </a:lstStyle>
          <a:p>
            <a:r>
              <a:rPr lang="en-US" dirty="0"/>
              <a:t>Title Here</a:t>
            </a:r>
          </a:p>
        </p:txBody>
      </p:sp>
      <p:sp>
        <p:nvSpPr>
          <p:cNvPr id="9" name="Text Placeholder 3"/>
          <p:cNvSpPr>
            <a:spLocks noGrp="1"/>
          </p:cNvSpPr>
          <p:nvPr>
            <p:ph type="body" sz="quarter" idx="15" hasCustomPrompt="1"/>
          </p:nvPr>
        </p:nvSpPr>
        <p:spPr>
          <a:xfrm>
            <a:off x="787890" y="2526000"/>
            <a:ext cx="4972830" cy="508220"/>
          </a:xfrm>
          <a:prstGeom prst="rect">
            <a:avLst/>
          </a:prstGeom>
        </p:spPr>
        <p:txBody>
          <a:bodyPr>
            <a:noAutofit/>
          </a:bodyPr>
          <a:lstStyle>
            <a:lvl1pPr marL="0" indent="0" algn="l">
              <a:lnSpc>
                <a:spcPct val="100000"/>
              </a:lnSpc>
              <a:buNone/>
              <a:defRPr sz="1600" i="0">
                <a:solidFill>
                  <a:schemeClr val="bg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10" name="Text Placeholder 2"/>
          <p:cNvSpPr>
            <a:spLocks noGrp="1"/>
          </p:cNvSpPr>
          <p:nvPr>
            <p:ph type="body" sz="quarter" idx="10" hasCustomPrompt="1"/>
          </p:nvPr>
        </p:nvSpPr>
        <p:spPr>
          <a:xfrm>
            <a:off x="784274" y="3355288"/>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smtClean="0"/>
              <a:t>Presenter’s </a:t>
            </a:r>
            <a:r>
              <a:rPr lang="en-US" dirty="0"/>
              <a:t>Name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73" y="297068"/>
            <a:ext cx="1041010" cy="676890"/>
          </a:xfrm>
          <a:prstGeom prst="rect">
            <a:avLst/>
          </a:prstGeom>
        </p:spPr>
      </p:pic>
    </p:spTree>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Teal">
    <p:bg>
      <p:bgPr>
        <a:solidFill>
          <a:schemeClr val="accent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7"/>
            <a:ext cx="1297452" cy="843635"/>
          </a:xfrm>
          <a:prstGeom prst="rect">
            <a:avLst/>
          </a:prstGeom>
        </p:spPr>
      </p:pic>
      <p:sp>
        <p:nvSpPr>
          <p:cNvPr id="2" name="Rectangle 1"/>
          <p:cNvSpPr/>
          <p:nvPr userDrawn="1"/>
        </p:nvSpPr>
        <p:spPr bwMode="auto">
          <a:xfrm>
            <a:off x="159026" y="4323522"/>
            <a:ext cx="8984974" cy="819978"/>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4" name="Title 15"/>
          <p:cNvSpPr>
            <a:spLocks noGrp="1"/>
          </p:cNvSpPr>
          <p:nvPr>
            <p:ph type="title" hasCustomPrompt="1"/>
          </p:nvPr>
        </p:nvSpPr>
        <p:spPr>
          <a:xfrm>
            <a:off x="299199" y="1878496"/>
            <a:ext cx="6141359" cy="1311963"/>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4616418"/>
            <a:ext cx="1925338" cy="178955"/>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fld id="{7CA65D26-67D5-4CD2-90EC-E629659F24B3}" type="datetime1">
              <a:rPr lang="en-US" smtClean="0"/>
              <a:pPr/>
              <a:t>6/10/2019</a:t>
            </a:fld>
            <a:endParaRPr lang="en-US" dirty="0"/>
          </a:p>
        </p:txBody>
      </p:sp>
      <p:sp>
        <p:nvSpPr>
          <p:cNvPr id="17" name="Text Placeholder 3"/>
          <p:cNvSpPr>
            <a:spLocks noGrp="1"/>
          </p:cNvSpPr>
          <p:nvPr>
            <p:ph type="body" sz="quarter" idx="15" hasCustomPrompt="1"/>
          </p:nvPr>
        </p:nvSpPr>
        <p:spPr>
          <a:xfrm>
            <a:off x="302816" y="3185160"/>
            <a:ext cx="6147682" cy="508220"/>
          </a:xfrm>
          <a:prstGeom prst="rect">
            <a:avLst/>
          </a:prstGeom>
        </p:spPr>
        <p:txBody>
          <a:bodyPr>
            <a:noAutofit/>
          </a:bodyPr>
          <a:lstStyle>
            <a:lvl1pPr marL="0" indent="0" algn="l">
              <a:lnSpc>
                <a:spcPct val="100000"/>
              </a:lnSpc>
              <a:buNone/>
              <a:defRPr sz="1600" i="0">
                <a:solidFill>
                  <a:schemeClr val="tx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10" name="Text Placeholder 2"/>
          <p:cNvSpPr>
            <a:spLocks noGrp="1"/>
          </p:cNvSpPr>
          <p:nvPr>
            <p:ph type="body" sz="quarter" idx="10" hasCustomPrompt="1"/>
          </p:nvPr>
        </p:nvSpPr>
        <p:spPr>
          <a:xfrm>
            <a:off x="317593" y="4102256"/>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Tree>
    <p:extLst>
      <p:ext uri="{BB962C8B-B14F-4D97-AF65-F5344CB8AC3E}">
        <p14:creationId xmlns:p14="http://schemas.microsoft.com/office/powerpoint/2010/main" val="53042078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903" y="241902"/>
            <a:ext cx="8902097" cy="4901598"/>
          </a:xfrm>
          <a:prstGeom prst="rect">
            <a:avLst/>
          </a:prstGeom>
        </p:spPr>
      </p:pic>
      <p:sp>
        <p:nvSpPr>
          <p:cNvPr id="2" name="Rectangle 1"/>
          <p:cNvSpPr/>
          <p:nvPr userDrawn="1"/>
        </p:nvSpPr>
        <p:spPr bwMode="auto">
          <a:xfrm>
            <a:off x="502920" y="0"/>
            <a:ext cx="5666935" cy="4304714"/>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dirty="0" err="1">
              <a:solidFill>
                <a:schemeClr val="tx1"/>
              </a:solidFill>
              <a:latin typeface="+mj-lt"/>
            </a:endParaRPr>
          </a:p>
        </p:txBody>
      </p:sp>
      <p:sp>
        <p:nvSpPr>
          <p:cNvPr id="13" name="Date Placeholder 4"/>
          <p:cNvSpPr>
            <a:spLocks noGrp="1"/>
          </p:cNvSpPr>
          <p:nvPr>
            <p:ph type="dt" sz="half" idx="2"/>
          </p:nvPr>
        </p:nvSpPr>
        <p:spPr>
          <a:xfrm>
            <a:off x="785881" y="3869450"/>
            <a:ext cx="1925338" cy="178955"/>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fld id="{7CA65D26-67D5-4CD2-90EC-E629659F24B3}" type="datetime1">
              <a:rPr lang="en-US" smtClean="0"/>
              <a:pPr/>
              <a:t>6/10/2019</a:t>
            </a:fld>
            <a:endParaRPr lang="en-US" dirty="0"/>
          </a:p>
        </p:txBody>
      </p:sp>
      <p:sp>
        <p:nvSpPr>
          <p:cNvPr id="20" name="Title 15"/>
          <p:cNvSpPr>
            <a:spLocks noGrp="1"/>
          </p:cNvSpPr>
          <p:nvPr>
            <p:ph type="title" hasCustomPrompt="1"/>
          </p:nvPr>
        </p:nvSpPr>
        <p:spPr>
          <a:xfrm>
            <a:off x="784273" y="1127896"/>
            <a:ext cx="4976447" cy="1311963"/>
          </a:xfrm>
        </p:spPr>
        <p:txBody>
          <a:bodyPr anchor="b">
            <a:noAutofit/>
          </a:bodyPr>
          <a:lstStyle>
            <a:lvl1pPr>
              <a:defRPr sz="3600" baseline="0">
                <a:solidFill>
                  <a:schemeClr val="bg1"/>
                </a:solidFill>
                <a:latin typeface="+mj-lt"/>
              </a:defRPr>
            </a:lvl1pPr>
          </a:lstStyle>
          <a:p>
            <a:r>
              <a:rPr lang="en-US" dirty="0"/>
              <a:t>Title Here</a:t>
            </a:r>
          </a:p>
        </p:txBody>
      </p:sp>
      <p:sp>
        <p:nvSpPr>
          <p:cNvPr id="21" name="Text Placeholder 3"/>
          <p:cNvSpPr>
            <a:spLocks noGrp="1"/>
          </p:cNvSpPr>
          <p:nvPr>
            <p:ph type="body" sz="quarter" idx="15" hasCustomPrompt="1"/>
          </p:nvPr>
        </p:nvSpPr>
        <p:spPr>
          <a:xfrm>
            <a:off x="787890" y="2526000"/>
            <a:ext cx="4972830" cy="508220"/>
          </a:xfrm>
          <a:prstGeom prst="rect">
            <a:avLst/>
          </a:prstGeom>
        </p:spPr>
        <p:txBody>
          <a:bodyPr>
            <a:noAutofit/>
          </a:bodyPr>
          <a:lstStyle>
            <a:lvl1pPr marL="0" indent="0" algn="l">
              <a:lnSpc>
                <a:spcPct val="100000"/>
              </a:lnSpc>
              <a:buNone/>
              <a:defRPr sz="1600" i="0">
                <a:solidFill>
                  <a:schemeClr val="bg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9" name="Text Placeholder 2"/>
          <p:cNvSpPr>
            <a:spLocks noGrp="1"/>
          </p:cNvSpPr>
          <p:nvPr>
            <p:ph type="body" sz="quarter" idx="10" hasCustomPrompt="1"/>
          </p:nvPr>
        </p:nvSpPr>
        <p:spPr>
          <a:xfrm>
            <a:off x="784274" y="3355288"/>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smtClean="0"/>
              <a:t>Presenter’s </a:t>
            </a:r>
            <a:r>
              <a:rPr lang="en-US" dirty="0"/>
              <a:t>Name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73" y="297068"/>
            <a:ext cx="1041010" cy="676890"/>
          </a:xfrm>
          <a:prstGeom prst="rect">
            <a:avLst/>
          </a:prstGeom>
        </p:spPr>
      </p:pic>
    </p:spTree>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159026" y="4323522"/>
            <a:ext cx="8984974" cy="819978"/>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4" name="Title 15"/>
          <p:cNvSpPr>
            <a:spLocks noGrp="1"/>
          </p:cNvSpPr>
          <p:nvPr>
            <p:ph type="title" hasCustomPrompt="1"/>
          </p:nvPr>
        </p:nvSpPr>
        <p:spPr>
          <a:xfrm>
            <a:off x="299199" y="1878496"/>
            <a:ext cx="6141359" cy="1311963"/>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4616418"/>
            <a:ext cx="1925338" cy="178955"/>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fld id="{7CA65D26-67D5-4CD2-90EC-E629659F24B3}" type="datetime1">
              <a:rPr lang="en-US" smtClean="0"/>
              <a:pPr/>
              <a:t>6/10/2019</a:t>
            </a:fld>
            <a:endParaRPr lang="en-US" dirty="0"/>
          </a:p>
        </p:txBody>
      </p:sp>
      <p:sp>
        <p:nvSpPr>
          <p:cNvPr id="17" name="Text Placeholder 3"/>
          <p:cNvSpPr>
            <a:spLocks noGrp="1"/>
          </p:cNvSpPr>
          <p:nvPr>
            <p:ph type="body" sz="quarter" idx="15" hasCustomPrompt="1"/>
          </p:nvPr>
        </p:nvSpPr>
        <p:spPr>
          <a:xfrm>
            <a:off x="302816" y="3185160"/>
            <a:ext cx="6147682" cy="508220"/>
          </a:xfrm>
          <a:prstGeom prst="rect">
            <a:avLst/>
          </a:prstGeom>
        </p:spPr>
        <p:txBody>
          <a:bodyPr>
            <a:noAutofit/>
          </a:bodyPr>
          <a:lstStyle>
            <a:lvl1pPr marL="0" indent="0" algn="l">
              <a:lnSpc>
                <a:spcPct val="100000"/>
              </a:lnSpc>
              <a:buNone/>
              <a:defRPr sz="1600" i="0">
                <a:solidFill>
                  <a:schemeClr val="tx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3" y="4102256"/>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7"/>
            <a:ext cx="1297452" cy="843635"/>
          </a:xfrm>
          <a:prstGeom prst="rect">
            <a:avLst/>
          </a:prstGeom>
        </p:spPr>
      </p:pic>
    </p:spTree>
    <p:extLst>
      <p:ext uri="{BB962C8B-B14F-4D97-AF65-F5344CB8AC3E}">
        <p14:creationId xmlns:p14="http://schemas.microsoft.com/office/powerpoint/2010/main" val="195633167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6" name="Title 15"/>
          <p:cNvSpPr>
            <a:spLocks noGrp="1"/>
          </p:cNvSpPr>
          <p:nvPr>
            <p:ph type="title" hasCustomPrompt="1"/>
          </p:nvPr>
        </p:nvSpPr>
        <p:spPr/>
        <p:txBody>
          <a:bodyPr anchor="b">
            <a:noAutofit/>
          </a:bodyPr>
          <a:lstStyle>
            <a:lvl1pPr>
              <a:defRPr sz="36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457202" y="695740"/>
            <a:ext cx="8169964" cy="357809"/>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3" y="1401416"/>
            <a:ext cx="8137665" cy="2932045"/>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27521621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37557461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5" name="Chart Placeholder 2"/>
          <p:cNvSpPr>
            <a:spLocks noGrp="1"/>
          </p:cNvSpPr>
          <p:nvPr>
            <p:ph type="chart" sz="quarter" idx="14"/>
          </p:nvPr>
        </p:nvSpPr>
        <p:spPr>
          <a:xfrm>
            <a:off x="268357" y="352445"/>
            <a:ext cx="8587407" cy="3972812"/>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62892669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318750"/>
            <a:ext cx="8173580" cy="458587"/>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695740"/>
            <a:ext cx="8169964" cy="334897"/>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420743"/>
            <a:ext cx="3826840" cy="2853083"/>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420743"/>
            <a:ext cx="3826840" cy="2853083"/>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94881879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7" name="Title 15"/>
          <p:cNvSpPr>
            <a:spLocks noGrp="1"/>
          </p:cNvSpPr>
          <p:nvPr>
            <p:ph type="title" hasCustomPrompt="1"/>
          </p:nvPr>
        </p:nvSpPr>
        <p:spPr>
          <a:xfrm>
            <a:off x="453585" y="318750"/>
            <a:ext cx="8173580" cy="458587"/>
          </a:xfrm>
        </p:spPr>
        <p:txBody>
          <a:bodyPr anchor="b">
            <a:noAutofit/>
          </a:bodyPr>
          <a:lstStyle>
            <a:lvl1pPr>
              <a:defRPr sz="3600">
                <a:latin typeface="+mj-lt"/>
              </a:defRPr>
            </a:lvl1pPr>
          </a:lstStyle>
          <a:p>
            <a:r>
              <a:rPr lang="en-US" dirty="0"/>
              <a:t>Slide Title Here</a:t>
            </a:r>
          </a:p>
        </p:txBody>
      </p:sp>
      <p:sp>
        <p:nvSpPr>
          <p:cNvPr id="9" name="Text Placeholder 3"/>
          <p:cNvSpPr>
            <a:spLocks noGrp="1"/>
          </p:cNvSpPr>
          <p:nvPr>
            <p:ph type="body" sz="quarter" idx="15" hasCustomPrompt="1"/>
          </p:nvPr>
        </p:nvSpPr>
        <p:spPr>
          <a:xfrm>
            <a:off x="457202" y="695740"/>
            <a:ext cx="8169964" cy="334897"/>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11" name="Text Placeholder 3"/>
          <p:cNvSpPr>
            <a:spLocks noGrp="1"/>
          </p:cNvSpPr>
          <p:nvPr>
            <p:ph idx="1"/>
          </p:nvPr>
        </p:nvSpPr>
        <p:spPr>
          <a:xfrm>
            <a:off x="459683" y="1401416"/>
            <a:ext cx="8137665"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10365824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6" name="Chart Placeholder 2"/>
          <p:cNvSpPr>
            <a:spLocks noGrp="1"/>
          </p:cNvSpPr>
          <p:nvPr>
            <p:ph type="chart" sz="quarter" idx="14"/>
          </p:nvPr>
        </p:nvSpPr>
        <p:spPr>
          <a:xfrm>
            <a:off x="268357" y="352445"/>
            <a:ext cx="8587407" cy="3972812"/>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122090365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318750"/>
            <a:ext cx="8173580" cy="458587"/>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695740"/>
            <a:ext cx="8169964" cy="334897"/>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420743"/>
            <a:ext cx="3826840" cy="2853083"/>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420743"/>
            <a:ext cx="3826840" cy="2853083"/>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897927870"/>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9" name="Text Placeholder 8"/>
          <p:cNvSpPr>
            <a:spLocks noGrp="1"/>
          </p:cNvSpPr>
          <p:nvPr>
            <p:ph type="body" sz="quarter" idx="13" hasCustomPrompt="1"/>
          </p:nvPr>
        </p:nvSpPr>
        <p:spPr>
          <a:xfrm>
            <a:off x="437599" y="1431235"/>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7" indent="0">
              <a:buNone/>
              <a:defRPr>
                <a:latin typeface="+mn-lt"/>
              </a:defRPr>
            </a:lvl2pPr>
            <a:lvl3pPr marL="515937" indent="0">
              <a:buNone/>
              <a:defRPr>
                <a:latin typeface="+mn-lt"/>
              </a:defRPr>
            </a:lvl3pPr>
            <a:lvl4pPr marL="800100" indent="0">
              <a:buNone/>
              <a:defRPr>
                <a:latin typeface="+mn-lt"/>
              </a:defRPr>
            </a:lvl4pPr>
            <a:lvl5pPr marL="1085850"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3696828"/>
            <a:ext cx="6513958" cy="430429"/>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496956" y="1"/>
            <a:ext cx="1073426" cy="1182754"/>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rgbClr val="90BD31"/>
              </a:solidFill>
              <a:latin typeface="+mj-lt"/>
            </a:endParaRPr>
          </a:p>
        </p:txBody>
      </p:sp>
      <p:sp>
        <p:nvSpPr>
          <p:cNvPr id="12" name="TextBox 11"/>
          <p:cNvSpPr txBox="1"/>
          <p:nvPr userDrawn="1"/>
        </p:nvSpPr>
        <p:spPr bwMode="auto">
          <a:xfrm>
            <a:off x="434627" y="0"/>
            <a:ext cx="1192695" cy="2123658"/>
          </a:xfrm>
          <a:prstGeom prst="rect">
            <a:avLst/>
          </a:prstGeom>
          <a:noFill/>
          <a:ln w="19050" algn="ctr">
            <a:noFill/>
            <a:miter lim="800000"/>
            <a:headEnd/>
            <a:tailEnd/>
          </a:ln>
        </p:spPr>
        <p:txBody>
          <a:bodyPr wrap="square" lIns="0" tIns="0" rIns="0" bIns="0" rtlCol="0" anchor="ctr">
            <a:spAutoFit/>
          </a:bodyPr>
          <a:lstStyle/>
          <a:p>
            <a:pPr algn="ctr"/>
            <a:r>
              <a:rPr lang="en-US" sz="13800" b="1" i="0" dirty="0">
                <a:solidFill>
                  <a:schemeClr val="bg2"/>
                </a:solidFill>
                <a:latin typeface="+mn-lt"/>
              </a:rPr>
              <a:t>“</a:t>
            </a:r>
          </a:p>
        </p:txBody>
      </p:sp>
      <p:sp>
        <p:nvSpPr>
          <p:cNvPr id="11" name="Text Placeholder 13"/>
          <p:cNvSpPr>
            <a:spLocks noGrp="1"/>
          </p:cNvSpPr>
          <p:nvPr>
            <p:ph type="body" sz="quarter" idx="15" hasCustomPrompt="1"/>
          </p:nvPr>
        </p:nvSpPr>
        <p:spPr>
          <a:xfrm>
            <a:off x="447674" y="3980952"/>
            <a:ext cx="6513958" cy="440937"/>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Blue">
    <p:bg>
      <p:bgPr>
        <a:solidFill>
          <a:schemeClr val="accent1"/>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159026" y="4323522"/>
            <a:ext cx="8984974" cy="819978"/>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4" name="Title 15"/>
          <p:cNvSpPr>
            <a:spLocks noGrp="1"/>
          </p:cNvSpPr>
          <p:nvPr>
            <p:ph type="title" hasCustomPrompt="1"/>
          </p:nvPr>
        </p:nvSpPr>
        <p:spPr>
          <a:xfrm>
            <a:off x="299199" y="1878496"/>
            <a:ext cx="6141359" cy="1311963"/>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4616418"/>
            <a:ext cx="1925338" cy="178955"/>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fld id="{7CA65D26-67D5-4CD2-90EC-E629659F24B3}" type="datetime1">
              <a:rPr lang="en-US" smtClean="0"/>
              <a:pPr/>
              <a:t>6/10/2019</a:t>
            </a:fld>
            <a:endParaRPr lang="en-US" dirty="0"/>
          </a:p>
        </p:txBody>
      </p:sp>
      <p:sp>
        <p:nvSpPr>
          <p:cNvPr id="17" name="Text Placeholder 3"/>
          <p:cNvSpPr>
            <a:spLocks noGrp="1"/>
          </p:cNvSpPr>
          <p:nvPr>
            <p:ph type="body" sz="quarter" idx="15" hasCustomPrompt="1"/>
          </p:nvPr>
        </p:nvSpPr>
        <p:spPr>
          <a:xfrm>
            <a:off x="302816" y="3185160"/>
            <a:ext cx="6147682" cy="508220"/>
          </a:xfrm>
          <a:prstGeom prst="rect">
            <a:avLst/>
          </a:prstGeom>
        </p:spPr>
        <p:txBody>
          <a:bodyPr>
            <a:noAutofit/>
          </a:bodyPr>
          <a:lstStyle>
            <a:lvl1pPr marL="0" indent="0" algn="l">
              <a:lnSpc>
                <a:spcPct val="100000"/>
              </a:lnSpc>
              <a:buNone/>
              <a:defRPr sz="1600" i="0">
                <a:solidFill>
                  <a:schemeClr val="tx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10" name="Text Placeholder 2"/>
          <p:cNvSpPr>
            <a:spLocks noGrp="1"/>
          </p:cNvSpPr>
          <p:nvPr>
            <p:ph type="body" sz="quarter" idx="10" hasCustomPrompt="1"/>
          </p:nvPr>
        </p:nvSpPr>
        <p:spPr>
          <a:xfrm>
            <a:off x="317593" y="4102256"/>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7"/>
            <a:ext cx="1297452" cy="843635"/>
          </a:xfrm>
          <a:prstGeom prst="rect">
            <a:avLst/>
          </a:prstGeom>
        </p:spPr>
      </p:pic>
    </p:spTree>
    <p:extLst>
      <p:ext uri="{BB962C8B-B14F-4D97-AF65-F5344CB8AC3E}">
        <p14:creationId xmlns:p14="http://schemas.microsoft.com/office/powerpoint/2010/main" val="153013394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9" name="Text Placeholder 8"/>
          <p:cNvSpPr>
            <a:spLocks noGrp="1"/>
          </p:cNvSpPr>
          <p:nvPr>
            <p:ph type="body" sz="quarter" idx="13" hasCustomPrompt="1"/>
          </p:nvPr>
        </p:nvSpPr>
        <p:spPr>
          <a:xfrm>
            <a:off x="437599" y="1431235"/>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7" indent="0">
              <a:buNone/>
              <a:defRPr>
                <a:latin typeface="+mn-lt"/>
              </a:defRPr>
            </a:lvl2pPr>
            <a:lvl3pPr marL="515937" indent="0">
              <a:buNone/>
              <a:defRPr>
                <a:latin typeface="+mn-lt"/>
              </a:defRPr>
            </a:lvl3pPr>
            <a:lvl4pPr marL="800100" indent="0">
              <a:buNone/>
              <a:defRPr>
                <a:latin typeface="+mn-lt"/>
              </a:defRPr>
            </a:lvl4pPr>
            <a:lvl5pPr marL="1085850"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1"/>
            <a:ext cx="1073426" cy="1182754"/>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dirty="0" err="1">
              <a:solidFill>
                <a:srgbClr val="90BD31"/>
              </a:solidFill>
              <a:latin typeface="+mj-lt"/>
            </a:endParaRPr>
          </a:p>
        </p:txBody>
      </p:sp>
      <p:sp>
        <p:nvSpPr>
          <p:cNvPr id="12" name="TextBox 11"/>
          <p:cNvSpPr txBox="1"/>
          <p:nvPr userDrawn="1"/>
        </p:nvSpPr>
        <p:spPr bwMode="auto">
          <a:xfrm>
            <a:off x="434627" y="0"/>
            <a:ext cx="1192695" cy="2123658"/>
          </a:xfrm>
          <a:prstGeom prst="rect">
            <a:avLst/>
          </a:prstGeom>
          <a:noFill/>
          <a:ln w="19050" algn="ctr">
            <a:noFill/>
            <a:miter lim="800000"/>
            <a:headEnd/>
            <a:tailEnd/>
          </a:ln>
        </p:spPr>
        <p:txBody>
          <a:bodyPr wrap="square" lIns="0" tIns="0" rIns="0" bIns="0" rtlCol="0" anchor="ctr">
            <a:spAutoFit/>
          </a:bodyPr>
          <a:lstStyle/>
          <a:p>
            <a:pPr algn="ctr"/>
            <a:r>
              <a:rPr lang="en-US" sz="13800" b="1" i="0" dirty="0">
                <a:solidFill>
                  <a:schemeClr val="bg2"/>
                </a:solidFill>
                <a:latin typeface="+mn-lt"/>
              </a:rPr>
              <a:t>“</a:t>
            </a:r>
          </a:p>
        </p:txBody>
      </p:sp>
      <p:sp>
        <p:nvSpPr>
          <p:cNvPr id="10" name="Text Placeholder 13"/>
          <p:cNvSpPr>
            <a:spLocks noGrp="1"/>
          </p:cNvSpPr>
          <p:nvPr>
            <p:ph type="body" sz="quarter" idx="14" hasCustomPrompt="1"/>
          </p:nvPr>
        </p:nvSpPr>
        <p:spPr>
          <a:xfrm>
            <a:off x="447674" y="3696828"/>
            <a:ext cx="6513958" cy="430429"/>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3980952"/>
            <a:ext cx="6513958" cy="440937"/>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9" name="Text Placeholder 8"/>
          <p:cNvSpPr>
            <a:spLocks noGrp="1"/>
          </p:cNvSpPr>
          <p:nvPr>
            <p:ph type="body" sz="quarter" idx="13" hasCustomPrompt="1"/>
          </p:nvPr>
        </p:nvSpPr>
        <p:spPr>
          <a:xfrm>
            <a:off x="437599" y="1431235"/>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7" indent="0">
              <a:buNone/>
              <a:defRPr>
                <a:latin typeface="+mn-lt"/>
              </a:defRPr>
            </a:lvl2pPr>
            <a:lvl3pPr marL="515937" indent="0">
              <a:buNone/>
              <a:defRPr>
                <a:latin typeface="+mn-lt"/>
              </a:defRPr>
            </a:lvl3pPr>
            <a:lvl4pPr marL="800100" indent="0">
              <a:buNone/>
              <a:defRPr>
                <a:latin typeface="+mn-lt"/>
              </a:defRPr>
            </a:lvl4pPr>
            <a:lvl5pPr marL="1085850"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1"/>
            <a:ext cx="1073426" cy="1182754"/>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a:solidFill>
                <a:srgbClr val="90BD31"/>
              </a:solidFill>
              <a:latin typeface="+mj-lt"/>
            </a:endParaRPr>
          </a:p>
        </p:txBody>
      </p:sp>
      <p:sp>
        <p:nvSpPr>
          <p:cNvPr id="12" name="TextBox 11"/>
          <p:cNvSpPr txBox="1"/>
          <p:nvPr userDrawn="1"/>
        </p:nvSpPr>
        <p:spPr bwMode="auto">
          <a:xfrm>
            <a:off x="434627" y="0"/>
            <a:ext cx="1192695" cy="2123658"/>
          </a:xfrm>
          <a:prstGeom prst="rect">
            <a:avLst/>
          </a:prstGeom>
          <a:noFill/>
          <a:ln w="19050" algn="ctr">
            <a:noFill/>
            <a:miter lim="800000"/>
            <a:headEnd/>
            <a:tailEnd/>
          </a:ln>
        </p:spPr>
        <p:txBody>
          <a:bodyPr wrap="square" lIns="0" tIns="0" rIns="0" bIns="0" rtlCol="0" anchor="ctr">
            <a:spAutoFit/>
          </a:bodyPr>
          <a:lstStyle/>
          <a:p>
            <a:pPr algn="ctr"/>
            <a:r>
              <a:rPr lang="en-US" sz="13800" b="1" i="0" dirty="0">
                <a:solidFill>
                  <a:schemeClr val="bg2"/>
                </a:solidFill>
                <a:latin typeface="+mn-lt"/>
              </a:rPr>
              <a:t>“</a:t>
            </a:r>
          </a:p>
        </p:txBody>
      </p:sp>
      <p:sp>
        <p:nvSpPr>
          <p:cNvPr id="10" name="Text Placeholder 13"/>
          <p:cNvSpPr>
            <a:spLocks noGrp="1"/>
          </p:cNvSpPr>
          <p:nvPr>
            <p:ph type="body" sz="quarter" idx="14" hasCustomPrompt="1"/>
          </p:nvPr>
        </p:nvSpPr>
        <p:spPr>
          <a:xfrm>
            <a:off x="447674" y="3696828"/>
            <a:ext cx="6513958" cy="430429"/>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3980952"/>
            <a:ext cx="6513958" cy="440937"/>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14" name="Rectangle 13"/>
          <p:cNvSpPr/>
          <p:nvPr userDrawn="1"/>
        </p:nvSpPr>
        <p:spPr bwMode="auto">
          <a:xfrm>
            <a:off x="0" y="1772718"/>
            <a:ext cx="7051729" cy="1411357"/>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5" name="Title 15"/>
          <p:cNvSpPr>
            <a:spLocks noGrp="1"/>
          </p:cNvSpPr>
          <p:nvPr>
            <p:ph type="title" hasCustomPrompt="1"/>
          </p:nvPr>
        </p:nvSpPr>
        <p:spPr>
          <a:xfrm>
            <a:off x="453585" y="1919439"/>
            <a:ext cx="6435412" cy="1107896"/>
          </a:xfrm>
        </p:spPr>
        <p:txBody>
          <a:bodyPr anchor="ctr">
            <a:noAutofit/>
          </a:bodyPr>
          <a:lstStyle>
            <a:lvl1pPr>
              <a:defRPr sz="3600" baseline="0">
                <a:solidFill>
                  <a:schemeClr val="bg1"/>
                </a:solidFill>
                <a:latin typeface="+mj-lt"/>
              </a:defRPr>
            </a:lvl1pPr>
          </a:lstStyle>
          <a:p>
            <a:r>
              <a:rPr lang="en-US" dirty="0"/>
              <a:t>Section Header Here</a:t>
            </a:r>
          </a:p>
        </p:txBody>
      </p:sp>
    </p:spTree>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6" name="Rectangle 5"/>
          <p:cNvSpPr/>
          <p:nvPr userDrawn="1"/>
        </p:nvSpPr>
        <p:spPr bwMode="auto">
          <a:xfrm>
            <a:off x="0" y="1772718"/>
            <a:ext cx="7051729" cy="1411357"/>
          </a:xfrm>
          <a:prstGeom prst="rect">
            <a:avLst/>
          </a:prstGeom>
          <a:solidFill>
            <a:srgbClr val="18A3AC"/>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8" name="Title 15"/>
          <p:cNvSpPr>
            <a:spLocks noGrp="1"/>
          </p:cNvSpPr>
          <p:nvPr>
            <p:ph type="title" hasCustomPrompt="1"/>
          </p:nvPr>
        </p:nvSpPr>
        <p:spPr>
          <a:xfrm>
            <a:off x="453585" y="1919439"/>
            <a:ext cx="6435412" cy="1107896"/>
          </a:xfrm>
        </p:spPr>
        <p:txBody>
          <a:bodyPr anchor="ctr">
            <a:noAutofit/>
          </a:bodyPr>
          <a:lstStyle>
            <a:lvl1pPr>
              <a:defRPr sz="3600" baseline="0">
                <a:solidFill>
                  <a:schemeClr val="bg1"/>
                </a:solidFill>
                <a:latin typeface="+mj-lt"/>
              </a:defRPr>
            </a:lvl1pPr>
          </a:lstStyle>
          <a:p>
            <a:r>
              <a:rPr lang="en-US" dirty="0"/>
              <a:t>Section Header Here</a:t>
            </a:r>
          </a:p>
        </p:txBody>
      </p:sp>
    </p:spTree>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6" name="Rectangle 5"/>
          <p:cNvSpPr/>
          <p:nvPr userDrawn="1"/>
        </p:nvSpPr>
        <p:spPr bwMode="auto">
          <a:xfrm>
            <a:off x="0" y="1772718"/>
            <a:ext cx="7051729" cy="1411357"/>
          </a:xfrm>
          <a:prstGeom prst="rect">
            <a:avLst/>
          </a:prstGeom>
          <a:solidFill>
            <a:srgbClr val="90BD3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7" name="Title 15"/>
          <p:cNvSpPr>
            <a:spLocks noGrp="1"/>
          </p:cNvSpPr>
          <p:nvPr>
            <p:ph type="title" hasCustomPrompt="1"/>
          </p:nvPr>
        </p:nvSpPr>
        <p:spPr>
          <a:xfrm>
            <a:off x="453585" y="1919439"/>
            <a:ext cx="6435412" cy="1107896"/>
          </a:xfrm>
        </p:spPr>
        <p:txBody>
          <a:bodyPr anchor="ctr">
            <a:noAutofit/>
          </a:bodyPr>
          <a:lstStyle>
            <a:lvl1pPr>
              <a:defRPr sz="3600" baseline="0">
                <a:solidFill>
                  <a:schemeClr val="bg1"/>
                </a:solidFill>
                <a:latin typeface="+mj-lt"/>
              </a:defRPr>
            </a:lvl1pPr>
          </a:lstStyle>
          <a:p>
            <a:r>
              <a:rPr lang="en-US" dirty="0"/>
              <a:t>Section Header Here</a:t>
            </a:r>
          </a:p>
        </p:txBody>
      </p:sp>
    </p:spTree>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4"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4" y="2032663"/>
            <a:ext cx="1571041" cy="1025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42826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79213" y="1884800"/>
            <a:ext cx="1374274" cy="1373900"/>
          </a:xfrm>
          <a:prstGeom prst="rect">
            <a:avLst/>
          </a:prstGeom>
        </p:spPr>
      </p:pic>
    </p:spTree>
    <p:extLst>
      <p:ext uri="{BB962C8B-B14F-4D97-AF65-F5344CB8AC3E}">
        <p14:creationId xmlns:p14="http://schemas.microsoft.com/office/powerpoint/2010/main" val="136763842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9580" y="2015504"/>
            <a:ext cx="1615440" cy="1615440"/>
          </a:xfrm>
          <a:prstGeom prst="rect">
            <a:avLst/>
          </a:prstGeom>
        </p:spPr>
      </p:pic>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149580" y="0"/>
            <a:ext cx="2994420" cy="2015504"/>
          </a:xfrm>
          <a:prstGeom prst="rect">
            <a:avLst/>
          </a:prstGeom>
        </p:spPr>
      </p:pic>
      <p:pic>
        <p:nvPicPr>
          <p:cNvPr id="5" name="Picture 4"/>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1388949"/>
            <a:ext cx="6149580" cy="3754552"/>
          </a:xfrm>
          <a:prstGeom prst="rect">
            <a:avLst/>
          </a:prstGeom>
        </p:spPr>
      </p:pic>
    </p:spTree>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1314" y="2015504"/>
            <a:ext cx="1615440" cy="1615440"/>
          </a:xfrm>
          <a:prstGeom prst="rect">
            <a:avLst/>
          </a:prstGeom>
        </p:spPr>
      </p:pic>
      <p:pic>
        <p:nvPicPr>
          <p:cNvPr id="17" name="Picture 1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2756753" cy="2015504"/>
          </a:xfrm>
          <a:prstGeom prst="rect">
            <a:avLst/>
          </a:prstGeom>
        </p:spPr>
      </p:pic>
      <p:pic>
        <p:nvPicPr>
          <p:cNvPr id="23" name="Picture 22"/>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756754" y="1257300"/>
            <a:ext cx="6387246" cy="3886199"/>
          </a:xfrm>
          <a:prstGeom prst="rect">
            <a:avLst/>
          </a:prstGeom>
        </p:spPr>
      </p:pic>
    </p:spTree>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5170" y="2015504"/>
            <a:ext cx="1615440" cy="1615440"/>
          </a:xfrm>
          <a:prstGeom prst="rect">
            <a:avLst/>
          </a:prstGeom>
        </p:spPr>
      </p:pic>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b="-1"/>
          <a:stretch/>
        </p:blipFill>
        <p:spPr>
          <a:xfrm>
            <a:off x="0" y="0"/>
            <a:ext cx="2760609" cy="2015504"/>
          </a:xfrm>
          <a:prstGeom prst="rect">
            <a:avLst/>
          </a:prstGeom>
        </p:spPr>
      </p:pic>
      <p:pic>
        <p:nvPicPr>
          <p:cNvPr id="12" name="Picture 11"/>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756754" y="1257300"/>
            <a:ext cx="6387246" cy="3886199"/>
          </a:xfrm>
          <a:prstGeom prst="rect">
            <a:avLst/>
          </a:prstGeom>
        </p:spPr>
      </p:pic>
    </p:spTree>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318750"/>
            <a:ext cx="8173580" cy="458587"/>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695740"/>
            <a:ext cx="8169964" cy="334897"/>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15" name="Text Placeholder 3"/>
          <p:cNvSpPr>
            <a:spLocks noGrp="1"/>
          </p:cNvSpPr>
          <p:nvPr>
            <p:ph idx="1"/>
          </p:nvPr>
        </p:nvSpPr>
        <p:spPr>
          <a:xfrm>
            <a:off x="459683" y="1401416"/>
            <a:ext cx="8137665"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754264467"/>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19515925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3" name="Chart Placeholder 2"/>
          <p:cNvSpPr>
            <a:spLocks noGrp="1"/>
          </p:cNvSpPr>
          <p:nvPr>
            <p:ph type="chart" sz="quarter" idx="14"/>
          </p:nvPr>
        </p:nvSpPr>
        <p:spPr>
          <a:xfrm>
            <a:off x="268357" y="337931"/>
            <a:ext cx="8587407" cy="4065105"/>
          </a:xfrm>
          <a:prstGeom prst="rect">
            <a:avLst/>
          </a:prstGeom>
        </p:spPr>
        <p:txBody>
          <a:bodyPr>
            <a:normAutofit/>
          </a:bodyPr>
          <a:lstStyle/>
          <a:p>
            <a:r>
              <a:rPr lang="en-US"/>
              <a:t>Click icon to add chart</a:t>
            </a:r>
            <a:endParaRPr lang="en-US" dirty="0"/>
          </a:p>
        </p:txBody>
      </p:sp>
    </p:spTree>
    <p:extLst>
      <p:ext uri="{BB962C8B-B14F-4D97-AF65-F5344CB8AC3E}">
        <p14:creationId xmlns:p14="http://schemas.microsoft.com/office/powerpoint/2010/main" val="632906727"/>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Slid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318750"/>
            <a:ext cx="8173580" cy="458587"/>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695740"/>
            <a:ext cx="8169964" cy="334897"/>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4" name="Content Placeholder 3"/>
          <p:cNvSpPr>
            <a:spLocks noGrp="1"/>
          </p:cNvSpPr>
          <p:nvPr>
            <p:ph sz="quarter" idx="18" hasCustomPrompt="1"/>
          </p:nvPr>
        </p:nvSpPr>
        <p:spPr>
          <a:xfrm>
            <a:off x="456925" y="1401417"/>
            <a:ext cx="3826840" cy="2932044"/>
          </a:xfrm>
        </p:spPr>
        <p:txBody>
          <a:bodyPr/>
          <a:lstStyle>
            <a:lvl1pPr marL="0" indent="0">
              <a:buClr>
                <a:schemeClr val="accent1"/>
              </a:buClr>
              <a:buSzPct val="80000"/>
              <a:buFont typeface="Wingdings" charset="2"/>
              <a:buNone/>
              <a:defRPr/>
            </a:lvl1pPr>
            <a:lvl2pPr marL="295275" indent="0">
              <a:buClr>
                <a:schemeClr val="accent1"/>
              </a:buClr>
              <a:buSzPct val="80000"/>
              <a:buFont typeface="Wingdings" charset="2"/>
              <a:buNone/>
              <a:defRPr/>
            </a:lvl2pPr>
            <a:lvl3pPr marL="579437" indent="0">
              <a:buClr>
                <a:schemeClr val="accent1"/>
              </a:buClr>
              <a:buSzPct val="80000"/>
              <a:buFont typeface="Wingdings" charset="2"/>
              <a:buNone/>
              <a:defRPr/>
            </a:lvl3pPr>
            <a:lvl4pPr marL="806450" indent="0">
              <a:buClr>
                <a:schemeClr val="accent1"/>
              </a:buClr>
              <a:buSzPct val="80000"/>
              <a:buFont typeface="Wingdings" charset="2"/>
              <a:buNone/>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16" name="Content Placeholder 3"/>
          <p:cNvSpPr>
            <a:spLocks noGrp="1"/>
          </p:cNvSpPr>
          <p:nvPr>
            <p:ph sz="quarter" idx="19" hasCustomPrompt="1"/>
          </p:nvPr>
        </p:nvSpPr>
        <p:spPr>
          <a:xfrm>
            <a:off x="4774888" y="1401417"/>
            <a:ext cx="3852277" cy="2932044"/>
          </a:xfrm>
        </p:spPr>
        <p:txBody>
          <a:bodyPr/>
          <a:lstStyle>
            <a:lvl1pPr marL="0" indent="0">
              <a:buClr>
                <a:schemeClr val="accent1"/>
              </a:buClr>
              <a:buSzPct val="80000"/>
              <a:buFont typeface="Wingdings" charset="2"/>
              <a:buNone/>
              <a:defRPr/>
            </a:lvl1pPr>
            <a:lvl2pPr marL="295275" indent="0">
              <a:buClr>
                <a:schemeClr val="accent1"/>
              </a:buClr>
              <a:buSzPct val="80000"/>
              <a:buFont typeface="Wingdings" charset="2"/>
              <a:buNone/>
              <a:defRPr/>
            </a:lvl2pPr>
            <a:lvl3pPr marL="579437" indent="0">
              <a:buClr>
                <a:schemeClr val="accent1"/>
              </a:buClr>
              <a:buSzPct val="80000"/>
              <a:buFont typeface="Wingdings" charset="2"/>
              <a:buNone/>
              <a:defRPr/>
            </a:lvl3pPr>
            <a:lvl4pPr marL="806450" indent="0">
              <a:buClr>
                <a:schemeClr val="accent1"/>
              </a:buClr>
              <a:buSzPct val="80000"/>
              <a:buFont typeface="Wingdings" charset="2"/>
              <a:buNone/>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084155973"/>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Bullet">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318750"/>
            <a:ext cx="8173580" cy="458587"/>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695740"/>
            <a:ext cx="8169964" cy="334897"/>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8" name="Text Placeholder 3"/>
          <p:cNvSpPr>
            <a:spLocks noGrp="1"/>
          </p:cNvSpPr>
          <p:nvPr>
            <p:ph idx="1"/>
          </p:nvPr>
        </p:nvSpPr>
        <p:spPr>
          <a:xfrm>
            <a:off x="459684" y="1401416"/>
            <a:ext cx="3824082"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Text Placeholder 3"/>
          <p:cNvSpPr>
            <a:spLocks noGrp="1"/>
          </p:cNvSpPr>
          <p:nvPr>
            <p:ph idx="16"/>
          </p:nvPr>
        </p:nvSpPr>
        <p:spPr>
          <a:xfrm>
            <a:off x="4765730" y="1401416"/>
            <a:ext cx="3831618"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332221338"/>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 Nav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7" name="TextBox 6"/>
          <p:cNvSpPr txBox="1"/>
          <p:nvPr userDrawn="1"/>
        </p:nvSpPr>
        <p:spPr bwMode="auto">
          <a:xfrm>
            <a:off x="457201" y="198783"/>
            <a:ext cx="1192695" cy="2123658"/>
          </a:xfrm>
          <a:prstGeom prst="rect">
            <a:avLst/>
          </a:prstGeom>
          <a:noFill/>
          <a:ln w="19050" algn="ctr">
            <a:noFill/>
            <a:miter lim="800000"/>
            <a:headEnd/>
            <a:tailEnd/>
          </a:ln>
        </p:spPr>
        <p:txBody>
          <a:bodyPr wrap="square" lIns="0" tIns="0" rIns="0" bIns="0" rtlCol="0">
            <a:spAutoFit/>
          </a:bodyPr>
          <a:lstStyle/>
          <a:p>
            <a:r>
              <a:rPr lang="en-US" sz="13800" b="1" i="0" dirty="0">
                <a:solidFill>
                  <a:schemeClr val="tx2"/>
                </a:solidFill>
                <a:latin typeface="+mn-lt"/>
              </a:rPr>
              <a:t>“</a:t>
            </a:r>
          </a:p>
        </p:txBody>
      </p:sp>
      <p:sp>
        <p:nvSpPr>
          <p:cNvPr id="9" name="Text Placeholder 8"/>
          <p:cNvSpPr>
            <a:spLocks noGrp="1"/>
          </p:cNvSpPr>
          <p:nvPr>
            <p:ph type="body" sz="quarter" idx="13" hasCustomPrompt="1"/>
          </p:nvPr>
        </p:nvSpPr>
        <p:spPr>
          <a:xfrm>
            <a:off x="437599" y="1431235"/>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7" indent="0">
              <a:buNone/>
              <a:defRPr>
                <a:latin typeface="+mn-lt"/>
              </a:defRPr>
            </a:lvl2pPr>
            <a:lvl3pPr marL="515937" indent="0">
              <a:buNone/>
              <a:defRPr>
                <a:latin typeface="+mn-lt"/>
              </a:defRPr>
            </a:lvl3pPr>
            <a:lvl4pPr marL="800100" indent="0">
              <a:buNone/>
              <a:defRPr>
                <a:latin typeface="+mn-lt"/>
              </a:defRPr>
            </a:lvl4pPr>
            <a:lvl5pPr marL="1085850"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3696828"/>
            <a:ext cx="6513958" cy="430429"/>
          </a:xfrm>
          <a:prstGeom prst="rect">
            <a:avLst/>
          </a:prstGeom>
        </p:spPr>
        <p:txBody>
          <a:bodyPr>
            <a:normAutofit/>
          </a:bodyPr>
          <a:lstStyle>
            <a:lvl1pPr marL="0" indent="0">
              <a:lnSpc>
                <a:spcPct val="100000"/>
              </a:lnSpc>
              <a:buNone/>
              <a:defRPr sz="1800" b="1">
                <a:solidFill>
                  <a:schemeClr val="tx1"/>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3980952"/>
            <a:ext cx="6513958" cy="440937"/>
          </a:xfrm>
          <a:prstGeom prst="rect">
            <a:avLst/>
          </a:prstGeom>
        </p:spPr>
        <p:txBody>
          <a:bodyPr>
            <a:normAutofit/>
          </a:bodyPr>
          <a:lstStyle>
            <a:lvl1pPr marL="0" indent="0">
              <a:lnSpc>
                <a:spcPts val="2000"/>
              </a:lnSpc>
              <a:buNone/>
              <a:defRPr sz="1800" b="0" baseline="0">
                <a:solidFill>
                  <a:schemeClr val="tx1"/>
                </a:solidFill>
                <a:latin typeface="+mn-lt"/>
              </a:defRPr>
            </a:lvl1pPr>
          </a:lstStyle>
          <a:p>
            <a:pPr lvl="0"/>
            <a:r>
              <a:rPr lang="en-US" dirty="0"/>
              <a:t>Position Title</a:t>
            </a:r>
          </a:p>
        </p:txBody>
      </p:sp>
    </p:spTree>
    <p:extLst>
      <p:ext uri="{BB962C8B-B14F-4D97-AF65-F5344CB8AC3E}">
        <p14:creationId xmlns:p14="http://schemas.microsoft.com/office/powerpoint/2010/main" val="179054717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theme" Target="../theme/theme2.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459683" y="1401416"/>
            <a:ext cx="8137665"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Placeholder 1"/>
          <p:cNvSpPr>
            <a:spLocks noGrp="1"/>
          </p:cNvSpPr>
          <p:nvPr>
            <p:ph type="title"/>
          </p:nvPr>
        </p:nvSpPr>
        <p:spPr>
          <a:xfrm>
            <a:off x="453585" y="318750"/>
            <a:ext cx="8173580" cy="458587"/>
          </a:xfrm>
          <a:prstGeom prst="rect">
            <a:avLst/>
          </a:prstGeom>
        </p:spPr>
        <p:txBody>
          <a:bodyPr vert="horz" wrap="square" lIns="91440" tIns="45720" rIns="91440" bIns="45720" rtlCol="0" anchor="t" anchorCtr="0">
            <a:noAutofit/>
          </a:bodyPr>
          <a:lstStyle/>
          <a:p>
            <a:r>
              <a:rPr lang="en-US" dirty="0"/>
              <a:t>Slide Title Here</a:t>
            </a:r>
          </a:p>
        </p:txBody>
      </p:sp>
      <p:sp>
        <p:nvSpPr>
          <p:cNvPr id="11" name="Footer Placeholder 5"/>
          <p:cNvSpPr>
            <a:spLocks noGrp="1"/>
          </p:cNvSpPr>
          <p:nvPr>
            <p:ph type="ftr" sz="quarter" idx="3"/>
          </p:nvPr>
        </p:nvSpPr>
        <p:spPr>
          <a:xfrm>
            <a:off x="548150" y="4852596"/>
            <a:ext cx="4310907" cy="10348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dirty="0"/>
              <a:t>Presentation Title</a:t>
            </a:r>
          </a:p>
        </p:txBody>
      </p:sp>
      <p:sp>
        <p:nvSpPr>
          <p:cNvPr id="12"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36" name="Straight Connector 35"/>
          <p:cNvCxnSpPr/>
          <p:nvPr userDrawn="1"/>
        </p:nvCxnSpPr>
        <p:spPr>
          <a:xfrm>
            <a:off x="365125" y="468756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277813" y="4687560"/>
            <a:ext cx="859536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sp>
        <p:nvSpPr>
          <p:cNvPr id="13" name="Freeform 77"/>
          <p:cNvSpPr>
            <a:spLocks/>
          </p:cNvSpPr>
          <p:nvPr userDrawn="1"/>
        </p:nvSpPr>
        <p:spPr bwMode="auto">
          <a:xfrm>
            <a:off x="8393113" y="4800600"/>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3051825"/>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4" r:id="rId4"/>
    <p:sldLayoutId id="2147483982" r:id="rId5"/>
    <p:sldLayoutId id="2147483986" r:id="rId6"/>
    <p:sldLayoutId id="2147483987" r:id="rId7"/>
    <p:sldLayoutId id="2147483999" r:id="rId8"/>
    <p:sldLayoutId id="2147483988" r:id="rId9"/>
    <p:sldLayoutId id="2147483989" r:id="rId10"/>
    <p:sldLayoutId id="2147483990" r:id="rId11"/>
    <p:sldLayoutId id="2147483991" r:id="rId12"/>
    <p:sldLayoutId id="2147483992" r:id="rId13"/>
    <p:sldLayoutId id="2147483993" r:id="rId14"/>
    <p:sldLayoutId id="2147483994" r:id="rId15"/>
    <p:sldLayoutId id="2147483995" r:id="rId16"/>
  </p:sldLayoutIdLst>
  <p:transition>
    <p:fade/>
  </p:transition>
  <p:timing>
    <p:tnLst>
      <p:par>
        <p:cTn id="1" dur="indefinite" restart="never" nodeType="tmRoot"/>
      </p:par>
    </p:tnLst>
  </p:timing>
  <p:hf hdr="0"/>
  <p:txStyles>
    <p:titleStyle>
      <a:lvl1pPr algn="l" defTabSz="914400"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75" indent="-295275" algn="l" defTabSz="640080" rtl="0" eaLnBrk="1" latinLnBrk="0" hangingPunct="1">
        <a:lnSpc>
          <a:spcPct val="100000"/>
        </a:lnSpc>
        <a:spcBef>
          <a:spcPts val="0"/>
        </a:spcBef>
        <a:spcAft>
          <a:spcPts val="10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38" indent="-284163" algn="l" defTabSz="640080" rtl="0" eaLnBrk="1" latinLnBrk="0" hangingPunct="1">
        <a:lnSpc>
          <a:spcPct val="100000"/>
        </a:lnSpc>
        <a:spcBef>
          <a:spcPts val="0"/>
        </a:spcBef>
        <a:spcAft>
          <a:spcPts val="10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50" indent="-227013" algn="l" defTabSz="640080" rtl="0" eaLnBrk="1" latinLnBrk="0" hangingPunct="1">
        <a:lnSpc>
          <a:spcPct val="100000"/>
        </a:lnSpc>
        <a:spcBef>
          <a:spcPts val="0"/>
        </a:spcBef>
        <a:spcAft>
          <a:spcPts val="10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700" indent="-222250" algn="l" defTabSz="640080" rtl="0" eaLnBrk="1" latinLnBrk="0" hangingPunct="1">
        <a:lnSpc>
          <a:spcPct val="100000"/>
        </a:lnSpc>
        <a:spcBef>
          <a:spcPts val="0"/>
        </a:spcBef>
        <a:spcAft>
          <a:spcPts val="10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63" indent="-227013" algn="l" defTabSz="640080" rtl="0" eaLnBrk="1" latinLnBrk="0" hangingPunct="1">
        <a:lnSpc>
          <a:spcPct val="100000"/>
        </a:lnSpc>
        <a:spcBef>
          <a:spcPts val="0"/>
        </a:spcBef>
        <a:spcAft>
          <a:spcPts val="1000"/>
        </a:spcAft>
        <a:buClr>
          <a:schemeClr val="accent1"/>
        </a:buClr>
        <a:buSzPct val="80000"/>
        <a:buFont typeface="Wingdings" charset="2"/>
        <a:buChar char="§"/>
        <a:defRPr lang="en-US" sz="1400" b="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5" y="318750"/>
            <a:ext cx="8173580" cy="458587"/>
          </a:xfrm>
          <a:prstGeom prst="rect">
            <a:avLst/>
          </a:prstGeom>
        </p:spPr>
        <p:txBody>
          <a:bodyPr vert="horz" wrap="square" lIns="91440" tIns="45720" rIns="91440" bIns="45720" rtlCol="0" anchor="b" anchorCtr="0">
            <a:normAutofit/>
          </a:bodyPr>
          <a:lstStyle/>
          <a:p>
            <a:r>
              <a:rPr lang="en-US" dirty="0"/>
              <a:t>Slide Title Here</a:t>
            </a:r>
          </a:p>
        </p:txBody>
      </p:sp>
      <p:sp>
        <p:nvSpPr>
          <p:cNvPr id="11" name="Footer Placeholder 5"/>
          <p:cNvSpPr>
            <a:spLocks noGrp="1"/>
          </p:cNvSpPr>
          <p:nvPr>
            <p:ph type="ftr" sz="quarter" idx="3"/>
          </p:nvPr>
        </p:nvSpPr>
        <p:spPr>
          <a:xfrm>
            <a:off x="548150" y="4852596"/>
            <a:ext cx="4310907" cy="10348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a:t>UCSF | Health</a:t>
            </a:r>
            <a:endParaRPr lang="en-US" dirty="0"/>
          </a:p>
        </p:txBody>
      </p:sp>
      <p:sp>
        <p:nvSpPr>
          <p:cNvPr id="12"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36" name="Straight Connector 35"/>
          <p:cNvCxnSpPr/>
          <p:nvPr/>
        </p:nvCxnSpPr>
        <p:spPr>
          <a:xfrm>
            <a:off x="365125" y="468756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277813" y="468756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
        <p:nvSpPr>
          <p:cNvPr id="13" name="Freeform 77"/>
          <p:cNvSpPr>
            <a:spLocks/>
          </p:cNvSpPr>
          <p:nvPr userDrawn="1"/>
        </p:nvSpPr>
        <p:spPr bwMode="auto">
          <a:xfrm>
            <a:off x="8393113" y="4800600"/>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Text Placeholder 3"/>
          <p:cNvSpPr>
            <a:spLocks noGrp="1"/>
          </p:cNvSpPr>
          <p:nvPr>
            <p:ph type="body" idx="1"/>
          </p:nvPr>
        </p:nvSpPr>
        <p:spPr>
          <a:xfrm>
            <a:off x="459683" y="1401416"/>
            <a:ext cx="8137665"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239549721"/>
      </p:ext>
    </p:extLst>
  </p:cSld>
  <p:clrMap bg1="lt1" tx1="dk1" bg2="lt2" tx2="dk2" accent1="accent1" accent2="accent2" accent3="accent3" accent4="accent4" accent5="accent5" accent6="accent6" hlink="hlink" folHlink="folHlink"/>
  <p:sldLayoutIdLst>
    <p:sldLayoutId id="2147483955" r:id="rId1"/>
    <p:sldLayoutId id="2147483972" r:id="rId2"/>
    <p:sldLayoutId id="2147483975" r:id="rId3"/>
    <p:sldLayoutId id="2147483976" r:id="rId4"/>
    <p:sldLayoutId id="2147484001" r:id="rId5"/>
    <p:sldLayoutId id="2147483944" r:id="rId6"/>
    <p:sldLayoutId id="2147483951" r:id="rId7"/>
    <p:sldLayoutId id="2147483953" r:id="rId8"/>
    <p:sldLayoutId id="2147484000" r:id="rId9"/>
    <p:sldLayoutId id="2147483950" r:id="rId10"/>
    <p:sldLayoutId id="2147483960" r:id="rId11"/>
    <p:sldLayoutId id="2147483961" r:id="rId12"/>
    <p:sldLayoutId id="2147483966" r:id="rId13"/>
    <p:sldLayoutId id="2147483967" r:id="rId14"/>
    <p:sldLayoutId id="2147483968" r:id="rId15"/>
    <p:sldLayoutId id="2147483969" r:id="rId16"/>
    <p:sldLayoutId id="2147483970" r:id="rId17"/>
    <p:sldLayoutId id="2147483971" r:id="rId18"/>
    <p:sldLayoutId id="2147483954" r:id="rId19"/>
    <p:sldLayoutId id="2147483959" r:id="rId20"/>
    <p:sldLayoutId id="2147484002" r:id="rId21"/>
    <p:sldLayoutId id="2147484003" r:id="rId22"/>
    <p:sldLayoutId id="2147484004" r:id="rId23"/>
  </p:sldLayoutIdLst>
  <p:transition>
    <p:fade/>
  </p:transition>
  <p:hf hdr="0"/>
  <p:txStyles>
    <p:titleStyle>
      <a:lvl1pPr algn="l" defTabSz="914400"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75" indent="-295275" algn="l" defTabSz="640080"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38" indent="-284163"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50" indent="-227013" algn="l" defTabSz="640080"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700" indent="-222250"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63" indent="-227013" algn="l" defTabSz="640080"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2.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9199" y="1480296"/>
            <a:ext cx="8400420" cy="1311963"/>
          </a:xfrm>
        </p:spPr>
        <p:txBody>
          <a:bodyPr/>
          <a:lstStyle/>
          <a:p>
            <a:r>
              <a:rPr lang="en-US" dirty="0" smtClean="0"/>
              <a:t>Neighborhood archetypes for understanding disparities in prostate cancer mortality</a:t>
            </a:r>
            <a:endParaRPr lang="en-US" dirty="0"/>
          </a:p>
        </p:txBody>
      </p:sp>
      <p:sp>
        <p:nvSpPr>
          <p:cNvPr id="6" name="Text Placeholder 5"/>
          <p:cNvSpPr>
            <a:spLocks noGrp="1"/>
          </p:cNvSpPr>
          <p:nvPr>
            <p:ph type="body" sz="quarter" idx="15"/>
          </p:nvPr>
        </p:nvSpPr>
        <p:spPr>
          <a:xfrm>
            <a:off x="302816" y="2786960"/>
            <a:ext cx="6147682" cy="508220"/>
          </a:xfrm>
        </p:spPr>
        <p:txBody>
          <a:bodyPr/>
          <a:lstStyle/>
          <a:p>
            <a:r>
              <a:rPr lang="en-US" dirty="0" smtClean="0">
                <a:solidFill>
                  <a:schemeClr val="bg2">
                    <a:lumMod val="25000"/>
                    <a:lumOff val="75000"/>
                  </a:schemeClr>
                </a:solidFill>
              </a:rPr>
              <a:t>NCI </a:t>
            </a:r>
            <a:r>
              <a:rPr lang="en-US" dirty="0" smtClean="0">
                <a:solidFill>
                  <a:schemeClr val="bg2">
                    <a:lumMod val="25000"/>
                    <a:lumOff val="75000"/>
                  </a:schemeClr>
                </a:solidFill>
              </a:rPr>
              <a:t>R21CA174469 </a:t>
            </a:r>
            <a:r>
              <a:rPr lang="en-US" dirty="0">
                <a:solidFill>
                  <a:schemeClr val="bg2">
                    <a:lumMod val="25000"/>
                    <a:lumOff val="75000"/>
                  </a:schemeClr>
                </a:solidFill>
              </a:rPr>
              <a:t>to </a:t>
            </a:r>
            <a:r>
              <a:rPr lang="en-US" dirty="0" smtClean="0">
                <a:solidFill>
                  <a:schemeClr val="bg2">
                    <a:lumMod val="25000"/>
                    <a:lumOff val="75000"/>
                  </a:schemeClr>
                </a:solidFill>
              </a:rPr>
              <a:t>Salma </a:t>
            </a:r>
            <a:r>
              <a:rPr lang="en-US" dirty="0" err="1" smtClean="0">
                <a:solidFill>
                  <a:schemeClr val="bg2">
                    <a:lumMod val="25000"/>
                    <a:lumOff val="75000"/>
                  </a:schemeClr>
                </a:solidFill>
              </a:rPr>
              <a:t>Shariff</a:t>
            </a:r>
            <a:r>
              <a:rPr lang="en-US" dirty="0" smtClean="0">
                <a:solidFill>
                  <a:schemeClr val="bg2">
                    <a:lumMod val="25000"/>
                    <a:lumOff val="75000"/>
                  </a:schemeClr>
                </a:solidFill>
              </a:rPr>
              <a:t> Marco, PhD, MPH</a:t>
            </a:r>
            <a:endParaRPr lang="en-US" dirty="0">
              <a:solidFill>
                <a:schemeClr val="bg2">
                  <a:lumMod val="25000"/>
                  <a:lumOff val="75000"/>
                </a:schemeClr>
              </a:solidFill>
            </a:endParaRPr>
          </a:p>
        </p:txBody>
      </p:sp>
      <p:sp>
        <p:nvSpPr>
          <p:cNvPr id="7" name="TextBox 6"/>
          <p:cNvSpPr txBox="1"/>
          <p:nvPr/>
        </p:nvSpPr>
        <p:spPr bwMode="auto">
          <a:xfrm>
            <a:off x="411480" y="4588472"/>
            <a:ext cx="8549640" cy="184666"/>
          </a:xfrm>
          <a:prstGeom prst="rect">
            <a:avLst/>
          </a:prstGeom>
          <a:noFill/>
          <a:ln w="19050" algn="ctr">
            <a:noFill/>
            <a:miter lim="800000"/>
            <a:headEnd/>
            <a:tailEnd/>
          </a:ln>
        </p:spPr>
        <p:txBody>
          <a:bodyPr wrap="square" lIns="0" tIns="0" rIns="0" bIns="0" rtlCol="0">
            <a:spAutoFit/>
          </a:bodyPr>
          <a:lstStyle/>
          <a:p>
            <a:pPr algn="ctr"/>
            <a:r>
              <a:rPr lang="en-US" sz="1200" dirty="0" smtClean="0"/>
              <a:t>NAACCR / IACR Combined Annual Conference 2019</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592" y="3875184"/>
            <a:ext cx="453317" cy="329363"/>
          </a:xfrm>
          <a:prstGeom prst="rect">
            <a:avLst/>
          </a:prstGeom>
        </p:spPr>
      </p:pic>
      <p:sp>
        <p:nvSpPr>
          <p:cNvPr id="11" name="Text Placeholder 4"/>
          <p:cNvSpPr txBox="1">
            <a:spLocks/>
          </p:cNvSpPr>
          <p:nvPr/>
        </p:nvSpPr>
        <p:spPr>
          <a:xfrm>
            <a:off x="317593" y="3372263"/>
            <a:ext cx="7930480" cy="812188"/>
          </a:xfrm>
          <a:prstGeom prst="rect">
            <a:avLst/>
          </a:prstGeom>
        </p:spPr>
        <p:txBody>
          <a:bodyPr vert="horz" wrap="square" lIns="91440" tIns="0" rIns="91440" bIns="0" rtlCol="0" anchor="b" anchorCtr="0">
            <a:noAutofit/>
          </a:bodyPr>
          <a:lstStyle>
            <a:lvl1pPr marL="0" indent="0" algn="l" defTabSz="640080" rtl="0" eaLnBrk="1" latinLnBrk="0" hangingPunct="1">
              <a:lnSpc>
                <a:spcPct val="100000"/>
              </a:lnSpc>
              <a:spcBef>
                <a:spcPts val="0"/>
              </a:spcBef>
              <a:spcAft>
                <a:spcPts val="0"/>
              </a:spcAft>
              <a:buClr>
                <a:schemeClr val="accent1"/>
              </a:buClr>
              <a:buSzPct val="80000"/>
              <a:buFont typeface="Wingdings" charset="2"/>
              <a:buNone/>
              <a:tabLst/>
              <a:defRPr lang="en-US" sz="1600" b="0" i="0" kern="1200" baseline="0" dirty="0" smtClean="0">
                <a:solidFill>
                  <a:schemeClr val="tx1"/>
                </a:solidFill>
                <a:latin typeface="+mn-lt"/>
                <a:ea typeface="+mn-ea"/>
                <a:cs typeface="Arial" pitchFamily="34" charset="0"/>
              </a:defRPr>
            </a:lvl1pPr>
            <a:lvl2pPr marL="579438" indent="-284163"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800" b="0" kern="1200" dirty="0" smtClean="0">
                <a:solidFill>
                  <a:schemeClr val="tx1"/>
                </a:solidFill>
                <a:latin typeface="+mn-lt"/>
                <a:ea typeface="+mn-ea"/>
                <a:cs typeface="+mn-cs"/>
              </a:defRPr>
            </a:lvl2pPr>
            <a:lvl3pPr marL="806450" indent="-227013" algn="l" defTabSz="640080"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700" indent="-222250"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800" b="0" kern="1200" dirty="0" smtClean="0">
                <a:solidFill>
                  <a:schemeClr val="tx1"/>
                </a:solidFill>
                <a:latin typeface="+mn-lt"/>
                <a:ea typeface="+mn-ea"/>
                <a:cs typeface="+mn-cs"/>
              </a:defRPr>
            </a:lvl4pPr>
            <a:lvl5pPr marL="1312863" indent="-227013" algn="l" defTabSz="640080" rtl="0" eaLnBrk="1" latinLnBrk="0" hangingPunct="1">
              <a:lnSpc>
                <a:spcPct val="200000"/>
              </a:lnSpc>
              <a:spcBef>
                <a:spcPts val="0"/>
              </a:spcBef>
              <a:buClr>
                <a:srgbClr val="18A3AC"/>
              </a:buClr>
              <a:buSzPct val="80000"/>
              <a:buFont typeface="Wingdings" charset="2"/>
              <a:buChar char="§"/>
              <a:defRPr lang="en-US" sz="1800" b="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2400"/>
              </a:lnSpc>
            </a:pPr>
            <a:r>
              <a:rPr lang="en-US" dirty="0" smtClean="0"/>
              <a:t>Mindy C Hebert-DeRouen, PhD, MPH</a:t>
            </a:r>
          </a:p>
          <a:p>
            <a:pPr>
              <a:lnSpc>
                <a:spcPts val="2400"/>
              </a:lnSpc>
            </a:pPr>
            <a:r>
              <a:rPr lang="en-US" dirty="0" smtClean="0"/>
              <a:t>      @MDeRouen4</a:t>
            </a:r>
            <a:endParaRPr lang="en-US" dirty="0"/>
          </a:p>
        </p:txBody>
      </p:sp>
    </p:spTree>
    <p:extLst>
      <p:ext uri="{BB962C8B-B14F-4D97-AF65-F5344CB8AC3E}">
        <p14:creationId xmlns:p14="http://schemas.microsoft.com/office/powerpoint/2010/main" val="123470360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
          <p:cNvSpPr>
            <a:spLocks noGrp="1"/>
          </p:cNvSpPr>
          <p:nvPr>
            <p:ph type="ftr" sz="quarter" idx="12"/>
          </p:nvPr>
        </p:nvSpPr>
        <p:spPr/>
        <p:txBody>
          <a:bodyPr/>
          <a:lstStyle/>
          <a:p>
            <a:r>
              <a:rPr lang="en-US" dirty="0" smtClean="0"/>
              <a:t>Neighborhood archetypes for understanding disparities in prostate cancer mortality</a:t>
            </a:r>
            <a:endParaRPr lang="en-US" dirty="0"/>
          </a:p>
        </p:txBody>
      </p:sp>
      <p:sp>
        <p:nvSpPr>
          <p:cNvPr id="15361" name="Rectangle 1"/>
          <p:cNvSpPr>
            <a:spLocks noGrp="1" noChangeArrowheads="1"/>
          </p:cNvSpPr>
          <p:nvPr>
            <p:ph type="title"/>
          </p:nvPr>
        </p:nvSpPr>
        <p:spPr>
          <a:ln/>
        </p:spPr>
        <p:txBody>
          <a:bodyPr>
            <a:noAutofit/>
          </a:bodyPr>
          <a:lstStyle/>
          <a:p>
            <a:r>
              <a:rPr lang="en-US" dirty="0"/>
              <a:t>Methods</a:t>
            </a:r>
          </a:p>
        </p:txBody>
      </p:sp>
      <p:sp>
        <p:nvSpPr>
          <p:cNvPr id="9" name="Text Placeholder 8"/>
          <p:cNvSpPr>
            <a:spLocks noGrp="1"/>
          </p:cNvSpPr>
          <p:nvPr>
            <p:ph type="body" sz="quarter" idx="15"/>
          </p:nvPr>
        </p:nvSpPr>
        <p:spPr/>
        <p:txBody>
          <a:bodyPr/>
          <a:lstStyle/>
          <a:p>
            <a:r>
              <a:rPr lang="en-US" dirty="0" smtClean="0"/>
              <a:t>Data</a:t>
            </a:r>
            <a:endParaRPr lang="en-US" dirty="0"/>
          </a:p>
        </p:txBody>
      </p:sp>
      <p:sp>
        <p:nvSpPr>
          <p:cNvPr id="15362" name="Rectangle 2"/>
          <p:cNvSpPr>
            <a:spLocks noGrp="1" noChangeArrowheads="1"/>
          </p:cNvSpPr>
          <p:nvPr>
            <p:ph idx="1"/>
          </p:nvPr>
        </p:nvSpPr>
        <p:spPr>
          <a:ln/>
        </p:spPr>
        <p:txBody>
          <a:bodyPr/>
          <a:lstStyle/>
          <a:p>
            <a:pPr marL="0" lvl="1" indent="0">
              <a:spcAft>
                <a:spcPts val="0"/>
              </a:spcAft>
              <a:buClr>
                <a:schemeClr val="accent2"/>
              </a:buClr>
              <a:buNone/>
            </a:pPr>
            <a:r>
              <a:rPr lang="en-US" sz="2200" dirty="0" smtClean="0"/>
              <a:t>39 </a:t>
            </a:r>
            <a:r>
              <a:rPr lang="en-US" sz="2200" dirty="0"/>
              <a:t>neighborhood attributes </a:t>
            </a:r>
            <a:r>
              <a:rPr lang="en-US" sz="2200" dirty="0" smtClean="0"/>
              <a:t>measuring multiple neighborhood dimensions for CA Census tracts</a:t>
            </a:r>
          </a:p>
          <a:p>
            <a:pPr marL="0" indent="0">
              <a:buNone/>
            </a:pPr>
            <a:r>
              <a:rPr lang="en-US" sz="1400" dirty="0" smtClean="0">
                <a:solidFill>
                  <a:schemeClr val="bg1">
                    <a:lumMod val="25000"/>
                    <a:lumOff val="75000"/>
                  </a:schemeClr>
                </a:solidFill>
              </a:rPr>
              <a:t>	</a:t>
            </a:r>
            <a:r>
              <a:rPr lang="en-US" sz="1400" dirty="0" smtClean="0">
                <a:solidFill>
                  <a:schemeClr val="accent1"/>
                </a:solidFill>
              </a:rPr>
              <a:t>Gomez</a:t>
            </a:r>
            <a:r>
              <a:rPr lang="en-US" sz="1400" dirty="0">
                <a:solidFill>
                  <a:schemeClr val="accent1"/>
                </a:solidFill>
              </a:rPr>
              <a:t>, Scarlett Lin, et al. "The California Neighborhoods Data System: a new resource for </a:t>
            </a:r>
            <a:r>
              <a:rPr lang="en-US" sz="1400" dirty="0" smtClean="0">
                <a:solidFill>
                  <a:schemeClr val="accent1"/>
                </a:solidFill>
              </a:rPr>
              <a:t>	examining </a:t>
            </a:r>
            <a:r>
              <a:rPr lang="en-US" sz="1400" dirty="0">
                <a:solidFill>
                  <a:schemeClr val="accent1"/>
                </a:solidFill>
              </a:rPr>
              <a:t>the impact of neighborhood characteristics on cancer incidence and outcomes in </a:t>
            </a:r>
            <a:r>
              <a:rPr lang="en-US" sz="1400" dirty="0" smtClean="0">
                <a:solidFill>
                  <a:schemeClr val="accent1"/>
                </a:solidFill>
              </a:rPr>
              <a:t>	populations</a:t>
            </a:r>
            <a:r>
              <a:rPr lang="en-US" sz="1400" dirty="0">
                <a:solidFill>
                  <a:schemeClr val="accent1"/>
                </a:solidFill>
              </a:rPr>
              <a:t>." </a:t>
            </a:r>
            <a:r>
              <a:rPr lang="en-US" sz="1400" i="1" dirty="0">
                <a:solidFill>
                  <a:schemeClr val="accent1"/>
                </a:solidFill>
              </a:rPr>
              <a:t>Cancer Causes &amp; Control</a:t>
            </a:r>
            <a:r>
              <a:rPr lang="en-US" sz="1400" dirty="0">
                <a:solidFill>
                  <a:schemeClr val="accent1"/>
                </a:solidFill>
              </a:rPr>
              <a:t> 22.4 (2011): 631-647.</a:t>
            </a:r>
          </a:p>
          <a:p>
            <a:pPr marL="184160" lvl="1" indent="0">
              <a:buClr>
                <a:schemeClr val="accent2"/>
              </a:buClr>
              <a:buNone/>
            </a:pPr>
            <a:endParaRPr lang="en-US" sz="2200" dirty="0" smtClean="0"/>
          </a:p>
          <a:p>
            <a:pPr marL="0" lvl="1" indent="0">
              <a:buClr>
                <a:schemeClr val="accent2"/>
              </a:buClr>
              <a:buNone/>
            </a:pPr>
            <a:r>
              <a:rPr lang="en-US" sz="2200" dirty="0" smtClean="0"/>
              <a:t>Census block groups and census tracts</a:t>
            </a:r>
          </a:p>
          <a:p>
            <a:pPr marL="184150" lvl="1" indent="-184150">
              <a:buClr>
                <a:schemeClr val="accent2"/>
              </a:buClr>
              <a:buNone/>
            </a:pPr>
            <a:r>
              <a:rPr lang="en-US" sz="2200" dirty="0" smtClean="0"/>
              <a:t>2000 and 2010</a:t>
            </a:r>
            <a:endParaRPr lang="en-US" sz="2200" dirty="0"/>
          </a:p>
          <a:p>
            <a:pPr marL="184160" lvl="1" indent="0">
              <a:buClr>
                <a:schemeClr val="accent2"/>
              </a:buClr>
              <a:buNone/>
            </a:pPr>
            <a:endParaRPr lang="en-US" sz="1266" dirty="0" smtClean="0"/>
          </a:p>
        </p:txBody>
      </p:sp>
    </p:spTree>
    <p:extLst>
      <p:ext uri="{BB962C8B-B14F-4D97-AF65-F5344CB8AC3E}">
        <p14:creationId xmlns:p14="http://schemas.microsoft.com/office/powerpoint/2010/main" val="117452914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
          <p:cNvSpPr>
            <a:spLocks noGrp="1"/>
          </p:cNvSpPr>
          <p:nvPr>
            <p:ph type="ftr" sz="quarter" idx="12"/>
          </p:nvPr>
        </p:nvSpPr>
        <p:spPr/>
        <p:txBody>
          <a:bodyPr/>
          <a:lstStyle/>
          <a:p>
            <a:r>
              <a:rPr lang="en-US" dirty="0" smtClean="0"/>
              <a:t>Neighborhood archetypes for understanding disparities in prostate cancer mortality</a:t>
            </a:r>
            <a:endParaRPr lang="en-US" dirty="0"/>
          </a:p>
        </p:txBody>
      </p:sp>
      <p:sp>
        <p:nvSpPr>
          <p:cNvPr id="15361" name="Rectangle 1"/>
          <p:cNvSpPr>
            <a:spLocks noGrp="1" noChangeArrowheads="1"/>
          </p:cNvSpPr>
          <p:nvPr>
            <p:ph type="title"/>
          </p:nvPr>
        </p:nvSpPr>
        <p:spPr>
          <a:ln/>
        </p:spPr>
        <p:txBody>
          <a:bodyPr>
            <a:noAutofit/>
          </a:bodyPr>
          <a:lstStyle/>
          <a:p>
            <a:r>
              <a:rPr lang="en-US" dirty="0"/>
              <a:t>Methods</a:t>
            </a:r>
          </a:p>
        </p:txBody>
      </p:sp>
      <p:sp>
        <p:nvSpPr>
          <p:cNvPr id="9" name="Text Placeholder 8"/>
          <p:cNvSpPr>
            <a:spLocks noGrp="1"/>
          </p:cNvSpPr>
          <p:nvPr>
            <p:ph type="body" sz="quarter" idx="15"/>
          </p:nvPr>
        </p:nvSpPr>
        <p:spPr/>
        <p:txBody>
          <a:bodyPr/>
          <a:lstStyle/>
          <a:p>
            <a:r>
              <a:rPr lang="en-US" dirty="0" smtClean="0"/>
              <a:t>Archetype Models</a:t>
            </a:r>
            <a:endParaRPr lang="en-US" dirty="0"/>
          </a:p>
        </p:txBody>
      </p:sp>
      <p:sp>
        <p:nvSpPr>
          <p:cNvPr id="15362" name="Rectangle 2"/>
          <p:cNvSpPr>
            <a:spLocks noGrp="1" noChangeArrowheads="1"/>
          </p:cNvSpPr>
          <p:nvPr>
            <p:ph idx="1"/>
          </p:nvPr>
        </p:nvSpPr>
        <p:spPr>
          <a:ln/>
        </p:spPr>
        <p:txBody>
          <a:bodyPr/>
          <a:lstStyle/>
          <a:p>
            <a:pPr marL="0" lvl="1" indent="0">
              <a:buClr>
                <a:schemeClr val="accent2"/>
              </a:buClr>
              <a:buNone/>
            </a:pPr>
            <a:r>
              <a:rPr lang="en-US" sz="2200" dirty="0" smtClean="0"/>
              <a:t>5-class and 9-class models </a:t>
            </a:r>
          </a:p>
          <a:p>
            <a:pPr marL="0" lvl="1" indent="0">
              <a:buClr>
                <a:schemeClr val="accent2"/>
              </a:buClr>
              <a:buNone/>
            </a:pPr>
            <a:r>
              <a:rPr lang="en-US" sz="2200" dirty="0" smtClean="0"/>
              <a:t>Suite of Goodness </a:t>
            </a:r>
            <a:r>
              <a:rPr lang="en-US" sz="2200" dirty="0"/>
              <a:t>of Fit </a:t>
            </a:r>
            <a:r>
              <a:rPr lang="en-US" sz="2200" dirty="0" smtClean="0"/>
              <a:t>criteria and interpretability</a:t>
            </a:r>
            <a:endParaRPr lang="en-US" sz="1266" dirty="0"/>
          </a:p>
          <a:p>
            <a:pPr marL="0" lvl="1" indent="0">
              <a:buClr>
                <a:schemeClr val="accent2"/>
              </a:buClr>
              <a:buNone/>
            </a:pPr>
            <a:endParaRPr lang="en-US" sz="1266" dirty="0" smtClean="0"/>
          </a:p>
          <a:p>
            <a:pPr marL="0" lvl="1" indent="0">
              <a:buClr>
                <a:schemeClr val="accent2"/>
              </a:buClr>
              <a:buNone/>
            </a:pPr>
            <a:r>
              <a:rPr lang="en-US" sz="2200" dirty="0" smtClean="0">
                <a:solidFill>
                  <a:schemeClr val="accent1"/>
                </a:solidFill>
              </a:rPr>
              <a:t>To examine prostate cancer mortality:</a:t>
            </a:r>
          </a:p>
          <a:p>
            <a:pPr marL="0" lvl="1" indent="0">
              <a:buClr>
                <a:schemeClr val="accent2"/>
              </a:buClr>
              <a:buNone/>
            </a:pPr>
            <a:r>
              <a:rPr lang="en-US" sz="2200" dirty="0"/>
              <a:t>	</a:t>
            </a:r>
            <a:r>
              <a:rPr lang="en-US" sz="2200" dirty="0" smtClean="0"/>
              <a:t>9-class model </a:t>
            </a:r>
            <a:endParaRPr lang="en-US" sz="2200" dirty="0"/>
          </a:p>
          <a:p>
            <a:pPr marL="0" lvl="1" indent="0">
              <a:buClr>
                <a:schemeClr val="accent2"/>
              </a:buClr>
              <a:buNone/>
            </a:pPr>
            <a:r>
              <a:rPr lang="en-US" sz="2200" dirty="0" smtClean="0"/>
              <a:t>	Census tracts</a:t>
            </a:r>
          </a:p>
          <a:p>
            <a:pPr marL="0" lvl="1" indent="0">
              <a:buClr>
                <a:schemeClr val="accent2"/>
              </a:buClr>
              <a:buNone/>
            </a:pPr>
            <a:r>
              <a:rPr lang="en-US" sz="2200" dirty="0"/>
              <a:t>	</a:t>
            </a:r>
            <a:r>
              <a:rPr lang="en-US" sz="2200" dirty="0" smtClean="0"/>
              <a:t>Year 2000</a:t>
            </a:r>
          </a:p>
        </p:txBody>
      </p:sp>
    </p:spTree>
    <p:extLst>
      <p:ext uri="{BB962C8B-B14F-4D97-AF65-F5344CB8AC3E}">
        <p14:creationId xmlns:p14="http://schemas.microsoft.com/office/powerpoint/2010/main" val="363003454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2"/>
          </p:nvPr>
        </p:nvSpPr>
        <p:spPr/>
        <p:txBody>
          <a:bodyPr/>
          <a:lstStyle/>
          <a:p>
            <a:r>
              <a:rPr lang="en-US" dirty="0"/>
              <a:t>Neighborhood archetypes for understanding disparities in prostate cancer mortality</a:t>
            </a:r>
          </a:p>
        </p:txBody>
      </p:sp>
      <p:sp>
        <p:nvSpPr>
          <p:cNvPr id="4" name="Title 3"/>
          <p:cNvSpPr>
            <a:spLocks noGrp="1"/>
          </p:cNvSpPr>
          <p:nvPr>
            <p:ph type="title"/>
          </p:nvPr>
        </p:nvSpPr>
        <p:spPr/>
        <p:txBody>
          <a:bodyPr/>
          <a:lstStyle/>
          <a:p>
            <a:r>
              <a:rPr lang="en-US" dirty="0" smtClean="0"/>
              <a:t>Neighborhood archetypes</a:t>
            </a:r>
            <a:endParaRPr lang="en-US" dirty="0"/>
          </a:p>
        </p:txBody>
      </p:sp>
      <p:sp>
        <p:nvSpPr>
          <p:cNvPr id="5" name="Text Placeholder 4"/>
          <p:cNvSpPr>
            <a:spLocks noGrp="1"/>
          </p:cNvSpPr>
          <p:nvPr>
            <p:ph type="body" sz="quarter" idx="15"/>
          </p:nvPr>
        </p:nvSpPr>
        <p:spPr/>
        <p:txBody>
          <a:bodyPr/>
          <a:lstStyle/>
          <a:p>
            <a:r>
              <a:rPr lang="en-US" dirty="0" smtClean="0"/>
              <a:t>9-class model, CA census tracts, 2000</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364359631"/>
              </p:ext>
            </p:extLst>
          </p:nvPr>
        </p:nvGraphicFramePr>
        <p:xfrm>
          <a:off x="302781" y="1327720"/>
          <a:ext cx="8556601" cy="3320796"/>
        </p:xfrm>
        <a:graphic>
          <a:graphicData uri="http://schemas.openxmlformats.org/drawingml/2006/table">
            <a:tbl>
              <a:tblPr firstRow="1" firstCol="1" bandRow="1">
                <a:tableStyleId>{5C22544A-7EE6-4342-B048-85BDC9FD1C3A}</a:tableStyleId>
              </a:tblPr>
              <a:tblGrid>
                <a:gridCol w="1768244">
                  <a:extLst>
                    <a:ext uri="{9D8B030D-6E8A-4147-A177-3AD203B41FA5}">
                      <a16:colId xmlns:a16="http://schemas.microsoft.com/office/drawing/2014/main" val="20000"/>
                    </a:ext>
                  </a:extLst>
                </a:gridCol>
                <a:gridCol w="763009">
                  <a:extLst>
                    <a:ext uri="{9D8B030D-6E8A-4147-A177-3AD203B41FA5}">
                      <a16:colId xmlns:a16="http://schemas.microsoft.com/office/drawing/2014/main" val="20001"/>
                    </a:ext>
                  </a:extLst>
                </a:gridCol>
                <a:gridCol w="902289">
                  <a:extLst>
                    <a:ext uri="{9D8B030D-6E8A-4147-A177-3AD203B41FA5}">
                      <a16:colId xmlns:a16="http://schemas.microsoft.com/office/drawing/2014/main" val="20002"/>
                    </a:ext>
                  </a:extLst>
                </a:gridCol>
                <a:gridCol w="1011290">
                  <a:extLst>
                    <a:ext uri="{9D8B030D-6E8A-4147-A177-3AD203B41FA5}">
                      <a16:colId xmlns:a16="http://schemas.microsoft.com/office/drawing/2014/main" val="20003"/>
                    </a:ext>
                  </a:extLst>
                </a:gridCol>
                <a:gridCol w="1180848">
                  <a:extLst>
                    <a:ext uri="{9D8B030D-6E8A-4147-A177-3AD203B41FA5}">
                      <a16:colId xmlns:a16="http://schemas.microsoft.com/office/drawing/2014/main" val="20004"/>
                    </a:ext>
                  </a:extLst>
                </a:gridCol>
                <a:gridCol w="1102124">
                  <a:extLst>
                    <a:ext uri="{9D8B030D-6E8A-4147-A177-3AD203B41FA5}">
                      <a16:colId xmlns:a16="http://schemas.microsoft.com/office/drawing/2014/main" val="20005"/>
                    </a:ext>
                  </a:extLst>
                </a:gridCol>
                <a:gridCol w="1083958">
                  <a:extLst>
                    <a:ext uri="{9D8B030D-6E8A-4147-A177-3AD203B41FA5}">
                      <a16:colId xmlns:a16="http://schemas.microsoft.com/office/drawing/2014/main" val="20006"/>
                    </a:ext>
                  </a:extLst>
                </a:gridCol>
                <a:gridCol w="744839">
                  <a:extLst>
                    <a:ext uri="{9D8B030D-6E8A-4147-A177-3AD203B41FA5}">
                      <a16:colId xmlns:a16="http://schemas.microsoft.com/office/drawing/2014/main" val="20007"/>
                    </a:ext>
                  </a:extLst>
                </a:gridCol>
              </a:tblGrid>
              <a:tr h="274320">
                <a:tc>
                  <a:txBody>
                    <a:bodyPr/>
                    <a:lstStyle/>
                    <a:p>
                      <a:pPr marL="0" marR="0" algn="ctr">
                        <a:lnSpc>
                          <a:spcPct val="107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err="1">
                          <a:effectLst/>
                        </a:rPr>
                        <a:t>Urbanicity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a:effectLst/>
                        </a:rPr>
                        <a:t>SES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Demographics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smtClean="0">
                          <a:effectLst/>
                        </a:rPr>
                        <a:t>Age</a:t>
                      </a:r>
                      <a:r>
                        <a:rPr lang="en-US" sz="1000" kern="1200" baseline="0" dirty="0" smtClean="0">
                          <a:effectLst/>
                        </a:rPr>
                        <a:t> and h</a:t>
                      </a:r>
                      <a:r>
                        <a:rPr lang="en-US" sz="1000" kern="1200" dirty="0" smtClean="0">
                          <a:effectLst/>
                        </a:rPr>
                        <a:t>ouseholds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a:effectLst/>
                        </a:rPr>
                        <a:t>Land use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Commuting and streets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Food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extLst>
                  <a:ext uri="{0D108BD9-81ED-4DB2-BD59-A6C34878D82A}">
                    <a16:rowId xmlns:a16="http://schemas.microsoft.com/office/drawing/2014/main" val="10000"/>
                  </a:ext>
                </a:extLst>
              </a:tr>
              <a:tr h="274320">
                <a:tc>
                  <a:txBody>
                    <a:bodyPr/>
                    <a:lstStyle/>
                    <a:p>
                      <a:pPr marL="0" marR="0">
                        <a:lnSpc>
                          <a:spcPct val="107000"/>
                        </a:lnSpc>
                        <a:spcBef>
                          <a:spcPts val="0"/>
                        </a:spcBef>
                        <a:spcAft>
                          <a:spcPts val="0"/>
                        </a:spcAft>
                      </a:pPr>
                      <a:r>
                        <a:rPr lang="en-US" sz="1000" kern="1200">
                          <a:effectLst/>
                        </a:rPr>
                        <a:t>Upper middle-class suburb</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a:effectLst/>
                        </a:rPr>
                        <a:t>High</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White/API</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a:effectLst/>
                        </a:rPr>
                        <a:t>Midlife</a:t>
                      </a:r>
                      <a:endParaRPr lang="en-US" sz="1000" dirty="0">
                        <a:effectLst/>
                      </a:endParaRPr>
                    </a:p>
                    <a:p>
                      <a:pPr marL="0" marR="0" algn="ctr">
                        <a:lnSpc>
                          <a:spcPct val="107000"/>
                        </a:lnSpc>
                        <a:spcBef>
                          <a:spcPts val="0"/>
                        </a:spcBef>
                        <a:spcAft>
                          <a:spcPts val="0"/>
                        </a:spcAft>
                      </a:pPr>
                      <a:r>
                        <a:rPr lang="en-US" sz="1000" kern="1200" dirty="0">
                          <a:effectLst/>
                        </a:rPr>
                        <a:t>Fewer </a:t>
                      </a:r>
                      <a:r>
                        <a:rPr lang="en-US" sz="1000" kern="1200" baseline="0" dirty="0" smtClean="0">
                          <a:effectLst/>
                        </a:rPr>
                        <a:t>female </a:t>
                      </a:r>
                      <a:r>
                        <a:rPr lang="en-US" sz="1000" kern="1200" dirty="0" smtClean="0">
                          <a:effectLst/>
                        </a:rPr>
                        <a:t>HH </a:t>
                      </a:r>
                      <a:endParaRPr lang="en-US" sz="1000" dirty="0">
                        <a:effectLst/>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Greenspace Recreation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Low connectivity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extLst>
                  <a:ext uri="{0D108BD9-81ED-4DB2-BD59-A6C34878D82A}">
                    <a16:rowId xmlns:a16="http://schemas.microsoft.com/office/drawing/2014/main" val="10001"/>
                  </a:ext>
                </a:extLst>
              </a:tr>
              <a:tr h="274320">
                <a:tc>
                  <a:txBody>
                    <a:bodyPr/>
                    <a:lstStyle/>
                    <a:p>
                      <a:pPr marL="0" marR="0">
                        <a:lnSpc>
                          <a:spcPct val="107000"/>
                        </a:lnSpc>
                        <a:spcBef>
                          <a:spcPts val="0"/>
                        </a:spcBef>
                        <a:spcAft>
                          <a:spcPts val="0"/>
                        </a:spcAft>
                      </a:pPr>
                      <a:r>
                        <a:rPr lang="en-US" sz="1000" kern="1200">
                          <a:effectLst/>
                        </a:rPr>
                        <a:t>High status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a:effectLst/>
                        </a:rPr>
                        <a:t>High</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White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Older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Greenspace Recreation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Healthy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extLst>
                  <a:ext uri="{0D108BD9-81ED-4DB2-BD59-A6C34878D82A}">
                    <a16:rowId xmlns:a16="http://schemas.microsoft.com/office/drawing/2014/main" val="10002"/>
                  </a:ext>
                </a:extLst>
              </a:tr>
              <a:tr h="274320">
                <a:tc>
                  <a:txBody>
                    <a:bodyPr/>
                    <a:lstStyle/>
                    <a:p>
                      <a:pPr marL="0" marR="0">
                        <a:lnSpc>
                          <a:spcPct val="107000"/>
                        </a:lnSpc>
                        <a:spcBef>
                          <a:spcPts val="0"/>
                        </a:spcBef>
                        <a:spcAft>
                          <a:spcPts val="0"/>
                        </a:spcAft>
                      </a:pPr>
                      <a:r>
                        <a:rPr lang="en-US" sz="1000" kern="1200">
                          <a:effectLst/>
                        </a:rPr>
                        <a:t>New urban/ Pedestrian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Downtown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a:effectLst/>
                        </a:rPr>
                        <a:t>Diverse </a:t>
                      </a:r>
                      <a:endParaRPr lang="en-US" sz="1000" dirty="0">
                        <a:effectLst/>
                      </a:endParaRPr>
                    </a:p>
                    <a:p>
                      <a:pPr marL="0" marR="0" algn="ctr">
                        <a:lnSpc>
                          <a:spcPct val="107000"/>
                        </a:lnSpc>
                        <a:spcBef>
                          <a:spcPts val="0"/>
                        </a:spcBef>
                        <a:spcAft>
                          <a:spcPts val="0"/>
                        </a:spcAft>
                      </a:pPr>
                      <a:r>
                        <a:rPr lang="en-US" sz="1000" kern="1200" dirty="0">
                          <a:effectLst/>
                        </a:rPr>
                        <a:t>(</a:t>
                      </a:r>
                      <a:r>
                        <a:rPr lang="en-US" sz="1000" kern="1200" dirty="0" smtClean="0">
                          <a:effectLst/>
                        </a:rPr>
                        <a:t>non-Hispanic</a:t>
                      </a:r>
                      <a:r>
                        <a:rPr lang="en-US" sz="1000" kern="1200" dirty="0">
                          <a:effectLst/>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smtClean="0">
                          <a:effectLst/>
                        </a:rPr>
                        <a:t>Young,</a:t>
                      </a:r>
                      <a:r>
                        <a:rPr lang="en-US" sz="1000" kern="1200" baseline="0" dirty="0" smtClean="0">
                          <a:effectLst/>
                        </a:rPr>
                        <a:t> </a:t>
                      </a:r>
                      <a:r>
                        <a:rPr lang="en-US" sz="1000" kern="1200" dirty="0" smtClean="0">
                          <a:effectLst/>
                        </a:rPr>
                        <a:t>Singles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Mixed use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High traffic</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extLst>
                  <a:ext uri="{0D108BD9-81ED-4DB2-BD59-A6C34878D82A}">
                    <a16:rowId xmlns:a16="http://schemas.microsoft.com/office/drawing/2014/main" val="10003"/>
                  </a:ext>
                </a:extLst>
              </a:tr>
              <a:tr h="274320">
                <a:tc>
                  <a:txBody>
                    <a:bodyPr/>
                    <a:lstStyle/>
                    <a:p>
                      <a:pPr marL="0" marR="0">
                        <a:lnSpc>
                          <a:spcPct val="107000"/>
                        </a:lnSpc>
                        <a:spcBef>
                          <a:spcPts val="0"/>
                        </a:spcBef>
                        <a:spcAft>
                          <a:spcPts val="0"/>
                        </a:spcAft>
                      </a:pPr>
                      <a:r>
                        <a:rPr lang="en-US" sz="1000" kern="1200">
                          <a:effectLst/>
                        </a:rPr>
                        <a:t>Mixed SES class suburb</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a:effectLst/>
                        </a:rPr>
                        <a:t>Families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Some mixed use</a:t>
                      </a:r>
                      <a:endParaRPr lang="en-US" sz="1000">
                        <a:effectLst/>
                      </a:endParaRPr>
                    </a:p>
                    <a:p>
                      <a:pPr marL="0" marR="0" algn="ctr">
                        <a:lnSpc>
                          <a:spcPct val="107000"/>
                        </a:lnSpc>
                        <a:spcBef>
                          <a:spcPts val="0"/>
                        </a:spcBef>
                        <a:spcAft>
                          <a:spcPts val="0"/>
                        </a:spcAft>
                      </a:pPr>
                      <a:r>
                        <a:rPr lang="en-US" sz="1000" kern="1200">
                          <a:effectLst/>
                        </a:rPr>
                        <a:t>Recreation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a:effectLst/>
                        </a:rPr>
                        <a:t>Commuting </a:t>
                      </a:r>
                      <a:endParaRPr lang="en-US" sz="1000" dirty="0">
                        <a:effectLst/>
                      </a:endParaRPr>
                    </a:p>
                    <a:p>
                      <a:pPr marL="0" marR="0" algn="ctr">
                        <a:lnSpc>
                          <a:spcPct val="107000"/>
                        </a:lnSpc>
                        <a:spcBef>
                          <a:spcPts val="0"/>
                        </a:spcBef>
                        <a:spcAft>
                          <a:spcPts val="0"/>
                        </a:spcAft>
                      </a:pPr>
                      <a:r>
                        <a:rPr lang="en-US" sz="1000" kern="1200" dirty="0">
                          <a:effectLst/>
                        </a:rPr>
                        <a:t>Low </a:t>
                      </a:r>
                      <a:r>
                        <a:rPr lang="en-US" sz="1000" kern="1200" dirty="0" smtClean="0">
                          <a:effectLst/>
                        </a:rPr>
                        <a:t>connectivity</a:t>
                      </a:r>
                    </a:p>
                  </a:txBody>
                  <a:tcPr marL="54040" marR="54040" marT="0" marB="0" anchor="ctr"/>
                </a:tc>
                <a:tc>
                  <a:txBody>
                    <a:bodyPr/>
                    <a:lstStyle/>
                    <a:p>
                      <a:pPr marL="0" marR="0" algn="ctr">
                        <a:lnSpc>
                          <a:spcPct val="107000"/>
                        </a:lnSpc>
                        <a:spcBef>
                          <a:spcPts val="0"/>
                        </a:spcBef>
                        <a:spcAft>
                          <a:spcPts val="0"/>
                        </a:spcAft>
                      </a:pPr>
                      <a:r>
                        <a:rPr lang="en-US" sz="1000" kern="1200">
                          <a:effectLst/>
                        </a:rPr>
                        <a:t>Healthy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extLst>
                  <a:ext uri="{0D108BD9-81ED-4DB2-BD59-A6C34878D82A}">
                    <a16:rowId xmlns:a16="http://schemas.microsoft.com/office/drawing/2014/main" val="10004"/>
                  </a:ext>
                </a:extLst>
              </a:tr>
              <a:tr h="274320">
                <a:tc>
                  <a:txBody>
                    <a:bodyPr/>
                    <a:lstStyle/>
                    <a:p>
                      <a:pPr marL="0" marR="0">
                        <a:lnSpc>
                          <a:spcPct val="107000"/>
                        </a:lnSpc>
                        <a:spcBef>
                          <a:spcPts val="0"/>
                        </a:spcBef>
                        <a:spcAft>
                          <a:spcPts val="0"/>
                        </a:spcAft>
                      </a:pPr>
                      <a:r>
                        <a:rPr lang="en-US" sz="1000" kern="1200">
                          <a:effectLst/>
                        </a:rPr>
                        <a:t>Suburban pioneer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smtClean="0">
                          <a:effectLst/>
                        </a:rPr>
                        <a:t>City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Middle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smtClean="0">
                          <a:effectLst/>
                        </a:rPr>
                        <a:t>Diverse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smtClean="0">
                          <a:effectLst/>
                        </a:rPr>
                        <a:t>Families,</a:t>
                      </a:r>
                      <a:r>
                        <a:rPr lang="en-US" sz="1000" kern="1200" baseline="0" dirty="0" smtClean="0">
                          <a:effectLst/>
                        </a:rPr>
                        <a:t> </a:t>
                      </a:r>
                      <a:r>
                        <a:rPr lang="en-US" sz="1000" kern="1200" dirty="0" smtClean="0">
                          <a:effectLst/>
                        </a:rPr>
                        <a:t>Owning</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a:effectLst/>
                        </a:rPr>
                        <a:t>Mixed use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extLst>
                  <a:ext uri="{0D108BD9-81ED-4DB2-BD59-A6C34878D82A}">
                    <a16:rowId xmlns:a16="http://schemas.microsoft.com/office/drawing/2014/main" val="10005"/>
                  </a:ext>
                </a:extLst>
              </a:tr>
              <a:tr h="274320">
                <a:tc>
                  <a:txBody>
                    <a:bodyPr/>
                    <a:lstStyle/>
                    <a:p>
                      <a:pPr marL="0" marR="0">
                        <a:lnSpc>
                          <a:spcPct val="107000"/>
                        </a:lnSpc>
                        <a:spcBef>
                          <a:spcPts val="0"/>
                        </a:spcBef>
                        <a:spcAft>
                          <a:spcPts val="0"/>
                        </a:spcAft>
                      </a:pPr>
                      <a:r>
                        <a:rPr lang="en-US" sz="1000" kern="1200">
                          <a:effectLst/>
                        </a:rPr>
                        <a:t>Rural/ Micropolitan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Rural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Low</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White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a:effectLst/>
                        </a:rPr>
                        <a:t>Older</a:t>
                      </a:r>
                      <a:endParaRPr lang="en-US" sz="1000" dirty="0">
                        <a:effectLst/>
                      </a:endParaRPr>
                    </a:p>
                    <a:p>
                      <a:pPr marL="0" marR="0" algn="ctr">
                        <a:lnSpc>
                          <a:spcPct val="107000"/>
                        </a:lnSpc>
                        <a:spcBef>
                          <a:spcPts val="0"/>
                        </a:spcBef>
                        <a:spcAft>
                          <a:spcPts val="0"/>
                        </a:spcAft>
                      </a:pPr>
                      <a:r>
                        <a:rPr lang="en-US" sz="1000" kern="1200" dirty="0">
                          <a:effectLst/>
                        </a:rPr>
                        <a:t>Single HH </a:t>
                      </a:r>
                      <a:endParaRPr lang="en-US" sz="1000" dirty="0">
                        <a:effectLst/>
                      </a:endParaRPr>
                    </a:p>
                  </a:txBody>
                  <a:tcPr marL="54040" marR="54040" marT="0" marB="0" anchor="ctr"/>
                </a:tc>
                <a:tc>
                  <a:txBody>
                    <a:bodyPr/>
                    <a:lstStyle/>
                    <a:p>
                      <a:pPr marL="0" marR="0" algn="ctr">
                        <a:lnSpc>
                          <a:spcPct val="107000"/>
                        </a:lnSpc>
                        <a:spcBef>
                          <a:spcPts val="0"/>
                        </a:spcBef>
                        <a:spcAft>
                          <a:spcPts val="0"/>
                        </a:spcAft>
                      </a:pPr>
                      <a:r>
                        <a:rPr lang="en-US" sz="1000" kern="12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Low traffic</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extLst>
                  <a:ext uri="{0D108BD9-81ED-4DB2-BD59-A6C34878D82A}">
                    <a16:rowId xmlns:a16="http://schemas.microsoft.com/office/drawing/2014/main" val="10006"/>
                  </a:ext>
                </a:extLst>
              </a:tr>
              <a:tr h="274320">
                <a:tc>
                  <a:txBody>
                    <a:bodyPr/>
                    <a:lstStyle/>
                    <a:p>
                      <a:pPr marL="0" marR="0">
                        <a:lnSpc>
                          <a:spcPct val="107000"/>
                        </a:lnSpc>
                        <a:spcBef>
                          <a:spcPts val="0"/>
                        </a:spcBef>
                        <a:spcAft>
                          <a:spcPts val="0"/>
                        </a:spcAft>
                      </a:pPr>
                      <a:r>
                        <a:rPr lang="en-US" sz="1000" kern="1200">
                          <a:effectLst/>
                        </a:rPr>
                        <a:t>City pioneer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smtClean="0">
                          <a:effectLst/>
                        </a:rPr>
                        <a:t>City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Lower-middle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smtClean="0">
                          <a:effectLst/>
                        </a:rPr>
                        <a:t>Diverse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a:effectLst/>
                        </a:rPr>
                        <a:t>Older</a:t>
                      </a:r>
                      <a:endParaRPr lang="en-US" sz="1000" dirty="0">
                        <a:effectLst/>
                      </a:endParaRPr>
                    </a:p>
                    <a:p>
                      <a:pPr marL="0" marR="0" algn="ctr">
                        <a:lnSpc>
                          <a:spcPct val="107000"/>
                        </a:lnSpc>
                        <a:spcBef>
                          <a:spcPts val="0"/>
                        </a:spcBef>
                        <a:spcAft>
                          <a:spcPts val="0"/>
                        </a:spcAft>
                      </a:pPr>
                      <a:r>
                        <a:rPr lang="en-US" sz="1000" kern="1200" dirty="0" smtClean="0">
                          <a:effectLst/>
                        </a:rPr>
                        <a:t>Single</a:t>
                      </a:r>
                      <a:r>
                        <a:rPr lang="en-US" sz="1000" kern="1200" baseline="0" dirty="0" smtClean="0">
                          <a:effectLst/>
                        </a:rPr>
                        <a:t>, f</a:t>
                      </a:r>
                      <a:r>
                        <a:rPr lang="en-US" sz="1000" kern="1200" dirty="0" smtClean="0">
                          <a:effectLst/>
                        </a:rPr>
                        <a:t>emale </a:t>
                      </a:r>
                      <a:r>
                        <a:rPr lang="en-US" sz="1000" kern="1200" dirty="0">
                          <a:effectLst/>
                        </a:rPr>
                        <a:t>HH</a:t>
                      </a:r>
                      <a:endParaRPr lang="en-US" sz="1000" dirty="0">
                        <a:effectLst/>
                      </a:endParaRPr>
                    </a:p>
                    <a:p>
                      <a:pPr marL="0" marR="0" algn="ctr">
                        <a:lnSpc>
                          <a:spcPct val="107000"/>
                        </a:lnSpc>
                        <a:spcBef>
                          <a:spcPts val="0"/>
                        </a:spcBef>
                        <a:spcAft>
                          <a:spcPts val="0"/>
                        </a:spcAft>
                      </a:pPr>
                      <a:r>
                        <a:rPr lang="en-US" sz="1000" kern="1200" dirty="0">
                          <a:effectLst/>
                        </a:rPr>
                        <a:t>Rentals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a:effectLst/>
                        </a:rPr>
                        <a:t>Mixed use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a:effectLst/>
                        </a:rPr>
                        <a:t>High traffic</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extLst>
                  <a:ext uri="{0D108BD9-81ED-4DB2-BD59-A6C34878D82A}">
                    <a16:rowId xmlns:a16="http://schemas.microsoft.com/office/drawing/2014/main" val="10007"/>
                  </a:ext>
                </a:extLst>
              </a:tr>
              <a:tr h="274320">
                <a:tc>
                  <a:txBody>
                    <a:bodyPr/>
                    <a:lstStyle/>
                    <a:p>
                      <a:pPr marL="0" marR="0">
                        <a:lnSpc>
                          <a:spcPct val="107000"/>
                        </a:lnSpc>
                        <a:spcBef>
                          <a:spcPts val="0"/>
                        </a:spcBef>
                        <a:spcAft>
                          <a:spcPts val="0"/>
                        </a:spcAft>
                      </a:pPr>
                      <a:r>
                        <a:rPr lang="en-US" sz="1000" kern="1200">
                          <a:effectLst/>
                        </a:rPr>
                        <a:t>Hispanic small towns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Lower-middle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smtClean="0">
                          <a:effectLst/>
                        </a:rPr>
                        <a:t>Hispanic</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a:effectLst/>
                        </a:rPr>
                        <a:t>Some mixed use</a:t>
                      </a:r>
                      <a:endParaRPr lang="en-US" sz="1000" dirty="0">
                        <a:effectLst/>
                      </a:endParaRPr>
                    </a:p>
                    <a:p>
                      <a:pPr marL="0" marR="0" algn="ctr">
                        <a:lnSpc>
                          <a:spcPct val="107000"/>
                        </a:lnSpc>
                        <a:spcBef>
                          <a:spcPts val="0"/>
                        </a:spcBef>
                        <a:spcAft>
                          <a:spcPts val="0"/>
                        </a:spcAft>
                      </a:pPr>
                      <a:r>
                        <a:rPr lang="en-US" sz="1000" kern="1200" dirty="0">
                          <a:effectLst/>
                        </a:rPr>
                        <a:t>Less greenspace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a:effectLst/>
                        </a:rPr>
                        <a:t>Less commuting </a:t>
                      </a:r>
                      <a:endParaRPr lang="en-US" sz="1000" dirty="0">
                        <a:effectLst/>
                      </a:endParaRPr>
                    </a:p>
                    <a:p>
                      <a:pPr marL="0" marR="0" algn="ctr">
                        <a:lnSpc>
                          <a:spcPct val="107000"/>
                        </a:lnSpc>
                        <a:spcBef>
                          <a:spcPts val="0"/>
                        </a:spcBef>
                        <a:spcAft>
                          <a:spcPts val="0"/>
                        </a:spcAft>
                      </a:pPr>
                      <a:r>
                        <a:rPr lang="en-US" sz="1000" kern="1200" dirty="0">
                          <a:effectLst/>
                        </a:rPr>
                        <a:t>Low traffic</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a:effectLst/>
                        </a:rPr>
                        <a:t>Unhealthy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extLst>
                  <a:ext uri="{0D108BD9-81ED-4DB2-BD59-A6C34878D82A}">
                    <a16:rowId xmlns:a16="http://schemas.microsoft.com/office/drawing/2014/main" val="10008"/>
                  </a:ext>
                </a:extLst>
              </a:tr>
              <a:tr h="274320">
                <a:tc>
                  <a:txBody>
                    <a:bodyPr/>
                    <a:lstStyle/>
                    <a:p>
                      <a:pPr marL="0" marR="0">
                        <a:lnSpc>
                          <a:spcPct val="107000"/>
                        </a:lnSpc>
                        <a:spcBef>
                          <a:spcPts val="0"/>
                        </a:spcBef>
                        <a:spcAft>
                          <a:spcPts val="0"/>
                        </a:spcAft>
                      </a:pPr>
                      <a:r>
                        <a:rPr lang="en-US" sz="1000" kern="1200">
                          <a:effectLst/>
                        </a:rPr>
                        <a:t>Inner city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Urban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Low</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smtClean="0">
                          <a:effectLst/>
                        </a:rPr>
                        <a:t>Black, </a:t>
                      </a:r>
                      <a:r>
                        <a:rPr lang="en-US" sz="1000" kern="1200" dirty="0">
                          <a:effectLst/>
                        </a:rPr>
                        <a:t>Hispanic</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smtClean="0">
                          <a:effectLst/>
                        </a:rPr>
                        <a:t>Rentals,</a:t>
                      </a:r>
                      <a:r>
                        <a:rPr lang="en-US" sz="1000" kern="1200" baseline="0" dirty="0" smtClean="0">
                          <a:effectLst/>
                        </a:rPr>
                        <a:t> </a:t>
                      </a:r>
                      <a:r>
                        <a:rPr lang="en-US" sz="1000" kern="1200" dirty="0" err="1" smtClean="0">
                          <a:effectLst/>
                        </a:rPr>
                        <a:t>Vacants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a:effectLst/>
                        </a:rPr>
                        <a:t>Unhealthy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623817050"/>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2"/>
          </p:nvPr>
        </p:nvSpPr>
        <p:spPr/>
        <p:txBody>
          <a:bodyPr/>
          <a:lstStyle/>
          <a:p>
            <a:r>
              <a:rPr lang="en-US" dirty="0"/>
              <a:t>Neighborhood archetypes for understanding disparities in prostate cancer mortality</a:t>
            </a:r>
          </a:p>
        </p:txBody>
      </p:sp>
      <p:sp>
        <p:nvSpPr>
          <p:cNvPr id="4" name="Title 3"/>
          <p:cNvSpPr>
            <a:spLocks noGrp="1"/>
          </p:cNvSpPr>
          <p:nvPr>
            <p:ph type="title"/>
          </p:nvPr>
        </p:nvSpPr>
        <p:spPr/>
        <p:txBody>
          <a:bodyPr/>
          <a:lstStyle/>
          <a:p>
            <a:r>
              <a:rPr lang="en-US" dirty="0" smtClean="0"/>
              <a:t>Neighborhood archetypes</a:t>
            </a:r>
            <a:endParaRPr lang="en-US" dirty="0"/>
          </a:p>
        </p:txBody>
      </p:sp>
      <p:sp>
        <p:nvSpPr>
          <p:cNvPr id="5" name="Text Placeholder 4"/>
          <p:cNvSpPr>
            <a:spLocks noGrp="1"/>
          </p:cNvSpPr>
          <p:nvPr>
            <p:ph type="body" sz="quarter" idx="15"/>
          </p:nvPr>
        </p:nvSpPr>
        <p:spPr/>
        <p:txBody>
          <a:bodyPr/>
          <a:lstStyle/>
          <a:p>
            <a:r>
              <a:rPr lang="en-US" dirty="0" smtClean="0"/>
              <a:t>9-class model, CA census tracts, 2000</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949928447"/>
              </p:ext>
            </p:extLst>
          </p:nvPr>
        </p:nvGraphicFramePr>
        <p:xfrm>
          <a:off x="302781" y="1327720"/>
          <a:ext cx="8556601" cy="3320796"/>
        </p:xfrm>
        <a:graphic>
          <a:graphicData uri="http://schemas.openxmlformats.org/drawingml/2006/table">
            <a:tbl>
              <a:tblPr firstRow="1" firstCol="1" bandRow="1">
                <a:tableStyleId>{5C22544A-7EE6-4342-B048-85BDC9FD1C3A}</a:tableStyleId>
              </a:tblPr>
              <a:tblGrid>
                <a:gridCol w="1768244">
                  <a:extLst>
                    <a:ext uri="{9D8B030D-6E8A-4147-A177-3AD203B41FA5}">
                      <a16:colId xmlns:a16="http://schemas.microsoft.com/office/drawing/2014/main" val="20000"/>
                    </a:ext>
                  </a:extLst>
                </a:gridCol>
                <a:gridCol w="763009">
                  <a:extLst>
                    <a:ext uri="{9D8B030D-6E8A-4147-A177-3AD203B41FA5}">
                      <a16:colId xmlns:a16="http://schemas.microsoft.com/office/drawing/2014/main" val="20001"/>
                    </a:ext>
                  </a:extLst>
                </a:gridCol>
                <a:gridCol w="902289">
                  <a:extLst>
                    <a:ext uri="{9D8B030D-6E8A-4147-A177-3AD203B41FA5}">
                      <a16:colId xmlns:a16="http://schemas.microsoft.com/office/drawing/2014/main" val="20002"/>
                    </a:ext>
                  </a:extLst>
                </a:gridCol>
                <a:gridCol w="1011290">
                  <a:extLst>
                    <a:ext uri="{9D8B030D-6E8A-4147-A177-3AD203B41FA5}">
                      <a16:colId xmlns:a16="http://schemas.microsoft.com/office/drawing/2014/main" val="20003"/>
                    </a:ext>
                  </a:extLst>
                </a:gridCol>
                <a:gridCol w="1180848">
                  <a:extLst>
                    <a:ext uri="{9D8B030D-6E8A-4147-A177-3AD203B41FA5}">
                      <a16:colId xmlns:a16="http://schemas.microsoft.com/office/drawing/2014/main" val="20004"/>
                    </a:ext>
                  </a:extLst>
                </a:gridCol>
                <a:gridCol w="1102124">
                  <a:extLst>
                    <a:ext uri="{9D8B030D-6E8A-4147-A177-3AD203B41FA5}">
                      <a16:colId xmlns:a16="http://schemas.microsoft.com/office/drawing/2014/main" val="20005"/>
                    </a:ext>
                  </a:extLst>
                </a:gridCol>
                <a:gridCol w="1083958">
                  <a:extLst>
                    <a:ext uri="{9D8B030D-6E8A-4147-A177-3AD203B41FA5}">
                      <a16:colId xmlns:a16="http://schemas.microsoft.com/office/drawing/2014/main" val="20006"/>
                    </a:ext>
                  </a:extLst>
                </a:gridCol>
                <a:gridCol w="744839">
                  <a:extLst>
                    <a:ext uri="{9D8B030D-6E8A-4147-A177-3AD203B41FA5}">
                      <a16:colId xmlns:a16="http://schemas.microsoft.com/office/drawing/2014/main" val="20007"/>
                    </a:ext>
                  </a:extLst>
                </a:gridCol>
              </a:tblGrid>
              <a:tr h="274320">
                <a:tc>
                  <a:txBody>
                    <a:bodyPr/>
                    <a:lstStyle/>
                    <a:p>
                      <a:pPr marL="0" marR="0" algn="ctr">
                        <a:lnSpc>
                          <a:spcPct val="107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err="1">
                          <a:effectLst/>
                        </a:rPr>
                        <a:t>Urbanicity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a:effectLst/>
                        </a:rPr>
                        <a:t>SES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Demographics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smtClean="0">
                          <a:effectLst/>
                        </a:rPr>
                        <a:t>Age</a:t>
                      </a:r>
                      <a:r>
                        <a:rPr lang="en-US" sz="1000" kern="1200" baseline="0" dirty="0" smtClean="0">
                          <a:effectLst/>
                        </a:rPr>
                        <a:t> and h</a:t>
                      </a:r>
                      <a:r>
                        <a:rPr lang="en-US" sz="1000" kern="1200" dirty="0" smtClean="0">
                          <a:effectLst/>
                        </a:rPr>
                        <a:t>ouseholds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a:effectLst/>
                        </a:rPr>
                        <a:t>Land use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Commuting and streets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Food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extLst>
                  <a:ext uri="{0D108BD9-81ED-4DB2-BD59-A6C34878D82A}">
                    <a16:rowId xmlns:a16="http://schemas.microsoft.com/office/drawing/2014/main" val="10000"/>
                  </a:ext>
                </a:extLst>
              </a:tr>
              <a:tr h="274320">
                <a:tc>
                  <a:txBody>
                    <a:bodyPr/>
                    <a:lstStyle/>
                    <a:p>
                      <a:pPr marL="0" marR="0">
                        <a:lnSpc>
                          <a:spcPct val="107000"/>
                        </a:lnSpc>
                        <a:spcBef>
                          <a:spcPts val="0"/>
                        </a:spcBef>
                        <a:spcAft>
                          <a:spcPts val="0"/>
                        </a:spcAft>
                      </a:pPr>
                      <a:r>
                        <a:rPr lang="en-US" sz="1000" kern="1200" dirty="0">
                          <a:effectLst/>
                        </a:rPr>
                        <a:t>Upper middle-class suburb</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solidFill>
                      <a:srgbClr val="90BD31"/>
                    </a:solidFill>
                  </a:tcPr>
                </a:tc>
                <a:tc>
                  <a:txBody>
                    <a:bodyPr/>
                    <a:lstStyle/>
                    <a:p>
                      <a:pPr marL="0" marR="0" algn="ctr">
                        <a:lnSpc>
                          <a:spcPct val="107000"/>
                        </a:lnSpc>
                        <a:spcBef>
                          <a:spcPts val="0"/>
                        </a:spcBef>
                        <a:spcAft>
                          <a:spcPts val="0"/>
                        </a:spcAft>
                      </a:pPr>
                      <a:r>
                        <a:rPr lang="en-US" sz="1000" kern="12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solidFill>
                      <a:srgbClr val="90BD31"/>
                    </a:solidFill>
                  </a:tcPr>
                </a:tc>
                <a:tc>
                  <a:txBody>
                    <a:bodyPr/>
                    <a:lstStyle/>
                    <a:p>
                      <a:pPr marL="0" marR="0" algn="ctr">
                        <a:lnSpc>
                          <a:spcPct val="107000"/>
                        </a:lnSpc>
                        <a:spcBef>
                          <a:spcPts val="0"/>
                        </a:spcBef>
                        <a:spcAft>
                          <a:spcPts val="0"/>
                        </a:spcAft>
                      </a:pPr>
                      <a:r>
                        <a:rPr lang="en-US" sz="1000" kern="1200" dirty="0">
                          <a:effectLst/>
                        </a:rPr>
                        <a:t>High</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solidFill>
                      <a:srgbClr val="90BD31"/>
                    </a:solidFill>
                  </a:tcPr>
                </a:tc>
                <a:tc>
                  <a:txBody>
                    <a:bodyPr/>
                    <a:lstStyle/>
                    <a:p>
                      <a:pPr marL="0" marR="0" algn="ctr">
                        <a:lnSpc>
                          <a:spcPct val="107000"/>
                        </a:lnSpc>
                        <a:spcBef>
                          <a:spcPts val="0"/>
                        </a:spcBef>
                        <a:spcAft>
                          <a:spcPts val="0"/>
                        </a:spcAft>
                      </a:pPr>
                      <a:r>
                        <a:rPr lang="en-US" sz="1000" kern="1200" dirty="0">
                          <a:effectLst/>
                        </a:rPr>
                        <a:t>White/API</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solidFill>
                      <a:srgbClr val="90BD31"/>
                    </a:solidFill>
                  </a:tcPr>
                </a:tc>
                <a:tc>
                  <a:txBody>
                    <a:bodyPr/>
                    <a:lstStyle/>
                    <a:p>
                      <a:pPr marL="0" marR="0" algn="ctr">
                        <a:lnSpc>
                          <a:spcPct val="107000"/>
                        </a:lnSpc>
                        <a:spcBef>
                          <a:spcPts val="0"/>
                        </a:spcBef>
                        <a:spcAft>
                          <a:spcPts val="0"/>
                        </a:spcAft>
                      </a:pPr>
                      <a:r>
                        <a:rPr lang="en-US" sz="1000" kern="1200" dirty="0">
                          <a:effectLst/>
                        </a:rPr>
                        <a:t>Midlife</a:t>
                      </a:r>
                      <a:endParaRPr lang="en-US" sz="1000" dirty="0">
                        <a:effectLst/>
                      </a:endParaRPr>
                    </a:p>
                    <a:p>
                      <a:pPr marL="0" marR="0" algn="ctr">
                        <a:lnSpc>
                          <a:spcPct val="107000"/>
                        </a:lnSpc>
                        <a:spcBef>
                          <a:spcPts val="0"/>
                        </a:spcBef>
                        <a:spcAft>
                          <a:spcPts val="0"/>
                        </a:spcAft>
                      </a:pPr>
                      <a:r>
                        <a:rPr lang="en-US" sz="1000" kern="1200" dirty="0">
                          <a:effectLst/>
                        </a:rPr>
                        <a:t>Fewer </a:t>
                      </a:r>
                      <a:r>
                        <a:rPr lang="en-US" sz="1000" kern="1200" baseline="0" dirty="0" smtClean="0">
                          <a:effectLst/>
                        </a:rPr>
                        <a:t>female </a:t>
                      </a:r>
                      <a:r>
                        <a:rPr lang="en-US" sz="1000" kern="1200" dirty="0" smtClean="0">
                          <a:effectLst/>
                        </a:rPr>
                        <a:t>HH </a:t>
                      </a:r>
                      <a:endParaRPr lang="en-US" sz="1000" dirty="0">
                        <a:effectLst/>
                      </a:endParaRPr>
                    </a:p>
                  </a:txBody>
                  <a:tcPr marL="54040" marR="54040" marT="0" marB="0" anchor="ctr">
                    <a:solidFill>
                      <a:srgbClr val="90BD31"/>
                    </a:solidFill>
                  </a:tcPr>
                </a:tc>
                <a:tc>
                  <a:txBody>
                    <a:bodyPr/>
                    <a:lstStyle/>
                    <a:p>
                      <a:pPr marL="0" marR="0" algn="ctr">
                        <a:lnSpc>
                          <a:spcPct val="107000"/>
                        </a:lnSpc>
                        <a:spcBef>
                          <a:spcPts val="0"/>
                        </a:spcBef>
                        <a:spcAft>
                          <a:spcPts val="0"/>
                        </a:spcAft>
                      </a:pPr>
                      <a:r>
                        <a:rPr lang="en-US" sz="1000" kern="1200">
                          <a:effectLst/>
                        </a:rPr>
                        <a:t>Greenspace Recreation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solidFill>
                      <a:srgbClr val="90BD31"/>
                    </a:solidFill>
                  </a:tcPr>
                </a:tc>
                <a:tc>
                  <a:txBody>
                    <a:bodyPr/>
                    <a:lstStyle/>
                    <a:p>
                      <a:pPr marL="0" marR="0" algn="ctr">
                        <a:lnSpc>
                          <a:spcPct val="107000"/>
                        </a:lnSpc>
                        <a:spcBef>
                          <a:spcPts val="0"/>
                        </a:spcBef>
                        <a:spcAft>
                          <a:spcPts val="0"/>
                        </a:spcAft>
                      </a:pPr>
                      <a:r>
                        <a:rPr lang="en-US" sz="1000" kern="1200">
                          <a:effectLst/>
                        </a:rPr>
                        <a:t>Low connectivity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solidFill>
                      <a:srgbClr val="90BD31"/>
                    </a:solidFill>
                  </a:tcPr>
                </a:tc>
                <a:tc>
                  <a:txBody>
                    <a:bodyPr/>
                    <a:lstStyle/>
                    <a:p>
                      <a:pPr marL="0" marR="0" algn="ctr">
                        <a:lnSpc>
                          <a:spcPct val="107000"/>
                        </a:lnSpc>
                        <a:spcBef>
                          <a:spcPts val="0"/>
                        </a:spcBef>
                        <a:spcAft>
                          <a:spcPts val="0"/>
                        </a:spcAft>
                      </a:pPr>
                      <a:r>
                        <a:rPr lang="en-US" sz="1000" kern="12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solidFill>
                      <a:srgbClr val="90BD31"/>
                    </a:solidFill>
                  </a:tcPr>
                </a:tc>
                <a:extLst>
                  <a:ext uri="{0D108BD9-81ED-4DB2-BD59-A6C34878D82A}">
                    <a16:rowId xmlns:a16="http://schemas.microsoft.com/office/drawing/2014/main" val="10001"/>
                  </a:ext>
                </a:extLst>
              </a:tr>
              <a:tr h="274320">
                <a:tc>
                  <a:txBody>
                    <a:bodyPr/>
                    <a:lstStyle/>
                    <a:p>
                      <a:pPr marL="0" marR="0">
                        <a:lnSpc>
                          <a:spcPct val="107000"/>
                        </a:lnSpc>
                        <a:spcBef>
                          <a:spcPts val="0"/>
                        </a:spcBef>
                        <a:spcAft>
                          <a:spcPts val="0"/>
                        </a:spcAft>
                      </a:pPr>
                      <a:r>
                        <a:rPr lang="en-US" sz="1000" kern="1200">
                          <a:effectLst/>
                        </a:rPr>
                        <a:t>High status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solidFill>
                      <a:srgbClr val="90BD31"/>
                    </a:solidFill>
                  </a:tcPr>
                </a:tc>
                <a:tc>
                  <a:txBody>
                    <a:bodyPr/>
                    <a:lstStyle/>
                    <a:p>
                      <a:pPr marL="0" marR="0" algn="ctr">
                        <a:lnSpc>
                          <a:spcPct val="107000"/>
                        </a:lnSpc>
                        <a:spcBef>
                          <a:spcPts val="0"/>
                        </a:spcBef>
                        <a:spcAft>
                          <a:spcPts val="0"/>
                        </a:spcAft>
                      </a:pPr>
                      <a:r>
                        <a:rPr lang="en-US" sz="1000" kern="12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solidFill>
                      <a:srgbClr val="90BD31"/>
                    </a:solidFill>
                  </a:tcPr>
                </a:tc>
                <a:tc>
                  <a:txBody>
                    <a:bodyPr/>
                    <a:lstStyle/>
                    <a:p>
                      <a:pPr marL="0" marR="0" algn="ctr">
                        <a:lnSpc>
                          <a:spcPct val="107000"/>
                        </a:lnSpc>
                        <a:spcBef>
                          <a:spcPts val="0"/>
                        </a:spcBef>
                        <a:spcAft>
                          <a:spcPts val="0"/>
                        </a:spcAft>
                      </a:pPr>
                      <a:r>
                        <a:rPr lang="en-US" sz="1000" kern="1200" dirty="0">
                          <a:effectLst/>
                        </a:rPr>
                        <a:t>High</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solidFill>
                      <a:srgbClr val="90BD31"/>
                    </a:solidFill>
                  </a:tcPr>
                </a:tc>
                <a:tc>
                  <a:txBody>
                    <a:bodyPr/>
                    <a:lstStyle/>
                    <a:p>
                      <a:pPr marL="0" marR="0" algn="ctr">
                        <a:lnSpc>
                          <a:spcPct val="107000"/>
                        </a:lnSpc>
                        <a:spcBef>
                          <a:spcPts val="0"/>
                        </a:spcBef>
                        <a:spcAft>
                          <a:spcPts val="0"/>
                        </a:spcAft>
                      </a:pPr>
                      <a:r>
                        <a:rPr lang="en-US" sz="1000" kern="1200">
                          <a:effectLst/>
                        </a:rPr>
                        <a:t>White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solidFill>
                      <a:srgbClr val="90BD31"/>
                    </a:solidFill>
                  </a:tcPr>
                </a:tc>
                <a:tc>
                  <a:txBody>
                    <a:bodyPr/>
                    <a:lstStyle/>
                    <a:p>
                      <a:pPr marL="0" marR="0" algn="ctr">
                        <a:lnSpc>
                          <a:spcPct val="107000"/>
                        </a:lnSpc>
                        <a:spcBef>
                          <a:spcPts val="0"/>
                        </a:spcBef>
                        <a:spcAft>
                          <a:spcPts val="0"/>
                        </a:spcAft>
                      </a:pPr>
                      <a:r>
                        <a:rPr lang="en-US" sz="1000" kern="1200" dirty="0">
                          <a:effectLst/>
                        </a:rPr>
                        <a:t>Older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solidFill>
                      <a:srgbClr val="90BD31"/>
                    </a:solidFill>
                  </a:tcPr>
                </a:tc>
                <a:tc>
                  <a:txBody>
                    <a:bodyPr/>
                    <a:lstStyle/>
                    <a:p>
                      <a:pPr marL="0" marR="0" algn="ctr">
                        <a:lnSpc>
                          <a:spcPct val="107000"/>
                        </a:lnSpc>
                        <a:spcBef>
                          <a:spcPts val="0"/>
                        </a:spcBef>
                        <a:spcAft>
                          <a:spcPts val="0"/>
                        </a:spcAft>
                      </a:pPr>
                      <a:r>
                        <a:rPr lang="en-US" sz="1000" kern="1200" dirty="0">
                          <a:effectLst/>
                        </a:rPr>
                        <a:t>Greenspace Recreation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solidFill>
                      <a:srgbClr val="90BD31"/>
                    </a:solidFill>
                  </a:tcPr>
                </a:tc>
                <a:tc>
                  <a:txBody>
                    <a:bodyPr/>
                    <a:lstStyle/>
                    <a:p>
                      <a:pPr marL="0" marR="0" algn="ctr">
                        <a:lnSpc>
                          <a:spcPct val="107000"/>
                        </a:lnSpc>
                        <a:spcBef>
                          <a:spcPts val="0"/>
                        </a:spcBef>
                        <a:spcAft>
                          <a:spcPts val="0"/>
                        </a:spcAft>
                      </a:pPr>
                      <a:r>
                        <a:rPr lang="en-US" sz="1000" kern="12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solidFill>
                      <a:srgbClr val="90BD31"/>
                    </a:solidFill>
                  </a:tcPr>
                </a:tc>
                <a:tc>
                  <a:txBody>
                    <a:bodyPr/>
                    <a:lstStyle/>
                    <a:p>
                      <a:pPr marL="0" marR="0" algn="ctr">
                        <a:lnSpc>
                          <a:spcPct val="107000"/>
                        </a:lnSpc>
                        <a:spcBef>
                          <a:spcPts val="0"/>
                        </a:spcBef>
                        <a:spcAft>
                          <a:spcPts val="0"/>
                        </a:spcAft>
                      </a:pPr>
                      <a:r>
                        <a:rPr lang="en-US" sz="1000" kern="1200" dirty="0">
                          <a:effectLst/>
                        </a:rPr>
                        <a:t>Healthy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solidFill>
                      <a:srgbClr val="90BD31"/>
                    </a:solidFill>
                  </a:tcPr>
                </a:tc>
                <a:extLst>
                  <a:ext uri="{0D108BD9-81ED-4DB2-BD59-A6C34878D82A}">
                    <a16:rowId xmlns:a16="http://schemas.microsoft.com/office/drawing/2014/main" val="10002"/>
                  </a:ext>
                </a:extLst>
              </a:tr>
              <a:tr h="274320">
                <a:tc>
                  <a:txBody>
                    <a:bodyPr/>
                    <a:lstStyle/>
                    <a:p>
                      <a:pPr marL="0" marR="0">
                        <a:lnSpc>
                          <a:spcPct val="107000"/>
                        </a:lnSpc>
                        <a:spcBef>
                          <a:spcPts val="0"/>
                        </a:spcBef>
                        <a:spcAft>
                          <a:spcPts val="0"/>
                        </a:spcAft>
                      </a:pPr>
                      <a:r>
                        <a:rPr lang="en-US" sz="1000" kern="1200">
                          <a:effectLst/>
                        </a:rPr>
                        <a:t>New urban/ Pedestrian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Downtown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a:effectLst/>
                        </a:rPr>
                        <a:t>Diverse </a:t>
                      </a:r>
                      <a:endParaRPr lang="en-US" sz="1000" dirty="0">
                        <a:effectLst/>
                      </a:endParaRPr>
                    </a:p>
                    <a:p>
                      <a:pPr marL="0" marR="0" algn="ctr">
                        <a:lnSpc>
                          <a:spcPct val="107000"/>
                        </a:lnSpc>
                        <a:spcBef>
                          <a:spcPts val="0"/>
                        </a:spcBef>
                        <a:spcAft>
                          <a:spcPts val="0"/>
                        </a:spcAft>
                      </a:pPr>
                      <a:r>
                        <a:rPr lang="en-US" sz="1000" kern="1200" dirty="0">
                          <a:effectLst/>
                        </a:rPr>
                        <a:t>(</a:t>
                      </a:r>
                      <a:r>
                        <a:rPr lang="en-US" sz="1000" kern="1200" dirty="0" smtClean="0">
                          <a:effectLst/>
                        </a:rPr>
                        <a:t>non-Hispanic</a:t>
                      </a:r>
                      <a:r>
                        <a:rPr lang="en-US" sz="1000" kern="1200" dirty="0">
                          <a:effectLst/>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smtClean="0">
                          <a:effectLst/>
                        </a:rPr>
                        <a:t>Young,</a:t>
                      </a:r>
                      <a:r>
                        <a:rPr lang="en-US" sz="1000" kern="1200" baseline="0" dirty="0" smtClean="0">
                          <a:effectLst/>
                        </a:rPr>
                        <a:t> </a:t>
                      </a:r>
                      <a:r>
                        <a:rPr lang="en-US" sz="1000" kern="1200" dirty="0" smtClean="0">
                          <a:effectLst/>
                        </a:rPr>
                        <a:t>Singles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Mixed use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High traffic</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extLst>
                  <a:ext uri="{0D108BD9-81ED-4DB2-BD59-A6C34878D82A}">
                    <a16:rowId xmlns:a16="http://schemas.microsoft.com/office/drawing/2014/main" val="10003"/>
                  </a:ext>
                </a:extLst>
              </a:tr>
              <a:tr h="274320">
                <a:tc>
                  <a:txBody>
                    <a:bodyPr/>
                    <a:lstStyle/>
                    <a:p>
                      <a:pPr marL="0" marR="0">
                        <a:lnSpc>
                          <a:spcPct val="107000"/>
                        </a:lnSpc>
                        <a:spcBef>
                          <a:spcPts val="0"/>
                        </a:spcBef>
                        <a:spcAft>
                          <a:spcPts val="0"/>
                        </a:spcAft>
                      </a:pPr>
                      <a:r>
                        <a:rPr lang="en-US" sz="1000" kern="1200">
                          <a:effectLst/>
                        </a:rPr>
                        <a:t>Mixed SES class suburb</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a:effectLst/>
                        </a:rPr>
                        <a:t>Families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Some mixed use</a:t>
                      </a:r>
                      <a:endParaRPr lang="en-US" sz="1000">
                        <a:effectLst/>
                      </a:endParaRPr>
                    </a:p>
                    <a:p>
                      <a:pPr marL="0" marR="0" algn="ctr">
                        <a:lnSpc>
                          <a:spcPct val="107000"/>
                        </a:lnSpc>
                        <a:spcBef>
                          <a:spcPts val="0"/>
                        </a:spcBef>
                        <a:spcAft>
                          <a:spcPts val="0"/>
                        </a:spcAft>
                      </a:pPr>
                      <a:r>
                        <a:rPr lang="en-US" sz="1000" kern="1200">
                          <a:effectLst/>
                        </a:rPr>
                        <a:t>Recreation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a:effectLst/>
                        </a:rPr>
                        <a:t>Commuting </a:t>
                      </a:r>
                      <a:endParaRPr lang="en-US" sz="1000" dirty="0">
                        <a:effectLst/>
                      </a:endParaRPr>
                    </a:p>
                    <a:p>
                      <a:pPr marL="0" marR="0" algn="ctr">
                        <a:lnSpc>
                          <a:spcPct val="107000"/>
                        </a:lnSpc>
                        <a:spcBef>
                          <a:spcPts val="0"/>
                        </a:spcBef>
                        <a:spcAft>
                          <a:spcPts val="0"/>
                        </a:spcAft>
                      </a:pPr>
                      <a:r>
                        <a:rPr lang="en-US" sz="1000" kern="1200" dirty="0">
                          <a:effectLst/>
                        </a:rPr>
                        <a:t>Low </a:t>
                      </a:r>
                      <a:r>
                        <a:rPr lang="en-US" sz="1000" kern="1200" dirty="0" smtClean="0">
                          <a:effectLst/>
                        </a:rPr>
                        <a:t>connectivity</a:t>
                      </a:r>
                    </a:p>
                  </a:txBody>
                  <a:tcPr marL="54040" marR="54040" marT="0" marB="0" anchor="ctr"/>
                </a:tc>
                <a:tc>
                  <a:txBody>
                    <a:bodyPr/>
                    <a:lstStyle/>
                    <a:p>
                      <a:pPr marL="0" marR="0" algn="ctr">
                        <a:lnSpc>
                          <a:spcPct val="107000"/>
                        </a:lnSpc>
                        <a:spcBef>
                          <a:spcPts val="0"/>
                        </a:spcBef>
                        <a:spcAft>
                          <a:spcPts val="0"/>
                        </a:spcAft>
                      </a:pPr>
                      <a:r>
                        <a:rPr lang="en-US" sz="1000" kern="1200">
                          <a:effectLst/>
                        </a:rPr>
                        <a:t>Healthy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extLst>
                  <a:ext uri="{0D108BD9-81ED-4DB2-BD59-A6C34878D82A}">
                    <a16:rowId xmlns:a16="http://schemas.microsoft.com/office/drawing/2014/main" val="10004"/>
                  </a:ext>
                </a:extLst>
              </a:tr>
              <a:tr h="274320">
                <a:tc>
                  <a:txBody>
                    <a:bodyPr/>
                    <a:lstStyle/>
                    <a:p>
                      <a:pPr marL="0" marR="0">
                        <a:lnSpc>
                          <a:spcPct val="107000"/>
                        </a:lnSpc>
                        <a:spcBef>
                          <a:spcPts val="0"/>
                        </a:spcBef>
                        <a:spcAft>
                          <a:spcPts val="0"/>
                        </a:spcAft>
                      </a:pPr>
                      <a:r>
                        <a:rPr lang="en-US" sz="1000" kern="1200">
                          <a:effectLst/>
                        </a:rPr>
                        <a:t>Suburban pioneer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smtClean="0">
                          <a:effectLst/>
                        </a:rPr>
                        <a:t>City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Middle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smtClean="0">
                          <a:effectLst/>
                        </a:rPr>
                        <a:t>Diverse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smtClean="0">
                          <a:effectLst/>
                        </a:rPr>
                        <a:t>Families,</a:t>
                      </a:r>
                      <a:r>
                        <a:rPr lang="en-US" sz="1000" kern="1200" baseline="0" dirty="0" smtClean="0">
                          <a:effectLst/>
                        </a:rPr>
                        <a:t> </a:t>
                      </a:r>
                      <a:r>
                        <a:rPr lang="en-US" sz="1000" kern="1200" dirty="0" smtClean="0">
                          <a:effectLst/>
                        </a:rPr>
                        <a:t>Owning</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a:effectLst/>
                        </a:rPr>
                        <a:t>Mixed use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extLst>
                  <a:ext uri="{0D108BD9-81ED-4DB2-BD59-A6C34878D82A}">
                    <a16:rowId xmlns:a16="http://schemas.microsoft.com/office/drawing/2014/main" val="10005"/>
                  </a:ext>
                </a:extLst>
              </a:tr>
              <a:tr h="274320">
                <a:tc>
                  <a:txBody>
                    <a:bodyPr/>
                    <a:lstStyle/>
                    <a:p>
                      <a:pPr marL="0" marR="0">
                        <a:lnSpc>
                          <a:spcPct val="107000"/>
                        </a:lnSpc>
                        <a:spcBef>
                          <a:spcPts val="0"/>
                        </a:spcBef>
                        <a:spcAft>
                          <a:spcPts val="0"/>
                        </a:spcAft>
                      </a:pPr>
                      <a:r>
                        <a:rPr lang="en-US" sz="1000" kern="1200">
                          <a:effectLst/>
                        </a:rPr>
                        <a:t>Rural/ Micropolitan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Rural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Low</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White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a:effectLst/>
                        </a:rPr>
                        <a:t>Older</a:t>
                      </a:r>
                      <a:endParaRPr lang="en-US" sz="1000" dirty="0">
                        <a:effectLst/>
                      </a:endParaRPr>
                    </a:p>
                    <a:p>
                      <a:pPr marL="0" marR="0" algn="ctr">
                        <a:lnSpc>
                          <a:spcPct val="107000"/>
                        </a:lnSpc>
                        <a:spcBef>
                          <a:spcPts val="0"/>
                        </a:spcBef>
                        <a:spcAft>
                          <a:spcPts val="0"/>
                        </a:spcAft>
                      </a:pPr>
                      <a:r>
                        <a:rPr lang="en-US" sz="1000" kern="1200" dirty="0">
                          <a:effectLst/>
                        </a:rPr>
                        <a:t>Single HH </a:t>
                      </a:r>
                      <a:endParaRPr lang="en-US" sz="1000" dirty="0">
                        <a:effectLst/>
                      </a:endParaRPr>
                    </a:p>
                  </a:txBody>
                  <a:tcPr marL="54040" marR="54040" marT="0" marB="0" anchor="ctr"/>
                </a:tc>
                <a:tc>
                  <a:txBody>
                    <a:bodyPr/>
                    <a:lstStyle/>
                    <a:p>
                      <a:pPr marL="0" marR="0" algn="ctr">
                        <a:lnSpc>
                          <a:spcPct val="107000"/>
                        </a:lnSpc>
                        <a:spcBef>
                          <a:spcPts val="0"/>
                        </a:spcBef>
                        <a:spcAft>
                          <a:spcPts val="0"/>
                        </a:spcAft>
                      </a:pPr>
                      <a:r>
                        <a:rPr lang="en-US" sz="1000" kern="12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Low traffic</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extLst>
                  <a:ext uri="{0D108BD9-81ED-4DB2-BD59-A6C34878D82A}">
                    <a16:rowId xmlns:a16="http://schemas.microsoft.com/office/drawing/2014/main" val="10006"/>
                  </a:ext>
                </a:extLst>
              </a:tr>
              <a:tr h="274320">
                <a:tc>
                  <a:txBody>
                    <a:bodyPr/>
                    <a:lstStyle/>
                    <a:p>
                      <a:pPr marL="0" marR="0">
                        <a:lnSpc>
                          <a:spcPct val="107000"/>
                        </a:lnSpc>
                        <a:spcBef>
                          <a:spcPts val="0"/>
                        </a:spcBef>
                        <a:spcAft>
                          <a:spcPts val="0"/>
                        </a:spcAft>
                      </a:pPr>
                      <a:r>
                        <a:rPr lang="en-US" sz="1000" kern="1200">
                          <a:effectLst/>
                        </a:rPr>
                        <a:t>City pioneer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smtClean="0">
                          <a:effectLst/>
                        </a:rPr>
                        <a:t>City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Lower-middle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smtClean="0">
                          <a:effectLst/>
                        </a:rPr>
                        <a:t>Diverse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a:effectLst/>
                        </a:rPr>
                        <a:t>Older</a:t>
                      </a:r>
                      <a:endParaRPr lang="en-US" sz="1000" dirty="0">
                        <a:effectLst/>
                      </a:endParaRPr>
                    </a:p>
                    <a:p>
                      <a:pPr marL="0" marR="0" algn="ctr">
                        <a:lnSpc>
                          <a:spcPct val="107000"/>
                        </a:lnSpc>
                        <a:spcBef>
                          <a:spcPts val="0"/>
                        </a:spcBef>
                        <a:spcAft>
                          <a:spcPts val="0"/>
                        </a:spcAft>
                      </a:pPr>
                      <a:r>
                        <a:rPr lang="en-US" sz="1000" kern="1200" dirty="0" smtClean="0">
                          <a:effectLst/>
                        </a:rPr>
                        <a:t>Single</a:t>
                      </a:r>
                      <a:r>
                        <a:rPr lang="en-US" sz="1000" kern="1200" baseline="0" dirty="0" smtClean="0">
                          <a:effectLst/>
                        </a:rPr>
                        <a:t>, f</a:t>
                      </a:r>
                      <a:r>
                        <a:rPr lang="en-US" sz="1000" kern="1200" dirty="0" smtClean="0">
                          <a:effectLst/>
                        </a:rPr>
                        <a:t>emale </a:t>
                      </a:r>
                      <a:r>
                        <a:rPr lang="en-US" sz="1000" kern="1200" dirty="0">
                          <a:effectLst/>
                        </a:rPr>
                        <a:t>HH</a:t>
                      </a:r>
                      <a:endParaRPr lang="en-US" sz="1000" dirty="0">
                        <a:effectLst/>
                      </a:endParaRPr>
                    </a:p>
                    <a:p>
                      <a:pPr marL="0" marR="0" algn="ctr">
                        <a:lnSpc>
                          <a:spcPct val="107000"/>
                        </a:lnSpc>
                        <a:spcBef>
                          <a:spcPts val="0"/>
                        </a:spcBef>
                        <a:spcAft>
                          <a:spcPts val="0"/>
                        </a:spcAft>
                      </a:pPr>
                      <a:r>
                        <a:rPr lang="en-US" sz="1000" kern="1200" dirty="0">
                          <a:effectLst/>
                        </a:rPr>
                        <a:t>Rentals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a:effectLst/>
                        </a:rPr>
                        <a:t>Mixed use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a:effectLst/>
                        </a:rPr>
                        <a:t>High traffic</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extLst>
                  <a:ext uri="{0D108BD9-81ED-4DB2-BD59-A6C34878D82A}">
                    <a16:rowId xmlns:a16="http://schemas.microsoft.com/office/drawing/2014/main" val="10007"/>
                  </a:ext>
                </a:extLst>
              </a:tr>
              <a:tr h="274320">
                <a:tc>
                  <a:txBody>
                    <a:bodyPr/>
                    <a:lstStyle/>
                    <a:p>
                      <a:pPr marL="0" marR="0">
                        <a:lnSpc>
                          <a:spcPct val="107000"/>
                        </a:lnSpc>
                        <a:spcBef>
                          <a:spcPts val="0"/>
                        </a:spcBef>
                        <a:spcAft>
                          <a:spcPts val="0"/>
                        </a:spcAft>
                      </a:pPr>
                      <a:r>
                        <a:rPr lang="en-US" sz="1000" kern="1200">
                          <a:effectLst/>
                        </a:rPr>
                        <a:t>Hispanic small towns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Lower-middle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smtClean="0">
                          <a:effectLst/>
                        </a:rPr>
                        <a:t>Hispanic</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a:effectLst/>
                        </a:rPr>
                        <a:t>Some mixed use</a:t>
                      </a:r>
                      <a:endParaRPr lang="en-US" sz="1000" dirty="0">
                        <a:effectLst/>
                      </a:endParaRPr>
                    </a:p>
                    <a:p>
                      <a:pPr marL="0" marR="0" algn="ctr">
                        <a:lnSpc>
                          <a:spcPct val="107000"/>
                        </a:lnSpc>
                        <a:spcBef>
                          <a:spcPts val="0"/>
                        </a:spcBef>
                        <a:spcAft>
                          <a:spcPts val="0"/>
                        </a:spcAft>
                      </a:pPr>
                      <a:r>
                        <a:rPr lang="en-US" sz="1000" kern="1200" dirty="0">
                          <a:effectLst/>
                        </a:rPr>
                        <a:t>Less greenspace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a:effectLst/>
                        </a:rPr>
                        <a:t>Less commuting </a:t>
                      </a:r>
                      <a:endParaRPr lang="en-US" sz="1000" dirty="0">
                        <a:effectLst/>
                      </a:endParaRPr>
                    </a:p>
                    <a:p>
                      <a:pPr marL="0" marR="0" algn="ctr">
                        <a:lnSpc>
                          <a:spcPct val="107000"/>
                        </a:lnSpc>
                        <a:spcBef>
                          <a:spcPts val="0"/>
                        </a:spcBef>
                        <a:spcAft>
                          <a:spcPts val="0"/>
                        </a:spcAft>
                      </a:pPr>
                      <a:r>
                        <a:rPr lang="en-US" sz="1000" kern="1200" dirty="0">
                          <a:effectLst/>
                        </a:rPr>
                        <a:t>Low traffic</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a:effectLst/>
                        </a:rPr>
                        <a:t>Unhealthy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extLst>
                  <a:ext uri="{0D108BD9-81ED-4DB2-BD59-A6C34878D82A}">
                    <a16:rowId xmlns:a16="http://schemas.microsoft.com/office/drawing/2014/main" val="10008"/>
                  </a:ext>
                </a:extLst>
              </a:tr>
              <a:tr h="274320">
                <a:tc>
                  <a:txBody>
                    <a:bodyPr/>
                    <a:lstStyle/>
                    <a:p>
                      <a:pPr marL="0" marR="0">
                        <a:lnSpc>
                          <a:spcPct val="107000"/>
                        </a:lnSpc>
                        <a:spcBef>
                          <a:spcPts val="0"/>
                        </a:spcBef>
                        <a:spcAft>
                          <a:spcPts val="0"/>
                        </a:spcAft>
                      </a:pPr>
                      <a:r>
                        <a:rPr lang="en-US" sz="1000" kern="1200">
                          <a:effectLst/>
                        </a:rPr>
                        <a:t>Inner city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Urban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Low</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smtClean="0">
                          <a:effectLst/>
                        </a:rPr>
                        <a:t>Black, </a:t>
                      </a:r>
                      <a:r>
                        <a:rPr lang="en-US" sz="1000" kern="1200" dirty="0">
                          <a:effectLst/>
                        </a:rPr>
                        <a:t>Hispanic</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smtClean="0">
                          <a:effectLst/>
                        </a:rPr>
                        <a:t>Rentals,</a:t>
                      </a:r>
                      <a:r>
                        <a:rPr lang="en-US" sz="1000" kern="1200" baseline="0" dirty="0" smtClean="0">
                          <a:effectLst/>
                        </a:rPr>
                        <a:t> </a:t>
                      </a:r>
                      <a:r>
                        <a:rPr lang="en-US" sz="1000" kern="1200" dirty="0" err="1" smtClean="0">
                          <a:effectLst/>
                        </a:rPr>
                        <a:t>Vacants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a:effectLst/>
                        </a:rPr>
                        <a:t>Unhealthy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46221857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2"/>
          </p:nvPr>
        </p:nvSpPr>
        <p:spPr/>
        <p:txBody>
          <a:bodyPr/>
          <a:lstStyle/>
          <a:p>
            <a:r>
              <a:rPr lang="en-US" dirty="0"/>
              <a:t>Neighborhood archetypes for understanding disparities in prostate cancer mortality</a:t>
            </a:r>
          </a:p>
        </p:txBody>
      </p:sp>
      <p:sp>
        <p:nvSpPr>
          <p:cNvPr id="4" name="Title 3"/>
          <p:cNvSpPr>
            <a:spLocks noGrp="1"/>
          </p:cNvSpPr>
          <p:nvPr>
            <p:ph type="title"/>
          </p:nvPr>
        </p:nvSpPr>
        <p:spPr/>
        <p:txBody>
          <a:bodyPr/>
          <a:lstStyle/>
          <a:p>
            <a:r>
              <a:rPr lang="en-US" dirty="0" smtClean="0"/>
              <a:t>Neighborhood archetypes</a:t>
            </a:r>
            <a:endParaRPr lang="en-US" dirty="0"/>
          </a:p>
        </p:txBody>
      </p:sp>
      <p:sp>
        <p:nvSpPr>
          <p:cNvPr id="5" name="Text Placeholder 4"/>
          <p:cNvSpPr>
            <a:spLocks noGrp="1"/>
          </p:cNvSpPr>
          <p:nvPr>
            <p:ph type="body" sz="quarter" idx="15"/>
          </p:nvPr>
        </p:nvSpPr>
        <p:spPr/>
        <p:txBody>
          <a:bodyPr/>
          <a:lstStyle/>
          <a:p>
            <a:r>
              <a:rPr lang="en-US" dirty="0" smtClean="0"/>
              <a:t>9-class model, CA census tracts, 2000</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31663392"/>
              </p:ext>
            </p:extLst>
          </p:nvPr>
        </p:nvGraphicFramePr>
        <p:xfrm>
          <a:off x="302781" y="1327720"/>
          <a:ext cx="8556601" cy="3320796"/>
        </p:xfrm>
        <a:graphic>
          <a:graphicData uri="http://schemas.openxmlformats.org/drawingml/2006/table">
            <a:tbl>
              <a:tblPr firstRow="1" firstCol="1" bandRow="1">
                <a:tableStyleId>{5C22544A-7EE6-4342-B048-85BDC9FD1C3A}</a:tableStyleId>
              </a:tblPr>
              <a:tblGrid>
                <a:gridCol w="1768244">
                  <a:extLst>
                    <a:ext uri="{9D8B030D-6E8A-4147-A177-3AD203B41FA5}">
                      <a16:colId xmlns:a16="http://schemas.microsoft.com/office/drawing/2014/main" val="20000"/>
                    </a:ext>
                  </a:extLst>
                </a:gridCol>
                <a:gridCol w="763009">
                  <a:extLst>
                    <a:ext uri="{9D8B030D-6E8A-4147-A177-3AD203B41FA5}">
                      <a16:colId xmlns:a16="http://schemas.microsoft.com/office/drawing/2014/main" val="20001"/>
                    </a:ext>
                  </a:extLst>
                </a:gridCol>
                <a:gridCol w="902289">
                  <a:extLst>
                    <a:ext uri="{9D8B030D-6E8A-4147-A177-3AD203B41FA5}">
                      <a16:colId xmlns:a16="http://schemas.microsoft.com/office/drawing/2014/main" val="20002"/>
                    </a:ext>
                  </a:extLst>
                </a:gridCol>
                <a:gridCol w="1011290">
                  <a:extLst>
                    <a:ext uri="{9D8B030D-6E8A-4147-A177-3AD203B41FA5}">
                      <a16:colId xmlns:a16="http://schemas.microsoft.com/office/drawing/2014/main" val="20003"/>
                    </a:ext>
                  </a:extLst>
                </a:gridCol>
                <a:gridCol w="1180848">
                  <a:extLst>
                    <a:ext uri="{9D8B030D-6E8A-4147-A177-3AD203B41FA5}">
                      <a16:colId xmlns:a16="http://schemas.microsoft.com/office/drawing/2014/main" val="20004"/>
                    </a:ext>
                  </a:extLst>
                </a:gridCol>
                <a:gridCol w="1102124">
                  <a:extLst>
                    <a:ext uri="{9D8B030D-6E8A-4147-A177-3AD203B41FA5}">
                      <a16:colId xmlns:a16="http://schemas.microsoft.com/office/drawing/2014/main" val="20005"/>
                    </a:ext>
                  </a:extLst>
                </a:gridCol>
                <a:gridCol w="1083958">
                  <a:extLst>
                    <a:ext uri="{9D8B030D-6E8A-4147-A177-3AD203B41FA5}">
                      <a16:colId xmlns:a16="http://schemas.microsoft.com/office/drawing/2014/main" val="20006"/>
                    </a:ext>
                  </a:extLst>
                </a:gridCol>
                <a:gridCol w="744839">
                  <a:extLst>
                    <a:ext uri="{9D8B030D-6E8A-4147-A177-3AD203B41FA5}">
                      <a16:colId xmlns:a16="http://schemas.microsoft.com/office/drawing/2014/main" val="20007"/>
                    </a:ext>
                  </a:extLst>
                </a:gridCol>
              </a:tblGrid>
              <a:tr h="274320">
                <a:tc>
                  <a:txBody>
                    <a:bodyPr/>
                    <a:lstStyle/>
                    <a:p>
                      <a:pPr marL="0" marR="0" algn="ctr">
                        <a:lnSpc>
                          <a:spcPct val="107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err="1">
                          <a:effectLst/>
                        </a:rPr>
                        <a:t>Urbanicity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a:effectLst/>
                        </a:rPr>
                        <a:t>SES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Demographics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smtClean="0">
                          <a:effectLst/>
                        </a:rPr>
                        <a:t>Age</a:t>
                      </a:r>
                      <a:r>
                        <a:rPr lang="en-US" sz="1000" kern="1200" baseline="0" dirty="0" smtClean="0">
                          <a:effectLst/>
                        </a:rPr>
                        <a:t> and h</a:t>
                      </a:r>
                      <a:r>
                        <a:rPr lang="en-US" sz="1000" kern="1200" dirty="0" smtClean="0">
                          <a:effectLst/>
                        </a:rPr>
                        <a:t>ouseholds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a:effectLst/>
                        </a:rPr>
                        <a:t>Land use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Commuting and streets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Food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extLst>
                  <a:ext uri="{0D108BD9-81ED-4DB2-BD59-A6C34878D82A}">
                    <a16:rowId xmlns:a16="http://schemas.microsoft.com/office/drawing/2014/main" val="10000"/>
                  </a:ext>
                </a:extLst>
              </a:tr>
              <a:tr h="274320">
                <a:tc>
                  <a:txBody>
                    <a:bodyPr/>
                    <a:lstStyle/>
                    <a:p>
                      <a:pPr marL="0" marR="0">
                        <a:lnSpc>
                          <a:spcPct val="107000"/>
                        </a:lnSpc>
                        <a:spcBef>
                          <a:spcPts val="0"/>
                        </a:spcBef>
                        <a:spcAft>
                          <a:spcPts val="0"/>
                        </a:spcAft>
                      </a:pPr>
                      <a:r>
                        <a:rPr lang="en-US" sz="1000" kern="1200">
                          <a:effectLst/>
                        </a:rPr>
                        <a:t>Upper middle-class suburb</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a:effectLst/>
                        </a:rPr>
                        <a:t>High</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White/API</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a:effectLst/>
                        </a:rPr>
                        <a:t>Midlife</a:t>
                      </a:r>
                      <a:endParaRPr lang="en-US" sz="1000" dirty="0">
                        <a:effectLst/>
                      </a:endParaRPr>
                    </a:p>
                    <a:p>
                      <a:pPr marL="0" marR="0" algn="ctr">
                        <a:lnSpc>
                          <a:spcPct val="107000"/>
                        </a:lnSpc>
                        <a:spcBef>
                          <a:spcPts val="0"/>
                        </a:spcBef>
                        <a:spcAft>
                          <a:spcPts val="0"/>
                        </a:spcAft>
                      </a:pPr>
                      <a:r>
                        <a:rPr lang="en-US" sz="1000" kern="1200" dirty="0">
                          <a:effectLst/>
                        </a:rPr>
                        <a:t>Fewer </a:t>
                      </a:r>
                      <a:r>
                        <a:rPr lang="en-US" sz="1000" kern="1200" baseline="0" dirty="0" smtClean="0">
                          <a:effectLst/>
                        </a:rPr>
                        <a:t>female </a:t>
                      </a:r>
                      <a:r>
                        <a:rPr lang="en-US" sz="1000" kern="1200" dirty="0" smtClean="0">
                          <a:effectLst/>
                        </a:rPr>
                        <a:t>HH </a:t>
                      </a:r>
                      <a:endParaRPr lang="en-US" sz="1000" dirty="0">
                        <a:effectLst/>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Greenspace Recreation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Low connectivity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extLst>
                  <a:ext uri="{0D108BD9-81ED-4DB2-BD59-A6C34878D82A}">
                    <a16:rowId xmlns:a16="http://schemas.microsoft.com/office/drawing/2014/main" val="10001"/>
                  </a:ext>
                </a:extLst>
              </a:tr>
              <a:tr h="274320">
                <a:tc>
                  <a:txBody>
                    <a:bodyPr/>
                    <a:lstStyle/>
                    <a:p>
                      <a:pPr marL="0" marR="0">
                        <a:lnSpc>
                          <a:spcPct val="107000"/>
                        </a:lnSpc>
                        <a:spcBef>
                          <a:spcPts val="0"/>
                        </a:spcBef>
                        <a:spcAft>
                          <a:spcPts val="0"/>
                        </a:spcAft>
                      </a:pPr>
                      <a:r>
                        <a:rPr lang="en-US" sz="1000" kern="1200">
                          <a:effectLst/>
                        </a:rPr>
                        <a:t>High status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a:effectLst/>
                        </a:rPr>
                        <a:t>High</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White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Older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Greenspace Recreation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Healthy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extLst>
                  <a:ext uri="{0D108BD9-81ED-4DB2-BD59-A6C34878D82A}">
                    <a16:rowId xmlns:a16="http://schemas.microsoft.com/office/drawing/2014/main" val="10002"/>
                  </a:ext>
                </a:extLst>
              </a:tr>
              <a:tr h="274320">
                <a:tc>
                  <a:txBody>
                    <a:bodyPr/>
                    <a:lstStyle/>
                    <a:p>
                      <a:pPr marL="0" marR="0">
                        <a:lnSpc>
                          <a:spcPct val="107000"/>
                        </a:lnSpc>
                        <a:spcBef>
                          <a:spcPts val="0"/>
                        </a:spcBef>
                        <a:spcAft>
                          <a:spcPts val="0"/>
                        </a:spcAft>
                      </a:pPr>
                      <a:r>
                        <a:rPr lang="en-US" sz="1000" kern="1200">
                          <a:effectLst/>
                        </a:rPr>
                        <a:t>New urban/ Pedestrian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Downtown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a:effectLst/>
                        </a:rPr>
                        <a:t>Diverse </a:t>
                      </a:r>
                      <a:endParaRPr lang="en-US" sz="1000" dirty="0">
                        <a:effectLst/>
                      </a:endParaRPr>
                    </a:p>
                    <a:p>
                      <a:pPr marL="0" marR="0" algn="ctr">
                        <a:lnSpc>
                          <a:spcPct val="107000"/>
                        </a:lnSpc>
                        <a:spcBef>
                          <a:spcPts val="0"/>
                        </a:spcBef>
                        <a:spcAft>
                          <a:spcPts val="0"/>
                        </a:spcAft>
                      </a:pPr>
                      <a:r>
                        <a:rPr lang="en-US" sz="1000" kern="1200" dirty="0">
                          <a:effectLst/>
                        </a:rPr>
                        <a:t>(</a:t>
                      </a:r>
                      <a:r>
                        <a:rPr lang="en-US" sz="1000" kern="1200" dirty="0" smtClean="0">
                          <a:effectLst/>
                        </a:rPr>
                        <a:t>non-Hispanic</a:t>
                      </a:r>
                      <a:r>
                        <a:rPr lang="en-US" sz="1000" kern="1200" dirty="0">
                          <a:effectLst/>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smtClean="0">
                          <a:effectLst/>
                        </a:rPr>
                        <a:t>Young,</a:t>
                      </a:r>
                      <a:r>
                        <a:rPr lang="en-US" sz="1000" kern="1200" baseline="0" dirty="0" smtClean="0">
                          <a:effectLst/>
                        </a:rPr>
                        <a:t> </a:t>
                      </a:r>
                      <a:r>
                        <a:rPr lang="en-US" sz="1000" kern="1200" dirty="0" smtClean="0">
                          <a:effectLst/>
                        </a:rPr>
                        <a:t>Singles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Mixed use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High traffic</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extLst>
                  <a:ext uri="{0D108BD9-81ED-4DB2-BD59-A6C34878D82A}">
                    <a16:rowId xmlns:a16="http://schemas.microsoft.com/office/drawing/2014/main" val="10003"/>
                  </a:ext>
                </a:extLst>
              </a:tr>
              <a:tr h="274320">
                <a:tc>
                  <a:txBody>
                    <a:bodyPr/>
                    <a:lstStyle/>
                    <a:p>
                      <a:pPr marL="0" marR="0">
                        <a:lnSpc>
                          <a:spcPct val="107000"/>
                        </a:lnSpc>
                        <a:spcBef>
                          <a:spcPts val="0"/>
                        </a:spcBef>
                        <a:spcAft>
                          <a:spcPts val="0"/>
                        </a:spcAft>
                      </a:pPr>
                      <a:r>
                        <a:rPr lang="en-US" sz="1000" kern="1200">
                          <a:effectLst/>
                        </a:rPr>
                        <a:t>Mixed SES class suburb</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a:effectLst/>
                        </a:rPr>
                        <a:t>Families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Some mixed use</a:t>
                      </a:r>
                      <a:endParaRPr lang="en-US" sz="1000">
                        <a:effectLst/>
                      </a:endParaRPr>
                    </a:p>
                    <a:p>
                      <a:pPr marL="0" marR="0" algn="ctr">
                        <a:lnSpc>
                          <a:spcPct val="107000"/>
                        </a:lnSpc>
                        <a:spcBef>
                          <a:spcPts val="0"/>
                        </a:spcBef>
                        <a:spcAft>
                          <a:spcPts val="0"/>
                        </a:spcAft>
                      </a:pPr>
                      <a:r>
                        <a:rPr lang="en-US" sz="1000" kern="1200">
                          <a:effectLst/>
                        </a:rPr>
                        <a:t>Recreation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a:effectLst/>
                        </a:rPr>
                        <a:t>Commuting </a:t>
                      </a:r>
                      <a:endParaRPr lang="en-US" sz="1000" dirty="0">
                        <a:effectLst/>
                      </a:endParaRPr>
                    </a:p>
                    <a:p>
                      <a:pPr marL="0" marR="0" algn="ctr">
                        <a:lnSpc>
                          <a:spcPct val="107000"/>
                        </a:lnSpc>
                        <a:spcBef>
                          <a:spcPts val="0"/>
                        </a:spcBef>
                        <a:spcAft>
                          <a:spcPts val="0"/>
                        </a:spcAft>
                      </a:pPr>
                      <a:r>
                        <a:rPr lang="en-US" sz="1000" kern="1200" dirty="0">
                          <a:effectLst/>
                        </a:rPr>
                        <a:t>Low </a:t>
                      </a:r>
                      <a:r>
                        <a:rPr lang="en-US" sz="1000" kern="1200" dirty="0" smtClean="0">
                          <a:effectLst/>
                        </a:rPr>
                        <a:t>connectivity</a:t>
                      </a:r>
                    </a:p>
                  </a:txBody>
                  <a:tcPr marL="54040" marR="54040" marT="0" marB="0" anchor="ctr"/>
                </a:tc>
                <a:tc>
                  <a:txBody>
                    <a:bodyPr/>
                    <a:lstStyle/>
                    <a:p>
                      <a:pPr marL="0" marR="0" algn="ctr">
                        <a:lnSpc>
                          <a:spcPct val="107000"/>
                        </a:lnSpc>
                        <a:spcBef>
                          <a:spcPts val="0"/>
                        </a:spcBef>
                        <a:spcAft>
                          <a:spcPts val="0"/>
                        </a:spcAft>
                      </a:pPr>
                      <a:r>
                        <a:rPr lang="en-US" sz="1000" kern="1200">
                          <a:effectLst/>
                        </a:rPr>
                        <a:t>Healthy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extLst>
                  <a:ext uri="{0D108BD9-81ED-4DB2-BD59-A6C34878D82A}">
                    <a16:rowId xmlns:a16="http://schemas.microsoft.com/office/drawing/2014/main" val="10004"/>
                  </a:ext>
                </a:extLst>
              </a:tr>
              <a:tr h="274320">
                <a:tc>
                  <a:txBody>
                    <a:bodyPr/>
                    <a:lstStyle/>
                    <a:p>
                      <a:pPr marL="0" marR="0">
                        <a:lnSpc>
                          <a:spcPct val="107000"/>
                        </a:lnSpc>
                        <a:spcBef>
                          <a:spcPts val="0"/>
                        </a:spcBef>
                        <a:spcAft>
                          <a:spcPts val="0"/>
                        </a:spcAft>
                      </a:pPr>
                      <a:r>
                        <a:rPr lang="en-US" sz="1000" kern="1200" dirty="0">
                          <a:effectLst/>
                        </a:rPr>
                        <a:t>Suburban pioneer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solidFill>
                      <a:srgbClr val="90BD31"/>
                    </a:solidFill>
                  </a:tcPr>
                </a:tc>
                <a:tc>
                  <a:txBody>
                    <a:bodyPr/>
                    <a:lstStyle/>
                    <a:p>
                      <a:pPr marL="0" marR="0" algn="ctr">
                        <a:lnSpc>
                          <a:spcPct val="107000"/>
                        </a:lnSpc>
                        <a:spcBef>
                          <a:spcPts val="0"/>
                        </a:spcBef>
                        <a:spcAft>
                          <a:spcPts val="0"/>
                        </a:spcAft>
                      </a:pPr>
                      <a:r>
                        <a:rPr lang="en-US" sz="1000" kern="1200" dirty="0" smtClean="0">
                          <a:effectLst/>
                        </a:rPr>
                        <a:t>City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solidFill>
                      <a:srgbClr val="90BD31"/>
                    </a:solidFill>
                  </a:tcPr>
                </a:tc>
                <a:tc>
                  <a:txBody>
                    <a:bodyPr/>
                    <a:lstStyle/>
                    <a:p>
                      <a:pPr marL="0" marR="0" algn="ctr">
                        <a:lnSpc>
                          <a:spcPct val="107000"/>
                        </a:lnSpc>
                        <a:spcBef>
                          <a:spcPts val="0"/>
                        </a:spcBef>
                        <a:spcAft>
                          <a:spcPts val="0"/>
                        </a:spcAft>
                      </a:pPr>
                      <a:r>
                        <a:rPr lang="en-US" sz="1000" kern="1200" dirty="0">
                          <a:effectLst/>
                        </a:rPr>
                        <a:t>Middle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solidFill>
                      <a:srgbClr val="90BD31"/>
                    </a:solidFill>
                  </a:tcPr>
                </a:tc>
                <a:tc>
                  <a:txBody>
                    <a:bodyPr/>
                    <a:lstStyle/>
                    <a:p>
                      <a:pPr marL="0" marR="0" algn="ctr">
                        <a:lnSpc>
                          <a:spcPct val="107000"/>
                        </a:lnSpc>
                        <a:spcBef>
                          <a:spcPts val="0"/>
                        </a:spcBef>
                        <a:spcAft>
                          <a:spcPts val="0"/>
                        </a:spcAft>
                      </a:pPr>
                      <a:r>
                        <a:rPr lang="en-US" sz="1000" kern="1200" dirty="0" smtClean="0">
                          <a:effectLst/>
                        </a:rPr>
                        <a:t>Diverse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solidFill>
                      <a:srgbClr val="90BD31"/>
                    </a:solidFill>
                  </a:tcPr>
                </a:tc>
                <a:tc>
                  <a:txBody>
                    <a:bodyPr/>
                    <a:lstStyle/>
                    <a:p>
                      <a:pPr marL="0" marR="0" algn="ctr">
                        <a:lnSpc>
                          <a:spcPct val="107000"/>
                        </a:lnSpc>
                        <a:spcBef>
                          <a:spcPts val="0"/>
                        </a:spcBef>
                        <a:spcAft>
                          <a:spcPts val="0"/>
                        </a:spcAft>
                      </a:pPr>
                      <a:r>
                        <a:rPr lang="en-US" sz="1000" kern="1200" dirty="0" smtClean="0">
                          <a:effectLst/>
                        </a:rPr>
                        <a:t>Families,</a:t>
                      </a:r>
                      <a:r>
                        <a:rPr lang="en-US" sz="1000" kern="1200" baseline="0" dirty="0" smtClean="0">
                          <a:effectLst/>
                        </a:rPr>
                        <a:t> </a:t>
                      </a:r>
                      <a:r>
                        <a:rPr lang="en-US" sz="1000" kern="1200" dirty="0" smtClean="0">
                          <a:effectLst/>
                        </a:rPr>
                        <a:t>Owning</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solidFill>
                      <a:srgbClr val="90BD31"/>
                    </a:solidFill>
                  </a:tcPr>
                </a:tc>
                <a:tc>
                  <a:txBody>
                    <a:bodyPr/>
                    <a:lstStyle/>
                    <a:p>
                      <a:pPr marL="0" marR="0" algn="ctr">
                        <a:lnSpc>
                          <a:spcPct val="107000"/>
                        </a:lnSpc>
                        <a:spcBef>
                          <a:spcPts val="0"/>
                        </a:spcBef>
                        <a:spcAft>
                          <a:spcPts val="0"/>
                        </a:spcAft>
                      </a:pPr>
                      <a:r>
                        <a:rPr lang="en-US" sz="1000" kern="1200" dirty="0">
                          <a:effectLst/>
                        </a:rPr>
                        <a:t>Mixed use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solidFill>
                      <a:srgbClr val="90BD31"/>
                    </a:solidFill>
                  </a:tcPr>
                </a:tc>
                <a:tc>
                  <a:txBody>
                    <a:bodyPr/>
                    <a:lstStyle/>
                    <a:p>
                      <a:pPr marL="0" marR="0" algn="ctr">
                        <a:lnSpc>
                          <a:spcPct val="107000"/>
                        </a:lnSpc>
                        <a:spcBef>
                          <a:spcPts val="0"/>
                        </a:spcBef>
                        <a:spcAft>
                          <a:spcPts val="0"/>
                        </a:spcAft>
                      </a:pPr>
                      <a:r>
                        <a:rPr lang="en-US" sz="1000" kern="12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solidFill>
                      <a:srgbClr val="90BD31"/>
                    </a:solidFill>
                  </a:tcPr>
                </a:tc>
                <a:tc>
                  <a:txBody>
                    <a:bodyPr/>
                    <a:lstStyle/>
                    <a:p>
                      <a:pPr marL="0" marR="0" algn="ctr">
                        <a:lnSpc>
                          <a:spcPct val="107000"/>
                        </a:lnSpc>
                        <a:spcBef>
                          <a:spcPts val="0"/>
                        </a:spcBef>
                        <a:spcAft>
                          <a:spcPts val="0"/>
                        </a:spcAft>
                      </a:pPr>
                      <a:r>
                        <a:rPr lang="en-US" sz="1000" kern="12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solidFill>
                      <a:srgbClr val="90BD31"/>
                    </a:solidFill>
                  </a:tcPr>
                </a:tc>
                <a:extLst>
                  <a:ext uri="{0D108BD9-81ED-4DB2-BD59-A6C34878D82A}">
                    <a16:rowId xmlns:a16="http://schemas.microsoft.com/office/drawing/2014/main" val="10005"/>
                  </a:ext>
                </a:extLst>
              </a:tr>
              <a:tr h="274320">
                <a:tc>
                  <a:txBody>
                    <a:bodyPr/>
                    <a:lstStyle/>
                    <a:p>
                      <a:pPr marL="0" marR="0">
                        <a:lnSpc>
                          <a:spcPct val="107000"/>
                        </a:lnSpc>
                        <a:spcBef>
                          <a:spcPts val="0"/>
                        </a:spcBef>
                        <a:spcAft>
                          <a:spcPts val="0"/>
                        </a:spcAft>
                      </a:pPr>
                      <a:r>
                        <a:rPr lang="en-US" sz="1000" kern="1200">
                          <a:effectLst/>
                        </a:rPr>
                        <a:t>Rural/ Micropolitan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Rural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Low</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White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a:effectLst/>
                        </a:rPr>
                        <a:t>Older</a:t>
                      </a:r>
                      <a:endParaRPr lang="en-US" sz="1000" dirty="0">
                        <a:effectLst/>
                      </a:endParaRPr>
                    </a:p>
                    <a:p>
                      <a:pPr marL="0" marR="0" algn="ctr">
                        <a:lnSpc>
                          <a:spcPct val="107000"/>
                        </a:lnSpc>
                        <a:spcBef>
                          <a:spcPts val="0"/>
                        </a:spcBef>
                        <a:spcAft>
                          <a:spcPts val="0"/>
                        </a:spcAft>
                      </a:pPr>
                      <a:r>
                        <a:rPr lang="en-US" sz="1000" kern="1200" dirty="0">
                          <a:effectLst/>
                        </a:rPr>
                        <a:t>Single HH </a:t>
                      </a:r>
                      <a:endParaRPr lang="en-US" sz="1000" dirty="0">
                        <a:effectLst/>
                      </a:endParaRPr>
                    </a:p>
                  </a:txBody>
                  <a:tcPr marL="54040" marR="54040" marT="0" marB="0" anchor="ctr"/>
                </a:tc>
                <a:tc>
                  <a:txBody>
                    <a:bodyPr/>
                    <a:lstStyle/>
                    <a:p>
                      <a:pPr marL="0" marR="0" algn="ctr">
                        <a:lnSpc>
                          <a:spcPct val="107000"/>
                        </a:lnSpc>
                        <a:spcBef>
                          <a:spcPts val="0"/>
                        </a:spcBef>
                        <a:spcAft>
                          <a:spcPts val="0"/>
                        </a:spcAft>
                      </a:pPr>
                      <a:r>
                        <a:rPr lang="en-US" sz="1000" kern="12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Low traffic</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extLst>
                  <a:ext uri="{0D108BD9-81ED-4DB2-BD59-A6C34878D82A}">
                    <a16:rowId xmlns:a16="http://schemas.microsoft.com/office/drawing/2014/main" val="10006"/>
                  </a:ext>
                </a:extLst>
              </a:tr>
              <a:tr h="274320">
                <a:tc>
                  <a:txBody>
                    <a:bodyPr/>
                    <a:lstStyle/>
                    <a:p>
                      <a:pPr marL="0" marR="0">
                        <a:lnSpc>
                          <a:spcPct val="107000"/>
                        </a:lnSpc>
                        <a:spcBef>
                          <a:spcPts val="0"/>
                        </a:spcBef>
                        <a:spcAft>
                          <a:spcPts val="0"/>
                        </a:spcAft>
                      </a:pPr>
                      <a:r>
                        <a:rPr lang="en-US" sz="1000" kern="1200" dirty="0">
                          <a:effectLst/>
                        </a:rPr>
                        <a:t>City pioneer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solidFill>
                      <a:srgbClr val="90BD31"/>
                    </a:solidFill>
                  </a:tcPr>
                </a:tc>
                <a:tc>
                  <a:txBody>
                    <a:bodyPr/>
                    <a:lstStyle/>
                    <a:p>
                      <a:pPr marL="0" marR="0" algn="ctr">
                        <a:lnSpc>
                          <a:spcPct val="107000"/>
                        </a:lnSpc>
                        <a:spcBef>
                          <a:spcPts val="0"/>
                        </a:spcBef>
                        <a:spcAft>
                          <a:spcPts val="0"/>
                        </a:spcAft>
                      </a:pPr>
                      <a:r>
                        <a:rPr lang="en-US" sz="1000" kern="1200" dirty="0" smtClean="0">
                          <a:effectLst/>
                        </a:rPr>
                        <a:t>City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solidFill>
                      <a:srgbClr val="90BD31"/>
                    </a:solidFill>
                  </a:tcPr>
                </a:tc>
                <a:tc>
                  <a:txBody>
                    <a:bodyPr/>
                    <a:lstStyle/>
                    <a:p>
                      <a:pPr marL="0" marR="0" algn="ctr">
                        <a:lnSpc>
                          <a:spcPct val="107000"/>
                        </a:lnSpc>
                        <a:spcBef>
                          <a:spcPts val="0"/>
                        </a:spcBef>
                        <a:spcAft>
                          <a:spcPts val="0"/>
                        </a:spcAft>
                      </a:pPr>
                      <a:r>
                        <a:rPr lang="en-US" sz="1000" kern="1200" dirty="0">
                          <a:effectLst/>
                        </a:rPr>
                        <a:t>Lower-middle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solidFill>
                      <a:srgbClr val="90BD31"/>
                    </a:solidFill>
                  </a:tcPr>
                </a:tc>
                <a:tc>
                  <a:txBody>
                    <a:bodyPr/>
                    <a:lstStyle/>
                    <a:p>
                      <a:pPr marL="0" marR="0" algn="ctr">
                        <a:lnSpc>
                          <a:spcPct val="107000"/>
                        </a:lnSpc>
                        <a:spcBef>
                          <a:spcPts val="0"/>
                        </a:spcBef>
                        <a:spcAft>
                          <a:spcPts val="0"/>
                        </a:spcAft>
                      </a:pPr>
                      <a:r>
                        <a:rPr lang="en-US" sz="1000" kern="1200" dirty="0" smtClean="0">
                          <a:effectLst/>
                        </a:rPr>
                        <a:t>Diverse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solidFill>
                      <a:srgbClr val="90BD31"/>
                    </a:solidFill>
                  </a:tcPr>
                </a:tc>
                <a:tc>
                  <a:txBody>
                    <a:bodyPr/>
                    <a:lstStyle/>
                    <a:p>
                      <a:pPr marL="0" marR="0" algn="ctr">
                        <a:lnSpc>
                          <a:spcPct val="107000"/>
                        </a:lnSpc>
                        <a:spcBef>
                          <a:spcPts val="0"/>
                        </a:spcBef>
                        <a:spcAft>
                          <a:spcPts val="0"/>
                        </a:spcAft>
                      </a:pPr>
                      <a:r>
                        <a:rPr lang="en-US" sz="1000" kern="1200" dirty="0">
                          <a:effectLst/>
                        </a:rPr>
                        <a:t>Older</a:t>
                      </a:r>
                      <a:endParaRPr lang="en-US" sz="1000" dirty="0">
                        <a:effectLst/>
                      </a:endParaRPr>
                    </a:p>
                    <a:p>
                      <a:pPr marL="0" marR="0" algn="ctr">
                        <a:lnSpc>
                          <a:spcPct val="107000"/>
                        </a:lnSpc>
                        <a:spcBef>
                          <a:spcPts val="0"/>
                        </a:spcBef>
                        <a:spcAft>
                          <a:spcPts val="0"/>
                        </a:spcAft>
                      </a:pPr>
                      <a:r>
                        <a:rPr lang="en-US" sz="1000" kern="1200" dirty="0" smtClean="0">
                          <a:effectLst/>
                        </a:rPr>
                        <a:t>Single</a:t>
                      </a:r>
                      <a:r>
                        <a:rPr lang="en-US" sz="1000" kern="1200" baseline="0" dirty="0" smtClean="0">
                          <a:effectLst/>
                        </a:rPr>
                        <a:t>, f</a:t>
                      </a:r>
                      <a:r>
                        <a:rPr lang="en-US" sz="1000" kern="1200" dirty="0" smtClean="0">
                          <a:effectLst/>
                        </a:rPr>
                        <a:t>emale </a:t>
                      </a:r>
                      <a:r>
                        <a:rPr lang="en-US" sz="1000" kern="1200" dirty="0">
                          <a:effectLst/>
                        </a:rPr>
                        <a:t>HH</a:t>
                      </a:r>
                      <a:endParaRPr lang="en-US" sz="1000" dirty="0">
                        <a:effectLst/>
                      </a:endParaRPr>
                    </a:p>
                    <a:p>
                      <a:pPr marL="0" marR="0" algn="ctr">
                        <a:lnSpc>
                          <a:spcPct val="107000"/>
                        </a:lnSpc>
                        <a:spcBef>
                          <a:spcPts val="0"/>
                        </a:spcBef>
                        <a:spcAft>
                          <a:spcPts val="0"/>
                        </a:spcAft>
                      </a:pPr>
                      <a:r>
                        <a:rPr lang="en-US" sz="1000" kern="1200" dirty="0">
                          <a:effectLst/>
                        </a:rPr>
                        <a:t>Rentals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solidFill>
                      <a:srgbClr val="90BD31"/>
                    </a:solidFill>
                  </a:tcPr>
                </a:tc>
                <a:tc>
                  <a:txBody>
                    <a:bodyPr/>
                    <a:lstStyle/>
                    <a:p>
                      <a:pPr marL="0" marR="0" algn="ctr">
                        <a:lnSpc>
                          <a:spcPct val="107000"/>
                        </a:lnSpc>
                        <a:spcBef>
                          <a:spcPts val="0"/>
                        </a:spcBef>
                        <a:spcAft>
                          <a:spcPts val="0"/>
                        </a:spcAft>
                      </a:pPr>
                      <a:r>
                        <a:rPr lang="en-US" sz="1000" kern="1200" dirty="0">
                          <a:effectLst/>
                        </a:rPr>
                        <a:t>Mixed use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solidFill>
                      <a:srgbClr val="90BD31"/>
                    </a:solidFill>
                  </a:tcPr>
                </a:tc>
                <a:tc>
                  <a:txBody>
                    <a:bodyPr/>
                    <a:lstStyle/>
                    <a:p>
                      <a:pPr marL="0" marR="0" algn="ctr">
                        <a:lnSpc>
                          <a:spcPct val="107000"/>
                        </a:lnSpc>
                        <a:spcBef>
                          <a:spcPts val="0"/>
                        </a:spcBef>
                        <a:spcAft>
                          <a:spcPts val="0"/>
                        </a:spcAft>
                      </a:pPr>
                      <a:r>
                        <a:rPr lang="en-US" sz="1000" kern="1200" dirty="0">
                          <a:effectLst/>
                        </a:rPr>
                        <a:t>High traffic</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solidFill>
                      <a:srgbClr val="90BD31"/>
                    </a:solidFill>
                  </a:tcPr>
                </a:tc>
                <a:tc>
                  <a:txBody>
                    <a:bodyPr/>
                    <a:lstStyle/>
                    <a:p>
                      <a:pPr marL="0" marR="0" algn="ctr">
                        <a:lnSpc>
                          <a:spcPct val="107000"/>
                        </a:lnSpc>
                        <a:spcBef>
                          <a:spcPts val="0"/>
                        </a:spcBef>
                        <a:spcAft>
                          <a:spcPts val="0"/>
                        </a:spcAft>
                      </a:pPr>
                      <a:r>
                        <a:rPr lang="en-US" sz="1000" kern="12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solidFill>
                      <a:srgbClr val="90BD31"/>
                    </a:solidFill>
                  </a:tcPr>
                </a:tc>
                <a:extLst>
                  <a:ext uri="{0D108BD9-81ED-4DB2-BD59-A6C34878D82A}">
                    <a16:rowId xmlns:a16="http://schemas.microsoft.com/office/drawing/2014/main" val="10007"/>
                  </a:ext>
                </a:extLst>
              </a:tr>
              <a:tr h="274320">
                <a:tc>
                  <a:txBody>
                    <a:bodyPr/>
                    <a:lstStyle/>
                    <a:p>
                      <a:pPr marL="0" marR="0">
                        <a:lnSpc>
                          <a:spcPct val="107000"/>
                        </a:lnSpc>
                        <a:spcBef>
                          <a:spcPts val="0"/>
                        </a:spcBef>
                        <a:spcAft>
                          <a:spcPts val="0"/>
                        </a:spcAft>
                      </a:pPr>
                      <a:r>
                        <a:rPr lang="en-US" sz="1000" kern="1200">
                          <a:effectLst/>
                        </a:rPr>
                        <a:t>Hispanic small towns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Lower-middle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smtClean="0">
                          <a:effectLst/>
                        </a:rPr>
                        <a:t>Hispanic</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a:effectLst/>
                        </a:rPr>
                        <a:t>Some mixed use</a:t>
                      </a:r>
                      <a:endParaRPr lang="en-US" sz="1000" dirty="0">
                        <a:effectLst/>
                      </a:endParaRPr>
                    </a:p>
                    <a:p>
                      <a:pPr marL="0" marR="0" algn="ctr">
                        <a:lnSpc>
                          <a:spcPct val="107000"/>
                        </a:lnSpc>
                        <a:spcBef>
                          <a:spcPts val="0"/>
                        </a:spcBef>
                        <a:spcAft>
                          <a:spcPts val="0"/>
                        </a:spcAft>
                      </a:pPr>
                      <a:r>
                        <a:rPr lang="en-US" sz="1000" kern="1200" dirty="0">
                          <a:effectLst/>
                        </a:rPr>
                        <a:t>Less greenspace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a:effectLst/>
                        </a:rPr>
                        <a:t>Less commuting </a:t>
                      </a:r>
                      <a:endParaRPr lang="en-US" sz="1000" dirty="0">
                        <a:effectLst/>
                      </a:endParaRPr>
                    </a:p>
                    <a:p>
                      <a:pPr marL="0" marR="0" algn="ctr">
                        <a:lnSpc>
                          <a:spcPct val="107000"/>
                        </a:lnSpc>
                        <a:spcBef>
                          <a:spcPts val="0"/>
                        </a:spcBef>
                        <a:spcAft>
                          <a:spcPts val="0"/>
                        </a:spcAft>
                      </a:pPr>
                      <a:r>
                        <a:rPr lang="en-US" sz="1000" kern="1200" dirty="0">
                          <a:effectLst/>
                        </a:rPr>
                        <a:t>Low traffic</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a:effectLst/>
                        </a:rPr>
                        <a:t>Unhealthy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extLst>
                  <a:ext uri="{0D108BD9-81ED-4DB2-BD59-A6C34878D82A}">
                    <a16:rowId xmlns:a16="http://schemas.microsoft.com/office/drawing/2014/main" val="10008"/>
                  </a:ext>
                </a:extLst>
              </a:tr>
              <a:tr h="274320">
                <a:tc>
                  <a:txBody>
                    <a:bodyPr/>
                    <a:lstStyle/>
                    <a:p>
                      <a:pPr marL="0" marR="0">
                        <a:lnSpc>
                          <a:spcPct val="107000"/>
                        </a:lnSpc>
                        <a:spcBef>
                          <a:spcPts val="0"/>
                        </a:spcBef>
                        <a:spcAft>
                          <a:spcPts val="0"/>
                        </a:spcAft>
                      </a:pPr>
                      <a:r>
                        <a:rPr lang="en-US" sz="1000" kern="1200">
                          <a:effectLst/>
                        </a:rPr>
                        <a:t>Inner city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Urban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Low</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smtClean="0">
                          <a:effectLst/>
                        </a:rPr>
                        <a:t>Black, </a:t>
                      </a:r>
                      <a:r>
                        <a:rPr lang="en-US" sz="1000" kern="1200" dirty="0">
                          <a:effectLst/>
                        </a:rPr>
                        <a:t>Hispanic</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smtClean="0">
                          <a:effectLst/>
                        </a:rPr>
                        <a:t>Rentals,</a:t>
                      </a:r>
                      <a:r>
                        <a:rPr lang="en-US" sz="1000" kern="1200" baseline="0" dirty="0" smtClean="0">
                          <a:effectLst/>
                        </a:rPr>
                        <a:t> </a:t>
                      </a:r>
                      <a:r>
                        <a:rPr lang="en-US" sz="1000" kern="1200" dirty="0" err="1" smtClean="0">
                          <a:effectLst/>
                        </a:rPr>
                        <a:t>Vacants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tc>
                  <a:txBody>
                    <a:bodyPr/>
                    <a:lstStyle/>
                    <a:p>
                      <a:pPr marL="0" marR="0" algn="ctr">
                        <a:lnSpc>
                          <a:spcPct val="107000"/>
                        </a:lnSpc>
                        <a:spcBef>
                          <a:spcPts val="0"/>
                        </a:spcBef>
                        <a:spcAft>
                          <a:spcPts val="0"/>
                        </a:spcAft>
                      </a:pPr>
                      <a:r>
                        <a:rPr lang="en-US" sz="1000" kern="1200" dirty="0">
                          <a:effectLst/>
                        </a:rPr>
                        <a:t>Unhealthy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040" marR="54040" marT="0" marB="0"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70713897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2"/>
          </p:nvPr>
        </p:nvSpPr>
        <p:spPr/>
        <p:txBody>
          <a:bodyPr/>
          <a:lstStyle/>
          <a:p>
            <a:r>
              <a:rPr lang="en-US" dirty="0"/>
              <a:t>Neighborhood archetypes for understanding disparities in prostate cancer mortality</a:t>
            </a:r>
          </a:p>
        </p:txBody>
      </p:sp>
      <p:sp>
        <p:nvSpPr>
          <p:cNvPr id="4" name="Title 3"/>
          <p:cNvSpPr>
            <a:spLocks noGrp="1"/>
          </p:cNvSpPr>
          <p:nvPr>
            <p:ph type="title"/>
          </p:nvPr>
        </p:nvSpPr>
        <p:spPr/>
        <p:txBody>
          <a:bodyPr/>
          <a:lstStyle/>
          <a:p>
            <a:r>
              <a:rPr lang="en-US" dirty="0" smtClean="0"/>
              <a:t>Neighborhood archetypes</a:t>
            </a:r>
            <a:endParaRPr lang="en-US" dirty="0"/>
          </a:p>
        </p:txBody>
      </p:sp>
      <p:sp>
        <p:nvSpPr>
          <p:cNvPr id="5" name="Text Placeholder 4"/>
          <p:cNvSpPr>
            <a:spLocks noGrp="1"/>
          </p:cNvSpPr>
          <p:nvPr>
            <p:ph type="body" sz="quarter" idx="15"/>
          </p:nvPr>
        </p:nvSpPr>
        <p:spPr/>
        <p:txBody>
          <a:bodyPr/>
          <a:lstStyle/>
          <a:p>
            <a:r>
              <a:rPr lang="en-US" dirty="0" smtClean="0"/>
              <a:t>9-class model, CA census tracts, 2000</a:t>
            </a:r>
            <a:endParaRPr lang="en-US"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9062" t="4029" r="7822" b="2946"/>
          <a:stretch/>
        </p:blipFill>
        <p:spPr bwMode="auto">
          <a:xfrm>
            <a:off x="4795629" y="695740"/>
            <a:ext cx="3513482" cy="3932377"/>
          </a:xfrm>
          <a:prstGeom prst="rect">
            <a:avLst/>
          </a:prstGeom>
          <a:ln>
            <a:noFill/>
          </a:ln>
          <a:extLst>
            <a:ext uri="{53640926-AAD7-44D8-BBD7-CCE9431645EC}">
              <a14:shadowObscured xmlns:a14="http://schemas.microsoft.com/office/drawing/2010/main"/>
            </a:ext>
          </a:ex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6140" y="1941768"/>
            <a:ext cx="2055495" cy="2073594"/>
          </a:xfrm>
          <a:prstGeom prst="rect">
            <a:avLst/>
          </a:prstGeom>
        </p:spPr>
      </p:pic>
    </p:spTree>
    <p:extLst>
      <p:ext uri="{BB962C8B-B14F-4D97-AF65-F5344CB8AC3E}">
        <p14:creationId xmlns:p14="http://schemas.microsoft.com/office/powerpoint/2010/main" val="220941782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2"/>
          </p:nvPr>
        </p:nvSpPr>
        <p:spPr/>
        <p:txBody>
          <a:bodyPr/>
          <a:lstStyle/>
          <a:p>
            <a:r>
              <a:rPr lang="en-US" dirty="0"/>
              <a:t>Neighborhood archetypes for understanding disparities in prostate cancer mortality</a:t>
            </a:r>
          </a:p>
        </p:txBody>
      </p:sp>
      <p:sp>
        <p:nvSpPr>
          <p:cNvPr id="4" name="Title 3"/>
          <p:cNvSpPr>
            <a:spLocks noGrp="1"/>
          </p:cNvSpPr>
          <p:nvPr>
            <p:ph type="title"/>
          </p:nvPr>
        </p:nvSpPr>
        <p:spPr/>
        <p:txBody>
          <a:bodyPr/>
          <a:lstStyle/>
          <a:p>
            <a:r>
              <a:rPr lang="en-US" dirty="0" smtClean="0"/>
              <a:t>Neighborhood archetypes</a:t>
            </a:r>
            <a:endParaRPr lang="en-US" dirty="0"/>
          </a:p>
        </p:txBody>
      </p:sp>
      <p:sp>
        <p:nvSpPr>
          <p:cNvPr id="5" name="Text Placeholder 4"/>
          <p:cNvSpPr>
            <a:spLocks noGrp="1"/>
          </p:cNvSpPr>
          <p:nvPr>
            <p:ph type="body" sz="quarter" idx="15"/>
          </p:nvPr>
        </p:nvSpPr>
        <p:spPr/>
        <p:txBody>
          <a:bodyPr/>
          <a:lstStyle/>
          <a:p>
            <a:r>
              <a:rPr lang="en-US" dirty="0" smtClean="0"/>
              <a:t>9-class model, CA census tracts, 2000</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140" y="1941768"/>
            <a:ext cx="2055495" cy="2073594"/>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56412" y="1139333"/>
            <a:ext cx="3200400" cy="343705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4299" y="1151652"/>
            <a:ext cx="3200400" cy="3424732"/>
          </a:xfrm>
          <a:prstGeom prst="rect">
            <a:avLst/>
          </a:prstGeom>
        </p:spPr>
      </p:pic>
    </p:spTree>
    <p:extLst>
      <p:ext uri="{BB962C8B-B14F-4D97-AF65-F5344CB8AC3E}">
        <p14:creationId xmlns:p14="http://schemas.microsoft.com/office/powerpoint/2010/main" val="409197527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
          <p:cNvSpPr>
            <a:spLocks noGrp="1"/>
          </p:cNvSpPr>
          <p:nvPr>
            <p:ph type="ftr" sz="quarter" idx="12"/>
          </p:nvPr>
        </p:nvSpPr>
        <p:spPr/>
        <p:txBody>
          <a:bodyPr/>
          <a:lstStyle/>
          <a:p>
            <a:r>
              <a:rPr lang="en-US" dirty="0" smtClean="0"/>
              <a:t>Neighborhood archetypes for understanding disparities in prostate cancer mortality</a:t>
            </a:r>
            <a:endParaRPr lang="en-US" dirty="0"/>
          </a:p>
        </p:txBody>
      </p:sp>
      <p:sp>
        <p:nvSpPr>
          <p:cNvPr id="15361" name="Rectangle 1"/>
          <p:cNvSpPr>
            <a:spLocks noGrp="1" noChangeArrowheads="1"/>
          </p:cNvSpPr>
          <p:nvPr>
            <p:ph type="title"/>
          </p:nvPr>
        </p:nvSpPr>
        <p:spPr>
          <a:ln/>
        </p:spPr>
        <p:txBody>
          <a:bodyPr>
            <a:noAutofit/>
          </a:bodyPr>
          <a:lstStyle/>
          <a:p>
            <a:r>
              <a:rPr lang="en-US" dirty="0"/>
              <a:t>Methods</a:t>
            </a:r>
          </a:p>
        </p:txBody>
      </p:sp>
      <p:sp>
        <p:nvSpPr>
          <p:cNvPr id="9" name="Text Placeholder 8"/>
          <p:cNvSpPr>
            <a:spLocks noGrp="1"/>
          </p:cNvSpPr>
          <p:nvPr>
            <p:ph type="body" sz="quarter" idx="15"/>
          </p:nvPr>
        </p:nvSpPr>
        <p:spPr/>
        <p:txBody>
          <a:bodyPr/>
          <a:lstStyle/>
          <a:p>
            <a:r>
              <a:rPr lang="en-US" dirty="0" smtClean="0"/>
              <a:t>Prostate cancer survival</a:t>
            </a:r>
            <a:endParaRPr lang="en-US" dirty="0"/>
          </a:p>
        </p:txBody>
      </p:sp>
      <p:sp>
        <p:nvSpPr>
          <p:cNvPr id="15362" name="Rectangle 2"/>
          <p:cNvSpPr>
            <a:spLocks noGrp="1" noChangeArrowheads="1"/>
          </p:cNvSpPr>
          <p:nvPr>
            <p:ph idx="1"/>
          </p:nvPr>
        </p:nvSpPr>
        <p:spPr>
          <a:ln/>
        </p:spPr>
        <p:txBody>
          <a:bodyPr/>
          <a:lstStyle/>
          <a:p>
            <a:pPr marL="0" lvl="1" indent="0">
              <a:buClr>
                <a:schemeClr val="accent2"/>
              </a:buClr>
              <a:buNone/>
            </a:pPr>
            <a:r>
              <a:rPr lang="en-US" sz="2200" kern="0" dirty="0" smtClean="0">
                <a:solidFill>
                  <a:schemeClr val="accent1"/>
                </a:solidFill>
              </a:rPr>
              <a:t>Prostate cancer </a:t>
            </a:r>
            <a:r>
              <a:rPr lang="en-US" sz="2200" kern="0" dirty="0" smtClean="0">
                <a:solidFill>
                  <a:schemeClr val="accent1"/>
                </a:solidFill>
              </a:rPr>
              <a:t>cases (N=185,183)</a:t>
            </a:r>
            <a:endParaRPr lang="en-US" sz="2200" kern="0" dirty="0" smtClean="0">
              <a:solidFill>
                <a:schemeClr val="accent1"/>
              </a:solidFill>
            </a:endParaRPr>
          </a:p>
          <a:p>
            <a:pPr marL="0" lvl="1" indent="0">
              <a:buClr>
                <a:schemeClr val="accent2"/>
              </a:buClr>
              <a:buNone/>
            </a:pPr>
            <a:r>
              <a:rPr lang="en-US" sz="2200" kern="0" dirty="0" smtClean="0"/>
              <a:t>	California </a:t>
            </a:r>
            <a:r>
              <a:rPr lang="en-US" sz="2200" kern="0" dirty="0"/>
              <a:t>Cancer Registry </a:t>
            </a:r>
            <a:endParaRPr lang="en-US" sz="2200" kern="0" dirty="0" smtClean="0"/>
          </a:p>
          <a:p>
            <a:pPr marL="0" lvl="1" indent="0">
              <a:buClr>
                <a:schemeClr val="accent2"/>
              </a:buClr>
              <a:buNone/>
            </a:pPr>
            <a:r>
              <a:rPr lang="en-US" sz="2200" kern="0" dirty="0" smtClean="0"/>
              <a:t>	1996-2005</a:t>
            </a:r>
          </a:p>
          <a:p>
            <a:pPr marL="0" lvl="1" indent="0">
              <a:buClr>
                <a:schemeClr val="accent2"/>
              </a:buClr>
              <a:buNone/>
            </a:pPr>
            <a:r>
              <a:rPr lang="en-US" sz="2200" dirty="0" smtClean="0">
                <a:solidFill>
                  <a:schemeClr val="accent1"/>
                </a:solidFill>
              </a:rPr>
              <a:t>Survival analyses</a:t>
            </a:r>
          </a:p>
          <a:p>
            <a:pPr marL="0" lvl="1" indent="0">
              <a:buClr>
                <a:schemeClr val="accent2"/>
              </a:buClr>
              <a:buNone/>
            </a:pPr>
            <a:r>
              <a:rPr lang="en-US" sz="2200" dirty="0"/>
              <a:t>	</a:t>
            </a:r>
            <a:r>
              <a:rPr lang="en-US" sz="2200" dirty="0" smtClean="0"/>
              <a:t>Cox proportional hazards regression</a:t>
            </a:r>
          </a:p>
          <a:p>
            <a:pPr marL="0" lvl="1" indent="0">
              <a:buClr>
                <a:schemeClr val="accent2"/>
              </a:buClr>
              <a:buNone/>
            </a:pPr>
            <a:r>
              <a:rPr lang="en-US" sz="2200" dirty="0" smtClean="0"/>
              <a:t>	Adjusted </a:t>
            </a:r>
            <a:r>
              <a:rPr lang="en-US" sz="2200" dirty="0"/>
              <a:t>for sociodemographic, tumor, treatment </a:t>
            </a:r>
            <a:r>
              <a:rPr lang="en-US" sz="2200" dirty="0" smtClean="0"/>
              <a:t>	characteristics</a:t>
            </a:r>
            <a:r>
              <a:rPr lang="en-US" sz="2200" dirty="0"/>
              <a:t>, and clustering at census tract</a:t>
            </a:r>
            <a:endParaRPr lang="en-US" sz="2200" kern="0" dirty="0"/>
          </a:p>
        </p:txBody>
      </p:sp>
    </p:spTree>
    <p:extLst>
      <p:ext uri="{BB962C8B-B14F-4D97-AF65-F5344CB8AC3E}">
        <p14:creationId xmlns:p14="http://schemas.microsoft.com/office/powerpoint/2010/main" val="423455043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2"/>
          </p:nvPr>
        </p:nvSpPr>
        <p:spPr/>
        <p:txBody>
          <a:bodyPr/>
          <a:lstStyle/>
          <a:p>
            <a:r>
              <a:rPr lang="en-US" dirty="0"/>
              <a:t>Neighborhood archetypes for understanding disparities in prostate cancer mortality</a:t>
            </a:r>
          </a:p>
        </p:txBody>
      </p:sp>
      <p:sp>
        <p:nvSpPr>
          <p:cNvPr id="4" name="Title 3"/>
          <p:cNvSpPr>
            <a:spLocks noGrp="1"/>
          </p:cNvSpPr>
          <p:nvPr>
            <p:ph type="title"/>
          </p:nvPr>
        </p:nvSpPr>
        <p:spPr/>
        <p:txBody>
          <a:bodyPr/>
          <a:lstStyle/>
          <a:p>
            <a:r>
              <a:rPr lang="en-US" sz="3200" dirty="0" smtClean="0"/>
              <a:t>Neighborhood archetypes and prostate cancer</a:t>
            </a:r>
            <a:endParaRPr lang="en-US" sz="3200" dirty="0"/>
          </a:p>
        </p:txBody>
      </p:sp>
      <p:sp>
        <p:nvSpPr>
          <p:cNvPr id="7" name="Text Placeholder 6"/>
          <p:cNvSpPr>
            <a:spLocks noGrp="1"/>
          </p:cNvSpPr>
          <p:nvPr>
            <p:ph type="body" sz="quarter" idx="15"/>
          </p:nvPr>
        </p:nvSpPr>
        <p:spPr/>
        <p:txBody>
          <a:bodyPr/>
          <a:lstStyle/>
          <a:p>
            <a:r>
              <a:rPr lang="en-US" dirty="0" smtClean="0"/>
              <a:t>Distribution of neighborhood archetypes according to race/ethnicity</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276021201"/>
              </p:ext>
            </p:extLst>
          </p:nvPr>
        </p:nvGraphicFramePr>
        <p:xfrm>
          <a:off x="340398" y="1308965"/>
          <a:ext cx="8529950" cy="32882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2745784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2"/>
          </p:nvPr>
        </p:nvSpPr>
        <p:spPr/>
        <p:txBody>
          <a:bodyPr/>
          <a:lstStyle/>
          <a:p>
            <a:r>
              <a:rPr lang="en-US" dirty="0"/>
              <a:t>Neighborhood archetypes for understanding disparities in prostate cancer mortality</a:t>
            </a:r>
          </a:p>
        </p:txBody>
      </p:sp>
      <p:sp>
        <p:nvSpPr>
          <p:cNvPr id="4" name="Title 3"/>
          <p:cNvSpPr>
            <a:spLocks noGrp="1"/>
          </p:cNvSpPr>
          <p:nvPr>
            <p:ph type="title"/>
          </p:nvPr>
        </p:nvSpPr>
        <p:spPr/>
        <p:txBody>
          <a:bodyPr/>
          <a:lstStyle/>
          <a:p>
            <a:r>
              <a:rPr lang="en-US" sz="3200" dirty="0" smtClean="0"/>
              <a:t>Neighborhood archetypes and prostate cancer</a:t>
            </a:r>
            <a:endParaRPr lang="en-US" sz="3200" dirty="0"/>
          </a:p>
        </p:txBody>
      </p:sp>
      <p:sp>
        <p:nvSpPr>
          <p:cNvPr id="7" name="Text Placeholder 6"/>
          <p:cNvSpPr>
            <a:spLocks noGrp="1"/>
          </p:cNvSpPr>
          <p:nvPr>
            <p:ph type="body" sz="quarter" idx="15"/>
          </p:nvPr>
        </p:nvSpPr>
        <p:spPr/>
        <p:txBody>
          <a:bodyPr/>
          <a:lstStyle/>
          <a:p>
            <a:r>
              <a:rPr lang="en-US" dirty="0" smtClean="0"/>
              <a:t>Distribution of neighborhood archetypes according to stage at diagnosis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62838954"/>
              </p:ext>
            </p:extLst>
          </p:nvPr>
        </p:nvGraphicFramePr>
        <p:xfrm>
          <a:off x="300350" y="1308192"/>
          <a:ext cx="8536625" cy="32681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761649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2"/>
          </p:nvPr>
        </p:nvSpPr>
        <p:spPr/>
        <p:txBody>
          <a:bodyPr/>
          <a:lstStyle/>
          <a:p>
            <a:r>
              <a:rPr lang="en-US" dirty="0"/>
              <a:t>Neighborhood archetypes for understanding disparities in prostate cancer mortality</a:t>
            </a:r>
          </a:p>
        </p:txBody>
      </p:sp>
      <p:sp>
        <p:nvSpPr>
          <p:cNvPr id="3" name="Slide Number Placeholder 2"/>
          <p:cNvSpPr>
            <a:spLocks noGrp="1"/>
          </p:cNvSpPr>
          <p:nvPr>
            <p:ph type="sldNum" sz="quarter" idx="13"/>
          </p:nvPr>
        </p:nvSpPr>
        <p:spPr/>
        <p:txBody>
          <a:bodyPr/>
          <a:lstStyle/>
          <a:p>
            <a:endParaRPr lang="en-US" dirty="0"/>
          </a:p>
        </p:txBody>
      </p:sp>
      <p:sp>
        <p:nvSpPr>
          <p:cNvPr id="4" name="Title 3"/>
          <p:cNvSpPr>
            <a:spLocks noGrp="1"/>
          </p:cNvSpPr>
          <p:nvPr>
            <p:ph type="title"/>
          </p:nvPr>
        </p:nvSpPr>
        <p:spPr/>
        <p:txBody>
          <a:bodyPr/>
          <a:lstStyle/>
          <a:p>
            <a:r>
              <a:rPr lang="en-US" dirty="0" smtClean="0"/>
              <a:t>Background</a:t>
            </a:r>
            <a:endParaRPr lang="en-US" dirty="0"/>
          </a:p>
        </p:txBody>
      </p:sp>
      <p:sp>
        <p:nvSpPr>
          <p:cNvPr id="5" name="Text Placeholder 4"/>
          <p:cNvSpPr>
            <a:spLocks noGrp="1"/>
          </p:cNvSpPr>
          <p:nvPr>
            <p:ph type="body" sz="quarter" idx="15"/>
          </p:nvPr>
        </p:nvSpPr>
        <p:spPr/>
        <p:txBody>
          <a:bodyPr/>
          <a:lstStyle/>
          <a:p>
            <a:r>
              <a:rPr lang="en-US" dirty="0" smtClean="0"/>
              <a:t>Neighborhoods and prostate cancer</a:t>
            </a:r>
            <a:endParaRPr lang="en-US" dirty="0"/>
          </a:p>
        </p:txBody>
      </p:sp>
      <p:sp>
        <p:nvSpPr>
          <p:cNvPr id="6" name="Content Placeholder 5"/>
          <p:cNvSpPr>
            <a:spLocks noGrp="1"/>
          </p:cNvSpPr>
          <p:nvPr>
            <p:ph idx="1"/>
          </p:nvPr>
        </p:nvSpPr>
        <p:spPr>
          <a:xfrm>
            <a:off x="459683" y="1401416"/>
            <a:ext cx="8379517" cy="2932045"/>
          </a:xfrm>
        </p:spPr>
        <p:txBody>
          <a:bodyPr/>
          <a:lstStyle/>
          <a:p>
            <a:pPr marL="0" indent="0">
              <a:buNone/>
            </a:pPr>
            <a:r>
              <a:rPr lang="en-US" dirty="0" smtClean="0"/>
              <a:t>Place matters</a:t>
            </a:r>
          </a:p>
        </p:txBody>
      </p:sp>
      <p:sp>
        <p:nvSpPr>
          <p:cNvPr id="8" name="TextBox 7"/>
          <p:cNvSpPr txBox="1"/>
          <p:nvPr/>
        </p:nvSpPr>
        <p:spPr>
          <a:xfrm>
            <a:off x="395135" y="5375239"/>
            <a:ext cx="11582400" cy="707886"/>
          </a:xfrm>
          <a:prstGeom prst="rect">
            <a:avLst/>
          </a:prstGeom>
          <a:noFill/>
        </p:spPr>
        <p:txBody>
          <a:bodyPr wrap="square" rtlCol="0">
            <a:spAutoFit/>
          </a:bodyPr>
          <a:lstStyle/>
          <a:p>
            <a:pPr algn="l"/>
            <a:r>
              <a:rPr lang="en-US" sz="2000" dirty="0" smtClean="0">
                <a:solidFill>
                  <a:schemeClr val="tx1"/>
                </a:solidFill>
                <a:latin typeface="+mj-lt"/>
              </a:rPr>
              <a:t>Gomez, Shariff-Marco, et al. The impact of neighborhood social and built environment across the cancer continuum: current research, methodologic considerations, and future directions. </a:t>
            </a:r>
            <a:r>
              <a:rPr lang="en-US" sz="2000" i="1" dirty="0" smtClean="0">
                <a:solidFill>
                  <a:schemeClr val="tx1"/>
                </a:solidFill>
                <a:latin typeface="+mj-lt"/>
              </a:rPr>
              <a:t>Cancer</a:t>
            </a:r>
            <a:r>
              <a:rPr lang="en-US" sz="2000" dirty="0" smtClean="0">
                <a:solidFill>
                  <a:schemeClr val="tx1"/>
                </a:solidFill>
                <a:latin typeface="+mj-lt"/>
              </a:rPr>
              <a:t> 2015.</a:t>
            </a:r>
            <a:endParaRPr lang="en-US" sz="2000" dirty="0">
              <a:solidFill>
                <a:schemeClr val="tx1"/>
              </a:solidFill>
              <a:latin typeface="+mj-lt"/>
            </a:endParaRPr>
          </a:p>
        </p:txBody>
      </p:sp>
    </p:spTree>
    <p:extLst>
      <p:ext uri="{BB962C8B-B14F-4D97-AF65-F5344CB8AC3E}">
        <p14:creationId xmlns:p14="http://schemas.microsoft.com/office/powerpoint/2010/main" val="3557336055"/>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2"/>
          </p:nvPr>
        </p:nvSpPr>
        <p:spPr/>
        <p:txBody>
          <a:bodyPr/>
          <a:lstStyle/>
          <a:p>
            <a:r>
              <a:rPr lang="en-US" dirty="0"/>
              <a:t>Neighborhood archetypes for understanding disparities in prostate cancer mortality</a:t>
            </a:r>
          </a:p>
        </p:txBody>
      </p:sp>
      <p:sp>
        <p:nvSpPr>
          <p:cNvPr id="4" name="Title 3"/>
          <p:cNvSpPr>
            <a:spLocks noGrp="1"/>
          </p:cNvSpPr>
          <p:nvPr>
            <p:ph type="title"/>
          </p:nvPr>
        </p:nvSpPr>
        <p:spPr/>
        <p:txBody>
          <a:bodyPr/>
          <a:lstStyle/>
          <a:p>
            <a:r>
              <a:rPr lang="en-US" sz="2800" dirty="0"/>
              <a:t>P</a:t>
            </a:r>
            <a:r>
              <a:rPr lang="en-US" sz="2800" dirty="0" smtClean="0"/>
              <a:t>rostate cancer survival</a:t>
            </a:r>
            <a:endParaRPr lang="en-US" sz="2800" dirty="0"/>
          </a:p>
        </p:txBody>
      </p:sp>
      <p:sp>
        <p:nvSpPr>
          <p:cNvPr id="6" name="Content Placeholder 5"/>
          <p:cNvSpPr>
            <a:spLocks noGrp="1"/>
          </p:cNvSpPr>
          <p:nvPr>
            <p:ph idx="1"/>
          </p:nvPr>
        </p:nvSpPr>
        <p:spPr>
          <a:xfrm>
            <a:off x="459684" y="1401416"/>
            <a:ext cx="3970802" cy="2932045"/>
          </a:xfrm>
        </p:spPr>
        <p:txBody>
          <a:bodyPr/>
          <a:lstStyle/>
          <a:p>
            <a:r>
              <a:rPr lang="en-US" dirty="0" smtClean="0"/>
              <a:t>Survival differs by </a:t>
            </a:r>
            <a:r>
              <a:rPr lang="en-US" dirty="0" smtClean="0"/>
              <a:t>archetype</a:t>
            </a:r>
            <a:endParaRPr lang="en-US" dirty="0" smtClean="0"/>
          </a:p>
        </p:txBody>
      </p:sp>
      <p:sp>
        <p:nvSpPr>
          <p:cNvPr id="5" name="Text Placeholder 4"/>
          <p:cNvSpPr>
            <a:spLocks noGrp="1"/>
          </p:cNvSpPr>
          <p:nvPr>
            <p:ph type="body" sz="quarter" idx="15"/>
          </p:nvPr>
        </p:nvSpPr>
        <p:spPr/>
        <p:txBody>
          <a:bodyPr/>
          <a:lstStyle/>
          <a:p>
            <a:r>
              <a:rPr lang="en-US" dirty="0" smtClean="0"/>
              <a:t>All-cause death</a:t>
            </a:r>
            <a:endParaRPr lang="en-US" dirty="0"/>
          </a:p>
        </p:txBody>
      </p:sp>
      <p:pic>
        <p:nvPicPr>
          <p:cNvPr id="19" name="Picture 18"/>
          <p:cNvPicPr>
            <a:picLocks noChangeAspect="1"/>
          </p:cNvPicPr>
          <p:nvPr/>
        </p:nvPicPr>
        <p:blipFill rotWithShape="1">
          <a:blip r:embed="rId3"/>
          <a:srcRect l="9510" r="4332" b="612"/>
          <a:stretch/>
        </p:blipFill>
        <p:spPr>
          <a:xfrm>
            <a:off x="4626428" y="219485"/>
            <a:ext cx="4238886" cy="4373543"/>
          </a:xfrm>
          <a:prstGeom prst="rect">
            <a:avLst/>
          </a:prstGeom>
          <a:solidFill>
            <a:schemeClr val="tx1"/>
          </a:solidFill>
        </p:spPr>
      </p:pic>
    </p:spTree>
    <p:extLst>
      <p:ext uri="{BB962C8B-B14F-4D97-AF65-F5344CB8AC3E}">
        <p14:creationId xmlns:p14="http://schemas.microsoft.com/office/powerpoint/2010/main" val="425679197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2"/>
          </p:nvPr>
        </p:nvSpPr>
        <p:spPr/>
        <p:txBody>
          <a:bodyPr/>
          <a:lstStyle/>
          <a:p>
            <a:r>
              <a:rPr lang="en-US" dirty="0"/>
              <a:t>Neighborhood archetypes for understanding disparities in prostate cancer mortality</a:t>
            </a:r>
          </a:p>
        </p:txBody>
      </p:sp>
      <p:sp>
        <p:nvSpPr>
          <p:cNvPr id="4" name="Title 3"/>
          <p:cNvSpPr>
            <a:spLocks noGrp="1"/>
          </p:cNvSpPr>
          <p:nvPr>
            <p:ph type="title"/>
          </p:nvPr>
        </p:nvSpPr>
        <p:spPr/>
        <p:txBody>
          <a:bodyPr/>
          <a:lstStyle/>
          <a:p>
            <a:r>
              <a:rPr lang="en-US" sz="2800" dirty="0"/>
              <a:t>P</a:t>
            </a:r>
            <a:r>
              <a:rPr lang="en-US" sz="2800" dirty="0" smtClean="0"/>
              <a:t>rostate cancer survival</a:t>
            </a:r>
            <a:endParaRPr lang="en-US" sz="2800" dirty="0"/>
          </a:p>
        </p:txBody>
      </p:sp>
      <p:sp>
        <p:nvSpPr>
          <p:cNvPr id="6" name="Content Placeholder 5"/>
          <p:cNvSpPr>
            <a:spLocks noGrp="1"/>
          </p:cNvSpPr>
          <p:nvPr>
            <p:ph idx="1"/>
          </p:nvPr>
        </p:nvSpPr>
        <p:spPr>
          <a:xfrm>
            <a:off x="459684" y="1401416"/>
            <a:ext cx="3970802" cy="2932045"/>
          </a:xfrm>
        </p:spPr>
        <p:txBody>
          <a:bodyPr/>
          <a:lstStyle/>
          <a:p>
            <a:r>
              <a:rPr lang="en-US" dirty="0" smtClean="0"/>
              <a:t>Survival differs by archetype</a:t>
            </a:r>
          </a:p>
          <a:p>
            <a:r>
              <a:rPr lang="en-US" dirty="0" smtClean="0"/>
              <a:t>Patterns vary across </a:t>
            </a:r>
            <a:r>
              <a:rPr lang="en-US" dirty="0" smtClean="0"/>
              <a:t>race/ethnicity</a:t>
            </a:r>
            <a:endParaRPr lang="en-US" dirty="0" smtClean="0"/>
          </a:p>
        </p:txBody>
      </p:sp>
      <p:sp>
        <p:nvSpPr>
          <p:cNvPr id="5" name="Text Placeholder 4"/>
          <p:cNvSpPr>
            <a:spLocks noGrp="1"/>
          </p:cNvSpPr>
          <p:nvPr>
            <p:ph type="body" sz="quarter" idx="15"/>
          </p:nvPr>
        </p:nvSpPr>
        <p:spPr/>
        <p:txBody>
          <a:bodyPr/>
          <a:lstStyle/>
          <a:p>
            <a:r>
              <a:rPr lang="en-US" dirty="0" smtClean="0"/>
              <a:t>All-cause death</a:t>
            </a:r>
            <a:endParaRPr lang="en-US" dirty="0"/>
          </a:p>
        </p:txBody>
      </p:sp>
      <p:pic>
        <p:nvPicPr>
          <p:cNvPr id="19" name="Picture 18"/>
          <p:cNvPicPr>
            <a:picLocks noChangeAspect="1"/>
          </p:cNvPicPr>
          <p:nvPr/>
        </p:nvPicPr>
        <p:blipFill rotWithShape="1">
          <a:blip r:embed="rId3"/>
          <a:srcRect l="9510" r="4332" b="612"/>
          <a:stretch/>
        </p:blipFill>
        <p:spPr>
          <a:xfrm>
            <a:off x="4626428" y="219485"/>
            <a:ext cx="4238886" cy="4373543"/>
          </a:xfrm>
          <a:prstGeom prst="rect">
            <a:avLst/>
          </a:prstGeom>
          <a:solidFill>
            <a:schemeClr val="tx1"/>
          </a:solidFill>
        </p:spPr>
      </p:pic>
    </p:spTree>
    <p:extLst>
      <p:ext uri="{BB962C8B-B14F-4D97-AF65-F5344CB8AC3E}">
        <p14:creationId xmlns:p14="http://schemas.microsoft.com/office/powerpoint/2010/main" val="1816117177"/>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2"/>
          </p:nvPr>
        </p:nvSpPr>
        <p:spPr/>
        <p:txBody>
          <a:bodyPr/>
          <a:lstStyle/>
          <a:p>
            <a:r>
              <a:rPr lang="en-US" dirty="0"/>
              <a:t>Neighborhood archetypes for understanding disparities in prostate cancer mortality</a:t>
            </a:r>
          </a:p>
        </p:txBody>
      </p:sp>
      <p:sp>
        <p:nvSpPr>
          <p:cNvPr id="4" name="Title 3"/>
          <p:cNvSpPr>
            <a:spLocks noGrp="1"/>
          </p:cNvSpPr>
          <p:nvPr>
            <p:ph type="title"/>
          </p:nvPr>
        </p:nvSpPr>
        <p:spPr/>
        <p:txBody>
          <a:bodyPr/>
          <a:lstStyle/>
          <a:p>
            <a:r>
              <a:rPr lang="en-US" sz="2800" dirty="0"/>
              <a:t>P</a:t>
            </a:r>
            <a:r>
              <a:rPr lang="en-US" sz="2800" dirty="0" smtClean="0"/>
              <a:t>rostate cancer survival</a:t>
            </a:r>
            <a:endParaRPr lang="en-US" sz="2800" dirty="0"/>
          </a:p>
        </p:txBody>
      </p:sp>
      <p:sp>
        <p:nvSpPr>
          <p:cNvPr id="6" name="Content Placeholder 5"/>
          <p:cNvSpPr>
            <a:spLocks noGrp="1"/>
          </p:cNvSpPr>
          <p:nvPr>
            <p:ph idx="1"/>
          </p:nvPr>
        </p:nvSpPr>
        <p:spPr>
          <a:xfrm>
            <a:off x="459684" y="1401416"/>
            <a:ext cx="3970802" cy="2932045"/>
          </a:xfrm>
        </p:spPr>
        <p:txBody>
          <a:bodyPr/>
          <a:lstStyle/>
          <a:p>
            <a:r>
              <a:rPr lang="en-US" dirty="0" smtClean="0"/>
              <a:t>Survival differs by archetype</a:t>
            </a:r>
          </a:p>
          <a:p>
            <a:r>
              <a:rPr lang="en-US" dirty="0" smtClean="0"/>
              <a:t>Patterns vary across race/ethnicity</a:t>
            </a:r>
          </a:p>
          <a:p>
            <a:r>
              <a:rPr lang="en-US" dirty="0" smtClean="0"/>
              <a:t>Indicates differences in mortality over multiple neighborhood dimensions</a:t>
            </a:r>
            <a:endParaRPr lang="en-US" dirty="0"/>
          </a:p>
        </p:txBody>
      </p:sp>
      <p:sp>
        <p:nvSpPr>
          <p:cNvPr id="5" name="Text Placeholder 4"/>
          <p:cNvSpPr>
            <a:spLocks noGrp="1"/>
          </p:cNvSpPr>
          <p:nvPr>
            <p:ph type="body" sz="quarter" idx="15"/>
          </p:nvPr>
        </p:nvSpPr>
        <p:spPr/>
        <p:txBody>
          <a:bodyPr/>
          <a:lstStyle/>
          <a:p>
            <a:r>
              <a:rPr lang="en-US" dirty="0" smtClean="0"/>
              <a:t>All-cause death</a:t>
            </a:r>
            <a:endParaRPr lang="en-US" dirty="0"/>
          </a:p>
        </p:txBody>
      </p:sp>
      <p:pic>
        <p:nvPicPr>
          <p:cNvPr id="19" name="Picture 18"/>
          <p:cNvPicPr>
            <a:picLocks noChangeAspect="1"/>
          </p:cNvPicPr>
          <p:nvPr/>
        </p:nvPicPr>
        <p:blipFill rotWithShape="1">
          <a:blip r:embed="rId3"/>
          <a:srcRect l="9510" r="4332" b="612"/>
          <a:stretch/>
        </p:blipFill>
        <p:spPr>
          <a:xfrm>
            <a:off x="4626428" y="219485"/>
            <a:ext cx="4238886" cy="4373543"/>
          </a:xfrm>
          <a:prstGeom prst="rect">
            <a:avLst/>
          </a:prstGeom>
          <a:solidFill>
            <a:schemeClr val="tx1"/>
          </a:solidFill>
        </p:spPr>
      </p:pic>
      <p:sp>
        <p:nvSpPr>
          <p:cNvPr id="3" name="Rectangle 2"/>
          <p:cNvSpPr/>
          <p:nvPr/>
        </p:nvSpPr>
        <p:spPr bwMode="auto">
          <a:xfrm>
            <a:off x="4918587" y="3252020"/>
            <a:ext cx="3946727" cy="435077"/>
          </a:xfrm>
          <a:prstGeom prst="rect">
            <a:avLst/>
          </a:prstGeom>
          <a:solidFill>
            <a:srgbClr val="EC1848">
              <a:alpha val="18000"/>
            </a:srgbClr>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8" name="Rectangle 7"/>
          <p:cNvSpPr/>
          <p:nvPr/>
        </p:nvSpPr>
        <p:spPr bwMode="auto">
          <a:xfrm>
            <a:off x="4918587" y="322087"/>
            <a:ext cx="3946727" cy="435077"/>
          </a:xfrm>
          <a:prstGeom prst="rect">
            <a:avLst/>
          </a:prstGeom>
          <a:solidFill>
            <a:srgbClr val="EC1848">
              <a:alpha val="18000"/>
            </a:srgbClr>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9" name="Rectangle 8"/>
          <p:cNvSpPr/>
          <p:nvPr/>
        </p:nvSpPr>
        <p:spPr bwMode="auto">
          <a:xfrm>
            <a:off x="4918587" y="1295507"/>
            <a:ext cx="3946727" cy="435077"/>
          </a:xfrm>
          <a:prstGeom prst="rect">
            <a:avLst/>
          </a:prstGeom>
          <a:solidFill>
            <a:srgbClr val="EC1848">
              <a:alpha val="18000"/>
            </a:srgbClr>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0" name="Rectangle 9"/>
          <p:cNvSpPr/>
          <p:nvPr/>
        </p:nvSpPr>
        <p:spPr bwMode="auto">
          <a:xfrm>
            <a:off x="4918587" y="2278653"/>
            <a:ext cx="3946727" cy="435077"/>
          </a:xfrm>
          <a:prstGeom prst="rect">
            <a:avLst/>
          </a:prstGeom>
          <a:solidFill>
            <a:srgbClr val="EC1848">
              <a:alpha val="18000"/>
            </a:srgbClr>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Tree>
    <p:extLst>
      <p:ext uri="{BB962C8B-B14F-4D97-AF65-F5344CB8AC3E}">
        <p14:creationId xmlns:p14="http://schemas.microsoft.com/office/powerpoint/2010/main" val="1150615630"/>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2"/>
          </p:nvPr>
        </p:nvSpPr>
        <p:spPr/>
        <p:txBody>
          <a:bodyPr/>
          <a:lstStyle/>
          <a:p>
            <a:r>
              <a:rPr lang="en-US" dirty="0"/>
              <a:t>Neighborhood archetypes for understanding disparities in prostate cancer mortality</a:t>
            </a:r>
          </a:p>
        </p:txBody>
      </p:sp>
      <p:sp>
        <p:nvSpPr>
          <p:cNvPr id="4" name="Title 3"/>
          <p:cNvSpPr>
            <a:spLocks noGrp="1"/>
          </p:cNvSpPr>
          <p:nvPr>
            <p:ph type="title"/>
          </p:nvPr>
        </p:nvSpPr>
        <p:spPr/>
        <p:txBody>
          <a:bodyPr/>
          <a:lstStyle/>
          <a:p>
            <a:r>
              <a:rPr lang="en-US" sz="2800" dirty="0" smtClean="0"/>
              <a:t>Prostate cancer survival</a:t>
            </a:r>
            <a:endParaRPr lang="en-US" sz="2800" dirty="0"/>
          </a:p>
        </p:txBody>
      </p:sp>
      <p:sp>
        <p:nvSpPr>
          <p:cNvPr id="6" name="Content Placeholder 5"/>
          <p:cNvSpPr>
            <a:spLocks noGrp="1"/>
          </p:cNvSpPr>
          <p:nvPr>
            <p:ph idx="1"/>
          </p:nvPr>
        </p:nvSpPr>
        <p:spPr>
          <a:xfrm>
            <a:off x="459684" y="1401416"/>
            <a:ext cx="3992573" cy="2932045"/>
          </a:xfrm>
        </p:spPr>
        <p:txBody>
          <a:bodyPr/>
          <a:lstStyle/>
          <a:p>
            <a:r>
              <a:rPr lang="en-US" dirty="0" smtClean="0"/>
              <a:t>Less variation in effect size</a:t>
            </a:r>
            <a:endParaRPr lang="en-US" dirty="0"/>
          </a:p>
        </p:txBody>
      </p:sp>
      <p:sp>
        <p:nvSpPr>
          <p:cNvPr id="7" name="Text Placeholder 6"/>
          <p:cNvSpPr>
            <a:spLocks noGrp="1"/>
          </p:cNvSpPr>
          <p:nvPr>
            <p:ph type="body" sz="quarter" idx="15"/>
          </p:nvPr>
        </p:nvSpPr>
        <p:spPr/>
        <p:txBody>
          <a:bodyPr/>
          <a:lstStyle/>
          <a:p>
            <a:r>
              <a:rPr lang="en-US" dirty="0" smtClean="0"/>
              <a:t>Prostate cancer-specific death</a:t>
            </a:r>
            <a:endParaRPr lang="en-US" dirty="0"/>
          </a:p>
        </p:txBody>
      </p:sp>
      <p:pic>
        <p:nvPicPr>
          <p:cNvPr id="3" name="Picture 2"/>
          <p:cNvPicPr>
            <a:picLocks noChangeAspect="1"/>
          </p:cNvPicPr>
          <p:nvPr/>
        </p:nvPicPr>
        <p:blipFill rotWithShape="1">
          <a:blip r:embed="rId3"/>
          <a:srcRect l="17162" r="-796" b="978"/>
          <a:stretch/>
        </p:blipFill>
        <p:spPr>
          <a:xfrm>
            <a:off x="4659086" y="202991"/>
            <a:ext cx="4258493" cy="4390037"/>
          </a:xfrm>
          <a:prstGeom prst="rect">
            <a:avLst/>
          </a:prstGeom>
          <a:solidFill>
            <a:schemeClr val="tx1"/>
          </a:solidFill>
        </p:spPr>
      </p:pic>
      <p:sp>
        <p:nvSpPr>
          <p:cNvPr id="8" name="Rectangle 7"/>
          <p:cNvSpPr/>
          <p:nvPr/>
        </p:nvSpPr>
        <p:spPr bwMode="auto">
          <a:xfrm>
            <a:off x="4918587" y="3871452"/>
            <a:ext cx="3946727" cy="361335"/>
          </a:xfrm>
          <a:prstGeom prst="rect">
            <a:avLst/>
          </a:prstGeom>
          <a:solidFill>
            <a:srgbClr val="EC1848">
              <a:alpha val="18000"/>
            </a:srgbClr>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Tree>
    <p:extLst>
      <p:ext uri="{BB962C8B-B14F-4D97-AF65-F5344CB8AC3E}">
        <p14:creationId xmlns:p14="http://schemas.microsoft.com/office/powerpoint/2010/main" val="1108573920"/>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2"/>
          </p:nvPr>
        </p:nvSpPr>
        <p:spPr/>
        <p:txBody>
          <a:bodyPr/>
          <a:lstStyle/>
          <a:p>
            <a:r>
              <a:rPr lang="en-US" dirty="0"/>
              <a:t>Neighborhood archetypes for understanding disparities in prostate cancer mortality</a:t>
            </a:r>
          </a:p>
        </p:txBody>
      </p:sp>
      <p:sp>
        <p:nvSpPr>
          <p:cNvPr id="4" name="Title 3"/>
          <p:cNvSpPr>
            <a:spLocks noGrp="1"/>
          </p:cNvSpPr>
          <p:nvPr>
            <p:ph type="title"/>
          </p:nvPr>
        </p:nvSpPr>
        <p:spPr/>
        <p:txBody>
          <a:bodyPr/>
          <a:lstStyle/>
          <a:p>
            <a:r>
              <a:rPr lang="en-US" sz="2800" dirty="0" smtClean="0"/>
              <a:t>Prostate cancer survival</a:t>
            </a:r>
            <a:endParaRPr lang="en-US" sz="2800" dirty="0"/>
          </a:p>
        </p:txBody>
      </p:sp>
      <p:sp>
        <p:nvSpPr>
          <p:cNvPr id="6" name="Content Placeholder 5"/>
          <p:cNvSpPr>
            <a:spLocks noGrp="1"/>
          </p:cNvSpPr>
          <p:nvPr>
            <p:ph idx="1"/>
          </p:nvPr>
        </p:nvSpPr>
        <p:spPr>
          <a:xfrm>
            <a:off x="459684" y="1401416"/>
            <a:ext cx="3992573" cy="2932045"/>
          </a:xfrm>
        </p:spPr>
        <p:txBody>
          <a:bodyPr/>
          <a:lstStyle/>
          <a:p>
            <a:r>
              <a:rPr lang="en-US" dirty="0" smtClean="0"/>
              <a:t>Less variation in effect size</a:t>
            </a:r>
            <a:endParaRPr lang="en-US" dirty="0"/>
          </a:p>
        </p:txBody>
      </p:sp>
      <p:sp>
        <p:nvSpPr>
          <p:cNvPr id="7" name="Text Placeholder 6"/>
          <p:cNvSpPr>
            <a:spLocks noGrp="1"/>
          </p:cNvSpPr>
          <p:nvPr>
            <p:ph type="body" sz="quarter" idx="15"/>
          </p:nvPr>
        </p:nvSpPr>
        <p:spPr/>
        <p:txBody>
          <a:bodyPr/>
          <a:lstStyle/>
          <a:p>
            <a:r>
              <a:rPr lang="en-US" dirty="0" smtClean="0"/>
              <a:t>Prostate cancer-specific death</a:t>
            </a:r>
            <a:endParaRPr lang="en-US" dirty="0"/>
          </a:p>
        </p:txBody>
      </p:sp>
      <p:pic>
        <p:nvPicPr>
          <p:cNvPr id="3" name="Picture 2"/>
          <p:cNvPicPr>
            <a:picLocks noChangeAspect="1"/>
          </p:cNvPicPr>
          <p:nvPr/>
        </p:nvPicPr>
        <p:blipFill rotWithShape="1">
          <a:blip r:embed="rId3"/>
          <a:srcRect l="17162" r="-796" b="978"/>
          <a:stretch/>
        </p:blipFill>
        <p:spPr>
          <a:xfrm>
            <a:off x="4659086" y="202991"/>
            <a:ext cx="4258493" cy="4390037"/>
          </a:xfrm>
          <a:prstGeom prst="rect">
            <a:avLst/>
          </a:prstGeom>
          <a:solidFill>
            <a:schemeClr val="tx1"/>
          </a:solidFill>
        </p:spPr>
      </p:pic>
      <p:sp>
        <p:nvSpPr>
          <p:cNvPr id="8" name="Rectangle 7"/>
          <p:cNvSpPr/>
          <p:nvPr/>
        </p:nvSpPr>
        <p:spPr bwMode="auto">
          <a:xfrm>
            <a:off x="4918587" y="3768212"/>
            <a:ext cx="3946727" cy="221221"/>
          </a:xfrm>
          <a:prstGeom prst="rect">
            <a:avLst/>
          </a:prstGeom>
          <a:solidFill>
            <a:srgbClr val="EC1848">
              <a:alpha val="18000"/>
            </a:srgbClr>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9" name="Rectangle 8"/>
          <p:cNvSpPr/>
          <p:nvPr/>
        </p:nvSpPr>
        <p:spPr bwMode="auto">
          <a:xfrm>
            <a:off x="4918587" y="835245"/>
            <a:ext cx="3946727" cy="221221"/>
          </a:xfrm>
          <a:prstGeom prst="rect">
            <a:avLst/>
          </a:prstGeom>
          <a:solidFill>
            <a:srgbClr val="EC1848">
              <a:alpha val="18000"/>
            </a:srgbClr>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0" name="Rectangle 9"/>
          <p:cNvSpPr/>
          <p:nvPr/>
        </p:nvSpPr>
        <p:spPr bwMode="auto">
          <a:xfrm>
            <a:off x="4918587" y="1815992"/>
            <a:ext cx="3946727" cy="221221"/>
          </a:xfrm>
          <a:prstGeom prst="rect">
            <a:avLst/>
          </a:prstGeom>
          <a:solidFill>
            <a:srgbClr val="EC1848">
              <a:alpha val="18000"/>
            </a:srgbClr>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1" name="Rectangle 10"/>
          <p:cNvSpPr/>
          <p:nvPr/>
        </p:nvSpPr>
        <p:spPr bwMode="auto">
          <a:xfrm>
            <a:off x="4918587" y="2798218"/>
            <a:ext cx="3946727" cy="221221"/>
          </a:xfrm>
          <a:prstGeom prst="rect">
            <a:avLst/>
          </a:prstGeom>
          <a:solidFill>
            <a:srgbClr val="EC1848">
              <a:alpha val="18000"/>
            </a:srgbClr>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Tree>
    <p:extLst>
      <p:ext uri="{BB962C8B-B14F-4D97-AF65-F5344CB8AC3E}">
        <p14:creationId xmlns:p14="http://schemas.microsoft.com/office/powerpoint/2010/main" val="307535042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p:txBody>
          <a:bodyPr>
            <a:normAutofit fontScale="90000"/>
          </a:bodyPr>
          <a:lstStyle/>
          <a:p>
            <a:r>
              <a:rPr lang="en-US" sz="3164" b="1" dirty="0" smtClean="0"/>
              <a:t>Key Findings</a:t>
            </a:r>
            <a:endParaRPr lang="en-US" sz="3164" b="1" dirty="0"/>
          </a:p>
        </p:txBody>
      </p:sp>
      <p:sp>
        <p:nvSpPr>
          <p:cNvPr id="4" name="Text Placeholder 3"/>
          <p:cNvSpPr>
            <a:spLocks noGrp="1"/>
          </p:cNvSpPr>
          <p:nvPr>
            <p:ph type="body" sz="quarter" idx="15"/>
          </p:nvPr>
        </p:nvSpPr>
        <p:spPr/>
        <p:txBody>
          <a:bodyPr/>
          <a:lstStyle/>
          <a:p>
            <a:endParaRPr lang="en-US"/>
          </a:p>
        </p:txBody>
      </p:sp>
      <p:sp>
        <p:nvSpPr>
          <p:cNvPr id="15362" name="Rectangle 2"/>
          <p:cNvSpPr>
            <a:spLocks noGrp="1" noChangeArrowheads="1"/>
          </p:cNvSpPr>
          <p:nvPr>
            <p:ph idx="1"/>
          </p:nvPr>
        </p:nvSpPr>
        <p:spPr/>
        <p:txBody>
          <a:bodyPr>
            <a:normAutofit/>
          </a:bodyPr>
          <a:lstStyle/>
          <a:p>
            <a:pPr marL="0" lvl="1" indent="0">
              <a:spcAft>
                <a:spcPts val="1800"/>
              </a:spcAft>
              <a:buClr>
                <a:schemeClr val="accent2"/>
              </a:buClr>
              <a:buNone/>
            </a:pPr>
            <a:r>
              <a:rPr lang="en-US" sz="2200" dirty="0" smtClean="0"/>
              <a:t>Identified neighborhood archetypes </a:t>
            </a:r>
          </a:p>
          <a:p>
            <a:pPr marL="0" lvl="1" indent="0">
              <a:spcAft>
                <a:spcPts val="1800"/>
              </a:spcAft>
              <a:buClr>
                <a:schemeClr val="accent2"/>
              </a:buClr>
              <a:buNone/>
            </a:pPr>
            <a:r>
              <a:rPr lang="en-US" sz="2200" dirty="0" smtClean="0">
                <a:solidFill>
                  <a:schemeClr val="accent1"/>
                </a:solidFill>
              </a:rPr>
              <a:t>Associated with mortality after prostate cancer diagnosis</a:t>
            </a:r>
          </a:p>
          <a:p>
            <a:pPr marL="0" lvl="1" indent="0">
              <a:spcAft>
                <a:spcPts val="1800"/>
              </a:spcAft>
              <a:buClr>
                <a:schemeClr val="accent2"/>
              </a:buClr>
              <a:buNone/>
            </a:pPr>
            <a:r>
              <a:rPr lang="en-US" sz="2200" dirty="0" smtClean="0"/>
              <a:t>Individual characteristics moderate associations of neighborhood archetypes with prostate cancer mortality</a:t>
            </a:r>
          </a:p>
          <a:p>
            <a:pPr marL="0" indent="0">
              <a:buNone/>
            </a:pPr>
            <a:endParaRPr lang="en-US" dirty="0" smtClean="0"/>
          </a:p>
        </p:txBody>
      </p:sp>
      <p:sp>
        <p:nvSpPr>
          <p:cNvPr id="8" name="Footer Placeholder 1"/>
          <p:cNvSpPr>
            <a:spLocks noGrp="1"/>
          </p:cNvSpPr>
          <p:nvPr>
            <p:ph type="ftr" sz="quarter" idx="12"/>
          </p:nvPr>
        </p:nvSpPr>
        <p:spPr>
          <a:xfrm>
            <a:off x="548150" y="4852596"/>
            <a:ext cx="4310907" cy="103485"/>
          </a:xfrm>
        </p:spPr>
        <p:txBody>
          <a:bodyPr/>
          <a:lstStyle/>
          <a:p>
            <a:r>
              <a:rPr lang="en-US" dirty="0" smtClean="0"/>
              <a:t>Neighborhood archetypes for understanding disparities in prostate cancer mortality</a:t>
            </a:r>
            <a:endParaRPr lang="en-US" dirty="0"/>
          </a:p>
        </p:txBody>
      </p:sp>
    </p:spTree>
    <p:extLst>
      <p:ext uri="{BB962C8B-B14F-4D97-AF65-F5344CB8AC3E}">
        <p14:creationId xmlns:p14="http://schemas.microsoft.com/office/powerpoint/2010/main" val="2074523073"/>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p:txBody>
          <a:bodyPr>
            <a:normAutofit fontScale="90000"/>
          </a:bodyPr>
          <a:lstStyle/>
          <a:p>
            <a:r>
              <a:rPr lang="en-US" sz="3164" b="1" dirty="0" smtClean="0"/>
              <a:t>Next steps</a:t>
            </a:r>
            <a:endParaRPr lang="en-US" sz="3164" b="1" dirty="0"/>
          </a:p>
        </p:txBody>
      </p:sp>
      <p:sp>
        <p:nvSpPr>
          <p:cNvPr id="4" name="Text Placeholder 3"/>
          <p:cNvSpPr>
            <a:spLocks noGrp="1"/>
          </p:cNvSpPr>
          <p:nvPr>
            <p:ph type="body" sz="quarter" idx="15"/>
          </p:nvPr>
        </p:nvSpPr>
        <p:spPr/>
        <p:txBody>
          <a:bodyPr/>
          <a:lstStyle/>
          <a:p>
            <a:endParaRPr lang="en-US"/>
          </a:p>
        </p:txBody>
      </p:sp>
      <p:sp>
        <p:nvSpPr>
          <p:cNvPr id="15362" name="Rectangle 2"/>
          <p:cNvSpPr>
            <a:spLocks noGrp="1" noChangeArrowheads="1"/>
          </p:cNvSpPr>
          <p:nvPr>
            <p:ph idx="1"/>
          </p:nvPr>
        </p:nvSpPr>
        <p:spPr>
          <a:xfrm>
            <a:off x="459683" y="1430539"/>
            <a:ext cx="8137665" cy="2902922"/>
          </a:xfrm>
        </p:spPr>
        <p:txBody>
          <a:bodyPr>
            <a:normAutofit/>
          </a:bodyPr>
          <a:lstStyle/>
          <a:p>
            <a:pPr marL="0" lvl="1" indent="0">
              <a:spcAft>
                <a:spcPts val="1800"/>
              </a:spcAft>
              <a:buClr>
                <a:schemeClr val="accent2"/>
              </a:buClr>
              <a:buNone/>
            </a:pPr>
            <a:r>
              <a:rPr lang="en-US" sz="2200" dirty="0" smtClean="0"/>
              <a:t>Examine patterns across cancer sites</a:t>
            </a:r>
          </a:p>
          <a:p>
            <a:pPr marL="0" lvl="1" indent="0">
              <a:spcAft>
                <a:spcPts val="1800"/>
              </a:spcAft>
              <a:buClr>
                <a:schemeClr val="accent2"/>
              </a:buClr>
              <a:buNone/>
            </a:pPr>
            <a:r>
              <a:rPr lang="en-US" sz="2200" dirty="0" smtClean="0">
                <a:solidFill>
                  <a:schemeClr val="accent1"/>
                </a:solidFill>
              </a:rPr>
              <a:t>Incorporate additional neighborhood dimensions</a:t>
            </a:r>
          </a:p>
          <a:p>
            <a:pPr marL="0" indent="0">
              <a:buNone/>
            </a:pPr>
            <a:endParaRPr lang="en-US" dirty="0" smtClean="0"/>
          </a:p>
        </p:txBody>
      </p:sp>
      <p:sp>
        <p:nvSpPr>
          <p:cNvPr id="8" name="Footer Placeholder 1"/>
          <p:cNvSpPr>
            <a:spLocks noGrp="1"/>
          </p:cNvSpPr>
          <p:nvPr>
            <p:ph type="ftr" sz="quarter" idx="12"/>
          </p:nvPr>
        </p:nvSpPr>
        <p:spPr>
          <a:xfrm>
            <a:off x="548150" y="4852596"/>
            <a:ext cx="4310907" cy="103485"/>
          </a:xfrm>
        </p:spPr>
        <p:txBody>
          <a:bodyPr/>
          <a:lstStyle/>
          <a:p>
            <a:r>
              <a:rPr lang="en-US" dirty="0" smtClean="0"/>
              <a:t>Neighborhood archetypes for understanding disparities in prostate cancer mortality</a:t>
            </a:r>
            <a:endParaRPr lang="en-US" dirty="0"/>
          </a:p>
        </p:txBody>
      </p:sp>
    </p:spTree>
    <p:extLst>
      <p:ext uri="{BB962C8B-B14F-4D97-AF65-F5344CB8AC3E}">
        <p14:creationId xmlns:p14="http://schemas.microsoft.com/office/powerpoint/2010/main" val="1457802722"/>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2"/>
          </p:nvPr>
        </p:nvSpPr>
        <p:spPr/>
        <p:txBody>
          <a:bodyPr/>
          <a:lstStyle/>
          <a:p>
            <a:r>
              <a:rPr lang="en-US" dirty="0"/>
              <a:t>Neighborhood archetypes for understanding disparities in prostate cancer mortality</a:t>
            </a:r>
          </a:p>
        </p:txBody>
      </p:sp>
      <p:sp>
        <p:nvSpPr>
          <p:cNvPr id="4" name="Title 3"/>
          <p:cNvSpPr>
            <a:spLocks noGrp="1"/>
          </p:cNvSpPr>
          <p:nvPr>
            <p:ph type="title"/>
          </p:nvPr>
        </p:nvSpPr>
        <p:spPr/>
        <p:txBody>
          <a:bodyPr/>
          <a:lstStyle/>
          <a:p>
            <a:r>
              <a:rPr lang="en-US" dirty="0" smtClean="0"/>
              <a:t>Acknowledgements</a:t>
            </a:r>
            <a:endParaRPr lang="en-US" dirty="0"/>
          </a:p>
        </p:txBody>
      </p:sp>
      <p:sp>
        <p:nvSpPr>
          <p:cNvPr id="5" name="Text Placeholder 4"/>
          <p:cNvSpPr>
            <a:spLocks noGrp="1"/>
          </p:cNvSpPr>
          <p:nvPr>
            <p:ph type="body" sz="quarter" idx="15"/>
          </p:nvPr>
        </p:nvSpPr>
        <p:spPr/>
        <p:txBody>
          <a:bodyPr/>
          <a:lstStyle/>
          <a:p>
            <a:endParaRPr lang="en-US"/>
          </a:p>
        </p:txBody>
      </p:sp>
      <p:sp>
        <p:nvSpPr>
          <p:cNvPr id="6" name="Content Placeholder 5"/>
          <p:cNvSpPr>
            <a:spLocks noGrp="1"/>
          </p:cNvSpPr>
          <p:nvPr>
            <p:ph idx="1"/>
          </p:nvPr>
        </p:nvSpPr>
        <p:spPr/>
        <p:txBody>
          <a:bodyPr/>
          <a:lstStyle/>
          <a:p>
            <a:r>
              <a:rPr lang="en-US" dirty="0" smtClean="0"/>
              <a:t>Salma </a:t>
            </a:r>
            <a:r>
              <a:rPr lang="en-US" dirty="0" err="1" smtClean="0"/>
              <a:t>Shariff</a:t>
            </a:r>
            <a:r>
              <a:rPr lang="en-US" dirty="0" smtClean="0"/>
              <a:t>-Marco (PI)</a:t>
            </a:r>
          </a:p>
          <a:p>
            <a:r>
              <a:rPr lang="en-US" dirty="0" smtClean="0"/>
              <a:t>Margaret </a:t>
            </a:r>
            <a:r>
              <a:rPr lang="en-US" dirty="0" err="1" smtClean="0"/>
              <a:t>Weden</a:t>
            </a:r>
            <a:r>
              <a:rPr lang="en-US" dirty="0" smtClean="0"/>
              <a:t> (RAND Corporation)</a:t>
            </a:r>
          </a:p>
          <a:p>
            <a:r>
              <a:rPr lang="en-US" dirty="0" smtClean="0"/>
              <a:t>Scarlett Lin Gomez</a:t>
            </a:r>
          </a:p>
          <a:p>
            <a:r>
              <a:rPr lang="en-US" dirty="0" smtClean="0"/>
              <a:t>Juan Yang</a:t>
            </a:r>
          </a:p>
          <a:p>
            <a:r>
              <a:rPr lang="en-US" dirty="0" smtClean="0"/>
              <a:t>Jennifer Jain</a:t>
            </a:r>
          </a:p>
        </p:txBody>
      </p:sp>
    </p:spTree>
    <p:extLst>
      <p:ext uri="{BB962C8B-B14F-4D97-AF65-F5344CB8AC3E}">
        <p14:creationId xmlns:p14="http://schemas.microsoft.com/office/powerpoint/2010/main" val="1579296445"/>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fld id="{7BCC8D0D-EAEC-449D-9161-023DFF90F2E2}" type="slidenum">
              <a:rPr lang="en-US" smtClean="0"/>
              <a:pPr/>
              <a:t>28</a:t>
            </a:fld>
            <a:endParaRPr lang="en-US" dirty="0"/>
          </a:p>
        </p:txBody>
      </p:sp>
      <p:sp>
        <p:nvSpPr>
          <p:cNvPr id="4" name="TextBox 3"/>
          <p:cNvSpPr txBox="1"/>
          <p:nvPr/>
        </p:nvSpPr>
        <p:spPr bwMode="auto">
          <a:xfrm>
            <a:off x="3066780" y="1956197"/>
            <a:ext cx="3010440" cy="1231106"/>
          </a:xfrm>
          <a:prstGeom prst="rect">
            <a:avLst/>
          </a:prstGeom>
          <a:noFill/>
          <a:ln w="19050" algn="ctr">
            <a:noFill/>
            <a:miter lim="800000"/>
            <a:headEnd/>
            <a:tailEnd/>
          </a:ln>
        </p:spPr>
        <p:txBody>
          <a:bodyPr wrap="none" lIns="0" tIns="0" rIns="0" bIns="0" rtlCol="0">
            <a:spAutoFit/>
          </a:bodyPr>
          <a:lstStyle/>
          <a:p>
            <a:pPr algn="ctr"/>
            <a:r>
              <a:rPr lang="en-US" sz="2000" dirty="0" smtClean="0"/>
              <a:t>Thank you!</a:t>
            </a:r>
          </a:p>
          <a:p>
            <a:pPr algn="ctr"/>
            <a:endParaRPr lang="en-US" sz="2000" dirty="0"/>
          </a:p>
          <a:p>
            <a:pPr algn="ctr"/>
            <a:r>
              <a:rPr lang="en-US" sz="2000" dirty="0" smtClean="0">
                <a:solidFill>
                  <a:schemeClr val="accent1"/>
                </a:solidFill>
              </a:rPr>
              <a:t>MDeRouen@psg.ucsf.edu</a:t>
            </a:r>
          </a:p>
          <a:p>
            <a:pPr algn="ctr"/>
            <a:r>
              <a:rPr lang="en-US" sz="2000" dirty="0" smtClean="0"/>
              <a:t>          @</a:t>
            </a:r>
            <a:r>
              <a:rPr lang="en-US" sz="2000" dirty="0" smtClean="0"/>
              <a:t>MDeRouen4</a:t>
            </a:r>
          </a:p>
        </p:txBody>
      </p:sp>
      <p:sp>
        <p:nvSpPr>
          <p:cNvPr id="5" name="Footer Placeholder 1"/>
          <p:cNvSpPr>
            <a:spLocks noGrp="1"/>
          </p:cNvSpPr>
          <p:nvPr>
            <p:ph type="ftr" sz="quarter" idx="12"/>
          </p:nvPr>
        </p:nvSpPr>
        <p:spPr>
          <a:xfrm>
            <a:off x="548150" y="4852596"/>
            <a:ext cx="4310907" cy="103485"/>
          </a:xfrm>
        </p:spPr>
        <p:txBody>
          <a:bodyPr/>
          <a:lstStyle/>
          <a:p>
            <a:r>
              <a:rPr lang="en-US" dirty="0"/>
              <a:t>Neighborhood archetypes for understanding disparities in prostate cancer mortality</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6482" y="2857940"/>
            <a:ext cx="453317" cy="329363"/>
          </a:xfrm>
          <a:prstGeom prst="rect">
            <a:avLst/>
          </a:prstGeom>
        </p:spPr>
      </p:pic>
    </p:spTree>
    <p:extLst>
      <p:ext uri="{BB962C8B-B14F-4D97-AF65-F5344CB8AC3E}">
        <p14:creationId xmlns:p14="http://schemas.microsoft.com/office/powerpoint/2010/main" val="268491760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2"/>
          </p:nvPr>
        </p:nvSpPr>
        <p:spPr/>
        <p:txBody>
          <a:bodyPr/>
          <a:lstStyle/>
          <a:p>
            <a:r>
              <a:rPr lang="en-US" dirty="0"/>
              <a:t>Neighborhood archetypes for understanding disparities in prostate cancer mortality</a:t>
            </a:r>
          </a:p>
        </p:txBody>
      </p:sp>
      <p:sp>
        <p:nvSpPr>
          <p:cNvPr id="3" name="Slide Number Placeholder 2"/>
          <p:cNvSpPr>
            <a:spLocks noGrp="1"/>
          </p:cNvSpPr>
          <p:nvPr>
            <p:ph type="sldNum" sz="quarter" idx="13"/>
          </p:nvPr>
        </p:nvSpPr>
        <p:spPr/>
        <p:txBody>
          <a:bodyPr/>
          <a:lstStyle/>
          <a:p>
            <a:endParaRPr lang="en-US" dirty="0"/>
          </a:p>
        </p:txBody>
      </p:sp>
      <p:sp>
        <p:nvSpPr>
          <p:cNvPr id="4" name="Title 3"/>
          <p:cNvSpPr>
            <a:spLocks noGrp="1"/>
          </p:cNvSpPr>
          <p:nvPr>
            <p:ph type="title"/>
          </p:nvPr>
        </p:nvSpPr>
        <p:spPr/>
        <p:txBody>
          <a:bodyPr/>
          <a:lstStyle/>
          <a:p>
            <a:r>
              <a:rPr lang="en-US" dirty="0" smtClean="0"/>
              <a:t>Background</a:t>
            </a:r>
            <a:endParaRPr lang="en-US" dirty="0"/>
          </a:p>
        </p:txBody>
      </p:sp>
      <p:sp>
        <p:nvSpPr>
          <p:cNvPr id="5" name="Text Placeholder 4"/>
          <p:cNvSpPr>
            <a:spLocks noGrp="1"/>
          </p:cNvSpPr>
          <p:nvPr>
            <p:ph type="body" sz="quarter" idx="15"/>
          </p:nvPr>
        </p:nvSpPr>
        <p:spPr/>
        <p:txBody>
          <a:bodyPr/>
          <a:lstStyle/>
          <a:p>
            <a:r>
              <a:rPr lang="en-US" dirty="0" smtClean="0"/>
              <a:t>Neighborhoods and prostate cancer</a:t>
            </a:r>
            <a:endParaRPr lang="en-US" dirty="0"/>
          </a:p>
        </p:txBody>
      </p:sp>
      <p:sp>
        <p:nvSpPr>
          <p:cNvPr id="6" name="Content Placeholder 5"/>
          <p:cNvSpPr>
            <a:spLocks noGrp="1"/>
          </p:cNvSpPr>
          <p:nvPr>
            <p:ph idx="1"/>
          </p:nvPr>
        </p:nvSpPr>
        <p:spPr>
          <a:xfrm>
            <a:off x="459683" y="1401416"/>
            <a:ext cx="8379517" cy="2932045"/>
          </a:xfrm>
        </p:spPr>
        <p:txBody>
          <a:bodyPr/>
          <a:lstStyle/>
          <a:p>
            <a:pPr marL="0" indent="0">
              <a:buNone/>
            </a:pPr>
            <a:r>
              <a:rPr lang="en-US" dirty="0" smtClean="0"/>
              <a:t>Place matters</a:t>
            </a:r>
          </a:p>
          <a:p>
            <a:pPr marL="0" indent="0">
              <a:buNone/>
            </a:pPr>
            <a:r>
              <a:rPr lang="en-US" dirty="0" smtClean="0">
                <a:solidFill>
                  <a:schemeClr val="accent1"/>
                </a:solidFill>
              </a:rPr>
              <a:t>Gomez </a:t>
            </a:r>
            <a:r>
              <a:rPr lang="en-US" dirty="0" smtClean="0">
                <a:solidFill>
                  <a:schemeClr val="accent1"/>
                </a:solidFill>
              </a:rPr>
              <a:t>et al. </a:t>
            </a:r>
            <a:r>
              <a:rPr lang="en-US" i="1" dirty="0">
                <a:solidFill>
                  <a:schemeClr val="accent1"/>
                </a:solidFill>
              </a:rPr>
              <a:t>Cancer </a:t>
            </a:r>
            <a:r>
              <a:rPr lang="en-US" dirty="0">
                <a:solidFill>
                  <a:schemeClr val="accent1"/>
                </a:solidFill>
              </a:rPr>
              <a:t>2015. The </a:t>
            </a:r>
            <a:r>
              <a:rPr lang="en-US" dirty="0" smtClean="0">
                <a:solidFill>
                  <a:schemeClr val="accent1"/>
                </a:solidFill>
              </a:rPr>
              <a:t>impact of neighborhood social and built environment across the cancer continuum: current research, methodological considerations, and future directions. </a:t>
            </a:r>
            <a:endParaRPr lang="en-US" dirty="0">
              <a:solidFill>
                <a:schemeClr val="accent1"/>
              </a:solidFill>
            </a:endParaRPr>
          </a:p>
        </p:txBody>
      </p:sp>
      <p:sp>
        <p:nvSpPr>
          <p:cNvPr id="8" name="TextBox 7"/>
          <p:cNvSpPr txBox="1"/>
          <p:nvPr/>
        </p:nvSpPr>
        <p:spPr>
          <a:xfrm>
            <a:off x="395135" y="5375239"/>
            <a:ext cx="11582400" cy="707886"/>
          </a:xfrm>
          <a:prstGeom prst="rect">
            <a:avLst/>
          </a:prstGeom>
          <a:noFill/>
        </p:spPr>
        <p:txBody>
          <a:bodyPr wrap="square" rtlCol="0">
            <a:spAutoFit/>
          </a:bodyPr>
          <a:lstStyle/>
          <a:p>
            <a:pPr algn="l"/>
            <a:r>
              <a:rPr lang="en-US" sz="2000" dirty="0" smtClean="0">
                <a:solidFill>
                  <a:schemeClr val="tx1"/>
                </a:solidFill>
                <a:latin typeface="+mj-lt"/>
              </a:rPr>
              <a:t>Gomez, Shariff-Marco, et al. The impact of neighborhood social and built environment across the cancer continuum: current research, methodologic considerations, and future directions. </a:t>
            </a:r>
            <a:r>
              <a:rPr lang="en-US" sz="2000" i="1" dirty="0" smtClean="0">
                <a:solidFill>
                  <a:schemeClr val="tx1"/>
                </a:solidFill>
                <a:latin typeface="+mj-lt"/>
              </a:rPr>
              <a:t>Cancer</a:t>
            </a:r>
            <a:r>
              <a:rPr lang="en-US" sz="2000" dirty="0" smtClean="0">
                <a:solidFill>
                  <a:schemeClr val="tx1"/>
                </a:solidFill>
                <a:latin typeface="+mj-lt"/>
              </a:rPr>
              <a:t> 2015.</a:t>
            </a:r>
            <a:endParaRPr lang="en-US" sz="2000" dirty="0">
              <a:solidFill>
                <a:schemeClr val="tx1"/>
              </a:solidFill>
              <a:latin typeface="+mj-lt"/>
            </a:endParaRPr>
          </a:p>
        </p:txBody>
      </p:sp>
    </p:spTree>
    <p:extLst>
      <p:ext uri="{BB962C8B-B14F-4D97-AF65-F5344CB8AC3E}">
        <p14:creationId xmlns:p14="http://schemas.microsoft.com/office/powerpoint/2010/main" val="426198510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2"/>
          </p:nvPr>
        </p:nvSpPr>
        <p:spPr/>
        <p:txBody>
          <a:bodyPr/>
          <a:lstStyle/>
          <a:p>
            <a:r>
              <a:rPr lang="en-US" dirty="0"/>
              <a:t>Neighborhood archetypes for understanding disparities in prostate cancer mortality</a:t>
            </a:r>
          </a:p>
        </p:txBody>
      </p:sp>
      <p:sp>
        <p:nvSpPr>
          <p:cNvPr id="3" name="Slide Number Placeholder 2"/>
          <p:cNvSpPr>
            <a:spLocks noGrp="1"/>
          </p:cNvSpPr>
          <p:nvPr>
            <p:ph type="sldNum" sz="quarter" idx="13"/>
          </p:nvPr>
        </p:nvSpPr>
        <p:spPr/>
        <p:txBody>
          <a:bodyPr/>
          <a:lstStyle/>
          <a:p>
            <a:endParaRPr lang="en-US" dirty="0"/>
          </a:p>
        </p:txBody>
      </p:sp>
      <p:sp>
        <p:nvSpPr>
          <p:cNvPr id="4" name="Title 3"/>
          <p:cNvSpPr>
            <a:spLocks noGrp="1"/>
          </p:cNvSpPr>
          <p:nvPr>
            <p:ph type="title"/>
          </p:nvPr>
        </p:nvSpPr>
        <p:spPr/>
        <p:txBody>
          <a:bodyPr/>
          <a:lstStyle/>
          <a:p>
            <a:r>
              <a:rPr lang="en-US" dirty="0" smtClean="0"/>
              <a:t>Background</a:t>
            </a:r>
            <a:endParaRPr lang="en-US" dirty="0"/>
          </a:p>
        </p:txBody>
      </p:sp>
      <p:sp>
        <p:nvSpPr>
          <p:cNvPr id="5" name="Text Placeholder 4"/>
          <p:cNvSpPr>
            <a:spLocks noGrp="1"/>
          </p:cNvSpPr>
          <p:nvPr>
            <p:ph type="body" sz="quarter" idx="15"/>
          </p:nvPr>
        </p:nvSpPr>
        <p:spPr/>
        <p:txBody>
          <a:bodyPr/>
          <a:lstStyle/>
          <a:p>
            <a:r>
              <a:rPr lang="en-US" dirty="0" smtClean="0"/>
              <a:t>Neighborhoods and prostate cancer</a:t>
            </a:r>
            <a:endParaRPr lang="en-US" dirty="0"/>
          </a:p>
        </p:txBody>
      </p:sp>
      <p:sp>
        <p:nvSpPr>
          <p:cNvPr id="6" name="Content Placeholder 5"/>
          <p:cNvSpPr>
            <a:spLocks noGrp="1"/>
          </p:cNvSpPr>
          <p:nvPr>
            <p:ph idx="1"/>
          </p:nvPr>
        </p:nvSpPr>
        <p:spPr>
          <a:xfrm>
            <a:off x="459683" y="1401416"/>
            <a:ext cx="8356513" cy="2932045"/>
          </a:xfrm>
        </p:spPr>
        <p:txBody>
          <a:bodyPr/>
          <a:lstStyle/>
          <a:p>
            <a:pPr marL="0" indent="0">
              <a:buNone/>
            </a:pPr>
            <a:r>
              <a:rPr lang="en-US" dirty="0" smtClean="0"/>
              <a:t>Place matters</a:t>
            </a:r>
          </a:p>
          <a:p>
            <a:pPr marL="0" indent="0">
              <a:buNone/>
            </a:pPr>
            <a:r>
              <a:rPr lang="en-US" dirty="0" smtClean="0">
                <a:solidFill>
                  <a:schemeClr val="accent1"/>
                </a:solidFill>
              </a:rPr>
              <a:t>Gomez </a:t>
            </a:r>
            <a:r>
              <a:rPr lang="en-US" dirty="0" smtClean="0">
                <a:solidFill>
                  <a:schemeClr val="accent1"/>
                </a:solidFill>
              </a:rPr>
              <a:t>et al. </a:t>
            </a:r>
            <a:r>
              <a:rPr lang="en-US" i="1" dirty="0">
                <a:solidFill>
                  <a:schemeClr val="accent1"/>
                </a:solidFill>
              </a:rPr>
              <a:t>Cancer </a:t>
            </a:r>
            <a:r>
              <a:rPr lang="en-US" dirty="0" smtClean="0">
                <a:solidFill>
                  <a:schemeClr val="accent1"/>
                </a:solidFill>
              </a:rPr>
              <a:t>2015</a:t>
            </a:r>
          </a:p>
          <a:p>
            <a:pPr marL="0" indent="0">
              <a:buNone/>
            </a:pPr>
            <a:r>
              <a:rPr lang="en-US" dirty="0" err="1" smtClean="0"/>
              <a:t>DeRouen</a:t>
            </a:r>
            <a:r>
              <a:rPr lang="en-US" dirty="0" smtClean="0"/>
              <a:t> et al. </a:t>
            </a:r>
            <a:r>
              <a:rPr lang="en-US" i="1" dirty="0" smtClean="0"/>
              <a:t>Cancer Epidemiology </a:t>
            </a:r>
            <a:r>
              <a:rPr lang="en-US" dirty="0" smtClean="0"/>
              <a:t>2018. Impact of individual and neighborhood factors on disparities in prostate cancer survival. </a:t>
            </a:r>
            <a:endParaRPr lang="en-US" dirty="0"/>
          </a:p>
        </p:txBody>
      </p:sp>
    </p:spTree>
    <p:extLst>
      <p:ext uri="{BB962C8B-B14F-4D97-AF65-F5344CB8AC3E}">
        <p14:creationId xmlns:p14="http://schemas.microsoft.com/office/powerpoint/2010/main" val="315252280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2"/>
          </p:nvPr>
        </p:nvSpPr>
        <p:spPr/>
        <p:txBody>
          <a:bodyPr/>
          <a:lstStyle/>
          <a:p>
            <a:r>
              <a:rPr lang="en-US" dirty="0"/>
              <a:t>Neighborhood archetypes for understanding disparities in prostate cancer mortality</a:t>
            </a:r>
          </a:p>
        </p:txBody>
      </p:sp>
      <p:sp>
        <p:nvSpPr>
          <p:cNvPr id="3" name="Slide Number Placeholder 2"/>
          <p:cNvSpPr>
            <a:spLocks noGrp="1"/>
          </p:cNvSpPr>
          <p:nvPr>
            <p:ph type="sldNum" sz="quarter" idx="13"/>
          </p:nvPr>
        </p:nvSpPr>
        <p:spPr/>
        <p:txBody>
          <a:bodyPr/>
          <a:lstStyle/>
          <a:p>
            <a:endParaRPr lang="en-US" dirty="0"/>
          </a:p>
        </p:txBody>
      </p:sp>
      <p:sp>
        <p:nvSpPr>
          <p:cNvPr id="4" name="Title 3"/>
          <p:cNvSpPr>
            <a:spLocks noGrp="1"/>
          </p:cNvSpPr>
          <p:nvPr>
            <p:ph type="title"/>
          </p:nvPr>
        </p:nvSpPr>
        <p:spPr/>
        <p:txBody>
          <a:bodyPr/>
          <a:lstStyle/>
          <a:p>
            <a:r>
              <a:rPr lang="en-US" dirty="0" smtClean="0"/>
              <a:t>Background</a:t>
            </a:r>
            <a:endParaRPr lang="en-US" dirty="0"/>
          </a:p>
        </p:txBody>
      </p:sp>
      <p:sp>
        <p:nvSpPr>
          <p:cNvPr id="5" name="Text Placeholder 4"/>
          <p:cNvSpPr>
            <a:spLocks noGrp="1"/>
          </p:cNvSpPr>
          <p:nvPr>
            <p:ph type="body" sz="quarter" idx="15"/>
          </p:nvPr>
        </p:nvSpPr>
        <p:spPr/>
        <p:txBody>
          <a:bodyPr/>
          <a:lstStyle/>
          <a:p>
            <a:r>
              <a:rPr lang="en-US" dirty="0" smtClean="0"/>
              <a:t>Neighborhoods and prostate cancer</a:t>
            </a:r>
            <a:endParaRPr lang="en-US" dirty="0"/>
          </a:p>
        </p:txBody>
      </p:sp>
      <p:sp>
        <p:nvSpPr>
          <p:cNvPr id="6" name="Content Placeholder 5"/>
          <p:cNvSpPr>
            <a:spLocks noGrp="1"/>
          </p:cNvSpPr>
          <p:nvPr>
            <p:ph idx="1"/>
          </p:nvPr>
        </p:nvSpPr>
        <p:spPr>
          <a:xfrm>
            <a:off x="459683" y="1401416"/>
            <a:ext cx="8356513" cy="3162500"/>
          </a:xfrm>
        </p:spPr>
        <p:txBody>
          <a:bodyPr/>
          <a:lstStyle/>
          <a:p>
            <a:pPr marL="0" indent="0">
              <a:buNone/>
            </a:pPr>
            <a:r>
              <a:rPr lang="en-US" dirty="0" smtClean="0"/>
              <a:t>Place matters</a:t>
            </a:r>
          </a:p>
          <a:p>
            <a:pPr marL="0" indent="0">
              <a:buNone/>
            </a:pPr>
            <a:r>
              <a:rPr lang="en-US" dirty="0" smtClean="0">
                <a:solidFill>
                  <a:schemeClr val="accent1"/>
                </a:solidFill>
              </a:rPr>
              <a:t>Gomez </a:t>
            </a:r>
            <a:r>
              <a:rPr lang="en-US" dirty="0" smtClean="0">
                <a:solidFill>
                  <a:schemeClr val="accent1"/>
                </a:solidFill>
              </a:rPr>
              <a:t>et al. </a:t>
            </a:r>
            <a:r>
              <a:rPr lang="en-US" i="1" dirty="0">
                <a:solidFill>
                  <a:schemeClr val="accent1"/>
                </a:solidFill>
              </a:rPr>
              <a:t>Cancer </a:t>
            </a:r>
            <a:r>
              <a:rPr lang="en-US" dirty="0" smtClean="0">
                <a:solidFill>
                  <a:schemeClr val="accent1"/>
                </a:solidFill>
              </a:rPr>
              <a:t>2015</a:t>
            </a:r>
          </a:p>
          <a:p>
            <a:pPr marL="0" indent="0">
              <a:buNone/>
            </a:pPr>
            <a:r>
              <a:rPr lang="en-US" dirty="0" err="1" smtClean="0"/>
              <a:t>DeRouen</a:t>
            </a:r>
            <a:r>
              <a:rPr lang="en-US" dirty="0" smtClean="0"/>
              <a:t> et al.  </a:t>
            </a:r>
            <a:r>
              <a:rPr lang="en-US" i="1" dirty="0" smtClean="0"/>
              <a:t>Cancer Epidemiology </a:t>
            </a:r>
            <a:r>
              <a:rPr lang="en-US" dirty="0" smtClean="0"/>
              <a:t>2018. </a:t>
            </a:r>
            <a:endParaRPr lang="en-US" dirty="0"/>
          </a:p>
          <a:p>
            <a:pPr marL="0" indent="0">
              <a:buNone/>
            </a:pPr>
            <a:r>
              <a:rPr lang="en-US" dirty="0" smtClean="0">
                <a:solidFill>
                  <a:schemeClr val="accent1"/>
                </a:solidFill>
              </a:rPr>
              <a:t>Specific social and built environment attributes associated with prostate cancer survival</a:t>
            </a:r>
          </a:p>
        </p:txBody>
      </p:sp>
    </p:spTree>
    <p:extLst>
      <p:ext uri="{BB962C8B-B14F-4D97-AF65-F5344CB8AC3E}">
        <p14:creationId xmlns:p14="http://schemas.microsoft.com/office/powerpoint/2010/main" val="58915607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2"/>
          </p:nvPr>
        </p:nvSpPr>
        <p:spPr/>
        <p:txBody>
          <a:bodyPr/>
          <a:lstStyle/>
          <a:p>
            <a:r>
              <a:rPr lang="en-US" dirty="0"/>
              <a:t>Neighborhood archetypes for understanding disparities in prostate cancer mortality</a:t>
            </a:r>
          </a:p>
        </p:txBody>
      </p:sp>
      <p:sp>
        <p:nvSpPr>
          <p:cNvPr id="3" name="Slide Number Placeholder 2"/>
          <p:cNvSpPr>
            <a:spLocks noGrp="1"/>
          </p:cNvSpPr>
          <p:nvPr>
            <p:ph type="sldNum" sz="quarter" idx="13"/>
          </p:nvPr>
        </p:nvSpPr>
        <p:spPr/>
        <p:txBody>
          <a:bodyPr/>
          <a:lstStyle/>
          <a:p>
            <a:endParaRPr lang="en-US" dirty="0"/>
          </a:p>
        </p:txBody>
      </p:sp>
      <p:sp>
        <p:nvSpPr>
          <p:cNvPr id="4" name="Title 3"/>
          <p:cNvSpPr>
            <a:spLocks noGrp="1"/>
          </p:cNvSpPr>
          <p:nvPr>
            <p:ph type="title"/>
          </p:nvPr>
        </p:nvSpPr>
        <p:spPr/>
        <p:txBody>
          <a:bodyPr/>
          <a:lstStyle/>
          <a:p>
            <a:r>
              <a:rPr lang="en-US" dirty="0" smtClean="0"/>
              <a:t>Background</a:t>
            </a:r>
            <a:endParaRPr lang="en-US" dirty="0"/>
          </a:p>
        </p:txBody>
      </p:sp>
      <p:sp>
        <p:nvSpPr>
          <p:cNvPr id="5" name="Text Placeholder 4"/>
          <p:cNvSpPr>
            <a:spLocks noGrp="1"/>
          </p:cNvSpPr>
          <p:nvPr>
            <p:ph type="body" sz="quarter" idx="15"/>
          </p:nvPr>
        </p:nvSpPr>
        <p:spPr/>
        <p:txBody>
          <a:bodyPr/>
          <a:lstStyle/>
          <a:p>
            <a:r>
              <a:rPr lang="en-US" dirty="0" smtClean="0"/>
              <a:t>Neighborhoods and prostate cancer</a:t>
            </a:r>
            <a:endParaRPr lang="en-US" dirty="0"/>
          </a:p>
        </p:txBody>
      </p:sp>
      <p:sp>
        <p:nvSpPr>
          <p:cNvPr id="6" name="Content Placeholder 5"/>
          <p:cNvSpPr>
            <a:spLocks noGrp="1"/>
          </p:cNvSpPr>
          <p:nvPr>
            <p:ph idx="1"/>
          </p:nvPr>
        </p:nvSpPr>
        <p:spPr>
          <a:xfrm>
            <a:off x="459683" y="1401416"/>
            <a:ext cx="8356513" cy="3162500"/>
          </a:xfrm>
        </p:spPr>
        <p:txBody>
          <a:bodyPr/>
          <a:lstStyle/>
          <a:p>
            <a:pPr marL="0" indent="0">
              <a:buNone/>
            </a:pPr>
            <a:r>
              <a:rPr lang="en-US" dirty="0" smtClean="0"/>
              <a:t>Place matters</a:t>
            </a:r>
          </a:p>
          <a:p>
            <a:pPr marL="0" indent="0">
              <a:buNone/>
            </a:pPr>
            <a:r>
              <a:rPr lang="en-US" dirty="0" smtClean="0">
                <a:solidFill>
                  <a:schemeClr val="accent1"/>
                </a:solidFill>
              </a:rPr>
              <a:t>Gomez et al. </a:t>
            </a:r>
            <a:r>
              <a:rPr lang="en-US" i="1" dirty="0">
                <a:solidFill>
                  <a:schemeClr val="accent1"/>
                </a:solidFill>
              </a:rPr>
              <a:t>Cancer </a:t>
            </a:r>
            <a:r>
              <a:rPr lang="en-US" dirty="0" smtClean="0">
                <a:solidFill>
                  <a:schemeClr val="accent1"/>
                </a:solidFill>
              </a:rPr>
              <a:t>2015</a:t>
            </a:r>
          </a:p>
          <a:p>
            <a:pPr marL="0" indent="0">
              <a:buNone/>
            </a:pPr>
            <a:r>
              <a:rPr lang="en-US" dirty="0" err="1" smtClean="0"/>
              <a:t>DeRouen</a:t>
            </a:r>
            <a:r>
              <a:rPr lang="en-US" dirty="0" smtClean="0"/>
              <a:t> et al.  </a:t>
            </a:r>
            <a:r>
              <a:rPr lang="en-US" i="1" dirty="0" smtClean="0"/>
              <a:t>Cancer Epidemiology </a:t>
            </a:r>
            <a:r>
              <a:rPr lang="en-US" dirty="0" smtClean="0"/>
              <a:t>2018. </a:t>
            </a:r>
            <a:endParaRPr lang="en-US" dirty="0"/>
          </a:p>
          <a:p>
            <a:pPr marL="0" indent="0">
              <a:buNone/>
            </a:pPr>
            <a:r>
              <a:rPr lang="en-US" dirty="0" smtClean="0">
                <a:solidFill>
                  <a:schemeClr val="accent1"/>
                </a:solidFill>
              </a:rPr>
              <a:t>Specific social and built environment attributes associated with prostate cancer survival</a:t>
            </a:r>
          </a:p>
          <a:p>
            <a:pPr marL="0" indent="0">
              <a:buNone/>
            </a:pPr>
            <a:r>
              <a:rPr lang="en-US" dirty="0" smtClean="0"/>
              <a:t>Limited understanding of interactions among attributes</a:t>
            </a:r>
          </a:p>
        </p:txBody>
      </p:sp>
    </p:spTree>
    <p:extLst>
      <p:ext uri="{BB962C8B-B14F-4D97-AF65-F5344CB8AC3E}">
        <p14:creationId xmlns:p14="http://schemas.microsoft.com/office/powerpoint/2010/main" val="115442878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2"/>
          </p:nvPr>
        </p:nvSpPr>
        <p:spPr/>
        <p:txBody>
          <a:bodyPr/>
          <a:lstStyle/>
          <a:p>
            <a:r>
              <a:rPr lang="en-US" dirty="0"/>
              <a:t>Neighborhood archetypes for understanding disparities in prostate cancer mortality</a:t>
            </a:r>
          </a:p>
        </p:txBody>
      </p:sp>
      <p:sp>
        <p:nvSpPr>
          <p:cNvPr id="3" name="Slide Number Placeholder 2"/>
          <p:cNvSpPr>
            <a:spLocks noGrp="1"/>
          </p:cNvSpPr>
          <p:nvPr>
            <p:ph type="sldNum" sz="quarter" idx="13"/>
          </p:nvPr>
        </p:nvSpPr>
        <p:spPr/>
        <p:txBody>
          <a:bodyPr/>
          <a:lstStyle/>
          <a:p>
            <a:endParaRPr lang="en-US" dirty="0"/>
          </a:p>
        </p:txBody>
      </p:sp>
      <p:sp>
        <p:nvSpPr>
          <p:cNvPr id="4" name="Title 3"/>
          <p:cNvSpPr>
            <a:spLocks noGrp="1"/>
          </p:cNvSpPr>
          <p:nvPr>
            <p:ph type="title"/>
          </p:nvPr>
        </p:nvSpPr>
        <p:spPr/>
        <p:txBody>
          <a:bodyPr/>
          <a:lstStyle/>
          <a:p>
            <a:r>
              <a:rPr lang="en-US" dirty="0" smtClean="0"/>
              <a:t>Background</a:t>
            </a:r>
            <a:endParaRPr lang="en-US" dirty="0"/>
          </a:p>
        </p:txBody>
      </p:sp>
      <p:sp>
        <p:nvSpPr>
          <p:cNvPr id="5" name="Text Placeholder 4"/>
          <p:cNvSpPr>
            <a:spLocks noGrp="1"/>
          </p:cNvSpPr>
          <p:nvPr>
            <p:ph type="body" sz="quarter" idx="15"/>
          </p:nvPr>
        </p:nvSpPr>
        <p:spPr/>
        <p:txBody>
          <a:bodyPr/>
          <a:lstStyle/>
          <a:p>
            <a:r>
              <a:rPr lang="en-US" dirty="0" smtClean="0"/>
              <a:t>Neighborhoods and prostate cancer</a:t>
            </a:r>
            <a:endParaRPr lang="en-US" dirty="0"/>
          </a:p>
        </p:txBody>
      </p:sp>
      <p:sp>
        <p:nvSpPr>
          <p:cNvPr id="6" name="Content Placeholder 5"/>
          <p:cNvSpPr>
            <a:spLocks noGrp="1"/>
          </p:cNvSpPr>
          <p:nvPr>
            <p:ph idx="1"/>
          </p:nvPr>
        </p:nvSpPr>
        <p:spPr>
          <a:xfrm>
            <a:off x="459683" y="1401416"/>
            <a:ext cx="8356513" cy="3162500"/>
          </a:xfrm>
        </p:spPr>
        <p:txBody>
          <a:bodyPr/>
          <a:lstStyle/>
          <a:p>
            <a:pPr marL="0" indent="0">
              <a:buNone/>
            </a:pPr>
            <a:r>
              <a:rPr lang="en-US" dirty="0" smtClean="0"/>
              <a:t>Place matters</a:t>
            </a:r>
          </a:p>
          <a:p>
            <a:pPr marL="0" indent="0">
              <a:buNone/>
            </a:pPr>
            <a:r>
              <a:rPr lang="en-US" dirty="0" smtClean="0">
                <a:solidFill>
                  <a:schemeClr val="accent1"/>
                </a:solidFill>
              </a:rPr>
              <a:t>Gomez et al. </a:t>
            </a:r>
            <a:r>
              <a:rPr lang="en-US" i="1" dirty="0">
                <a:solidFill>
                  <a:schemeClr val="accent1"/>
                </a:solidFill>
              </a:rPr>
              <a:t>Cancer </a:t>
            </a:r>
            <a:r>
              <a:rPr lang="en-US" dirty="0" smtClean="0">
                <a:solidFill>
                  <a:schemeClr val="accent1"/>
                </a:solidFill>
              </a:rPr>
              <a:t>2015</a:t>
            </a:r>
          </a:p>
          <a:p>
            <a:pPr marL="0" indent="0">
              <a:buNone/>
            </a:pPr>
            <a:r>
              <a:rPr lang="en-US" dirty="0" err="1" smtClean="0"/>
              <a:t>DeRouen</a:t>
            </a:r>
            <a:r>
              <a:rPr lang="en-US" dirty="0" smtClean="0"/>
              <a:t> et al.  </a:t>
            </a:r>
            <a:r>
              <a:rPr lang="en-US" i="1" dirty="0" smtClean="0"/>
              <a:t>Cancer Epidemiology </a:t>
            </a:r>
            <a:r>
              <a:rPr lang="en-US" dirty="0" smtClean="0"/>
              <a:t>2018. </a:t>
            </a:r>
            <a:endParaRPr lang="en-US" dirty="0"/>
          </a:p>
          <a:p>
            <a:pPr marL="0" indent="0">
              <a:buNone/>
            </a:pPr>
            <a:r>
              <a:rPr lang="en-US" dirty="0" smtClean="0">
                <a:solidFill>
                  <a:schemeClr val="accent1"/>
                </a:solidFill>
              </a:rPr>
              <a:t>Specific social and built environment attributes associated with prostate cancer survival</a:t>
            </a:r>
          </a:p>
          <a:p>
            <a:pPr marL="0" indent="0">
              <a:buNone/>
            </a:pPr>
            <a:r>
              <a:rPr lang="en-US" dirty="0" smtClean="0"/>
              <a:t>Limited understanding of interactions among attributes</a:t>
            </a:r>
          </a:p>
          <a:p>
            <a:pPr marL="0" indent="0">
              <a:buNone/>
            </a:pPr>
            <a:r>
              <a:rPr lang="en-US" dirty="0" smtClean="0">
                <a:solidFill>
                  <a:schemeClr val="accent1"/>
                </a:solidFill>
              </a:rPr>
              <a:t>A single classification system can draw upon multiple attributes of social and built environments</a:t>
            </a:r>
            <a:endParaRPr lang="en-US" dirty="0">
              <a:solidFill>
                <a:schemeClr val="accent1"/>
              </a:solidFill>
            </a:endParaRPr>
          </a:p>
        </p:txBody>
      </p:sp>
    </p:spTree>
    <p:extLst>
      <p:ext uri="{BB962C8B-B14F-4D97-AF65-F5344CB8AC3E}">
        <p14:creationId xmlns:p14="http://schemas.microsoft.com/office/powerpoint/2010/main" val="34742170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p:txBody>
          <a:bodyPr/>
          <a:lstStyle/>
          <a:p>
            <a:r>
              <a:rPr lang="en-US" dirty="0" smtClean="0"/>
              <a:t>Objectives</a:t>
            </a:r>
            <a:endParaRPr lang="en-US" dirty="0"/>
          </a:p>
        </p:txBody>
      </p:sp>
      <p:sp>
        <p:nvSpPr>
          <p:cNvPr id="3" name="Text Placeholder 2"/>
          <p:cNvSpPr>
            <a:spLocks noGrp="1"/>
          </p:cNvSpPr>
          <p:nvPr>
            <p:ph type="body" sz="quarter" idx="15"/>
          </p:nvPr>
        </p:nvSpPr>
        <p:spPr/>
        <p:txBody>
          <a:bodyPr/>
          <a:lstStyle/>
          <a:p>
            <a:r>
              <a:rPr lang="en-US" dirty="0">
                <a:solidFill>
                  <a:schemeClr val="tx2"/>
                </a:solidFill>
              </a:rPr>
              <a:t>National Cancer Institute grant 1R21CA174469-01A1 (Salma Shariff-Marco)</a:t>
            </a:r>
          </a:p>
          <a:p>
            <a:endParaRPr lang="en-US" dirty="0"/>
          </a:p>
        </p:txBody>
      </p:sp>
      <p:sp>
        <p:nvSpPr>
          <p:cNvPr id="15362" name="Rectangle 2"/>
          <p:cNvSpPr>
            <a:spLocks noGrp="1" noChangeArrowheads="1"/>
          </p:cNvSpPr>
          <p:nvPr>
            <p:ph idx="1"/>
          </p:nvPr>
        </p:nvSpPr>
        <p:spPr/>
        <p:txBody>
          <a:bodyPr>
            <a:normAutofit/>
          </a:bodyPr>
          <a:lstStyle/>
          <a:p>
            <a:pPr marL="0" indent="0">
              <a:spcAft>
                <a:spcPts val="1200"/>
              </a:spcAft>
              <a:buClr>
                <a:schemeClr val="accent2"/>
              </a:buClr>
              <a:buSzPct val="100000"/>
              <a:buNone/>
            </a:pPr>
            <a:r>
              <a:rPr lang="en-US" dirty="0">
                <a:solidFill>
                  <a:schemeClr val="accent1"/>
                </a:solidFill>
              </a:rPr>
              <a:t>Developing Neighborhood Archetypes for Understanding Disparities in </a:t>
            </a:r>
            <a:r>
              <a:rPr lang="en-US" dirty="0" smtClean="0">
                <a:solidFill>
                  <a:schemeClr val="accent1"/>
                </a:solidFill>
              </a:rPr>
              <a:t>Cancer</a:t>
            </a:r>
            <a:endParaRPr lang="en-US" dirty="0">
              <a:solidFill>
                <a:schemeClr val="accent1"/>
              </a:solidFill>
            </a:endParaRPr>
          </a:p>
          <a:p>
            <a:pPr marL="0" indent="0">
              <a:spcAft>
                <a:spcPts val="1200"/>
              </a:spcAft>
              <a:buClr>
                <a:schemeClr val="accent2"/>
              </a:buClr>
              <a:buSzPct val="100000"/>
              <a:buNone/>
            </a:pPr>
            <a:r>
              <a:rPr lang="en-US" dirty="0" smtClean="0"/>
              <a:t>Aim 1: Develop archetypes to characterize neighborhoods in CA from a broad suite social and built environment attributes</a:t>
            </a:r>
          </a:p>
          <a:p>
            <a:pPr marL="0" indent="0">
              <a:buClr>
                <a:schemeClr val="accent2"/>
              </a:buClr>
              <a:buSzPct val="100000"/>
              <a:buNone/>
            </a:pPr>
            <a:r>
              <a:rPr lang="en-US" dirty="0" smtClean="0"/>
              <a:t>Aim 2: Examine associations of neighborhood archetypes with breast cancer and prostate cancer mortality</a:t>
            </a:r>
          </a:p>
        </p:txBody>
      </p:sp>
      <p:sp>
        <p:nvSpPr>
          <p:cNvPr id="6" name="Footer Placeholder 1"/>
          <p:cNvSpPr>
            <a:spLocks noGrp="1"/>
          </p:cNvSpPr>
          <p:nvPr>
            <p:ph type="ftr" sz="quarter" idx="12"/>
          </p:nvPr>
        </p:nvSpPr>
        <p:spPr>
          <a:xfrm>
            <a:off x="548150" y="4852596"/>
            <a:ext cx="4310907" cy="103485"/>
          </a:xfrm>
        </p:spPr>
        <p:txBody>
          <a:bodyPr/>
          <a:lstStyle/>
          <a:p>
            <a:r>
              <a:rPr lang="en-US" dirty="0" smtClean="0"/>
              <a:t>Neighborhood archetypes for understanding disparities in prostate cancer mortality</a:t>
            </a:r>
            <a:endParaRPr lang="en-US" dirty="0"/>
          </a:p>
        </p:txBody>
      </p:sp>
    </p:spTree>
    <p:extLst>
      <p:ext uri="{BB962C8B-B14F-4D97-AF65-F5344CB8AC3E}">
        <p14:creationId xmlns:p14="http://schemas.microsoft.com/office/powerpoint/2010/main" val="147046206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
          <p:cNvSpPr>
            <a:spLocks noGrp="1"/>
          </p:cNvSpPr>
          <p:nvPr>
            <p:ph type="ftr" sz="quarter" idx="12"/>
          </p:nvPr>
        </p:nvSpPr>
        <p:spPr/>
        <p:txBody>
          <a:bodyPr/>
          <a:lstStyle/>
          <a:p>
            <a:r>
              <a:rPr lang="en-US" dirty="0" smtClean="0"/>
              <a:t>Neighborhood archetypes for understanding disparities in prostate cancer mortality</a:t>
            </a:r>
            <a:endParaRPr lang="en-US" dirty="0"/>
          </a:p>
        </p:txBody>
      </p:sp>
      <p:sp>
        <p:nvSpPr>
          <p:cNvPr id="15361" name="Rectangle 1"/>
          <p:cNvSpPr>
            <a:spLocks noGrp="1" noChangeArrowheads="1"/>
          </p:cNvSpPr>
          <p:nvPr>
            <p:ph type="title"/>
          </p:nvPr>
        </p:nvSpPr>
        <p:spPr>
          <a:ln/>
        </p:spPr>
        <p:txBody>
          <a:bodyPr>
            <a:noAutofit/>
          </a:bodyPr>
          <a:lstStyle/>
          <a:p>
            <a:r>
              <a:rPr lang="en-US" dirty="0"/>
              <a:t>Methods</a:t>
            </a:r>
          </a:p>
        </p:txBody>
      </p:sp>
      <p:sp>
        <p:nvSpPr>
          <p:cNvPr id="9" name="Text Placeholder 8"/>
          <p:cNvSpPr>
            <a:spLocks noGrp="1"/>
          </p:cNvSpPr>
          <p:nvPr>
            <p:ph type="body" sz="quarter" idx="15"/>
          </p:nvPr>
        </p:nvSpPr>
        <p:spPr/>
        <p:txBody>
          <a:bodyPr/>
          <a:lstStyle/>
          <a:p>
            <a:r>
              <a:rPr lang="en-US" dirty="0" smtClean="0"/>
              <a:t>Latent Class Analysis</a:t>
            </a:r>
            <a:endParaRPr lang="en-US" dirty="0"/>
          </a:p>
        </p:txBody>
      </p:sp>
      <p:sp>
        <p:nvSpPr>
          <p:cNvPr id="15362" name="Rectangle 2"/>
          <p:cNvSpPr>
            <a:spLocks noGrp="1" noChangeArrowheads="1"/>
          </p:cNvSpPr>
          <p:nvPr>
            <p:ph idx="1"/>
          </p:nvPr>
        </p:nvSpPr>
        <p:spPr>
          <a:ln/>
        </p:spPr>
        <p:txBody>
          <a:bodyPr/>
          <a:lstStyle/>
          <a:p>
            <a:pPr marL="0" lvl="1" indent="0">
              <a:buClr>
                <a:schemeClr val="accent2"/>
              </a:buClr>
              <a:buNone/>
            </a:pPr>
            <a:r>
              <a:rPr lang="en-US" sz="2200" dirty="0" smtClean="0"/>
              <a:t>Identify associations among categorical indicators</a:t>
            </a:r>
          </a:p>
          <a:p>
            <a:pPr marL="184160" lvl="1" indent="0">
              <a:buClr>
                <a:schemeClr val="accent2"/>
              </a:buClr>
              <a:buNone/>
            </a:pPr>
            <a:endParaRPr lang="en-US" sz="2200" dirty="0" smtClean="0"/>
          </a:p>
          <a:p>
            <a:pPr marL="0" lvl="1" indent="0">
              <a:buClr>
                <a:schemeClr val="accent2"/>
              </a:buClr>
              <a:buNone/>
            </a:pPr>
            <a:r>
              <a:rPr lang="en-US" sz="2200" dirty="0" smtClean="0"/>
              <a:t>Generate </a:t>
            </a:r>
            <a:r>
              <a:rPr lang="en-US" sz="2200" dirty="0"/>
              <a:t>q</a:t>
            </a:r>
            <a:r>
              <a:rPr lang="en-US" sz="2200" dirty="0" smtClean="0"/>
              <a:t>uantitatively distinct classes of underlying latent construct</a:t>
            </a:r>
          </a:p>
          <a:p>
            <a:pPr marL="184160" lvl="1" indent="0">
              <a:buClr>
                <a:schemeClr val="accent2"/>
              </a:buClr>
              <a:buNone/>
            </a:pPr>
            <a:endParaRPr lang="en-US" sz="1266" dirty="0" smtClean="0"/>
          </a:p>
        </p:txBody>
      </p:sp>
    </p:spTree>
    <p:extLst>
      <p:ext uri="{BB962C8B-B14F-4D97-AF65-F5344CB8AC3E}">
        <p14:creationId xmlns:p14="http://schemas.microsoft.com/office/powerpoint/2010/main" val="351443752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UCSF Classic">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noAutofit/>
      </a:bodyPr>
      <a:lstStyle>
        <a:defPPr marL="342900" indent="-342900">
          <a:buClr>
            <a:schemeClr val="accent1"/>
          </a:buClr>
          <a:buSzPct val="80000"/>
          <a:buFont typeface="Wingdings" charset="2"/>
          <a:buChar char="§"/>
          <a:defRPr sz="2000" dirty="0" smtClean="0">
            <a:solidFill>
              <a:schemeClr val="tx1"/>
            </a:solidFill>
          </a:defRPr>
        </a:defPPr>
      </a:lstStyle>
    </a:txDef>
  </a:objectDefaults>
  <a:extraClrSchemeLst/>
  <a:extLst>
    <a:ext uri="{05A4C25C-085E-4340-85A3-A5531E510DB2}">
      <thm15:themeFamily xmlns:thm15="http://schemas.microsoft.com/office/thememl/2012/main" name="e3_UCSF-16x9-FontA_test2" id="{24DA3907-1B0C-0B4F-8531-D21433304D1E}" vid="{D9C2AF2E-EB53-994D-B007-E3AEEE4B0E8B}"/>
    </a:ext>
  </a:extLst>
</a:theme>
</file>

<file path=ppt/theme/theme2.xml><?xml version="1.0" encoding="utf-8"?>
<a:theme xmlns:a="http://schemas.openxmlformats.org/drawingml/2006/main" name="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e3_UCSF-16x9-FontA_test2" id="{24DA3907-1B0C-0B4F-8531-D21433304D1E}" vid="{5AF78529-A89B-1E41-BE10-0E2BEF66F84E}"/>
    </a:ext>
  </a:extLst>
</a:theme>
</file>

<file path=ppt/theme/theme3.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9BFD5D484ED57438231C5F4848B6EC7" ma:contentTypeVersion="0" ma:contentTypeDescription="Create a new document." ma:contentTypeScope="" ma:versionID="48808eaeca51724a2208bf879789785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48DB2A-A2BB-49B9-B517-04CB45F2482A}">
  <ds:schemaRefs>
    <ds:schemaRef ds:uri="http://purl.org/dc/elements/1.1/"/>
    <ds:schemaRef ds:uri="http://schemas.microsoft.com/office/2006/metadata/properties"/>
    <ds:schemaRef ds:uri="http://schemas.openxmlformats.org/package/2006/metadata/core-properties"/>
    <ds:schemaRef ds:uri="http://purl.org/dc/dcmitype/"/>
    <ds:schemaRef ds:uri="http://purl.org/dc/terms/"/>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E5686649-89C0-47C3-BB59-3DECE68F34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F8A51949-CE2D-4D1D-81B7-CD96A13119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e3_UCSF-16x9-FontA_Draft4 (1)</Template>
  <TotalTime>2095</TotalTime>
  <Words>2802</Words>
  <Application>Microsoft Office PowerPoint</Application>
  <PresentationFormat>On-screen Show (16:9)</PresentationFormat>
  <Paragraphs>534</Paragraphs>
  <Slides>28</Slides>
  <Notes>28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.AppleSystemUIFont</vt:lpstr>
      <vt:lpstr>Arial</vt:lpstr>
      <vt:lpstr>Calibri</vt:lpstr>
      <vt:lpstr>Courier New</vt:lpstr>
      <vt:lpstr>Garamond</vt:lpstr>
      <vt:lpstr>Times New Roman</vt:lpstr>
      <vt:lpstr>Wingdings</vt:lpstr>
      <vt:lpstr>UCSF Classic</vt:lpstr>
      <vt:lpstr>UCSF Contemporary</vt:lpstr>
      <vt:lpstr>Neighborhood archetypes for understanding disparities in prostate cancer mortality</vt:lpstr>
      <vt:lpstr>Background</vt:lpstr>
      <vt:lpstr>Background</vt:lpstr>
      <vt:lpstr>Background</vt:lpstr>
      <vt:lpstr>Background</vt:lpstr>
      <vt:lpstr>Background</vt:lpstr>
      <vt:lpstr>Background</vt:lpstr>
      <vt:lpstr>Objectives</vt:lpstr>
      <vt:lpstr>Methods</vt:lpstr>
      <vt:lpstr>Methods</vt:lpstr>
      <vt:lpstr>Methods</vt:lpstr>
      <vt:lpstr>Neighborhood archetypes</vt:lpstr>
      <vt:lpstr>Neighborhood archetypes</vt:lpstr>
      <vt:lpstr>Neighborhood archetypes</vt:lpstr>
      <vt:lpstr>Neighborhood archetypes</vt:lpstr>
      <vt:lpstr>Neighborhood archetypes</vt:lpstr>
      <vt:lpstr>Methods</vt:lpstr>
      <vt:lpstr>Neighborhood archetypes and prostate cancer</vt:lpstr>
      <vt:lpstr>Neighborhood archetypes and prostate cancer</vt:lpstr>
      <vt:lpstr>Prostate cancer survival</vt:lpstr>
      <vt:lpstr>Prostate cancer survival</vt:lpstr>
      <vt:lpstr>Prostate cancer survival</vt:lpstr>
      <vt:lpstr>Prostate cancer survival</vt:lpstr>
      <vt:lpstr>Prostate cancer survival</vt:lpstr>
      <vt:lpstr>Key Findings</vt:lpstr>
      <vt:lpstr>Next steps</vt:lpstr>
      <vt:lpstr>Acknowledgements</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your template!</dc:title>
  <dc:subject>Presentation Template</dc:subject>
  <dc:creator>Microsoft Office User</dc:creator>
  <dc:description>Derek MacDavid | derek@bigpicdesign.com</dc:description>
  <cp:lastModifiedBy>DeRouen, Mindy</cp:lastModifiedBy>
  <cp:revision>131</cp:revision>
  <cp:lastPrinted>2018-11-06T23:22:47Z</cp:lastPrinted>
  <dcterms:created xsi:type="dcterms:W3CDTF">2017-04-18T17:07:44Z</dcterms:created>
  <dcterms:modified xsi:type="dcterms:W3CDTF">2019-06-10T19:21:11Z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0x01010009BFD5D484ED57438231C5F4848B6EC7</vt:lpwstr>
  </property>
</Properties>
</file>