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notesSlides/notesSlide6.xml" ContentType="application/vnd.openxmlformats-officedocument.presentationml.notesSlide+xml"/>
  <Override PartName="/ppt/charts/chart5.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2" r:id="rId5"/>
  </p:sldMasterIdLst>
  <p:notesMasterIdLst>
    <p:notesMasterId r:id="rId27"/>
  </p:notesMasterIdLst>
  <p:sldIdLst>
    <p:sldId id="268" r:id="rId6"/>
    <p:sldId id="316" r:id="rId7"/>
    <p:sldId id="329" r:id="rId8"/>
    <p:sldId id="330" r:id="rId9"/>
    <p:sldId id="331" r:id="rId10"/>
    <p:sldId id="332" r:id="rId11"/>
    <p:sldId id="273" r:id="rId12"/>
    <p:sldId id="315" r:id="rId13"/>
    <p:sldId id="334" r:id="rId14"/>
    <p:sldId id="317" r:id="rId15"/>
    <p:sldId id="318" r:id="rId16"/>
    <p:sldId id="325" r:id="rId17"/>
    <p:sldId id="326" r:id="rId18"/>
    <p:sldId id="327" r:id="rId19"/>
    <p:sldId id="319" r:id="rId20"/>
    <p:sldId id="336" r:id="rId21"/>
    <p:sldId id="320" r:id="rId22"/>
    <p:sldId id="335" r:id="rId23"/>
    <p:sldId id="301" r:id="rId24"/>
    <p:sldId id="257" r:id="rId25"/>
    <p:sldId id="258" r:id="rId2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3979C"/>
    <a:srgbClr val="0089B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0" autoAdjust="0"/>
    <p:restoredTop sz="77328" autoAdjust="0"/>
  </p:normalViewPr>
  <p:slideViewPr>
    <p:cSldViewPr snapToGrid="0" snapToObjects="1">
      <p:cViewPr varScale="1">
        <p:scale>
          <a:sx n="64" d="100"/>
          <a:sy n="64" d="100"/>
        </p:scale>
        <p:origin x="1867"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akaups\users\shnash\Presentations\2015\SEARHC%20Nov\Figures%20for%20Sitka%20presentation.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akaups\users\shnash\Presentations\2015\SEARHC%20Nov\Figures%20for%20Sitka%20presentation.xlsx" TargetMode="External"/></Relationships>
</file>

<file path=ppt/charts/_rels/chart5.xml.rels><?xml version="1.0" encoding="UTF-8" standalone="yes"?>
<Relationships xmlns="http://schemas.openxmlformats.org/package/2006/relationships"><Relationship Id="rId3" Type="http://schemas.openxmlformats.org/officeDocument/2006/relationships/oleObject" Target="file:///\\akaups\users\shnash\Presentations\2019\NAACCR\Figure.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pieChart>
        <c:varyColors val="1"/>
        <c:ser>
          <c:idx val="0"/>
          <c:order val="0"/>
          <c:tx>
            <c:strRef>
              <c:f>Sheet1!$C$1</c:f>
              <c:strCache>
                <c:ptCount val="1"/>
                <c:pt idx="0">
                  <c:v>Percentage of Total YPLL</c:v>
                </c:pt>
              </c:strCache>
            </c:strRef>
          </c:tx>
          <c:dPt>
            <c:idx val="2"/>
            <c:bubble3D val="0"/>
            <c:explosion val="17"/>
            <c:spPr>
              <a:solidFill>
                <a:schemeClr val="accent2"/>
              </a:solidFill>
            </c:spPr>
            <c:extLst>
              <c:ext xmlns:c16="http://schemas.microsoft.com/office/drawing/2014/chart" uri="{C3380CC4-5D6E-409C-BE32-E72D297353CC}">
                <c16:uniqueId val="{00000001-20FA-4BAF-A3FA-8637ECEC0065}"/>
              </c:ext>
            </c:extLst>
          </c:dPt>
          <c:dPt>
            <c:idx val="10"/>
            <c:bubble3D val="0"/>
            <c:spPr>
              <a:solidFill>
                <a:schemeClr val="bg1">
                  <a:lumMod val="95000"/>
                </a:schemeClr>
              </a:solidFill>
            </c:spPr>
            <c:extLst>
              <c:ext xmlns:c16="http://schemas.microsoft.com/office/drawing/2014/chart" uri="{C3380CC4-5D6E-409C-BE32-E72D297353CC}">
                <c16:uniqueId val="{00000003-20FA-4BAF-A3FA-8637ECEC0065}"/>
              </c:ext>
            </c:extLst>
          </c:dPt>
          <c:dLbls>
            <c:spPr>
              <a:noFill/>
              <a:ln>
                <a:noFill/>
              </a:ln>
              <a:effectLst/>
            </c:spPr>
            <c:dLblPos val="outEnd"/>
            <c:showLegendKey val="0"/>
            <c:showVal val="0"/>
            <c:showCatName val="0"/>
            <c:showSerName val="0"/>
            <c:showPercent val="1"/>
            <c:showBubbleSize val="0"/>
            <c:showLeaderLines val="1"/>
            <c:extLst>
              <c:ext xmlns:c15="http://schemas.microsoft.com/office/drawing/2012/chart" uri="{CE6537A1-D6FC-4f65-9D91-7224C49458BB}">
                <c15:layout/>
              </c:ext>
            </c:extLst>
          </c:dLbls>
          <c:cat>
            <c:strRef>
              <c:f>Sheet1!$A$2:$A$12</c:f>
              <c:strCache>
                <c:ptCount val="11"/>
                <c:pt idx="0">
                  <c:v>Unintentional Injury</c:v>
                </c:pt>
                <c:pt idx="1">
                  <c:v>Suicide</c:v>
                </c:pt>
                <c:pt idx="2">
                  <c:v>Cancer</c:v>
                </c:pt>
                <c:pt idx="3">
                  <c:v>Heart disease</c:v>
                </c:pt>
                <c:pt idx="4">
                  <c:v>Chronic Liver disease</c:v>
                </c:pt>
                <c:pt idx="5">
                  <c:v>Homicide</c:v>
                </c:pt>
                <c:pt idx="6">
                  <c:v>Alcohol Abuse</c:v>
                </c:pt>
                <c:pt idx="7">
                  <c:v>Perinatal conditions</c:v>
                </c:pt>
                <c:pt idx="8">
                  <c:v>Congenital Malformations</c:v>
                </c:pt>
                <c:pt idx="9">
                  <c:v>Pneumonia &amp; Influenza</c:v>
                </c:pt>
                <c:pt idx="10">
                  <c:v>Other causes</c:v>
                </c:pt>
              </c:strCache>
            </c:strRef>
          </c:cat>
          <c:val>
            <c:numRef>
              <c:f>Sheet1!$C$2:$C$12</c:f>
              <c:numCache>
                <c:formatCode>General</c:formatCode>
                <c:ptCount val="11"/>
                <c:pt idx="0">
                  <c:v>0.23637274304283026</c:v>
                </c:pt>
                <c:pt idx="1">
                  <c:v>0.13522196975249823</c:v>
                </c:pt>
                <c:pt idx="2">
                  <c:v>0.12111216985511496</c:v>
                </c:pt>
                <c:pt idx="3">
                  <c:v>0.11105817391091891</c:v>
                </c:pt>
                <c:pt idx="4">
                  <c:v>3.7760512106330475E-2</c:v>
                </c:pt>
                <c:pt idx="5">
                  <c:v>3.6233477485401552E-2</c:v>
                </c:pt>
                <c:pt idx="6">
                  <c:v>2.0511129028317331E-2</c:v>
                </c:pt>
                <c:pt idx="7">
                  <c:v>1.8996310684355835E-2</c:v>
                </c:pt>
                <c:pt idx="8">
                  <c:v>1.8886364191648953E-2</c:v>
                </c:pt>
                <c:pt idx="9">
                  <c:v>1.8080089911798481E-2</c:v>
                </c:pt>
                <c:pt idx="10">
                  <c:v>0.24576706003078502</c:v>
                </c:pt>
              </c:numCache>
            </c:numRef>
          </c:val>
          <c:extLst>
            <c:ext xmlns:c16="http://schemas.microsoft.com/office/drawing/2014/chart" uri="{C3380CC4-5D6E-409C-BE32-E72D297353CC}">
              <c16:uniqueId val="{00000004-20FA-4BAF-A3FA-8637ECEC0065}"/>
            </c:ext>
          </c:extLst>
        </c:ser>
        <c:dLbls>
          <c:dLblPos val="outEnd"/>
          <c:showLegendKey val="0"/>
          <c:showVal val="0"/>
          <c:showCatName val="0"/>
          <c:showSerName val="0"/>
          <c:showPercent val="1"/>
          <c:showBubbleSize val="0"/>
          <c:showLeaderLines val="1"/>
        </c:dLbls>
        <c:firstSliceAng val="0"/>
      </c:pieChart>
    </c:plotArea>
    <c:legend>
      <c:legendPos val="b"/>
      <c:layout>
        <c:manualLayout>
          <c:xMode val="edge"/>
          <c:yMode val="edge"/>
          <c:x val="0"/>
          <c:y val="0.74730408823213357"/>
          <c:w val="0.98299686497521133"/>
          <c:h val="0.23435518471677863"/>
        </c:manualLayout>
      </c:layout>
      <c:overlay val="0"/>
      <c:txPr>
        <a:bodyPr/>
        <a:lstStyle/>
        <a:p>
          <a:pPr>
            <a:defRPr b="0">
              <a:latin typeface="+mj-lt"/>
            </a:defRPr>
          </a:pPr>
          <a:endParaRPr lang="en-US"/>
        </a:p>
      </c:txPr>
    </c:legend>
    <c:plotVisOnly val="1"/>
    <c:dispBlanksAs val="gap"/>
    <c:showDLblsOverMax val="0"/>
  </c:chart>
  <c:txPr>
    <a:bodyPr/>
    <a:lstStyle/>
    <a:p>
      <a:pPr>
        <a:defRPr sz="1600" b="1">
          <a:latin typeface="Gulim" panose="020B0600000101010101" pitchFamily="34" charset="-127"/>
          <a:ea typeface="Gulim" panose="020B0600000101010101" pitchFamily="34" charset="-127"/>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pieChart>
        <c:varyColors val="1"/>
        <c:ser>
          <c:idx val="0"/>
          <c:order val="0"/>
          <c:tx>
            <c:strRef>
              <c:f>Sheet1!$C$1</c:f>
              <c:strCache>
                <c:ptCount val="1"/>
                <c:pt idx="0">
                  <c:v>Percentage of Total YPLL</c:v>
                </c:pt>
              </c:strCache>
            </c:strRef>
          </c:tx>
          <c:dPt>
            <c:idx val="0"/>
            <c:bubble3D val="0"/>
            <c:explosion val="11"/>
            <c:spPr>
              <a:solidFill>
                <a:schemeClr val="accent2"/>
              </a:solidFill>
            </c:spPr>
            <c:extLst>
              <c:ext xmlns:c16="http://schemas.microsoft.com/office/drawing/2014/chart" uri="{C3380CC4-5D6E-409C-BE32-E72D297353CC}">
                <c16:uniqueId val="{00000001-0C51-4325-BCAE-06BEFCB8EDC8}"/>
              </c:ext>
            </c:extLst>
          </c:dPt>
          <c:dPt>
            <c:idx val="2"/>
            <c:bubble3D val="0"/>
            <c:extLst>
              <c:ext xmlns:c16="http://schemas.microsoft.com/office/drawing/2014/chart" uri="{C3380CC4-5D6E-409C-BE32-E72D297353CC}">
                <c16:uniqueId val="{00000002-0C51-4325-BCAE-06BEFCB8EDC8}"/>
              </c:ext>
            </c:extLst>
          </c:dPt>
          <c:dPt>
            <c:idx val="10"/>
            <c:bubble3D val="0"/>
            <c:spPr>
              <a:solidFill>
                <a:schemeClr val="bg1">
                  <a:lumMod val="95000"/>
                </a:schemeClr>
              </a:solidFill>
            </c:spPr>
            <c:extLst>
              <c:ext xmlns:c16="http://schemas.microsoft.com/office/drawing/2014/chart" uri="{C3380CC4-5D6E-409C-BE32-E72D297353CC}">
                <c16:uniqueId val="{00000004-0C51-4325-BCAE-06BEFCB8EDC8}"/>
              </c:ext>
            </c:extLst>
          </c:dPt>
          <c:dLbls>
            <c:spPr>
              <a:noFill/>
              <a:ln>
                <a:noFill/>
              </a:ln>
              <a:effectLst/>
            </c:spPr>
            <c:dLblPos val="outEnd"/>
            <c:showLegendKey val="0"/>
            <c:showVal val="0"/>
            <c:showCatName val="0"/>
            <c:showSerName val="0"/>
            <c:showPercent val="1"/>
            <c:showBubbleSize val="0"/>
            <c:showLeaderLines val="1"/>
            <c:extLst>
              <c:ext xmlns:c15="http://schemas.microsoft.com/office/drawing/2012/chart" uri="{CE6537A1-D6FC-4f65-9D91-7224C49458BB}">
                <c15:layout/>
              </c:ext>
            </c:extLst>
          </c:dLbls>
          <c:cat>
            <c:strRef>
              <c:f>Sheet1!$A$29:$A$39</c:f>
              <c:strCache>
                <c:ptCount val="11"/>
                <c:pt idx="0">
                  <c:v>Cancer</c:v>
                </c:pt>
                <c:pt idx="1">
                  <c:v>Heart disease</c:v>
                </c:pt>
                <c:pt idx="2">
                  <c:v>Unintentional Injury</c:v>
                </c:pt>
                <c:pt idx="3">
                  <c:v>Suicide</c:v>
                </c:pt>
                <c:pt idx="4">
                  <c:v>COPD</c:v>
                </c:pt>
                <c:pt idx="5">
                  <c:v>Cerebrovascular disease</c:v>
                </c:pt>
                <c:pt idx="6">
                  <c:v>Chronic Liver disease</c:v>
                </c:pt>
                <c:pt idx="7">
                  <c:v>Pneumonia &amp; Influenza</c:v>
                </c:pt>
                <c:pt idx="8">
                  <c:v>Diabetes</c:v>
                </c:pt>
                <c:pt idx="9">
                  <c:v>Alcohol Abuse</c:v>
                </c:pt>
                <c:pt idx="10">
                  <c:v>Other causes</c:v>
                </c:pt>
              </c:strCache>
            </c:strRef>
          </c:cat>
          <c:val>
            <c:numRef>
              <c:f>Sheet1!$C$29:$C$39</c:f>
              <c:numCache>
                <c:formatCode>General</c:formatCode>
                <c:ptCount val="11"/>
                <c:pt idx="0">
                  <c:v>0.20897583429229</c:v>
                </c:pt>
                <c:pt idx="1">
                  <c:v>0.16639815880322209</c:v>
                </c:pt>
                <c:pt idx="2">
                  <c:v>0.12704257767548907</c:v>
                </c:pt>
                <c:pt idx="3">
                  <c:v>5.7537399309551207E-2</c:v>
                </c:pt>
                <c:pt idx="4">
                  <c:v>5.0172612197928651E-2</c:v>
                </c:pt>
                <c:pt idx="5">
                  <c:v>3.9815880322209438E-2</c:v>
                </c:pt>
                <c:pt idx="6">
                  <c:v>2.7848101265822784E-2</c:v>
                </c:pt>
                <c:pt idx="7">
                  <c:v>2.1864211737629459E-2</c:v>
                </c:pt>
                <c:pt idx="8">
                  <c:v>1.7951668584579979E-2</c:v>
                </c:pt>
                <c:pt idx="9">
                  <c:v>1.6800920598388953E-2</c:v>
                </c:pt>
                <c:pt idx="10">
                  <c:v>0.26559263521288839</c:v>
                </c:pt>
              </c:numCache>
            </c:numRef>
          </c:val>
          <c:extLst>
            <c:ext xmlns:c16="http://schemas.microsoft.com/office/drawing/2014/chart" uri="{C3380CC4-5D6E-409C-BE32-E72D297353CC}">
              <c16:uniqueId val="{00000005-0C51-4325-BCAE-06BEFCB8EDC8}"/>
            </c:ext>
          </c:extLst>
        </c:ser>
        <c:dLbls>
          <c:dLblPos val="outEnd"/>
          <c:showLegendKey val="0"/>
          <c:showVal val="0"/>
          <c:showCatName val="0"/>
          <c:showSerName val="0"/>
          <c:showPercent val="1"/>
          <c:showBubbleSize val="0"/>
          <c:showLeaderLines val="1"/>
        </c:dLbls>
        <c:firstSliceAng val="0"/>
      </c:pieChart>
    </c:plotArea>
    <c:legend>
      <c:legendPos val="b"/>
      <c:layout>
        <c:manualLayout>
          <c:xMode val="edge"/>
          <c:yMode val="edge"/>
          <c:x val="0"/>
          <c:y val="0.67704387163097113"/>
          <c:w val="1"/>
          <c:h val="0.30709052314434404"/>
        </c:manualLayout>
      </c:layout>
      <c:overlay val="0"/>
      <c:txPr>
        <a:bodyPr/>
        <a:lstStyle/>
        <a:p>
          <a:pPr>
            <a:defRPr b="0"/>
          </a:pPr>
          <a:endParaRPr lang="en-US"/>
        </a:p>
      </c:txPr>
    </c:legend>
    <c:plotVisOnly val="1"/>
    <c:dispBlanksAs val="gap"/>
    <c:showDLblsOverMax val="0"/>
  </c:chart>
  <c:txPr>
    <a:bodyPr/>
    <a:lstStyle/>
    <a:p>
      <a:pPr>
        <a:defRPr sz="1600" b="1">
          <a:latin typeface="+mj-lt"/>
          <a:ea typeface="Gulim" panose="020B0600000101010101" pitchFamily="34" charset="-127"/>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927661854768154"/>
          <c:y val="5.1400554097404488E-2"/>
          <c:w val="0.7766782589676291"/>
          <c:h val="0.77611475648877226"/>
        </c:manualLayout>
      </c:layout>
      <c:barChart>
        <c:barDir val="col"/>
        <c:grouping val="clustered"/>
        <c:varyColors val="0"/>
        <c:ser>
          <c:idx val="0"/>
          <c:order val="0"/>
          <c:invertIfNegative val="0"/>
          <c:dPt>
            <c:idx val="0"/>
            <c:invertIfNegative val="0"/>
            <c:bubble3D val="0"/>
            <c:spPr>
              <a:solidFill>
                <a:schemeClr val="accent2"/>
              </a:solidFill>
            </c:spPr>
            <c:extLst>
              <c:ext xmlns:c16="http://schemas.microsoft.com/office/drawing/2014/chart" uri="{C3380CC4-5D6E-409C-BE32-E72D297353CC}">
                <c16:uniqueId val="{00000001-330C-423D-B679-FFD7D896B545}"/>
              </c:ext>
            </c:extLst>
          </c:dPt>
          <c:errBars>
            <c:errBarType val="both"/>
            <c:errValType val="cust"/>
            <c:noEndCap val="0"/>
            <c:plus>
              <c:numRef>
                <c:f>'Cancer indicence by race'!$F$3:$F$6</c:f>
                <c:numCache>
                  <c:formatCode>General</c:formatCode>
                  <c:ptCount val="4"/>
                  <c:pt idx="0">
                    <c:v>13.999999999999943</c:v>
                  </c:pt>
                  <c:pt idx="1">
                    <c:v>34.399999999999977</c:v>
                  </c:pt>
                  <c:pt idx="2">
                    <c:v>5.9000000000000341</c:v>
                  </c:pt>
                  <c:pt idx="3">
                    <c:v>18.900000000000034</c:v>
                  </c:pt>
                </c:numCache>
              </c:numRef>
            </c:plus>
            <c:minus>
              <c:numRef>
                <c:f>'Cancer indicence by race'!$E$3:$E$6</c:f>
                <c:numCache>
                  <c:formatCode>General</c:formatCode>
                  <c:ptCount val="4"/>
                  <c:pt idx="0">
                    <c:v>13.800000000000011</c:v>
                  </c:pt>
                  <c:pt idx="1">
                    <c:v>32.799999999999955</c:v>
                  </c:pt>
                  <c:pt idx="2">
                    <c:v>5.8999999999999773</c:v>
                  </c:pt>
                  <c:pt idx="3">
                    <c:v>18.199999999999989</c:v>
                  </c:pt>
                </c:numCache>
              </c:numRef>
            </c:minus>
          </c:errBars>
          <c:cat>
            <c:strRef>
              <c:f>'Cancer indicence by race'!$A$3:$A$6</c:f>
              <c:strCache>
                <c:ptCount val="4"/>
                <c:pt idx="0">
                  <c:v>Alaska Native</c:v>
                </c:pt>
                <c:pt idx="1">
                  <c:v>Black</c:v>
                </c:pt>
                <c:pt idx="2">
                  <c:v>White</c:v>
                </c:pt>
                <c:pt idx="3">
                  <c:v>Asian/Pacific Islander</c:v>
                </c:pt>
              </c:strCache>
            </c:strRef>
          </c:cat>
          <c:val>
            <c:numRef>
              <c:f>'Cancer indicence by race'!$B$3:$B$6</c:f>
              <c:numCache>
                <c:formatCode>General</c:formatCode>
                <c:ptCount val="4"/>
                <c:pt idx="0">
                  <c:v>510.3</c:v>
                </c:pt>
                <c:pt idx="1">
                  <c:v>478.9</c:v>
                </c:pt>
                <c:pt idx="2">
                  <c:v>473.2</c:v>
                </c:pt>
                <c:pt idx="3">
                  <c:v>329.7</c:v>
                </c:pt>
              </c:numCache>
            </c:numRef>
          </c:val>
          <c:extLst>
            <c:ext xmlns:c16="http://schemas.microsoft.com/office/drawing/2014/chart" uri="{C3380CC4-5D6E-409C-BE32-E72D297353CC}">
              <c16:uniqueId val="{00000002-330C-423D-B679-FFD7D896B545}"/>
            </c:ext>
          </c:extLst>
        </c:ser>
        <c:dLbls>
          <c:showLegendKey val="0"/>
          <c:showVal val="0"/>
          <c:showCatName val="0"/>
          <c:showSerName val="0"/>
          <c:showPercent val="0"/>
          <c:showBubbleSize val="0"/>
        </c:dLbls>
        <c:gapWidth val="150"/>
        <c:axId val="90235264"/>
        <c:axId val="90236800"/>
      </c:barChart>
      <c:catAx>
        <c:axId val="90235264"/>
        <c:scaling>
          <c:orientation val="minMax"/>
        </c:scaling>
        <c:delete val="0"/>
        <c:axPos val="b"/>
        <c:numFmt formatCode="General" sourceLinked="0"/>
        <c:majorTickMark val="out"/>
        <c:minorTickMark val="none"/>
        <c:tickLblPos val="nextTo"/>
        <c:txPr>
          <a:bodyPr/>
          <a:lstStyle/>
          <a:p>
            <a:pPr>
              <a:defRPr sz="2000"/>
            </a:pPr>
            <a:endParaRPr lang="en-US"/>
          </a:p>
        </c:txPr>
        <c:crossAx val="90236800"/>
        <c:crosses val="autoZero"/>
        <c:auto val="1"/>
        <c:lblAlgn val="ctr"/>
        <c:lblOffset val="100"/>
        <c:noMultiLvlLbl val="0"/>
      </c:catAx>
      <c:valAx>
        <c:axId val="90236800"/>
        <c:scaling>
          <c:orientation val="minMax"/>
        </c:scaling>
        <c:delete val="0"/>
        <c:axPos val="l"/>
        <c:title>
          <c:tx>
            <c:rich>
              <a:bodyPr rot="-5400000" vert="horz"/>
              <a:lstStyle/>
              <a:p>
                <a:pPr>
                  <a:defRPr sz="2000"/>
                </a:pPr>
                <a:r>
                  <a:rPr lang="en-US" sz="2000"/>
                  <a:t>Cancer incidence rate, per 100,000</a:t>
                </a:r>
                <a:r>
                  <a:rPr lang="en-US" sz="2000" baseline="0"/>
                  <a:t> population</a:t>
                </a:r>
                <a:endParaRPr lang="en-US" sz="2000"/>
              </a:p>
            </c:rich>
          </c:tx>
          <c:layout>
            <c:manualLayout>
              <c:xMode val="edge"/>
              <c:yMode val="edge"/>
              <c:x val="1.0568078747327625E-2"/>
              <c:y val="9.6316502103903676E-2"/>
            </c:manualLayout>
          </c:layout>
          <c:overlay val="0"/>
        </c:title>
        <c:numFmt formatCode="General" sourceLinked="1"/>
        <c:majorTickMark val="out"/>
        <c:minorTickMark val="none"/>
        <c:tickLblPos val="nextTo"/>
        <c:txPr>
          <a:bodyPr/>
          <a:lstStyle/>
          <a:p>
            <a:pPr>
              <a:defRPr sz="2000"/>
            </a:pPr>
            <a:endParaRPr lang="en-US"/>
          </a:p>
        </c:txPr>
        <c:crossAx val="90235264"/>
        <c:crosses val="autoZero"/>
        <c:crossBetween val="between"/>
      </c:valAx>
    </c:plotArea>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927661854768154"/>
          <c:y val="5.1400554097404488E-2"/>
          <c:w val="0.7766782589676291"/>
          <c:h val="0.77611475648877226"/>
        </c:manualLayout>
      </c:layout>
      <c:barChart>
        <c:barDir val="col"/>
        <c:grouping val="clustered"/>
        <c:varyColors val="0"/>
        <c:ser>
          <c:idx val="0"/>
          <c:order val="0"/>
          <c:invertIfNegative val="0"/>
          <c:dPt>
            <c:idx val="0"/>
            <c:invertIfNegative val="0"/>
            <c:bubble3D val="0"/>
            <c:spPr>
              <a:solidFill>
                <a:schemeClr val="accent2"/>
              </a:solidFill>
            </c:spPr>
            <c:extLst>
              <c:ext xmlns:c16="http://schemas.microsoft.com/office/drawing/2014/chart" uri="{C3380CC4-5D6E-409C-BE32-E72D297353CC}">
                <c16:uniqueId val="{00000001-5E74-43CF-B9F1-43D7098D2F71}"/>
              </c:ext>
            </c:extLst>
          </c:dPt>
          <c:errBars>
            <c:errBarType val="both"/>
            <c:errValType val="cust"/>
            <c:noEndCap val="0"/>
            <c:plus>
              <c:numRef>
                <c:f>'Cancer indicence by race'!$F$3:$F$6</c:f>
                <c:numCache>
                  <c:formatCode>General</c:formatCode>
                  <c:ptCount val="4"/>
                  <c:pt idx="0">
                    <c:v>13.999999999999943</c:v>
                  </c:pt>
                  <c:pt idx="1">
                    <c:v>34.399999999999977</c:v>
                  </c:pt>
                  <c:pt idx="2">
                    <c:v>5.9000000000000341</c:v>
                  </c:pt>
                  <c:pt idx="3">
                    <c:v>18.900000000000034</c:v>
                  </c:pt>
                </c:numCache>
              </c:numRef>
            </c:plus>
            <c:minus>
              <c:numRef>
                <c:f>'Cancer indicence by race'!$E$3:$E$6</c:f>
                <c:numCache>
                  <c:formatCode>General</c:formatCode>
                  <c:ptCount val="4"/>
                  <c:pt idx="0">
                    <c:v>13.800000000000011</c:v>
                  </c:pt>
                  <c:pt idx="1">
                    <c:v>32.799999999999955</c:v>
                  </c:pt>
                  <c:pt idx="2">
                    <c:v>5.8999999999999773</c:v>
                  </c:pt>
                  <c:pt idx="3">
                    <c:v>18.199999999999989</c:v>
                  </c:pt>
                </c:numCache>
              </c:numRef>
            </c:minus>
          </c:errBars>
          <c:cat>
            <c:strRef>
              <c:f>'Cancer indicence by race'!$A$22:$A$25</c:f>
              <c:strCache>
                <c:ptCount val="4"/>
                <c:pt idx="0">
                  <c:v>Alaska Native</c:v>
                </c:pt>
                <c:pt idx="1">
                  <c:v>Black</c:v>
                </c:pt>
                <c:pt idx="2">
                  <c:v>White</c:v>
                </c:pt>
                <c:pt idx="3">
                  <c:v>Asian/Pacific Islander</c:v>
                </c:pt>
              </c:strCache>
            </c:strRef>
          </c:cat>
          <c:val>
            <c:numRef>
              <c:f>'Cancer indicence by race'!$B$22:$B$25</c:f>
              <c:numCache>
                <c:formatCode>General</c:formatCode>
                <c:ptCount val="4"/>
                <c:pt idx="0">
                  <c:v>249.1</c:v>
                </c:pt>
                <c:pt idx="1">
                  <c:v>191.2</c:v>
                </c:pt>
                <c:pt idx="2">
                  <c:v>177.2</c:v>
                </c:pt>
                <c:pt idx="3">
                  <c:v>117.8</c:v>
                </c:pt>
              </c:numCache>
            </c:numRef>
          </c:val>
          <c:extLst>
            <c:ext xmlns:c16="http://schemas.microsoft.com/office/drawing/2014/chart" uri="{C3380CC4-5D6E-409C-BE32-E72D297353CC}">
              <c16:uniqueId val="{00000002-5E74-43CF-B9F1-43D7098D2F71}"/>
            </c:ext>
          </c:extLst>
        </c:ser>
        <c:dLbls>
          <c:showLegendKey val="0"/>
          <c:showVal val="0"/>
          <c:showCatName val="0"/>
          <c:showSerName val="0"/>
          <c:showPercent val="0"/>
          <c:showBubbleSize val="0"/>
        </c:dLbls>
        <c:gapWidth val="150"/>
        <c:axId val="90254720"/>
        <c:axId val="90276992"/>
      </c:barChart>
      <c:catAx>
        <c:axId val="90254720"/>
        <c:scaling>
          <c:orientation val="minMax"/>
        </c:scaling>
        <c:delete val="0"/>
        <c:axPos val="b"/>
        <c:numFmt formatCode="General" sourceLinked="0"/>
        <c:majorTickMark val="out"/>
        <c:minorTickMark val="none"/>
        <c:tickLblPos val="nextTo"/>
        <c:txPr>
          <a:bodyPr/>
          <a:lstStyle/>
          <a:p>
            <a:pPr>
              <a:defRPr sz="2000"/>
            </a:pPr>
            <a:endParaRPr lang="en-US"/>
          </a:p>
        </c:txPr>
        <c:crossAx val="90276992"/>
        <c:crosses val="autoZero"/>
        <c:auto val="1"/>
        <c:lblAlgn val="ctr"/>
        <c:lblOffset val="100"/>
        <c:noMultiLvlLbl val="0"/>
      </c:catAx>
      <c:valAx>
        <c:axId val="90276992"/>
        <c:scaling>
          <c:orientation val="minMax"/>
        </c:scaling>
        <c:delete val="0"/>
        <c:axPos val="l"/>
        <c:title>
          <c:tx>
            <c:rich>
              <a:bodyPr rot="-5400000" vert="horz"/>
              <a:lstStyle/>
              <a:p>
                <a:pPr>
                  <a:defRPr sz="2000"/>
                </a:pPr>
                <a:r>
                  <a:rPr lang="en-US" sz="2000"/>
                  <a:t>Cancer mortality rate, per 100,000</a:t>
                </a:r>
                <a:r>
                  <a:rPr lang="en-US" sz="2000" baseline="0"/>
                  <a:t> population</a:t>
                </a:r>
                <a:endParaRPr lang="en-US" sz="2000"/>
              </a:p>
            </c:rich>
          </c:tx>
          <c:layout>
            <c:manualLayout>
              <c:xMode val="edge"/>
              <c:yMode val="edge"/>
              <c:x val="2.4494188289625737E-2"/>
              <c:y val="5.1458184249733113E-2"/>
            </c:manualLayout>
          </c:layout>
          <c:overlay val="0"/>
        </c:title>
        <c:numFmt formatCode="General" sourceLinked="1"/>
        <c:majorTickMark val="out"/>
        <c:minorTickMark val="none"/>
        <c:tickLblPos val="nextTo"/>
        <c:txPr>
          <a:bodyPr/>
          <a:lstStyle/>
          <a:p>
            <a:pPr>
              <a:defRPr sz="2000"/>
            </a:pPr>
            <a:endParaRPr lang="en-US"/>
          </a:p>
        </c:txPr>
        <c:crossAx val="90254720"/>
        <c:crosses val="autoZero"/>
        <c:crossBetween val="between"/>
      </c:valAx>
    </c:plotArea>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0" i="0" u="none" strike="noStrike" kern="1200" spc="0" baseline="0">
                <a:solidFill>
                  <a:schemeClr val="tx1">
                    <a:lumMod val="65000"/>
                    <a:lumOff val="35000"/>
                  </a:schemeClr>
                </a:solidFill>
                <a:latin typeface="+mj-lt"/>
                <a:ea typeface="+mn-ea"/>
                <a:cs typeface="+mn-cs"/>
              </a:defRPr>
            </a:pPr>
            <a:r>
              <a:rPr lang="en-US"/>
              <a:t>All sites cancer indicence, AIAN</a:t>
            </a:r>
          </a:p>
        </c:rich>
      </c:tx>
      <c:layout/>
      <c:overlay val="0"/>
      <c:spPr>
        <a:noFill/>
        <a:ln>
          <a:noFill/>
        </a:ln>
        <a:effectLst/>
      </c:spPr>
      <c:txPr>
        <a:bodyPr rot="0" spcFirstLastPara="1" vertOverflow="ellipsis" vert="horz" wrap="square" anchor="ctr" anchorCtr="1"/>
        <a:lstStyle/>
        <a:p>
          <a:pPr>
            <a:defRPr sz="1440" b="0" i="0" u="none" strike="noStrike" kern="1200" spc="0" baseline="0">
              <a:solidFill>
                <a:schemeClr val="tx1">
                  <a:lumMod val="65000"/>
                  <a:lumOff val="35000"/>
                </a:schemeClr>
              </a:solidFill>
              <a:latin typeface="+mj-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cat>
            <c:strRef>
              <c:f>Sheet1!$A$2:$A$8</c:f>
              <c:strCache>
                <c:ptCount val="7"/>
                <c:pt idx="0">
                  <c:v>All regions</c:v>
                </c:pt>
                <c:pt idx="1">
                  <c:v>Northern Plains</c:v>
                </c:pt>
                <c:pt idx="2">
                  <c:v>Alaska</c:v>
                </c:pt>
                <c:pt idx="3">
                  <c:v>Southern Plains</c:v>
                </c:pt>
                <c:pt idx="4">
                  <c:v>Pacific Coast</c:v>
                </c:pt>
                <c:pt idx="5">
                  <c:v>East</c:v>
                </c:pt>
                <c:pt idx="6">
                  <c:v>Southwest</c:v>
                </c:pt>
              </c:strCache>
            </c:strRef>
          </c:cat>
          <c:val>
            <c:numRef>
              <c:f>Sheet1!$B$2:$B$8</c:f>
              <c:numCache>
                <c:formatCode>General</c:formatCode>
                <c:ptCount val="7"/>
                <c:pt idx="0">
                  <c:v>337.6</c:v>
                </c:pt>
                <c:pt idx="1">
                  <c:v>471.1</c:v>
                </c:pt>
                <c:pt idx="2">
                  <c:v>400.7</c:v>
                </c:pt>
                <c:pt idx="3">
                  <c:v>440.9</c:v>
                </c:pt>
                <c:pt idx="4">
                  <c:v>295.10000000000002</c:v>
                </c:pt>
                <c:pt idx="5">
                  <c:v>272</c:v>
                </c:pt>
                <c:pt idx="6">
                  <c:v>218.3</c:v>
                </c:pt>
              </c:numCache>
            </c:numRef>
          </c:val>
          <c:extLst>
            <c:ext xmlns:c16="http://schemas.microsoft.com/office/drawing/2014/chart" uri="{C3380CC4-5D6E-409C-BE32-E72D297353CC}">
              <c16:uniqueId val="{00000000-E26B-4A49-A7B9-6451684D4458}"/>
            </c:ext>
          </c:extLst>
        </c:ser>
        <c:dLbls>
          <c:showLegendKey val="0"/>
          <c:showVal val="0"/>
          <c:showCatName val="0"/>
          <c:showSerName val="0"/>
          <c:showPercent val="0"/>
          <c:showBubbleSize val="0"/>
        </c:dLbls>
        <c:gapWidth val="219"/>
        <c:overlap val="-27"/>
        <c:axId val="259757928"/>
        <c:axId val="257319896"/>
      </c:barChart>
      <c:catAx>
        <c:axId val="259757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j-lt"/>
                <a:ea typeface="+mn-ea"/>
                <a:cs typeface="+mn-cs"/>
              </a:defRPr>
            </a:pPr>
            <a:endParaRPr lang="en-US"/>
          </a:p>
        </c:txPr>
        <c:crossAx val="257319896"/>
        <c:crosses val="autoZero"/>
        <c:auto val="1"/>
        <c:lblAlgn val="ctr"/>
        <c:lblOffset val="100"/>
        <c:noMultiLvlLbl val="0"/>
      </c:catAx>
      <c:valAx>
        <c:axId val="257319896"/>
        <c:scaling>
          <c:orientation val="minMax"/>
        </c:scaling>
        <c:delete val="0"/>
        <c:axPos val="l"/>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j-lt"/>
                    <a:ea typeface="+mn-ea"/>
                    <a:cs typeface="+mn-cs"/>
                  </a:defRPr>
                </a:pPr>
                <a:r>
                  <a:rPr lang="en-US"/>
                  <a:t>Age-adjusted cancer incidence per 100,000 persons</a:t>
                </a:r>
              </a:p>
            </c:rich>
          </c:tx>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j-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j-lt"/>
                <a:ea typeface="+mn-ea"/>
                <a:cs typeface="+mn-cs"/>
              </a:defRPr>
            </a:pPr>
            <a:endParaRPr lang="en-US"/>
          </a:p>
        </c:txPr>
        <c:crossAx val="259757928"/>
        <c:crosses val="autoZero"/>
        <c:crossBetween val="between"/>
      </c:valAx>
      <c:spPr>
        <a:noFill/>
        <a:ln>
          <a:noFill/>
        </a:ln>
        <a:effectLst/>
      </c:spPr>
    </c:plotArea>
    <c:plotVisOnly val="1"/>
    <c:dispBlanksAs val="gap"/>
    <c:showDLblsOverMax val="0"/>
  </c:chart>
  <c:spPr>
    <a:noFill/>
    <a:ln>
      <a:noFill/>
    </a:ln>
    <a:effectLst/>
  </c:spPr>
  <c:txPr>
    <a:bodyPr/>
    <a:lstStyle/>
    <a:p>
      <a:pPr>
        <a:defRPr sz="1200">
          <a:latin typeface="+mj-lt"/>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ink/ink1.xml><?xml version="1.0" encoding="utf-8"?>
<inkml:ink xmlns:inkml="http://www.w3.org/2003/InkML">
  <inkml:definitions>
    <inkml:context xml:id="ctx0">
      <inkml:inkSource xml:id="inkSrc0">
        <inkml:traceFormat>
          <inkml:channel name="X" type="integer" max="25920" units="cm"/>
          <inkml:channel name="Y" type="integer" max="17280" units="cm"/>
          <inkml:channel name="F" type="integer" max="409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19-05-24T18:17:36.772"/>
    </inkml:context>
    <inkml:brush xml:id="br0">
      <inkml:brushProperty name="width" value="0.1" units="cm"/>
      <inkml:brushProperty name="height" value="0.1" units="cm"/>
      <inkml:brushProperty name="fitToCurve" value="1"/>
    </inkml:brush>
  </inkml:definitions>
  <inkml:trace contextRef="#ctx0" brushRef="#br0">2249-1344 535 0,'2'-16'245'16,"-2"-3"21"-16,-4 0-142 16,-2 2-18-1,4 11-48-15,-7-5-14 16,3 3-25-16,-4 6-2 16,3 2-1-16,-5-2 7 15,1 4 1-15,-3-2 4 16,3 4-3-16,-5 2-1 0,1-1-10 15,-4 3-5-15,4 0-5 16,-3 7 0-16,-1 0-2 16,0 12-1-16,4 0 3 0,5 11-2 15,8-5-2-15,8 9-1 16,7-4 1-16,12 3-2 16,-2-5 2-16,8 8-1 15,0-7 0-15,9 3 0 16,-6-9 0-16,10 5-1 15,-7-13 0-15,5-2 0 16,-6-9 0-16,3-3 3 16,-5-9 3-16,-3 0 7 15,-6-13 8-15,-4-8 7 16,-4 3-1-16,-1-14-1 16,-5-1-9-16,-1-9-5 15,-1 9-6-15,-5-11 4 16,-6 6 6-16,0-6 9 0,6 11 2 15,-12-7 2-15,-3 6-5 16,-1 1-6-16,-1 10-9 16,-10-6-2-16,4 8-3 15,-6-4-1-15,2 8 0 16,-10-2 1-16,-1 5-1 16,1 1 0-16,4 5 0 15,1 1-2-15,5 5-9 0,2 11-47 16,7-7-19-16,8 14-299 15,1 5 49-15</inkml:trace>
  <inkml:trace contextRef="#ctx0" brushRef="#br0" timeOffset="1">1515-643 253 0,'0'-7'233'0,"0"1"-34"16,-4 4-48-16,-2-2-12 15,-2-7-62-15,-3 7 3 0,1 8-21 16,-3-8-6-16,1 6-17 16,-1 5 0-16,0 1-12 15,-5-8 2-15,5 4-5 16,-8-6 0-16,2 6-7 15,-4-6-2-15,5 0-6 16,-7 6 3-16,8 9-2 16,-4-3 1-16,2 7-1 15,2 0-1-15,7 10-2 0,-3 4-2 16,11 3-2-16,4 7-1 16,5 12 1-16,5-1 0 15,7-6 0-15,4 6-1 16,6-6 2-16,5-2-1 15,-3-10 0-15,5-3-1 16,-3-12 0-16,5 0 1 16,-7-11 2-16,2-4-1 0,-5-8 1 15,3-7 1-15,-6-5-1 0,-2-14 5 16,-2 1 3-16,-2-8 5 16,-11-3 1-16,-6-8 4 15,-6 4-4-15,-8-6 3 16,-1 2-3-16,-8 2 2 15,2 8-6-15,-4 0 0 16,4 13-5-16,-8 2-2 16,6 2-3-16,-4 3 0 15,2 1-1-15,-4-6 0 16,4 8-3-16,0 5-25 16,4 3-13-16,5 7-44 15,7 7 200-15,14-3-447 16,5 0 196-16</inkml:trace>
  <inkml:trace contextRef="#ctx0" brushRef="#br0" timeOffset="2">209 128 334 0,'6'-10'226'15,"-2"-3"-27"-15,-8 3-44 16,6-5-84-16,0 9-21 16,-4 1-17-16,4 1-3 15,0 0-9-15,-2 4 5 16,0-4-1-16,-4-4 5 15,-2 3-4-15,-5-1-1 0,7 2-5 16,-8 0-2-16,8 2-5 16,-9 2-3-16,7 4-4 15,-7-2 0-15,3 2-3 16,-11 7-2-16,8-1 2 16,1 7-1-16,-1 2 0 15,-4 6-1-15,9-2 3 0,-7 6 2 16,-1 0 1-16,3 5 0 15,5-5 2-15,6 13-1 16,8-3-1-16,4-1 2 16,5 2 0-16,10 4 2 15,-6-13-1-15,8 0 2 16,0-6-2-16,7-4-2 16,-1-4-1-16,9-2-1 15,-8-5-2-15,9-4-1 16,-9-1-1-16,1-10-1 15,-5-3 1-15,3-7 0 16,-10-5 0-16,-4-18 1 16,-2-4 0-16,-9-10-5 15,-6 4 2-15,0-4 3 0,-8 10 2 16,-9-2 1-16,1 8 3 16,-11-8 1-16,-3 7-3 15,-5-3-2-15,4 9-1 16,-3-1-1-16,3 11-1 15,0 7-3-15,4 3 1 16,-5 16-4-16,3 1-1 16,0 6-8-16,2 3-6 15,6 4-35-15,-2-3 411 0,7 3-660 16,1-6 331-16</inkml:trace>
  <inkml:trace contextRef="#ctx0" brushRef="#br0" timeOffset="3">-1550-8077 381 0,'-11'-17'145'0,"3"2"9"0,2 7-107 16,6 2-9-16,0 4-27 15,0 2-4-15,0-2-3 16,0 2 1-16,-5-5-1 16,1-1 3-16,-2 0 7 15,-2-9 14-15,-5 1 5 0,-2-3 9 16,-3 2 1-16,-1-2-4 16,0 5-13-16,-6-7-5 15,-2 0-9-15,-3-4-1 16,-3-2-4-16,-11-2 0 15,8 2 0-15,-7-6-1 16,-8-3-3-16,-7-8 4 16,1 3 0-16,-18-5 0 15,8 6 0-15,-10 3 2 16,6 9-3-16,-13 3-2 16,11 11 0-16,-6 1 0 15,16 7-2-15,-8 4 0 16,8 2-1-16,-14 5-1 15,4 3-1-15,-24 5-3 16,1 6 0-16,-17 8 1 0,9 6 2 16,-13 13 0-16,12-6 4 15,-3 11 0-15,20-10 1 16,-8 6-1-16,22-8-1 16,1 10 1-16,17-10-1 15,4 16 1-15,10-9 0 16,0 12 1-16,6-7-1 15,3 14 0-15,8-11-2 16,2 11-1-16,12-4 0 0,1 12 0 16,8-12 1-16,6 6 1 15,0-9-1-15,5-1 2 16,7-9-1-16,1-2 1 16,2-8 0-16,-2 2 0 15,-5-15 0-15,-1-4 0 16,-9-9 0-16,-2 1 0 15,-2-9 1-15,-3 1 12 16,-1-3 2-16,-6 2 0 16,-5-2-1-16,-10 3 2 15,-3-1-14-15,-9 0 2 16,1 0-3-16,-10-1 0 16,4 1-1-16,-19-2 0 0,5 0-1 15,-11 4-1-15,6-1 0 16,-8 7 0-16,12 3-1 15,-5 6 0-15,5 4 0 16,-4 9 0-16,7-3 0 16,-7 9 1-16,11 0 1 15,-2 10-2-15,3 0 2 16,-1 7-2-16,6-3 0 0,-2 9 0 16,2-6 0-1,2 10 0-15,5 0-1 0,1 10 0 16,2 1 1-16,3 14-2 15,8-2 2-15,4 8-1 16,6-6 0-16,7 6 0 16,8-14 0-16,2 8 0 15,8-16 1-15,11 9-1 16,9-11 0-16,7 5 0 16,11-12 1-16,13 6-1 15,2-14 0-15,10-5 1 16,-6-18 1-16,10-2 1 15,-12-18 1-15,0-5 1 16,-13-9 1-16,-2 2 0 16,-18-6 1-16,-5-6 1 15,-8 0 1-15,-5-2 7 0,-3-1-2 16,-5 1 0-16,-4 4-1 16,-4 4-4-16,-2 2-7 15,-7 2 0-15,-1 0-1 16,-11 7 1-16,-2-3 0 15,-9 7 0-15,3 1-1 0,-17 5 1 16,0 2 0-16,-3 9 1 16,3-3 0-16,-12 8 2 15,14-1-1-15,-4 8 1 16,-1-2-2-16,5 12 0 16,9-2-1-16,-3 13 0 15,7 0-1-15,3 25 1 16,5-11-2-16,2 20 1 15,7-5 0-15,3 14-1 16,7-14 0-16,4 26 0 31,8-14 0-31,6 15 0 16,5-16 1-16,10 10 0 16,3-21 0-16,5 8 1 15,1-20-1-15,10 12-1 0,-2-17 1 0,12 9 0 16,-4-15 0-16,15 4 0 0,-8-16 0 15,12-3 1-15,-17-20 0 16,7-7 0-16,-15-16 1 16,4-1 0-16,-19-10 0 15,5-4 2-15,-9 0 0 16,0-6 2-16,-8-1-2 16,0 1 14-16,-9-4 2 0,-1-1 2 15,-5 0 0 1,-6 1 1-16,0 4-14 0,-5 1-4 15,-1 3-2-15,-2 10-2 16,-3 1-2-16,-2 5 1 16,-1 9-1-16,-7 6 1 15,6 5 0-15,-6 9 1 16,2 1 0-16,0 13 0 31,9-3-1-31,-1 17 0 16,7-9 1-16,6 20-2 15,6-7 1-15,2 17 0 0,5-4 0 0,6 12-1 16,0-19 2-16,10 9-2 16,2-17-1-16,9 9 1 15,4-13 0-15,14 8-1 16,3-12 1-16,6 6 1 0,-2-19 0 16,12 8 0-16,-4-10 0 15,11 0-1-15,-5-10 0 16,15-4 1-16,-10-14-1 15,6-5 0-15,-11-7 1 16,11-12 1-16,-17-4-2 16,9-7 2-16,-15-4 1 0,8-12 0 15,-16 4 1-15,7-9 1 16,-11 5 0-16,-3-9 0 16,-12 9 1-16,-5-5 0 15,-12 5 0-15,0 2 1 31,-4 4 0-31,-4 2 2 0,-5 4-1 0,-1 6 0 16,-3 1-2-16,0 6-2 31,0 1-3-31,1 10-1 16,-1-1-1-16,2 6 1 0,1 1 1 0,1 5-1 31,5-3 3-31,6 12-1 0,0-2-1 0,8 12 0 16,2 3 1-16,13 10-2 15,0-4 1-15,8 15 0 16,-4-11 0-16,17 8 0 16,-4-10 0-16,10 4-1 0,-2-16 0 15,15 8 0-15,-16-9 1 32,18 3-2-32,-4-7 2 15,12 2-2-15,-13-12 2 0,11-2-1 0,-12-11 1 31,5-6 0-31,-11-8 0 0,11-5 1 0,-14-6 0 0,11-10 1 32,-9 0 1-32,11-7 0 15,-11-6 1-15,13 1 1 16,-17 5 0-16,6-12 0 16,-10 8-1-16,2-6 1 15,-13-2 0-15,9-8 1 16,-13 6 2-16,-2-11-1 15,-6 9 1-15,0-1 0 16,-9 10 0-16,0 1-1 16,-1 12 0-16,-5 1-2 15,-4 10-2-15,0 5-1 16,-2 3-2-16,-2 3-1 16,-1 0 1-16,8 3 0 15,-6 7-2-15,3 3 1 16,7 5 0-16,7 9 0 0,-3 2 0 15,6 4 0-15,6 4 2 16,6-2-1-16,-4-4 1 16,13 7-1-16,-3-3 1 15,5 2-1-15,-3 2 0 16,9 5 0-16,-4-9 1 16,13 2-1-16,-9-6 0 0,4-6 1 15,-11-9 0-15,3-5-1 16,-8-6 2-16,10-11-2 15,-7-5 1-15,13-10 1 16,-4-1-1-16,4-13 2 16,-10 1 1-16,4-6 6 15,-13 2 3-15,5-7 3 16,-9 7 0-16,-2-4-1 16,-10 6-6-16,6-6-3 15,-13 8-4-15,1 1-1 16,-3-1 0-16,4-2 5 15,-12 8 2-15,2-5 6 16,-4 7 2-16,-7 7 0 16,-3 6-5-16,-1 4-3 0,1 11-7 15,-1 2-1 1,0 0 0-16,3 2-1 0,-3 4 1 16,5-2 2-16,-1-2-1 15,5 4-1-15,4 0 0 16,2 2 0-16,2 2-1 15,4 3 1-15,3-1-1 0,7 0 1 16,1-1-1 0,12-1-1-16,-2-6 2 0,13 0 0 15,-9 0 0-15,7-4 2 16,-11-7-1-16,3-1 0 16,-12-5 1-16,7-14-1 15,-2-3 1-15,7-10 2 16,-3 4 2-16,10-10 0 15,-7 6 0-15,1-6 1 16,-6 6-2-16,4-4-1 16,-8 2 0-16,4-8-2 15,-4 6 1-15,9-4-1 16,-7-3 0-16,0-10-2 16,-3 1 1-16,-5-14 2 15,-7-1 1-15,-5-9-1 0,-8 9 2 16,-11-11-2-1,-1 8-1-15,-10-14-2 16,-5 10 0-16,-3-8-2 0,-1 15 2 16,-6-1 1-16,1 18 0 15,-5 1 1-15,0 15-1 16,2 2 0-16,4 13 1 16,-2-1 0-16,9 11 0 0,-1 1 0 15,3 3 0-15,8 0-1 16,4 7-1-16,0-7-1 15,7 4-1-15,5-3 1 16,-1 5 0-16,4-3 0 16,4 5 1-16,-6-5 0 15,1 7 0-15,3-3 1 16,-10 1 0-16,6-3-1 16,3 1 1-16,3-3-1 15,0-5-1-15,17-6 0 16,-2 2 1-16,6-8 0 15,-5-1 0-15,10-5 1 16,-12 5 0-16,1-7 0 16,-5 1 1-16,-4-12-1 15,-1 6-1-15,-3-6 1 16,-2-3 1-16,2-11-2 16,-2 1 2-16,-2-21 0 0,-2 1 0 15,4-18-2-15,-7 3 2 16,3-17-3-16,-6 8 0 15,-7-8-1-15,-4 13 1 16,-4-9-1-16,-6 23 1 0,-1-12-1 16,1 8 2-16,-5-19-3 15,-1 11 2-15,-7-15-2 16,2 19 0-16,-10-5-2 16,-3 26 0-16,-7 0 0 15,-1 16 0-15,-6 3 2 16,0 12 1-16,-11 0 1 15,3 15 1-15,-2 2-2 16,1 10 0-16,-3 7 1 16,8 5 0-16,-3 1-1 15,5 6 2-15,2 5 1 16,6-1 0-16,5 0-2 16,2 2 3-16,3 1-1 15,3-1-1-15,2-2 0 16,4 1 2-16,0-1-2 15,7-4 1-15,-3-4-1 16,4 2 0-16,3 0 0 0,1 2 0 16,-3 0 0-16,-1 2 0 15,3-2 1-15,-3 3-1 16,1-5 0-16,3-3 1 16,3 3-1-16,0-2 0 15,0-2 1-15,4 2-1 16,-3 2-1-16,3-4 1 15,2-4 1-15,0 1 0 16,2-1-1-16,0-2 0 0,3-11 0 16,-1 0-1-16,4-11 0 15,-2-3 1-15,5-11 1 16,-3 0 1-16,3-9-1 16,-3 3 1-16,-2-17 1 15,1 6-1-15,-5-16 0 16,-6 4-1-16,-7-19 1 15,-1 10-2-15,-7-12 0 16,0 10 0-16,-4-10-1 16,4 21-1-16,-2-7 0 15,0 15 0-15,-4 0-1 16,-2 11-1-16,-2-5 1 16,-9 7 1-16,-8-4-1 0,2 5 1 15,-12 1 0-15,-1 4 1 16,-16-4-2-16,4 8-1 15,-21 6 3-15,7 3-1 16,-18 5 0-16,14 9 1 16,-3 7 2-16,8-1-1 15,-2 11 0-15,20 2 1 0,-3 6 0 16,8-2-1-16,-1 4-1 16,9 1 0-16,-3 1 0 15,6 5 1-15,0 3 0 16,6 1-1-16,0 10 0 15,3 0-1-15,-1 3 1 16,9 1-1-16,-3 7 1 16,7-13 0-16,-2 4 1 15,10-2 1-15,-2-6-1 16,6-6 0-16,3 1 2 16,3-7-1-16,-3-7 0 15,1 0 1-15,1-6-1 16,-3 2 1-16,-1-11 0 15,3 7-2-15,1-7 1 16,1 5-1-16,-5-11 0 16,-1 5 0-16,-8-9 0 0,2 4 1 15,-10-15-1-15,2 5 0 16,-5-9 0-16,3 7 0 16,-13-13 0-16,0 9-1 15,-10-5 1-15,1 11-1 16,-7-5 0-16,1 9-1 0,-8 4 2 15,9 7 0-15,-9-1-1 16,11 11 1-16,-3 0 1 16,9 1-1-16,-5 3 0 15,3 3 1-15,-6 1-2 16,1 2-1-16,-10 2 1 16,7 3-1-16,1 1 1 15,5 3 1-15,-1 0 0 16,9 1 0-16,-4 1 1 15,8-4-2-15,-6 1 2 16,11 1-1-16,-5 2 0 16,11 3 0-16,-3 6 0 15,9-3 0-15,-4 6 0 16,0 2 0-16,-1 1 0 16,-1-5 0-16,-9 4 0 15,9-6 0-15,-3 0 0 0,3-6 0 16,-5 4-1-16,11-4 1 15,-8 2 0-15,6-2 0 16,-9 4-1-16,11-5 1 16,-6 8 0-16,4-8 0 15,-3 5-1-15,3-6 1 16,-4 6 1-16,6-4 0 0,-7 0-1 16,7-3 1-16,-2 3-1 15,2-2 0-15,-2-2-1 16,6-5 2-16,2 3-1 15,11-3-2-15,-3 3 1 16,7-3 0-16,2 9-34 16,2-2-44-16,6 3 234 15,13-15-550-15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D78451-91D4-494B-B665-A5BCCC5883B3}" type="datetimeFigureOut">
              <a:rPr lang="en-US" smtClean="0"/>
              <a:t>6/12/2019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C4F8A1-0738-0A4C-98E1-D90F3F292E93}" type="slidenum">
              <a:rPr lang="en-US" smtClean="0"/>
              <a:t>‹#›</a:t>
            </a:fld>
            <a:endParaRPr lang="en-US"/>
          </a:p>
        </p:txBody>
      </p:sp>
    </p:spTree>
    <p:extLst>
      <p:ext uri="{BB962C8B-B14F-4D97-AF65-F5344CB8AC3E}">
        <p14:creationId xmlns:p14="http://schemas.microsoft.com/office/powerpoint/2010/main" val="2953801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kern="1200" dirty="0" smtClean="0">
                <a:solidFill>
                  <a:schemeClr val="tx1"/>
                </a:solidFill>
                <a:latin typeface="+mn-lt"/>
                <a:ea typeface="+mn-ea"/>
                <a:cs typeface="+mn-cs"/>
              </a:rPr>
              <a:t>The Alaska Native Tumor Registry is a SEER special population registry, whose mission is to collect cancer surveillance data for all American Indian Alaska Native people living in the state of Alaska at the time of cancer</a:t>
            </a:r>
            <a:r>
              <a:rPr lang="en-US" sz="800" kern="1200" baseline="0" dirty="0" smtClean="0">
                <a:solidFill>
                  <a:schemeClr val="tx1"/>
                </a:solidFill>
                <a:latin typeface="+mn-lt"/>
                <a:ea typeface="+mn-ea"/>
                <a:cs typeface="+mn-cs"/>
              </a:rPr>
              <a:t> diagnosis.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kern="1200" baseline="0" dirty="0" smtClean="0">
                <a:solidFill>
                  <a:schemeClr val="tx1"/>
                </a:solidFill>
                <a:latin typeface="+mn-lt"/>
                <a:ea typeface="+mn-ea"/>
                <a:cs typeface="+mn-cs"/>
              </a:rPr>
              <a:t>One of the other things that makes us a little different from some of the other SEER registries is that we are not located in a health department or academic center, but instead are housed at the Alaska Native Tribal Health Consortium (ANTC).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kern="1200" baseline="0" dirty="0" smtClean="0">
                <a:solidFill>
                  <a:schemeClr val="tx1"/>
                </a:solidFill>
                <a:latin typeface="+mn-lt"/>
                <a:ea typeface="+mn-ea"/>
                <a:cs typeface="+mn-cs"/>
              </a:rPr>
              <a:t>ANTHC is a consortium of 27 regional </a:t>
            </a:r>
            <a:r>
              <a:rPr lang="en-US" sz="800" kern="1200" baseline="0" dirty="0" err="1" smtClean="0">
                <a:solidFill>
                  <a:schemeClr val="tx1"/>
                </a:solidFill>
                <a:latin typeface="+mn-lt"/>
                <a:ea typeface="+mn-ea"/>
                <a:cs typeface="+mn-cs"/>
              </a:rPr>
              <a:t>THOs.</a:t>
            </a:r>
            <a:r>
              <a:rPr lang="en-US" sz="800" kern="1200" baseline="0" dirty="0" smtClean="0">
                <a:solidFill>
                  <a:schemeClr val="tx1"/>
                </a:solidFill>
                <a:latin typeface="+mn-lt"/>
                <a:ea typeface="+mn-ea"/>
                <a:cs typeface="+mn-cs"/>
              </a:rPr>
              <a:t> The Alaska Tribal Health System is operated by Alaska Native people for Alaska Native people, under compact from the IHS. Since our state is so large and varied, healthcare is managed by regional THOs, and then ANTHC is charged with management of statewide services. This includes cancer surveillance by the ANTR.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kern="1200" baseline="0" dirty="0" smtClean="0">
                <a:solidFill>
                  <a:schemeClr val="tx1"/>
                </a:solidFill>
                <a:latin typeface="+mn-lt"/>
                <a:ea typeface="+mn-ea"/>
                <a:cs typeface="+mn-cs"/>
              </a:rPr>
              <a:t>Because of this set up, community engagement is one of the key activities of ANTR. We spend a lot of time working with tribal health </a:t>
            </a:r>
            <a:r>
              <a:rPr lang="en-US" sz="800" kern="1200" baseline="0" dirty="0" err="1" smtClean="0">
                <a:solidFill>
                  <a:schemeClr val="tx1"/>
                </a:solidFill>
                <a:latin typeface="+mn-lt"/>
                <a:ea typeface="+mn-ea"/>
                <a:cs typeface="+mn-cs"/>
              </a:rPr>
              <a:t>organisations</a:t>
            </a:r>
            <a:r>
              <a:rPr lang="en-US" sz="800" kern="1200" baseline="0" dirty="0" smtClean="0">
                <a:solidFill>
                  <a:schemeClr val="tx1"/>
                </a:solidFill>
                <a:latin typeface="+mn-lt"/>
                <a:ea typeface="+mn-ea"/>
                <a:cs typeface="+mn-cs"/>
              </a:rPr>
              <a:t>, and responding to community data requests. </a:t>
            </a:r>
            <a:endParaRPr lang="en-US" dirty="0"/>
          </a:p>
        </p:txBody>
      </p:sp>
      <p:sp>
        <p:nvSpPr>
          <p:cNvPr id="4" name="Slide Number Placeholder 3"/>
          <p:cNvSpPr>
            <a:spLocks noGrp="1"/>
          </p:cNvSpPr>
          <p:nvPr>
            <p:ph type="sldNum" sz="quarter" idx="10"/>
          </p:nvPr>
        </p:nvSpPr>
        <p:spPr/>
        <p:txBody>
          <a:bodyPr/>
          <a:lstStyle/>
          <a:p>
            <a:fld id="{C4C4F8A1-0738-0A4C-98E1-D90F3F292E93}" type="slidenum">
              <a:rPr lang="en-US" smtClean="0"/>
              <a:t>2</a:t>
            </a:fld>
            <a:endParaRPr lang="en-US"/>
          </a:p>
        </p:txBody>
      </p:sp>
    </p:spTree>
    <p:extLst>
      <p:ext uri="{BB962C8B-B14F-4D97-AF65-F5344CB8AC3E}">
        <p14:creationId xmlns:p14="http://schemas.microsoft.com/office/powerpoint/2010/main" val="5169666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a:t>
            </a:r>
            <a:r>
              <a:rPr lang="en-US" baseline="0" dirty="0" smtClean="0"/>
              <a:t> are some of the kinds of data that we share with our tribal health partners. So, just to give you a brief intro to cancer among AN people, it is a leading cause of </a:t>
            </a:r>
            <a:r>
              <a:rPr lang="en-US" baseline="0" dirty="0" err="1" smtClean="0"/>
              <a:t>morbiidity</a:t>
            </a:r>
            <a:endParaRPr lang="en-US" dirty="0"/>
          </a:p>
        </p:txBody>
      </p:sp>
      <p:sp>
        <p:nvSpPr>
          <p:cNvPr id="4" name="Slide Number Placeholder 3"/>
          <p:cNvSpPr>
            <a:spLocks noGrp="1"/>
          </p:cNvSpPr>
          <p:nvPr>
            <p:ph type="sldNum" sz="quarter" idx="10"/>
          </p:nvPr>
        </p:nvSpPr>
        <p:spPr/>
        <p:txBody>
          <a:bodyPr/>
          <a:lstStyle/>
          <a:p>
            <a:fld id="{C4C4F8A1-0738-0A4C-98E1-D90F3F292E93}" type="slidenum">
              <a:rPr lang="en-US" smtClean="0"/>
              <a:t>3</a:t>
            </a:fld>
            <a:endParaRPr lang="en-US"/>
          </a:p>
        </p:txBody>
      </p:sp>
    </p:spTree>
    <p:extLst>
      <p:ext uri="{BB962C8B-B14F-4D97-AF65-F5344CB8AC3E}">
        <p14:creationId xmlns:p14="http://schemas.microsoft.com/office/powerpoint/2010/main" val="40693321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the leading cause of mortality. Between 2009-2013, over</a:t>
            </a:r>
            <a:r>
              <a:rPr lang="en-US" baseline="0" dirty="0" smtClean="0"/>
              <a:t> 20% of all deaths among AN people were due to cancer. </a:t>
            </a:r>
            <a:endParaRPr lang="en-US" dirty="0"/>
          </a:p>
        </p:txBody>
      </p:sp>
      <p:sp>
        <p:nvSpPr>
          <p:cNvPr id="4" name="Slide Number Placeholder 3"/>
          <p:cNvSpPr>
            <a:spLocks noGrp="1"/>
          </p:cNvSpPr>
          <p:nvPr>
            <p:ph type="sldNum" sz="quarter" idx="10"/>
          </p:nvPr>
        </p:nvSpPr>
        <p:spPr/>
        <p:txBody>
          <a:bodyPr/>
          <a:lstStyle/>
          <a:p>
            <a:fld id="{C4C4F8A1-0738-0A4C-98E1-D90F3F292E93}" type="slidenum">
              <a:rPr lang="en-US" smtClean="0"/>
              <a:t>4</a:t>
            </a:fld>
            <a:endParaRPr lang="en-US"/>
          </a:p>
        </p:txBody>
      </p:sp>
    </p:spTree>
    <p:extLst>
      <p:ext uri="{BB962C8B-B14F-4D97-AF65-F5344CB8AC3E}">
        <p14:creationId xmlns:p14="http://schemas.microsoft.com/office/powerpoint/2010/main" val="12631353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Which brings us to the topic of today’s presentation.</a:t>
            </a:r>
            <a:r>
              <a:rPr lang="en-US" baseline="0" dirty="0" smtClean="0"/>
              <a:t> About a year ago, I received a phone call from one of our tribal health partners, who works for the THO representing interior Alaska. </a:t>
            </a:r>
            <a:r>
              <a:rPr lang="en-US" dirty="0" smtClean="0"/>
              <a:t>This THO</a:t>
            </a:r>
            <a:r>
              <a:rPr lang="en-US" baseline="0" dirty="0" smtClean="0"/>
              <a:t> is very active and interested in cancer prevention and control.  We work very closely with their cancer program staff, and they invite us annual to participate in health fairs to share our data with community members, as well as to present to their clinicians on cancer-related topics.  While they had seen such data as I just presented to you, they were interested to know the probability of an </a:t>
            </a:r>
            <a:r>
              <a:rPr lang="en-US" baseline="0" dirty="0" err="1" smtClean="0"/>
              <a:t>AN</a:t>
            </a:r>
            <a:r>
              <a:rPr lang="en-US" baseline="0" dirty="0" smtClean="0"/>
              <a:t> person developing cancer during their lifetime. </a:t>
            </a:r>
            <a:endParaRPr lang="en-US" dirty="0"/>
          </a:p>
        </p:txBody>
      </p:sp>
      <p:sp>
        <p:nvSpPr>
          <p:cNvPr id="4" name="Slide Number Placeholder 3"/>
          <p:cNvSpPr>
            <a:spLocks noGrp="1"/>
          </p:cNvSpPr>
          <p:nvPr>
            <p:ph type="sldNum" sz="quarter" idx="10"/>
          </p:nvPr>
        </p:nvSpPr>
        <p:spPr/>
        <p:txBody>
          <a:bodyPr/>
          <a:lstStyle/>
          <a:p>
            <a:fld id="{C4C4F8A1-0738-0A4C-98E1-D90F3F292E93}" type="slidenum">
              <a:rPr lang="en-US" smtClean="0"/>
              <a:t>7</a:t>
            </a:fld>
            <a:endParaRPr lang="en-US"/>
          </a:p>
        </p:txBody>
      </p:sp>
    </p:spTree>
    <p:extLst>
      <p:ext uri="{BB962C8B-B14F-4D97-AF65-F5344CB8AC3E}">
        <p14:creationId xmlns:p14="http://schemas.microsoft.com/office/powerpoint/2010/main" val="15202641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Lifetime risk is the probability that an individual will be diagnosed with a cancer during the course of his or her lifetime. Lifetime risk can show how common cancer is in a population, and is a useful metric for communicating cancer risk to the public.  Here are just some lifetime risk infographics that I was able to pull from the internet…</a:t>
            </a:r>
            <a:endParaRPr lang="en-US" dirty="0"/>
          </a:p>
        </p:txBody>
      </p:sp>
      <p:sp>
        <p:nvSpPr>
          <p:cNvPr id="4" name="Slide Number Placeholder 3"/>
          <p:cNvSpPr>
            <a:spLocks noGrp="1"/>
          </p:cNvSpPr>
          <p:nvPr>
            <p:ph type="sldNum" sz="quarter" idx="10"/>
          </p:nvPr>
        </p:nvSpPr>
        <p:spPr/>
        <p:txBody>
          <a:bodyPr/>
          <a:lstStyle/>
          <a:p>
            <a:fld id="{C4C4F8A1-0738-0A4C-98E1-D90F3F292E93}" type="slidenum">
              <a:rPr lang="en-US" smtClean="0"/>
              <a:t>8</a:t>
            </a:fld>
            <a:endParaRPr lang="en-US"/>
          </a:p>
        </p:txBody>
      </p:sp>
    </p:spTree>
    <p:extLst>
      <p:ext uri="{BB962C8B-B14F-4D97-AF65-F5344CB8AC3E}">
        <p14:creationId xmlns:p14="http://schemas.microsoft.com/office/powerpoint/2010/main" val="38424845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Lifetime cancer statistics are not always reported for minority population groups, and have never been calculated for Alaska Native (AN) people.  This is important because published USW statistics</a:t>
            </a:r>
            <a:r>
              <a:rPr lang="en-US" sz="1200" kern="1200" baseline="0" dirty="0" smtClean="0">
                <a:solidFill>
                  <a:schemeClr val="tx1"/>
                </a:solidFill>
                <a:effectLst/>
                <a:latin typeface="+mn-lt"/>
                <a:ea typeface="+mn-ea"/>
                <a:cs typeface="+mn-cs"/>
              </a:rPr>
              <a:t> may not be relevant: we know that the pattern of cancer among AN people is markedly different than that observed among USW. In addition, while AIAN combined data are available on the SEER website, we know from other studies that incidence of many cancer sites differs markedly across Indian Country. </a:t>
            </a:r>
            <a:endParaRPr lang="en-US" dirty="0"/>
          </a:p>
        </p:txBody>
      </p:sp>
      <p:sp>
        <p:nvSpPr>
          <p:cNvPr id="4" name="Slide Number Placeholder 3"/>
          <p:cNvSpPr>
            <a:spLocks noGrp="1"/>
          </p:cNvSpPr>
          <p:nvPr>
            <p:ph type="sldNum" sz="quarter" idx="10"/>
          </p:nvPr>
        </p:nvSpPr>
        <p:spPr/>
        <p:txBody>
          <a:bodyPr/>
          <a:lstStyle/>
          <a:p>
            <a:fld id="{C4C4F8A1-0738-0A4C-98E1-D90F3F292E93}" type="slidenum">
              <a:rPr lang="en-US" smtClean="0"/>
              <a:t>9</a:t>
            </a:fld>
            <a:endParaRPr lang="en-US"/>
          </a:p>
        </p:txBody>
      </p:sp>
    </p:spTree>
    <p:extLst>
      <p:ext uri="{BB962C8B-B14F-4D97-AF65-F5344CB8AC3E}">
        <p14:creationId xmlns:p14="http://schemas.microsoft.com/office/powerpoint/2010/main" val="747584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methods for this analysis were pretty simple.</a:t>
            </a:r>
            <a:r>
              <a:rPr lang="en-US" sz="1200" kern="1200" baseline="0" dirty="0" smtClean="0">
                <a:solidFill>
                  <a:schemeClr val="tx1"/>
                </a:solidFill>
                <a:effectLst/>
                <a:latin typeface="+mn-lt"/>
                <a:ea typeface="+mn-ea"/>
                <a:cs typeface="+mn-cs"/>
              </a:rPr>
              <a:t> We combined incidence data from the ANTR, mortality data from the National Center for Health Statistics, and SEER population data. We  </a:t>
            </a:r>
            <a:r>
              <a:rPr lang="en-US" sz="1200" kern="1200" dirty="0" smtClean="0">
                <a:solidFill>
                  <a:schemeClr val="tx1"/>
                </a:solidFill>
                <a:effectLst/>
                <a:latin typeface="+mn-lt"/>
                <a:ea typeface="+mn-ea"/>
                <a:cs typeface="+mn-cs"/>
              </a:rPr>
              <a:t>We used the </a:t>
            </a:r>
            <a:r>
              <a:rPr lang="en-US" sz="1200" kern="1200" dirty="0" err="1" smtClean="0">
                <a:solidFill>
                  <a:schemeClr val="tx1"/>
                </a:solidFill>
                <a:effectLst/>
                <a:latin typeface="+mn-lt"/>
                <a:ea typeface="+mn-ea"/>
                <a:cs typeface="+mn-cs"/>
              </a:rPr>
              <a:t>DevCan</a:t>
            </a:r>
            <a:r>
              <a:rPr lang="en-US" sz="1200" kern="1200" dirty="0" smtClean="0">
                <a:solidFill>
                  <a:schemeClr val="tx1"/>
                </a:solidFill>
                <a:effectLst/>
                <a:latin typeface="+mn-lt"/>
                <a:ea typeface="+mn-ea"/>
                <a:cs typeface="+mn-cs"/>
              </a:rPr>
              <a:t> software (Surveillance Research Program, National Cancer Institute) to estimate lifetime risk of developing all cancers, and selected leading cancer sites, including breast, colorectal, lung, and kidney cancers, for AN people.</a:t>
            </a:r>
            <a:endParaRPr lang="en-US" dirty="0"/>
          </a:p>
        </p:txBody>
      </p:sp>
      <p:sp>
        <p:nvSpPr>
          <p:cNvPr id="4" name="Slide Number Placeholder 3"/>
          <p:cNvSpPr>
            <a:spLocks noGrp="1"/>
          </p:cNvSpPr>
          <p:nvPr>
            <p:ph type="sldNum" sz="quarter" idx="10"/>
          </p:nvPr>
        </p:nvSpPr>
        <p:spPr/>
        <p:txBody>
          <a:bodyPr/>
          <a:lstStyle/>
          <a:p>
            <a:fld id="{C4C4F8A1-0738-0A4C-98E1-D90F3F292E93}" type="slidenum">
              <a:rPr lang="en-US" smtClean="0"/>
              <a:t>10</a:t>
            </a:fld>
            <a:endParaRPr lang="en-US"/>
          </a:p>
        </p:txBody>
      </p:sp>
    </p:spTree>
    <p:extLst>
      <p:ext uri="{BB962C8B-B14F-4D97-AF65-F5344CB8AC3E}">
        <p14:creationId xmlns:p14="http://schemas.microsoft.com/office/powerpoint/2010/main" val="39785318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expected, lifetime risk estimates varied compared to USW</a:t>
            </a:r>
            <a:r>
              <a:rPr lang="en-US" baseline="0" dirty="0" smtClean="0"/>
              <a:t> in similar patterns to incidence rates.  Among males, lifetime risk of lung and CRC was higher among AN. Rates of CRC are 2.2 times higher among AN than USW&lt; and rates of lung cancer 1.5 times higher. In contrast, lifetime risk of prostate cancer was lower, as incidence rates are twice as high among USW than they are among AN men. </a:t>
            </a:r>
          </a:p>
        </p:txBody>
      </p:sp>
      <p:sp>
        <p:nvSpPr>
          <p:cNvPr id="4" name="Slide Number Placeholder 3"/>
          <p:cNvSpPr>
            <a:spLocks noGrp="1"/>
          </p:cNvSpPr>
          <p:nvPr>
            <p:ph type="sldNum" sz="quarter" idx="10"/>
          </p:nvPr>
        </p:nvSpPr>
        <p:spPr/>
        <p:txBody>
          <a:bodyPr/>
          <a:lstStyle/>
          <a:p>
            <a:fld id="{C4C4F8A1-0738-0A4C-98E1-D90F3F292E93}" type="slidenum">
              <a:rPr lang="en-US" smtClean="0"/>
              <a:t>15</a:t>
            </a:fld>
            <a:endParaRPr lang="en-US"/>
          </a:p>
        </p:txBody>
      </p:sp>
    </p:spTree>
    <p:extLst>
      <p:ext uri="{BB962C8B-B14F-4D97-AF65-F5344CB8AC3E}">
        <p14:creationId xmlns:p14="http://schemas.microsoft.com/office/powerpoint/2010/main" val="12551533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Rockwell" charset="0"/>
                <a:ea typeface="Rockwell" charset="0"/>
                <a:cs typeface="Rockwell"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Gill Sans" charset="0"/>
                <a:ea typeface="Gill Sans" charset="0"/>
                <a:cs typeface="Gill Sans"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bg1">
                    <a:lumMod val="85000"/>
                  </a:schemeClr>
                </a:solidFill>
              </a:defRPr>
            </a:lvl1pPr>
          </a:lstStyle>
          <a:p>
            <a:fld id="{30F2ABD2-BDF5-084E-8E77-F965560DF6C3}" type="datetimeFigureOut">
              <a:rPr lang="en-US" smtClean="0"/>
              <a:pPr/>
              <a:t>6/12/2019</a:t>
            </a:fld>
            <a:endParaRPr lang="en-US"/>
          </a:p>
        </p:txBody>
      </p:sp>
      <p:sp>
        <p:nvSpPr>
          <p:cNvPr id="5" name="Footer Placeholder 4"/>
          <p:cNvSpPr>
            <a:spLocks noGrp="1"/>
          </p:cNvSpPr>
          <p:nvPr>
            <p:ph type="ftr" sz="quarter" idx="11"/>
          </p:nvPr>
        </p:nvSpPr>
        <p:spPr/>
        <p:txBody>
          <a:bodyPr/>
          <a:lstStyle>
            <a:lvl1pPr>
              <a:defRPr>
                <a:solidFill>
                  <a:schemeClr val="bg1">
                    <a:lumMod val="8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bg1">
                    <a:lumMod val="85000"/>
                  </a:schemeClr>
                </a:solidFill>
              </a:defRPr>
            </a:lvl1pPr>
          </a:lstStyle>
          <a:p>
            <a:fld id="{A2EC3479-2FE1-F844-9B56-BB965D2EDF03}" type="slidenum">
              <a:rPr lang="en-US" smtClean="0"/>
              <a:pPr/>
              <a:t>‹#›</a:t>
            </a:fld>
            <a:endParaRPr lang="en-US"/>
          </a:p>
        </p:txBody>
      </p:sp>
    </p:spTree>
    <p:extLst>
      <p:ext uri="{BB962C8B-B14F-4D97-AF65-F5344CB8AC3E}">
        <p14:creationId xmlns:p14="http://schemas.microsoft.com/office/powerpoint/2010/main" val="26201056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Rockwell" charset="0"/>
                <a:ea typeface="Rockwell" charset="0"/>
                <a:cs typeface="Rockwell" charset="0"/>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600201"/>
            <a:ext cx="8229600" cy="4164874"/>
          </a:xfrm>
        </p:spPr>
        <p:txBody>
          <a:bodyPr vert="eaVert"/>
          <a:lstStyle>
            <a:lvl1pPr>
              <a:defRPr>
                <a:latin typeface="Gill Sans" charset="0"/>
                <a:ea typeface="Gill Sans" charset="0"/>
                <a:cs typeface="Gill Sans" charset="0"/>
              </a:defRPr>
            </a:lvl1pPr>
            <a:lvl2pPr>
              <a:defRPr>
                <a:latin typeface="Gill Sans" charset="0"/>
                <a:ea typeface="Gill Sans" charset="0"/>
                <a:cs typeface="Gill Sans" charset="0"/>
              </a:defRPr>
            </a:lvl2pPr>
            <a:lvl3pPr>
              <a:defRPr>
                <a:latin typeface="Gill Sans" charset="0"/>
                <a:ea typeface="Gill Sans" charset="0"/>
                <a:cs typeface="Gill Sans" charset="0"/>
              </a:defRPr>
            </a:lvl3pPr>
            <a:lvl4pPr>
              <a:defRPr>
                <a:latin typeface="Gill Sans" charset="0"/>
                <a:ea typeface="Gill Sans" charset="0"/>
                <a:cs typeface="Gill Sans" charset="0"/>
              </a:defRPr>
            </a:lvl4pPr>
            <a:lvl5pPr>
              <a:defRPr>
                <a:latin typeface="Gill Sans" charset="0"/>
                <a:ea typeface="Gill Sans" charset="0"/>
                <a:cs typeface="Gill Sans"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solidFill>
                  <a:schemeClr val="bg1">
                    <a:lumMod val="85000"/>
                  </a:schemeClr>
                </a:solidFill>
              </a:defRPr>
            </a:lvl1pPr>
          </a:lstStyle>
          <a:p>
            <a:fld id="{30F2ABD2-BDF5-084E-8E77-F965560DF6C3}" type="datetimeFigureOut">
              <a:rPr lang="en-US" smtClean="0"/>
              <a:pPr/>
              <a:t>6/12/2019</a:t>
            </a:fld>
            <a:endParaRPr lang="en-US"/>
          </a:p>
        </p:txBody>
      </p:sp>
      <p:sp>
        <p:nvSpPr>
          <p:cNvPr id="5" name="Footer Placeholder 4"/>
          <p:cNvSpPr>
            <a:spLocks noGrp="1"/>
          </p:cNvSpPr>
          <p:nvPr>
            <p:ph type="ftr" sz="quarter" idx="11"/>
          </p:nvPr>
        </p:nvSpPr>
        <p:spPr/>
        <p:txBody>
          <a:bodyPr/>
          <a:lstStyle>
            <a:lvl1pPr>
              <a:defRPr>
                <a:solidFill>
                  <a:schemeClr val="bg1">
                    <a:lumMod val="8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bg1">
                    <a:lumMod val="85000"/>
                  </a:schemeClr>
                </a:solidFill>
              </a:defRPr>
            </a:lvl1pPr>
          </a:lstStyle>
          <a:p>
            <a:fld id="{A2EC3479-2FE1-F844-9B56-BB965D2EDF03}" type="slidenum">
              <a:rPr lang="en-US" smtClean="0"/>
              <a:pPr/>
              <a:t>‹#›</a:t>
            </a:fld>
            <a:endParaRPr lang="en-US"/>
          </a:p>
        </p:txBody>
      </p:sp>
    </p:spTree>
    <p:extLst>
      <p:ext uri="{BB962C8B-B14F-4D97-AF65-F5344CB8AC3E}">
        <p14:creationId xmlns:p14="http://schemas.microsoft.com/office/powerpoint/2010/main" val="2886972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499145"/>
          </a:xfrm>
        </p:spPr>
        <p:txBody>
          <a:bodyPr vert="eaVert"/>
          <a:lstStyle>
            <a:lvl1pPr>
              <a:defRPr>
                <a:latin typeface="Rockwell" charset="0"/>
                <a:ea typeface="Rockwell" charset="0"/>
                <a:cs typeface="Rockwell" charset="0"/>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499145"/>
          </a:xfrm>
        </p:spPr>
        <p:txBody>
          <a:bodyPr vert="eaVert"/>
          <a:lstStyle>
            <a:lvl1pPr>
              <a:defRPr>
                <a:latin typeface="Gill Sans" charset="0"/>
                <a:ea typeface="Gill Sans" charset="0"/>
                <a:cs typeface="Gill Sans" charset="0"/>
              </a:defRPr>
            </a:lvl1pPr>
            <a:lvl2pPr>
              <a:defRPr>
                <a:latin typeface="Gill Sans" charset="0"/>
                <a:ea typeface="Gill Sans" charset="0"/>
                <a:cs typeface="Gill Sans" charset="0"/>
              </a:defRPr>
            </a:lvl2pPr>
            <a:lvl3pPr>
              <a:defRPr>
                <a:latin typeface="Gill Sans" charset="0"/>
                <a:ea typeface="Gill Sans" charset="0"/>
                <a:cs typeface="Gill Sans" charset="0"/>
              </a:defRPr>
            </a:lvl3pPr>
            <a:lvl4pPr>
              <a:defRPr>
                <a:latin typeface="Gill Sans" charset="0"/>
                <a:ea typeface="Gill Sans" charset="0"/>
                <a:cs typeface="Gill Sans" charset="0"/>
              </a:defRPr>
            </a:lvl4pPr>
            <a:lvl5pPr>
              <a:defRPr>
                <a:latin typeface="Gill Sans" charset="0"/>
                <a:ea typeface="Gill Sans" charset="0"/>
                <a:cs typeface="Gill Sans"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solidFill>
                  <a:schemeClr val="bg1">
                    <a:lumMod val="85000"/>
                  </a:schemeClr>
                </a:solidFill>
              </a:defRPr>
            </a:lvl1pPr>
          </a:lstStyle>
          <a:p>
            <a:fld id="{30F2ABD2-BDF5-084E-8E77-F965560DF6C3}" type="datetimeFigureOut">
              <a:rPr lang="en-US" smtClean="0"/>
              <a:pPr/>
              <a:t>6/12/2019</a:t>
            </a:fld>
            <a:endParaRPr lang="en-US"/>
          </a:p>
        </p:txBody>
      </p:sp>
      <p:sp>
        <p:nvSpPr>
          <p:cNvPr id="5" name="Footer Placeholder 4"/>
          <p:cNvSpPr>
            <a:spLocks noGrp="1"/>
          </p:cNvSpPr>
          <p:nvPr>
            <p:ph type="ftr" sz="quarter" idx="11"/>
          </p:nvPr>
        </p:nvSpPr>
        <p:spPr/>
        <p:txBody>
          <a:bodyPr/>
          <a:lstStyle>
            <a:lvl1pPr>
              <a:defRPr>
                <a:solidFill>
                  <a:schemeClr val="bg1">
                    <a:lumMod val="8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bg1">
                    <a:lumMod val="85000"/>
                  </a:schemeClr>
                </a:solidFill>
              </a:defRPr>
            </a:lvl1pPr>
          </a:lstStyle>
          <a:p>
            <a:fld id="{A2EC3479-2FE1-F844-9B56-BB965D2EDF03}" type="slidenum">
              <a:rPr lang="en-US" smtClean="0"/>
              <a:pPr/>
              <a:t>‹#›</a:t>
            </a:fld>
            <a:endParaRPr lang="en-US"/>
          </a:p>
        </p:txBody>
      </p:sp>
    </p:spTree>
    <p:extLst>
      <p:ext uri="{BB962C8B-B14F-4D97-AF65-F5344CB8AC3E}">
        <p14:creationId xmlns:p14="http://schemas.microsoft.com/office/powerpoint/2010/main" val="16534609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Rockwell" charset="0"/>
                <a:ea typeface="Rockwell" charset="0"/>
                <a:cs typeface="Rockwell"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Gill Sans" charset="0"/>
                <a:ea typeface="Gill Sans" charset="0"/>
                <a:cs typeface="Gill Sans"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bg1">
                    <a:lumMod val="85000"/>
                  </a:schemeClr>
                </a:solidFill>
              </a:defRPr>
            </a:lvl1pPr>
          </a:lstStyle>
          <a:p>
            <a:fld id="{30F2ABD2-BDF5-084E-8E77-F965560DF6C3}" type="datetimeFigureOut">
              <a:rPr lang="en-US" smtClean="0"/>
              <a:pPr/>
              <a:t>6/12/2019</a:t>
            </a:fld>
            <a:endParaRPr lang="en-US"/>
          </a:p>
        </p:txBody>
      </p:sp>
      <p:sp>
        <p:nvSpPr>
          <p:cNvPr id="5" name="Footer Placeholder 4"/>
          <p:cNvSpPr>
            <a:spLocks noGrp="1"/>
          </p:cNvSpPr>
          <p:nvPr>
            <p:ph type="ftr" sz="quarter" idx="11"/>
          </p:nvPr>
        </p:nvSpPr>
        <p:spPr/>
        <p:txBody>
          <a:bodyPr/>
          <a:lstStyle>
            <a:lvl1pPr>
              <a:defRPr>
                <a:solidFill>
                  <a:schemeClr val="bg1">
                    <a:lumMod val="8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bg1">
                    <a:lumMod val="85000"/>
                  </a:schemeClr>
                </a:solidFill>
              </a:defRPr>
            </a:lvl1pPr>
          </a:lstStyle>
          <a:p>
            <a:fld id="{A2EC3479-2FE1-F844-9B56-BB965D2EDF03}" type="slidenum">
              <a:rPr lang="en-US" smtClean="0"/>
              <a:pPr/>
              <a:t>‹#›</a:t>
            </a:fld>
            <a:endParaRPr lang="en-US"/>
          </a:p>
        </p:txBody>
      </p:sp>
    </p:spTree>
    <p:extLst>
      <p:ext uri="{BB962C8B-B14F-4D97-AF65-F5344CB8AC3E}">
        <p14:creationId xmlns:p14="http://schemas.microsoft.com/office/powerpoint/2010/main" val="36379582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Rockwell" charset="0"/>
                <a:ea typeface="Rockwell" charset="0"/>
                <a:cs typeface="Rockwell" charset="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a:latin typeface="Gill Sans" charset="0"/>
                <a:ea typeface="Gill Sans" charset="0"/>
                <a:cs typeface="Gill Sans" charset="0"/>
              </a:defRPr>
            </a:lvl1pPr>
            <a:lvl2pPr>
              <a:defRPr>
                <a:latin typeface="Gill Sans" charset="0"/>
                <a:ea typeface="Gill Sans" charset="0"/>
                <a:cs typeface="Gill Sans" charset="0"/>
              </a:defRPr>
            </a:lvl2pPr>
            <a:lvl3pPr>
              <a:defRPr>
                <a:latin typeface="Gill Sans" charset="0"/>
                <a:ea typeface="Gill Sans" charset="0"/>
                <a:cs typeface="Gill Sans" charset="0"/>
              </a:defRPr>
            </a:lvl3pPr>
            <a:lvl4pPr>
              <a:defRPr>
                <a:latin typeface="Gill Sans" charset="0"/>
                <a:ea typeface="Gill Sans" charset="0"/>
                <a:cs typeface="Gill Sans" charset="0"/>
              </a:defRPr>
            </a:lvl4pPr>
            <a:lvl5pPr>
              <a:defRPr>
                <a:latin typeface="Gill Sans" charset="0"/>
                <a:ea typeface="Gill Sans" charset="0"/>
                <a:cs typeface="Gill Sans" charset="0"/>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solidFill>
                  <a:schemeClr val="bg1">
                    <a:lumMod val="85000"/>
                  </a:schemeClr>
                </a:solidFill>
              </a:defRPr>
            </a:lvl1pPr>
          </a:lstStyle>
          <a:p>
            <a:endParaRPr lang="en-US" dirty="0"/>
          </a:p>
        </p:txBody>
      </p:sp>
      <p:sp>
        <p:nvSpPr>
          <p:cNvPr id="5" name="Footer Placeholder 4"/>
          <p:cNvSpPr>
            <a:spLocks noGrp="1"/>
          </p:cNvSpPr>
          <p:nvPr>
            <p:ph type="ftr" sz="quarter" idx="11"/>
          </p:nvPr>
        </p:nvSpPr>
        <p:spPr/>
        <p:txBody>
          <a:bodyPr/>
          <a:lstStyle>
            <a:lvl1pPr>
              <a:defRPr>
                <a:solidFill>
                  <a:schemeClr val="bg1">
                    <a:lumMod val="8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bg1">
                    <a:lumMod val="85000"/>
                  </a:schemeClr>
                </a:solidFill>
              </a:defRPr>
            </a:lvl1pPr>
          </a:lstStyle>
          <a:p>
            <a:fld id="{A2EC3479-2FE1-F844-9B56-BB965D2EDF03}" type="slidenum">
              <a:rPr lang="en-US" smtClean="0"/>
              <a:pPr/>
              <a:t>‹#›</a:t>
            </a:fld>
            <a:endParaRPr lang="en-US"/>
          </a:p>
        </p:txBody>
      </p:sp>
    </p:spTree>
    <p:extLst>
      <p:ext uri="{BB962C8B-B14F-4D97-AF65-F5344CB8AC3E}">
        <p14:creationId xmlns:p14="http://schemas.microsoft.com/office/powerpoint/2010/main" val="4532796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noAutofit/>
          </a:bodyPr>
          <a:lstStyle>
            <a:lvl1pPr algn="l">
              <a:defRPr sz="4400" b="1" cap="all">
                <a:latin typeface="Rockwell" charset="0"/>
                <a:ea typeface="Rockwell" charset="0"/>
                <a:cs typeface="Rockwell"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normAutofit/>
          </a:bodyPr>
          <a:lstStyle>
            <a:lvl1pPr marL="0" indent="0">
              <a:buNone/>
              <a:defRPr sz="3600">
                <a:solidFill>
                  <a:schemeClr val="tx1">
                    <a:tint val="75000"/>
                  </a:schemeClr>
                </a:solidFill>
                <a:latin typeface="Gill Sans" charset="0"/>
                <a:ea typeface="Gill Sans" charset="0"/>
                <a:cs typeface="Gill Sans"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Edit Master text styles</a:t>
            </a:r>
          </a:p>
        </p:txBody>
      </p:sp>
      <p:sp>
        <p:nvSpPr>
          <p:cNvPr id="4" name="Date Placeholder 3"/>
          <p:cNvSpPr>
            <a:spLocks noGrp="1"/>
          </p:cNvSpPr>
          <p:nvPr>
            <p:ph type="dt" sz="half" idx="10"/>
          </p:nvPr>
        </p:nvSpPr>
        <p:spPr/>
        <p:txBody>
          <a:bodyPr/>
          <a:lstStyle>
            <a:lvl1pPr>
              <a:defRPr>
                <a:solidFill>
                  <a:schemeClr val="bg1">
                    <a:lumMod val="85000"/>
                  </a:schemeClr>
                </a:solidFill>
              </a:defRPr>
            </a:lvl1pPr>
          </a:lstStyle>
          <a:p>
            <a:fld id="{30F2ABD2-BDF5-084E-8E77-F965560DF6C3}" type="datetimeFigureOut">
              <a:rPr lang="en-US" smtClean="0"/>
              <a:pPr/>
              <a:t>6/12/2019</a:t>
            </a:fld>
            <a:endParaRPr lang="en-US"/>
          </a:p>
        </p:txBody>
      </p:sp>
      <p:sp>
        <p:nvSpPr>
          <p:cNvPr id="5" name="Footer Placeholder 4"/>
          <p:cNvSpPr>
            <a:spLocks noGrp="1"/>
          </p:cNvSpPr>
          <p:nvPr>
            <p:ph type="ftr" sz="quarter" idx="11"/>
          </p:nvPr>
        </p:nvSpPr>
        <p:spPr/>
        <p:txBody>
          <a:bodyPr/>
          <a:lstStyle>
            <a:lvl1pPr>
              <a:defRPr>
                <a:solidFill>
                  <a:schemeClr val="bg1">
                    <a:lumMod val="8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bg1">
                    <a:lumMod val="85000"/>
                  </a:schemeClr>
                </a:solidFill>
              </a:defRPr>
            </a:lvl1pPr>
          </a:lstStyle>
          <a:p>
            <a:fld id="{A2EC3479-2FE1-F844-9B56-BB965D2EDF03}" type="slidenum">
              <a:rPr lang="en-US" smtClean="0"/>
              <a:pPr/>
              <a:t>‹#›</a:t>
            </a:fld>
            <a:endParaRPr lang="en-US"/>
          </a:p>
        </p:txBody>
      </p:sp>
    </p:spTree>
    <p:extLst>
      <p:ext uri="{BB962C8B-B14F-4D97-AF65-F5344CB8AC3E}">
        <p14:creationId xmlns:p14="http://schemas.microsoft.com/office/powerpoint/2010/main" val="42141853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Rockwell" charset="0"/>
                <a:ea typeface="Rockwell" charset="0"/>
                <a:cs typeface="Rockwell"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normAutofit/>
          </a:bodyPr>
          <a:lstStyle>
            <a:lvl1pPr>
              <a:defRPr sz="3600">
                <a:latin typeface="Gill Sans" charset="0"/>
                <a:ea typeface="Gill Sans" charset="0"/>
                <a:cs typeface="Gill Sans" charset="0"/>
              </a:defRPr>
            </a:lvl1pPr>
            <a:lvl2pPr>
              <a:defRPr sz="3200">
                <a:latin typeface="Gill Sans" charset="0"/>
                <a:ea typeface="Gill Sans" charset="0"/>
                <a:cs typeface="Gill Sans" charset="0"/>
              </a:defRPr>
            </a:lvl2pPr>
            <a:lvl3pPr>
              <a:defRPr sz="2800">
                <a:latin typeface="Gill Sans" charset="0"/>
                <a:ea typeface="Gill Sans" charset="0"/>
                <a:cs typeface="Gill Sans" charset="0"/>
              </a:defRPr>
            </a:lvl3pPr>
            <a:lvl4pPr>
              <a:defRPr sz="2400">
                <a:latin typeface="Gill Sans" charset="0"/>
                <a:ea typeface="Gill Sans" charset="0"/>
                <a:cs typeface="Gill Sans" charset="0"/>
              </a:defRPr>
            </a:lvl4pPr>
            <a:lvl5pPr>
              <a:defRPr sz="2400">
                <a:latin typeface="Gill Sans" charset="0"/>
                <a:ea typeface="Gill Sans" charset="0"/>
                <a:cs typeface="Gill Sans" charset="0"/>
              </a:defRPr>
            </a:lvl5pPr>
            <a:lvl6pPr>
              <a:defRPr sz="1800"/>
            </a:lvl6pPr>
            <a:lvl7pPr>
              <a:defRPr sz="1800"/>
            </a:lvl7pPr>
            <a:lvl8pPr>
              <a:defRPr sz="1800"/>
            </a:lvl8pPr>
            <a:lvl9pPr>
              <a:defRPr sz="1800"/>
            </a:lvl9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normAutofit/>
          </a:bodyPr>
          <a:lstStyle>
            <a:lvl1pPr>
              <a:defRPr sz="3600" b="0" i="0">
                <a:latin typeface="Gill Sans" charset="0"/>
                <a:ea typeface="Gill Sans" charset="0"/>
                <a:cs typeface="Gill Sans" charset="0"/>
              </a:defRPr>
            </a:lvl1pPr>
            <a:lvl2pPr>
              <a:defRPr sz="3200" b="0" i="0"/>
            </a:lvl2pPr>
            <a:lvl3pPr>
              <a:defRPr sz="2800" b="0" i="0"/>
            </a:lvl3pPr>
            <a:lvl4pPr>
              <a:defRPr sz="2400" b="0" i="0"/>
            </a:lvl4pPr>
            <a:lvl5pPr>
              <a:defRPr sz="2400" b="0" i="0"/>
            </a:lvl5pPr>
            <a:lvl6pPr>
              <a:defRPr sz="1800"/>
            </a:lvl6pPr>
            <a:lvl7pPr>
              <a:defRPr sz="1800"/>
            </a:lvl7pPr>
            <a:lvl8pPr>
              <a:defRPr sz="1800"/>
            </a:lvl8pPr>
            <a:lvl9pPr>
              <a:defRPr sz="1800"/>
            </a:lvl9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a:solidFill>
                  <a:schemeClr val="bg1">
                    <a:lumMod val="85000"/>
                  </a:schemeClr>
                </a:solidFill>
              </a:defRPr>
            </a:lvl1pPr>
          </a:lstStyle>
          <a:p>
            <a:fld id="{30F2ABD2-BDF5-084E-8E77-F965560DF6C3}" type="datetimeFigureOut">
              <a:rPr lang="en-US" smtClean="0"/>
              <a:pPr/>
              <a:t>6/12/2019</a:t>
            </a:fld>
            <a:endParaRPr lang="en-US"/>
          </a:p>
        </p:txBody>
      </p:sp>
      <p:sp>
        <p:nvSpPr>
          <p:cNvPr id="6" name="Footer Placeholder 5"/>
          <p:cNvSpPr>
            <a:spLocks noGrp="1"/>
          </p:cNvSpPr>
          <p:nvPr>
            <p:ph type="ftr" sz="quarter" idx="11"/>
          </p:nvPr>
        </p:nvSpPr>
        <p:spPr/>
        <p:txBody>
          <a:bodyPr/>
          <a:lstStyle>
            <a:lvl1pPr>
              <a:defRPr>
                <a:solidFill>
                  <a:schemeClr val="bg1">
                    <a:lumMod val="85000"/>
                  </a:schemeClr>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bg1">
                    <a:lumMod val="85000"/>
                  </a:schemeClr>
                </a:solidFill>
              </a:defRPr>
            </a:lvl1pPr>
          </a:lstStyle>
          <a:p>
            <a:fld id="{A2EC3479-2FE1-F844-9B56-BB965D2EDF03}" type="slidenum">
              <a:rPr lang="en-US" smtClean="0"/>
              <a:pPr/>
              <a:t>‹#›</a:t>
            </a:fld>
            <a:endParaRPr lang="en-US"/>
          </a:p>
        </p:txBody>
      </p:sp>
    </p:spTree>
    <p:extLst>
      <p:ext uri="{BB962C8B-B14F-4D97-AF65-F5344CB8AC3E}">
        <p14:creationId xmlns:p14="http://schemas.microsoft.com/office/powerpoint/2010/main" val="30567221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Rockwell" charset="0"/>
                <a:ea typeface="Rockwell" charset="0"/>
                <a:cs typeface="Rockwell" charset="0"/>
              </a:defRPr>
            </a:lvl1pPr>
          </a:lstStyle>
          <a:p>
            <a:r>
              <a:rPr lang="en-US" dirty="0" smtClean="0"/>
              <a:t>Click to edit Master title style</a:t>
            </a:r>
            <a:endParaRPr lang="en-US" dirty="0"/>
          </a:p>
        </p:txBody>
      </p:sp>
      <p:sp>
        <p:nvSpPr>
          <p:cNvPr id="3" name="Text Placeholder 2"/>
          <p:cNvSpPr>
            <a:spLocks noGrp="1"/>
          </p:cNvSpPr>
          <p:nvPr>
            <p:ph type="body" idx="1" hasCustomPrompt="1"/>
          </p:nvPr>
        </p:nvSpPr>
        <p:spPr>
          <a:xfrm>
            <a:off x="457200" y="1535113"/>
            <a:ext cx="4040188" cy="639762"/>
          </a:xfrm>
        </p:spPr>
        <p:txBody>
          <a:bodyPr anchor="b"/>
          <a:lstStyle>
            <a:lvl1pPr marL="0" indent="0">
              <a:buNone/>
              <a:defRPr sz="4000" b="1">
                <a:solidFill>
                  <a:schemeClr val="tx1">
                    <a:lumMod val="50000"/>
                    <a:lumOff val="50000"/>
                  </a:schemeClr>
                </a:solidFill>
                <a:latin typeface="Gill Sans" charset="0"/>
                <a:ea typeface="Gill Sans" charset="0"/>
                <a:cs typeface="Gill Sans"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Subtitle</a:t>
            </a:r>
          </a:p>
        </p:txBody>
      </p:sp>
      <p:sp>
        <p:nvSpPr>
          <p:cNvPr id="4" name="Content Placeholder 3"/>
          <p:cNvSpPr>
            <a:spLocks noGrp="1"/>
          </p:cNvSpPr>
          <p:nvPr>
            <p:ph sz="half" idx="2"/>
          </p:nvPr>
        </p:nvSpPr>
        <p:spPr>
          <a:xfrm>
            <a:off x="457200" y="2174875"/>
            <a:ext cx="4040188" cy="3951288"/>
          </a:xfrm>
        </p:spPr>
        <p:txBody>
          <a:bodyPr>
            <a:normAutofit/>
          </a:bodyPr>
          <a:lstStyle>
            <a:lvl1pPr>
              <a:defRPr sz="3600">
                <a:latin typeface="Gill Sans" charset="0"/>
                <a:ea typeface="Gill Sans" charset="0"/>
                <a:cs typeface="Gill Sans" charset="0"/>
              </a:defRPr>
            </a:lvl1pPr>
            <a:lvl2pPr>
              <a:defRPr sz="3200">
                <a:latin typeface="Gill Sans" charset="0"/>
                <a:ea typeface="Gill Sans" charset="0"/>
                <a:cs typeface="Gill Sans" charset="0"/>
              </a:defRPr>
            </a:lvl2pPr>
            <a:lvl3pPr>
              <a:defRPr sz="2800">
                <a:latin typeface="Gill Sans" charset="0"/>
                <a:ea typeface="Gill Sans" charset="0"/>
                <a:cs typeface="Gill Sans" charset="0"/>
              </a:defRPr>
            </a:lvl3pPr>
            <a:lvl4pPr>
              <a:defRPr sz="2400">
                <a:latin typeface="Gill Sans" charset="0"/>
                <a:ea typeface="Gill Sans" charset="0"/>
                <a:cs typeface="Gill Sans" charset="0"/>
              </a:defRPr>
            </a:lvl4pPr>
            <a:lvl5pPr>
              <a:defRPr sz="2400">
                <a:latin typeface="Gill Sans" charset="0"/>
                <a:ea typeface="Gill Sans" charset="0"/>
                <a:cs typeface="Gill Sans" charset="0"/>
              </a:defRPr>
            </a:lvl5pPr>
            <a:lvl6pPr>
              <a:defRPr sz="1600"/>
            </a:lvl6pPr>
            <a:lvl7pPr>
              <a:defRPr sz="1600"/>
            </a:lvl7pPr>
            <a:lvl8pPr>
              <a:defRPr sz="1600"/>
            </a:lvl8pPr>
            <a:lvl9pPr>
              <a:defRPr sz="1600"/>
            </a:lvl9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hasCustomPrompt="1"/>
          </p:nvPr>
        </p:nvSpPr>
        <p:spPr>
          <a:xfrm>
            <a:off x="4645025" y="1535113"/>
            <a:ext cx="4041775" cy="639762"/>
          </a:xfrm>
        </p:spPr>
        <p:txBody>
          <a:bodyPr anchor="b">
            <a:noAutofit/>
          </a:bodyPr>
          <a:lstStyle>
            <a:lvl1pPr marL="0" indent="0">
              <a:buNone/>
              <a:defRPr sz="4000" b="1">
                <a:solidFill>
                  <a:schemeClr val="tx1">
                    <a:lumMod val="50000"/>
                    <a:lumOff val="50000"/>
                  </a:schemeClr>
                </a:solidFill>
                <a:latin typeface="Gill Sans" charset="0"/>
                <a:ea typeface="Gill Sans" charset="0"/>
                <a:cs typeface="Gill Sans"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Subtitle</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3600">
                <a:latin typeface="Gill Sans" charset="0"/>
                <a:ea typeface="Gill Sans" charset="0"/>
                <a:cs typeface="Gill Sans" charset="0"/>
              </a:defRPr>
            </a:lvl1pPr>
            <a:lvl2pPr>
              <a:defRPr sz="3200">
                <a:latin typeface="Gill Sans" charset="0"/>
                <a:ea typeface="Gill Sans" charset="0"/>
                <a:cs typeface="Gill Sans" charset="0"/>
              </a:defRPr>
            </a:lvl2pPr>
            <a:lvl3pPr>
              <a:defRPr sz="2800">
                <a:latin typeface="Gill Sans" charset="0"/>
                <a:ea typeface="Gill Sans" charset="0"/>
                <a:cs typeface="Gill Sans" charset="0"/>
              </a:defRPr>
            </a:lvl3pPr>
            <a:lvl4pPr>
              <a:defRPr sz="2400">
                <a:latin typeface="Gill Sans" charset="0"/>
                <a:ea typeface="Gill Sans" charset="0"/>
                <a:cs typeface="Gill Sans" charset="0"/>
              </a:defRPr>
            </a:lvl4pPr>
            <a:lvl5pPr>
              <a:defRPr sz="2400">
                <a:latin typeface="Gill Sans" charset="0"/>
                <a:ea typeface="Gill Sans" charset="0"/>
                <a:cs typeface="Gill Sans" charset="0"/>
              </a:defRPr>
            </a:lvl5pPr>
            <a:lvl6pPr>
              <a:defRPr sz="1600"/>
            </a:lvl6pPr>
            <a:lvl7pPr>
              <a:defRPr sz="1600"/>
            </a:lvl7pPr>
            <a:lvl8pPr>
              <a:defRPr sz="1600"/>
            </a:lvl8pPr>
            <a:lvl9pPr>
              <a:defRPr sz="1600"/>
            </a:lvl9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lvl1pPr>
              <a:defRPr>
                <a:solidFill>
                  <a:schemeClr val="bg1">
                    <a:lumMod val="85000"/>
                  </a:schemeClr>
                </a:solidFill>
              </a:defRPr>
            </a:lvl1pPr>
          </a:lstStyle>
          <a:p>
            <a:fld id="{30F2ABD2-BDF5-084E-8E77-F965560DF6C3}" type="datetimeFigureOut">
              <a:rPr lang="en-US" smtClean="0"/>
              <a:pPr/>
              <a:t>6/12/2019</a:t>
            </a:fld>
            <a:endParaRPr lang="en-US"/>
          </a:p>
        </p:txBody>
      </p:sp>
      <p:sp>
        <p:nvSpPr>
          <p:cNvPr id="8" name="Footer Placeholder 7"/>
          <p:cNvSpPr>
            <a:spLocks noGrp="1"/>
          </p:cNvSpPr>
          <p:nvPr>
            <p:ph type="ftr" sz="quarter" idx="11"/>
          </p:nvPr>
        </p:nvSpPr>
        <p:spPr/>
        <p:txBody>
          <a:bodyPr/>
          <a:lstStyle>
            <a:lvl1pPr>
              <a:defRPr>
                <a:solidFill>
                  <a:schemeClr val="bg1">
                    <a:lumMod val="85000"/>
                  </a:schemeClr>
                </a:solidFill>
              </a:defRPr>
            </a:lvl1pPr>
          </a:lstStyle>
          <a:p>
            <a:endParaRPr lang="en-US"/>
          </a:p>
        </p:txBody>
      </p:sp>
      <p:sp>
        <p:nvSpPr>
          <p:cNvPr id="9" name="Slide Number Placeholder 8"/>
          <p:cNvSpPr>
            <a:spLocks noGrp="1"/>
          </p:cNvSpPr>
          <p:nvPr>
            <p:ph type="sldNum" sz="quarter" idx="12"/>
          </p:nvPr>
        </p:nvSpPr>
        <p:spPr/>
        <p:txBody>
          <a:bodyPr/>
          <a:lstStyle>
            <a:lvl1pPr>
              <a:defRPr>
                <a:solidFill>
                  <a:schemeClr val="bg1">
                    <a:lumMod val="85000"/>
                  </a:schemeClr>
                </a:solidFill>
              </a:defRPr>
            </a:lvl1pPr>
          </a:lstStyle>
          <a:p>
            <a:fld id="{A2EC3479-2FE1-F844-9B56-BB965D2EDF03}" type="slidenum">
              <a:rPr lang="en-US" smtClean="0"/>
              <a:pPr/>
              <a:t>‹#›</a:t>
            </a:fld>
            <a:endParaRPr lang="en-US"/>
          </a:p>
        </p:txBody>
      </p:sp>
    </p:spTree>
    <p:extLst>
      <p:ext uri="{BB962C8B-B14F-4D97-AF65-F5344CB8AC3E}">
        <p14:creationId xmlns:p14="http://schemas.microsoft.com/office/powerpoint/2010/main" val="10850176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Rockwell" charset="0"/>
                <a:ea typeface="Rockwell" charset="0"/>
                <a:cs typeface="Rockwell" charset="0"/>
              </a:defRPr>
            </a:lvl1p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solidFill>
                  <a:schemeClr val="bg1">
                    <a:lumMod val="85000"/>
                  </a:schemeClr>
                </a:solidFill>
              </a:defRPr>
            </a:lvl1pPr>
          </a:lstStyle>
          <a:p>
            <a:fld id="{30F2ABD2-BDF5-084E-8E77-F965560DF6C3}" type="datetimeFigureOut">
              <a:rPr lang="en-US" smtClean="0"/>
              <a:pPr/>
              <a:t>6/12/2019</a:t>
            </a:fld>
            <a:endParaRPr lang="en-US"/>
          </a:p>
        </p:txBody>
      </p:sp>
      <p:sp>
        <p:nvSpPr>
          <p:cNvPr id="4" name="Footer Placeholder 3"/>
          <p:cNvSpPr>
            <a:spLocks noGrp="1"/>
          </p:cNvSpPr>
          <p:nvPr>
            <p:ph type="ftr" sz="quarter" idx="11"/>
          </p:nvPr>
        </p:nvSpPr>
        <p:spPr/>
        <p:txBody>
          <a:bodyPr/>
          <a:lstStyle>
            <a:lvl1pPr>
              <a:defRPr>
                <a:solidFill>
                  <a:schemeClr val="bg1">
                    <a:lumMod val="85000"/>
                  </a:schemeClr>
                </a:solidFill>
              </a:defRPr>
            </a:lvl1pPr>
          </a:lstStyle>
          <a:p>
            <a:endParaRPr lang="en-US"/>
          </a:p>
        </p:txBody>
      </p:sp>
      <p:sp>
        <p:nvSpPr>
          <p:cNvPr id="5" name="Slide Number Placeholder 4"/>
          <p:cNvSpPr>
            <a:spLocks noGrp="1"/>
          </p:cNvSpPr>
          <p:nvPr>
            <p:ph type="sldNum" sz="quarter" idx="12"/>
          </p:nvPr>
        </p:nvSpPr>
        <p:spPr/>
        <p:txBody>
          <a:bodyPr/>
          <a:lstStyle>
            <a:lvl1pPr>
              <a:defRPr>
                <a:solidFill>
                  <a:schemeClr val="bg1">
                    <a:lumMod val="85000"/>
                  </a:schemeClr>
                </a:solidFill>
              </a:defRPr>
            </a:lvl1pPr>
          </a:lstStyle>
          <a:p>
            <a:fld id="{A2EC3479-2FE1-F844-9B56-BB965D2EDF03}" type="slidenum">
              <a:rPr lang="en-US" smtClean="0"/>
              <a:pPr/>
              <a:t>‹#›</a:t>
            </a:fld>
            <a:endParaRPr lang="en-US"/>
          </a:p>
        </p:txBody>
      </p:sp>
    </p:spTree>
    <p:extLst>
      <p:ext uri="{BB962C8B-B14F-4D97-AF65-F5344CB8AC3E}">
        <p14:creationId xmlns:p14="http://schemas.microsoft.com/office/powerpoint/2010/main" val="16763929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bg1">
                    <a:lumMod val="85000"/>
                  </a:schemeClr>
                </a:solidFill>
              </a:defRPr>
            </a:lvl1pPr>
          </a:lstStyle>
          <a:p>
            <a:fld id="{30F2ABD2-BDF5-084E-8E77-F965560DF6C3}" type="datetimeFigureOut">
              <a:rPr lang="en-US" smtClean="0"/>
              <a:pPr/>
              <a:t>6/12/2019</a:t>
            </a:fld>
            <a:endParaRPr lang="en-US"/>
          </a:p>
        </p:txBody>
      </p:sp>
      <p:sp>
        <p:nvSpPr>
          <p:cNvPr id="3" name="Footer Placeholder 2"/>
          <p:cNvSpPr>
            <a:spLocks noGrp="1"/>
          </p:cNvSpPr>
          <p:nvPr>
            <p:ph type="ftr" sz="quarter" idx="11"/>
          </p:nvPr>
        </p:nvSpPr>
        <p:spPr/>
        <p:txBody>
          <a:bodyPr/>
          <a:lstStyle>
            <a:lvl1pPr>
              <a:defRPr>
                <a:solidFill>
                  <a:schemeClr val="bg1">
                    <a:lumMod val="85000"/>
                  </a:schemeClr>
                </a:solidFill>
              </a:defRPr>
            </a:lvl1pPr>
          </a:lstStyle>
          <a:p>
            <a:endParaRPr lang="en-US"/>
          </a:p>
        </p:txBody>
      </p:sp>
      <p:sp>
        <p:nvSpPr>
          <p:cNvPr id="4" name="Slide Number Placeholder 3"/>
          <p:cNvSpPr>
            <a:spLocks noGrp="1"/>
          </p:cNvSpPr>
          <p:nvPr>
            <p:ph type="sldNum" sz="quarter" idx="12"/>
          </p:nvPr>
        </p:nvSpPr>
        <p:spPr/>
        <p:txBody>
          <a:bodyPr/>
          <a:lstStyle>
            <a:lvl1pPr>
              <a:defRPr>
                <a:solidFill>
                  <a:schemeClr val="bg1">
                    <a:lumMod val="85000"/>
                  </a:schemeClr>
                </a:solidFill>
              </a:defRPr>
            </a:lvl1pPr>
          </a:lstStyle>
          <a:p>
            <a:fld id="{A2EC3479-2FE1-F844-9B56-BB965D2EDF03}" type="slidenum">
              <a:rPr lang="en-US" smtClean="0"/>
              <a:pPr/>
              <a:t>‹#›</a:t>
            </a:fld>
            <a:endParaRPr lang="en-US"/>
          </a:p>
        </p:txBody>
      </p:sp>
    </p:spTree>
    <p:extLst>
      <p:ext uri="{BB962C8B-B14F-4D97-AF65-F5344CB8AC3E}">
        <p14:creationId xmlns:p14="http://schemas.microsoft.com/office/powerpoint/2010/main" val="32649607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atin typeface="Rockwell" charset="0"/>
                <a:ea typeface="Rockwell" charset="0"/>
                <a:cs typeface="Rockwell" charset="0"/>
              </a:defRPr>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atin typeface="Gill Sans" charset="0"/>
                <a:ea typeface="Gill Sans" charset="0"/>
                <a:cs typeface="Gill Sans" charset="0"/>
              </a:defRPr>
            </a:lvl1pPr>
            <a:lvl2pPr>
              <a:defRPr sz="2800">
                <a:latin typeface="Gill Sans" charset="0"/>
                <a:ea typeface="Gill Sans" charset="0"/>
                <a:cs typeface="Gill Sans" charset="0"/>
              </a:defRPr>
            </a:lvl2pPr>
            <a:lvl3pPr>
              <a:defRPr sz="2400">
                <a:latin typeface="Gill Sans" charset="0"/>
                <a:ea typeface="Gill Sans" charset="0"/>
                <a:cs typeface="Gill Sans" charset="0"/>
              </a:defRPr>
            </a:lvl3pPr>
            <a:lvl4pPr>
              <a:defRPr sz="2000">
                <a:latin typeface="Gill Sans" charset="0"/>
                <a:ea typeface="Gill Sans" charset="0"/>
                <a:cs typeface="Gill Sans" charset="0"/>
              </a:defRPr>
            </a:lvl4pPr>
            <a:lvl5pPr>
              <a:defRPr sz="2000">
                <a:latin typeface="Gill Sans" charset="0"/>
                <a:ea typeface="Gill Sans" charset="0"/>
                <a:cs typeface="Gill Sans" charset="0"/>
              </a:defRPr>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atin typeface="Gill Sans" charset="0"/>
                <a:ea typeface="Gill Sans" charset="0"/>
                <a:cs typeface="Gill Sans"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solidFill>
                  <a:schemeClr val="bg1">
                    <a:lumMod val="85000"/>
                  </a:schemeClr>
                </a:solidFill>
              </a:defRPr>
            </a:lvl1pPr>
          </a:lstStyle>
          <a:p>
            <a:fld id="{30F2ABD2-BDF5-084E-8E77-F965560DF6C3}" type="datetimeFigureOut">
              <a:rPr lang="en-US" smtClean="0"/>
              <a:pPr/>
              <a:t>6/12/2019</a:t>
            </a:fld>
            <a:endParaRPr lang="en-US"/>
          </a:p>
        </p:txBody>
      </p:sp>
      <p:sp>
        <p:nvSpPr>
          <p:cNvPr id="6" name="Footer Placeholder 5"/>
          <p:cNvSpPr>
            <a:spLocks noGrp="1"/>
          </p:cNvSpPr>
          <p:nvPr>
            <p:ph type="ftr" sz="quarter" idx="11"/>
          </p:nvPr>
        </p:nvSpPr>
        <p:spPr/>
        <p:txBody>
          <a:bodyPr/>
          <a:lstStyle>
            <a:lvl1pPr>
              <a:defRPr>
                <a:solidFill>
                  <a:schemeClr val="bg1">
                    <a:lumMod val="85000"/>
                  </a:schemeClr>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bg1">
                    <a:lumMod val="85000"/>
                  </a:schemeClr>
                </a:solidFill>
              </a:defRPr>
            </a:lvl1pPr>
          </a:lstStyle>
          <a:p>
            <a:fld id="{A2EC3479-2FE1-F844-9B56-BB965D2EDF03}" type="slidenum">
              <a:rPr lang="en-US" smtClean="0"/>
              <a:pPr/>
              <a:t>‹#›</a:t>
            </a:fld>
            <a:endParaRPr lang="en-US"/>
          </a:p>
        </p:txBody>
      </p:sp>
    </p:spTree>
    <p:extLst>
      <p:ext uri="{BB962C8B-B14F-4D97-AF65-F5344CB8AC3E}">
        <p14:creationId xmlns:p14="http://schemas.microsoft.com/office/powerpoint/2010/main" val="512260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Rockwell" charset="0"/>
                <a:ea typeface="Rockwell" charset="0"/>
                <a:cs typeface="Rockwell" charset="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a:latin typeface="Gill Sans" charset="0"/>
                <a:ea typeface="Gill Sans" charset="0"/>
                <a:cs typeface="Gill Sans" charset="0"/>
              </a:defRPr>
            </a:lvl1pPr>
            <a:lvl2pPr>
              <a:defRPr>
                <a:latin typeface="Gill Sans" charset="0"/>
                <a:ea typeface="Gill Sans" charset="0"/>
                <a:cs typeface="Gill Sans" charset="0"/>
              </a:defRPr>
            </a:lvl2pPr>
            <a:lvl3pPr>
              <a:defRPr>
                <a:latin typeface="Gill Sans" charset="0"/>
                <a:ea typeface="Gill Sans" charset="0"/>
                <a:cs typeface="Gill Sans" charset="0"/>
              </a:defRPr>
            </a:lvl3pPr>
            <a:lvl4pPr>
              <a:defRPr>
                <a:latin typeface="Gill Sans" charset="0"/>
                <a:ea typeface="Gill Sans" charset="0"/>
                <a:cs typeface="Gill Sans" charset="0"/>
              </a:defRPr>
            </a:lvl4pPr>
            <a:lvl5pPr>
              <a:defRPr>
                <a:latin typeface="Gill Sans" charset="0"/>
                <a:ea typeface="Gill Sans" charset="0"/>
                <a:cs typeface="Gill Sans"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solidFill>
                  <a:schemeClr val="bg1">
                    <a:lumMod val="85000"/>
                  </a:schemeClr>
                </a:solidFill>
              </a:defRPr>
            </a:lvl1pPr>
          </a:lstStyle>
          <a:p>
            <a:endParaRPr lang="en-US" dirty="0"/>
          </a:p>
        </p:txBody>
      </p:sp>
      <p:sp>
        <p:nvSpPr>
          <p:cNvPr id="5" name="Footer Placeholder 4"/>
          <p:cNvSpPr>
            <a:spLocks noGrp="1"/>
          </p:cNvSpPr>
          <p:nvPr>
            <p:ph type="ftr" sz="quarter" idx="11"/>
          </p:nvPr>
        </p:nvSpPr>
        <p:spPr/>
        <p:txBody>
          <a:bodyPr/>
          <a:lstStyle>
            <a:lvl1pPr>
              <a:defRPr>
                <a:solidFill>
                  <a:schemeClr val="bg1">
                    <a:lumMod val="8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bg1">
                    <a:lumMod val="85000"/>
                  </a:schemeClr>
                </a:solidFill>
              </a:defRPr>
            </a:lvl1pPr>
          </a:lstStyle>
          <a:p>
            <a:fld id="{A2EC3479-2FE1-F844-9B56-BB965D2EDF03}" type="slidenum">
              <a:rPr lang="en-US" smtClean="0"/>
              <a:pPr/>
              <a:t>‹#›</a:t>
            </a:fld>
            <a:endParaRPr lang="en-US"/>
          </a:p>
        </p:txBody>
      </p:sp>
    </p:spTree>
    <p:extLst>
      <p:ext uri="{BB962C8B-B14F-4D97-AF65-F5344CB8AC3E}">
        <p14:creationId xmlns:p14="http://schemas.microsoft.com/office/powerpoint/2010/main" val="39907094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atin typeface="Rockwell" charset="0"/>
                <a:ea typeface="Rockwell" charset="0"/>
                <a:cs typeface="Rockwell" charset="0"/>
              </a:defRPr>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atin typeface="Gill Sans" charset="0"/>
                <a:ea typeface="Gill Sans" charset="0"/>
                <a:cs typeface="Gill Sans"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Gill Sans" charset="0"/>
                <a:ea typeface="Gill Sans" charset="0"/>
                <a:cs typeface="Gill Sans"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solidFill>
                  <a:schemeClr val="bg1">
                    <a:lumMod val="85000"/>
                  </a:schemeClr>
                </a:solidFill>
              </a:defRPr>
            </a:lvl1pPr>
          </a:lstStyle>
          <a:p>
            <a:fld id="{30F2ABD2-BDF5-084E-8E77-F965560DF6C3}" type="datetimeFigureOut">
              <a:rPr lang="en-US" smtClean="0"/>
              <a:pPr/>
              <a:t>6/12/2019</a:t>
            </a:fld>
            <a:endParaRPr lang="en-US"/>
          </a:p>
        </p:txBody>
      </p:sp>
      <p:sp>
        <p:nvSpPr>
          <p:cNvPr id="6" name="Footer Placeholder 5"/>
          <p:cNvSpPr>
            <a:spLocks noGrp="1"/>
          </p:cNvSpPr>
          <p:nvPr>
            <p:ph type="ftr" sz="quarter" idx="11"/>
          </p:nvPr>
        </p:nvSpPr>
        <p:spPr/>
        <p:txBody>
          <a:bodyPr/>
          <a:lstStyle>
            <a:lvl1pPr>
              <a:defRPr>
                <a:solidFill>
                  <a:schemeClr val="bg1">
                    <a:lumMod val="85000"/>
                  </a:schemeClr>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bg1">
                    <a:lumMod val="85000"/>
                  </a:schemeClr>
                </a:solidFill>
              </a:defRPr>
            </a:lvl1pPr>
          </a:lstStyle>
          <a:p>
            <a:fld id="{A2EC3479-2FE1-F844-9B56-BB965D2EDF03}" type="slidenum">
              <a:rPr lang="en-US" smtClean="0"/>
              <a:pPr/>
              <a:t>‹#›</a:t>
            </a:fld>
            <a:endParaRPr lang="en-US"/>
          </a:p>
        </p:txBody>
      </p:sp>
    </p:spTree>
    <p:extLst>
      <p:ext uri="{BB962C8B-B14F-4D97-AF65-F5344CB8AC3E}">
        <p14:creationId xmlns:p14="http://schemas.microsoft.com/office/powerpoint/2010/main" val="42713895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Rockwell" charset="0"/>
                <a:ea typeface="Rockwell" charset="0"/>
                <a:cs typeface="Rockwell"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latin typeface="Gill Sans" charset="0"/>
                <a:ea typeface="Gill Sans" charset="0"/>
                <a:cs typeface="Gill Sans" charset="0"/>
              </a:defRPr>
            </a:lvl1pPr>
            <a:lvl2pPr>
              <a:defRPr>
                <a:latin typeface="Gill Sans" charset="0"/>
                <a:ea typeface="Gill Sans" charset="0"/>
                <a:cs typeface="Gill Sans" charset="0"/>
              </a:defRPr>
            </a:lvl2pPr>
            <a:lvl3pPr>
              <a:defRPr>
                <a:latin typeface="Gill Sans" charset="0"/>
                <a:ea typeface="Gill Sans" charset="0"/>
                <a:cs typeface="Gill Sans" charset="0"/>
              </a:defRPr>
            </a:lvl3pPr>
            <a:lvl4pPr>
              <a:defRPr>
                <a:latin typeface="Gill Sans" charset="0"/>
                <a:ea typeface="Gill Sans" charset="0"/>
                <a:cs typeface="Gill Sans" charset="0"/>
              </a:defRPr>
            </a:lvl4pPr>
            <a:lvl5pPr>
              <a:defRPr>
                <a:latin typeface="Gill Sans" charset="0"/>
                <a:ea typeface="Gill Sans" charset="0"/>
                <a:cs typeface="Gill Sans"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solidFill>
                  <a:schemeClr val="bg1">
                    <a:lumMod val="85000"/>
                  </a:schemeClr>
                </a:solidFill>
              </a:defRPr>
            </a:lvl1pPr>
          </a:lstStyle>
          <a:p>
            <a:fld id="{30F2ABD2-BDF5-084E-8E77-F965560DF6C3}" type="datetimeFigureOut">
              <a:rPr lang="en-US" smtClean="0"/>
              <a:pPr/>
              <a:t>6/12/2019</a:t>
            </a:fld>
            <a:endParaRPr lang="en-US"/>
          </a:p>
        </p:txBody>
      </p:sp>
      <p:sp>
        <p:nvSpPr>
          <p:cNvPr id="5" name="Footer Placeholder 4"/>
          <p:cNvSpPr>
            <a:spLocks noGrp="1"/>
          </p:cNvSpPr>
          <p:nvPr>
            <p:ph type="ftr" sz="quarter" idx="11"/>
          </p:nvPr>
        </p:nvSpPr>
        <p:spPr/>
        <p:txBody>
          <a:bodyPr/>
          <a:lstStyle>
            <a:lvl1pPr>
              <a:defRPr>
                <a:solidFill>
                  <a:schemeClr val="bg1">
                    <a:lumMod val="8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bg1">
                    <a:lumMod val="85000"/>
                  </a:schemeClr>
                </a:solidFill>
              </a:defRPr>
            </a:lvl1pPr>
          </a:lstStyle>
          <a:p>
            <a:fld id="{A2EC3479-2FE1-F844-9B56-BB965D2EDF03}" type="slidenum">
              <a:rPr lang="en-US" smtClean="0"/>
              <a:pPr/>
              <a:t>‹#›</a:t>
            </a:fld>
            <a:endParaRPr lang="en-US"/>
          </a:p>
        </p:txBody>
      </p:sp>
    </p:spTree>
    <p:extLst>
      <p:ext uri="{BB962C8B-B14F-4D97-AF65-F5344CB8AC3E}">
        <p14:creationId xmlns:p14="http://schemas.microsoft.com/office/powerpoint/2010/main" val="30493082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a:latin typeface="Rockwell" charset="0"/>
                <a:ea typeface="Rockwell" charset="0"/>
                <a:cs typeface="Rockwell"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lvl1pPr>
              <a:defRPr>
                <a:latin typeface="Gill Sans" charset="0"/>
                <a:ea typeface="Gill Sans" charset="0"/>
                <a:cs typeface="Gill Sans" charset="0"/>
              </a:defRPr>
            </a:lvl1pPr>
            <a:lvl2pPr>
              <a:defRPr>
                <a:latin typeface="Gill Sans" charset="0"/>
                <a:ea typeface="Gill Sans" charset="0"/>
                <a:cs typeface="Gill Sans" charset="0"/>
              </a:defRPr>
            </a:lvl2pPr>
            <a:lvl3pPr>
              <a:defRPr>
                <a:latin typeface="Gill Sans" charset="0"/>
                <a:ea typeface="Gill Sans" charset="0"/>
                <a:cs typeface="Gill Sans" charset="0"/>
              </a:defRPr>
            </a:lvl3pPr>
            <a:lvl4pPr>
              <a:defRPr>
                <a:latin typeface="Gill Sans" charset="0"/>
                <a:ea typeface="Gill Sans" charset="0"/>
                <a:cs typeface="Gill Sans" charset="0"/>
              </a:defRPr>
            </a:lvl4pPr>
            <a:lvl5pPr>
              <a:defRPr>
                <a:latin typeface="Gill Sans" charset="0"/>
                <a:ea typeface="Gill Sans" charset="0"/>
                <a:cs typeface="Gill Sans"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solidFill>
                  <a:schemeClr val="bg1">
                    <a:lumMod val="85000"/>
                  </a:schemeClr>
                </a:solidFill>
              </a:defRPr>
            </a:lvl1pPr>
          </a:lstStyle>
          <a:p>
            <a:fld id="{30F2ABD2-BDF5-084E-8E77-F965560DF6C3}" type="datetimeFigureOut">
              <a:rPr lang="en-US" smtClean="0"/>
              <a:pPr/>
              <a:t>6/12/2019</a:t>
            </a:fld>
            <a:endParaRPr lang="en-US"/>
          </a:p>
        </p:txBody>
      </p:sp>
      <p:sp>
        <p:nvSpPr>
          <p:cNvPr id="5" name="Footer Placeholder 4"/>
          <p:cNvSpPr>
            <a:spLocks noGrp="1"/>
          </p:cNvSpPr>
          <p:nvPr>
            <p:ph type="ftr" sz="quarter" idx="11"/>
          </p:nvPr>
        </p:nvSpPr>
        <p:spPr/>
        <p:txBody>
          <a:bodyPr/>
          <a:lstStyle>
            <a:lvl1pPr>
              <a:defRPr>
                <a:solidFill>
                  <a:schemeClr val="bg1">
                    <a:lumMod val="8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bg1">
                    <a:lumMod val="85000"/>
                  </a:schemeClr>
                </a:solidFill>
              </a:defRPr>
            </a:lvl1pPr>
          </a:lstStyle>
          <a:p>
            <a:fld id="{A2EC3479-2FE1-F844-9B56-BB965D2EDF03}" type="slidenum">
              <a:rPr lang="en-US" smtClean="0"/>
              <a:pPr/>
              <a:t>‹#›</a:t>
            </a:fld>
            <a:endParaRPr lang="en-US"/>
          </a:p>
        </p:txBody>
      </p:sp>
    </p:spTree>
    <p:extLst>
      <p:ext uri="{BB962C8B-B14F-4D97-AF65-F5344CB8AC3E}">
        <p14:creationId xmlns:p14="http://schemas.microsoft.com/office/powerpoint/2010/main" val="31332266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atin typeface="Rockwell" charset="0"/>
                <a:ea typeface="Rockwell" charset="0"/>
                <a:cs typeface="Rockwell"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normAutofit/>
          </a:bodyPr>
          <a:lstStyle>
            <a:lvl1pPr marL="0" indent="0">
              <a:buNone/>
              <a:defRPr sz="3600">
                <a:solidFill>
                  <a:schemeClr val="tx1">
                    <a:tint val="75000"/>
                  </a:schemeClr>
                </a:solidFill>
                <a:latin typeface="Gill Sans" charset="0"/>
                <a:ea typeface="Gill Sans" charset="0"/>
                <a:cs typeface="Gill Sans"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solidFill>
                  <a:schemeClr val="bg1">
                    <a:lumMod val="85000"/>
                  </a:schemeClr>
                </a:solidFill>
              </a:defRPr>
            </a:lvl1pPr>
          </a:lstStyle>
          <a:p>
            <a:fld id="{30F2ABD2-BDF5-084E-8E77-F965560DF6C3}" type="datetimeFigureOut">
              <a:rPr lang="en-US" smtClean="0"/>
              <a:pPr/>
              <a:t>6/12/2019</a:t>
            </a:fld>
            <a:endParaRPr lang="en-US"/>
          </a:p>
        </p:txBody>
      </p:sp>
      <p:sp>
        <p:nvSpPr>
          <p:cNvPr id="5" name="Footer Placeholder 4"/>
          <p:cNvSpPr>
            <a:spLocks noGrp="1"/>
          </p:cNvSpPr>
          <p:nvPr>
            <p:ph type="ftr" sz="quarter" idx="11"/>
          </p:nvPr>
        </p:nvSpPr>
        <p:spPr/>
        <p:txBody>
          <a:bodyPr/>
          <a:lstStyle>
            <a:lvl1pPr>
              <a:defRPr>
                <a:solidFill>
                  <a:schemeClr val="bg1">
                    <a:lumMod val="8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bg1">
                    <a:lumMod val="85000"/>
                  </a:schemeClr>
                </a:solidFill>
              </a:defRPr>
            </a:lvl1pPr>
          </a:lstStyle>
          <a:p>
            <a:fld id="{A2EC3479-2FE1-F844-9B56-BB965D2EDF03}" type="slidenum">
              <a:rPr lang="en-US" smtClean="0"/>
              <a:pPr/>
              <a:t>‹#›</a:t>
            </a:fld>
            <a:endParaRPr lang="en-US"/>
          </a:p>
        </p:txBody>
      </p:sp>
    </p:spTree>
    <p:extLst>
      <p:ext uri="{BB962C8B-B14F-4D97-AF65-F5344CB8AC3E}">
        <p14:creationId xmlns:p14="http://schemas.microsoft.com/office/powerpoint/2010/main" val="17298475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Rockwell" charset="0"/>
                <a:ea typeface="Rockwell" charset="0"/>
                <a:cs typeface="Rockwell" charset="0"/>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443549"/>
          </a:xfrm>
        </p:spPr>
        <p:txBody>
          <a:bodyPr>
            <a:normAutofit/>
          </a:bodyPr>
          <a:lstStyle>
            <a:lvl1pPr>
              <a:defRPr sz="3600">
                <a:latin typeface="Gill Sans" charset="0"/>
                <a:ea typeface="Gill Sans" charset="0"/>
                <a:cs typeface="Gill Sans" charset="0"/>
              </a:defRPr>
            </a:lvl1pPr>
            <a:lvl2pPr>
              <a:defRPr sz="3200">
                <a:latin typeface="Gill Sans" charset="0"/>
                <a:ea typeface="Gill Sans" charset="0"/>
                <a:cs typeface="Gill Sans" charset="0"/>
              </a:defRPr>
            </a:lvl2pPr>
            <a:lvl3pPr>
              <a:defRPr sz="2800">
                <a:latin typeface="Gill Sans" charset="0"/>
                <a:ea typeface="Gill Sans" charset="0"/>
                <a:cs typeface="Gill Sans" charset="0"/>
              </a:defRPr>
            </a:lvl3pPr>
            <a:lvl4pPr>
              <a:defRPr sz="2400">
                <a:latin typeface="Gill Sans" charset="0"/>
                <a:ea typeface="Gill Sans" charset="0"/>
                <a:cs typeface="Gill Sans" charset="0"/>
              </a:defRPr>
            </a:lvl4pPr>
            <a:lvl5pPr>
              <a:defRPr sz="2400">
                <a:latin typeface="Gill Sans" charset="0"/>
                <a:ea typeface="Gill Sans" charset="0"/>
                <a:cs typeface="Gill Sans" charset="0"/>
              </a:defRPr>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0"/>
            <a:ext cx="4038600" cy="4443549"/>
          </a:xfrm>
        </p:spPr>
        <p:txBody>
          <a:bodyPr>
            <a:normAutofit/>
          </a:bodyPr>
          <a:lstStyle>
            <a:lvl1pPr>
              <a:defRPr sz="3600" b="0" i="0">
                <a:latin typeface="Gill Sans" charset="0"/>
                <a:ea typeface="Gill Sans" charset="0"/>
                <a:cs typeface="Gill Sans" charset="0"/>
              </a:defRPr>
            </a:lvl1pPr>
            <a:lvl2pPr>
              <a:defRPr sz="3200" b="0" i="0"/>
            </a:lvl2pPr>
            <a:lvl3pPr>
              <a:defRPr sz="2800" b="0" i="0"/>
            </a:lvl3pPr>
            <a:lvl4pPr>
              <a:defRPr sz="2400" b="0" i="0"/>
            </a:lvl4pPr>
            <a:lvl5pPr>
              <a:defRPr sz="2400" b="0" i="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lvl1pPr>
              <a:defRPr>
                <a:solidFill>
                  <a:schemeClr val="bg1">
                    <a:lumMod val="85000"/>
                  </a:schemeClr>
                </a:solidFill>
              </a:defRPr>
            </a:lvl1pPr>
          </a:lstStyle>
          <a:p>
            <a:fld id="{30F2ABD2-BDF5-084E-8E77-F965560DF6C3}" type="datetimeFigureOut">
              <a:rPr lang="en-US" smtClean="0"/>
              <a:pPr/>
              <a:t>6/12/2019</a:t>
            </a:fld>
            <a:endParaRPr lang="en-US"/>
          </a:p>
        </p:txBody>
      </p:sp>
      <p:sp>
        <p:nvSpPr>
          <p:cNvPr id="6" name="Footer Placeholder 5"/>
          <p:cNvSpPr>
            <a:spLocks noGrp="1"/>
          </p:cNvSpPr>
          <p:nvPr>
            <p:ph type="ftr" sz="quarter" idx="11"/>
          </p:nvPr>
        </p:nvSpPr>
        <p:spPr/>
        <p:txBody>
          <a:bodyPr/>
          <a:lstStyle>
            <a:lvl1pPr>
              <a:defRPr>
                <a:solidFill>
                  <a:schemeClr val="bg1">
                    <a:lumMod val="85000"/>
                  </a:schemeClr>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bg1">
                    <a:lumMod val="85000"/>
                  </a:schemeClr>
                </a:solidFill>
              </a:defRPr>
            </a:lvl1pPr>
          </a:lstStyle>
          <a:p>
            <a:fld id="{A2EC3479-2FE1-F844-9B56-BB965D2EDF03}" type="slidenum">
              <a:rPr lang="en-US" smtClean="0"/>
              <a:pPr/>
              <a:t>‹#›</a:t>
            </a:fld>
            <a:endParaRPr lang="en-US"/>
          </a:p>
        </p:txBody>
      </p:sp>
    </p:spTree>
    <p:extLst>
      <p:ext uri="{BB962C8B-B14F-4D97-AF65-F5344CB8AC3E}">
        <p14:creationId xmlns:p14="http://schemas.microsoft.com/office/powerpoint/2010/main" val="3808375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Rockwell" charset="0"/>
                <a:ea typeface="Rockwell" charset="0"/>
                <a:cs typeface="Rockwell" charset="0"/>
              </a:defRPr>
            </a:lvl1pPr>
          </a:lstStyle>
          <a:p>
            <a:r>
              <a:rPr lang="en-US" smtClean="0"/>
              <a:t>Click to edit Master title style</a:t>
            </a:r>
            <a:endParaRPr lang="en-US" dirty="0"/>
          </a:p>
        </p:txBody>
      </p:sp>
      <p:sp>
        <p:nvSpPr>
          <p:cNvPr id="3" name="Text Placeholder 2"/>
          <p:cNvSpPr>
            <a:spLocks noGrp="1"/>
          </p:cNvSpPr>
          <p:nvPr>
            <p:ph type="body" idx="1" hasCustomPrompt="1"/>
          </p:nvPr>
        </p:nvSpPr>
        <p:spPr>
          <a:xfrm>
            <a:off x="457200" y="1535113"/>
            <a:ext cx="4040188" cy="639762"/>
          </a:xfrm>
        </p:spPr>
        <p:txBody>
          <a:bodyPr anchor="b">
            <a:noAutofit/>
          </a:bodyPr>
          <a:lstStyle>
            <a:lvl1pPr marL="0" indent="0">
              <a:buNone/>
              <a:defRPr sz="4000" b="1">
                <a:solidFill>
                  <a:schemeClr val="tx1">
                    <a:lumMod val="50000"/>
                    <a:lumOff val="50000"/>
                  </a:schemeClr>
                </a:solidFill>
                <a:latin typeface="Gill Sans" charset="0"/>
                <a:ea typeface="Gill Sans" charset="0"/>
                <a:cs typeface="Gill Sans"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Header</a:t>
            </a:r>
          </a:p>
        </p:txBody>
      </p:sp>
      <p:sp>
        <p:nvSpPr>
          <p:cNvPr id="4" name="Content Placeholder 3"/>
          <p:cNvSpPr>
            <a:spLocks noGrp="1"/>
          </p:cNvSpPr>
          <p:nvPr>
            <p:ph sz="half" idx="2"/>
          </p:nvPr>
        </p:nvSpPr>
        <p:spPr>
          <a:xfrm>
            <a:off x="457200" y="2174875"/>
            <a:ext cx="4040188" cy="3877582"/>
          </a:xfrm>
        </p:spPr>
        <p:txBody>
          <a:bodyPr>
            <a:normAutofit/>
          </a:bodyPr>
          <a:lstStyle>
            <a:lvl1pPr>
              <a:defRPr sz="3600">
                <a:latin typeface="Gill Sans" charset="0"/>
                <a:ea typeface="Gill Sans" charset="0"/>
                <a:cs typeface="Gill Sans" charset="0"/>
              </a:defRPr>
            </a:lvl1pPr>
            <a:lvl2pPr>
              <a:defRPr sz="3200">
                <a:latin typeface="Gill Sans" charset="0"/>
                <a:ea typeface="Gill Sans" charset="0"/>
                <a:cs typeface="Gill Sans" charset="0"/>
              </a:defRPr>
            </a:lvl2pPr>
            <a:lvl3pPr>
              <a:defRPr sz="2800">
                <a:latin typeface="Gill Sans" charset="0"/>
                <a:ea typeface="Gill Sans" charset="0"/>
                <a:cs typeface="Gill Sans" charset="0"/>
              </a:defRPr>
            </a:lvl3pPr>
            <a:lvl4pPr>
              <a:defRPr sz="2400">
                <a:latin typeface="Gill Sans" charset="0"/>
                <a:ea typeface="Gill Sans" charset="0"/>
                <a:cs typeface="Gill Sans" charset="0"/>
              </a:defRPr>
            </a:lvl4pPr>
            <a:lvl5pPr>
              <a:defRPr sz="2400">
                <a:latin typeface="Gill Sans" charset="0"/>
                <a:ea typeface="Gill Sans" charset="0"/>
                <a:cs typeface="Gill Sans" charset="0"/>
              </a:defRPr>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hasCustomPrompt="1"/>
          </p:nvPr>
        </p:nvSpPr>
        <p:spPr>
          <a:xfrm>
            <a:off x="4645025" y="1535113"/>
            <a:ext cx="4041775" cy="639762"/>
          </a:xfrm>
        </p:spPr>
        <p:txBody>
          <a:bodyPr anchor="b">
            <a:noAutofit/>
          </a:bodyPr>
          <a:lstStyle>
            <a:lvl1pPr marL="0" indent="0">
              <a:buNone/>
              <a:defRPr sz="4000" b="1">
                <a:solidFill>
                  <a:schemeClr val="tx1">
                    <a:lumMod val="50000"/>
                    <a:lumOff val="50000"/>
                  </a:schemeClr>
                </a:solidFill>
                <a:latin typeface="Gill Sans" charset="0"/>
                <a:ea typeface="Gill Sans" charset="0"/>
                <a:cs typeface="Gill Sans"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Header</a:t>
            </a:r>
          </a:p>
        </p:txBody>
      </p:sp>
      <p:sp>
        <p:nvSpPr>
          <p:cNvPr id="6" name="Content Placeholder 5"/>
          <p:cNvSpPr>
            <a:spLocks noGrp="1"/>
          </p:cNvSpPr>
          <p:nvPr>
            <p:ph sz="quarter" idx="4"/>
          </p:nvPr>
        </p:nvSpPr>
        <p:spPr>
          <a:xfrm>
            <a:off x="4645025" y="2174875"/>
            <a:ext cx="4041775" cy="3877582"/>
          </a:xfrm>
        </p:spPr>
        <p:txBody>
          <a:bodyPr>
            <a:normAutofit/>
          </a:bodyPr>
          <a:lstStyle>
            <a:lvl1pPr>
              <a:defRPr sz="3600">
                <a:latin typeface="Gill Sans" charset="0"/>
                <a:ea typeface="Gill Sans" charset="0"/>
                <a:cs typeface="Gill Sans" charset="0"/>
              </a:defRPr>
            </a:lvl1pPr>
            <a:lvl2pPr>
              <a:defRPr sz="3200">
                <a:latin typeface="Gill Sans" charset="0"/>
                <a:ea typeface="Gill Sans" charset="0"/>
                <a:cs typeface="Gill Sans" charset="0"/>
              </a:defRPr>
            </a:lvl2pPr>
            <a:lvl3pPr>
              <a:defRPr sz="2800">
                <a:latin typeface="Gill Sans" charset="0"/>
                <a:ea typeface="Gill Sans" charset="0"/>
                <a:cs typeface="Gill Sans" charset="0"/>
              </a:defRPr>
            </a:lvl3pPr>
            <a:lvl4pPr>
              <a:defRPr sz="2400">
                <a:latin typeface="Gill Sans" charset="0"/>
                <a:ea typeface="Gill Sans" charset="0"/>
                <a:cs typeface="Gill Sans" charset="0"/>
              </a:defRPr>
            </a:lvl4pPr>
            <a:lvl5pPr>
              <a:defRPr sz="2400">
                <a:latin typeface="Gill Sans" charset="0"/>
                <a:ea typeface="Gill Sans" charset="0"/>
                <a:cs typeface="Gill Sans" charset="0"/>
              </a:defRPr>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lvl1pPr>
              <a:defRPr>
                <a:solidFill>
                  <a:schemeClr val="bg1">
                    <a:lumMod val="85000"/>
                  </a:schemeClr>
                </a:solidFill>
              </a:defRPr>
            </a:lvl1pPr>
          </a:lstStyle>
          <a:p>
            <a:fld id="{30F2ABD2-BDF5-084E-8E77-F965560DF6C3}" type="datetimeFigureOut">
              <a:rPr lang="en-US" smtClean="0"/>
              <a:pPr/>
              <a:t>6/12/2019</a:t>
            </a:fld>
            <a:endParaRPr lang="en-US"/>
          </a:p>
        </p:txBody>
      </p:sp>
      <p:sp>
        <p:nvSpPr>
          <p:cNvPr id="8" name="Footer Placeholder 7"/>
          <p:cNvSpPr>
            <a:spLocks noGrp="1"/>
          </p:cNvSpPr>
          <p:nvPr>
            <p:ph type="ftr" sz="quarter" idx="11"/>
          </p:nvPr>
        </p:nvSpPr>
        <p:spPr/>
        <p:txBody>
          <a:bodyPr/>
          <a:lstStyle>
            <a:lvl1pPr>
              <a:defRPr>
                <a:solidFill>
                  <a:schemeClr val="bg1">
                    <a:lumMod val="85000"/>
                  </a:schemeClr>
                </a:solidFill>
              </a:defRPr>
            </a:lvl1pPr>
          </a:lstStyle>
          <a:p>
            <a:endParaRPr lang="en-US"/>
          </a:p>
        </p:txBody>
      </p:sp>
      <p:sp>
        <p:nvSpPr>
          <p:cNvPr id="9" name="Slide Number Placeholder 8"/>
          <p:cNvSpPr>
            <a:spLocks noGrp="1"/>
          </p:cNvSpPr>
          <p:nvPr>
            <p:ph type="sldNum" sz="quarter" idx="12"/>
          </p:nvPr>
        </p:nvSpPr>
        <p:spPr/>
        <p:txBody>
          <a:bodyPr/>
          <a:lstStyle>
            <a:lvl1pPr>
              <a:defRPr>
                <a:solidFill>
                  <a:schemeClr val="bg1">
                    <a:lumMod val="85000"/>
                  </a:schemeClr>
                </a:solidFill>
              </a:defRPr>
            </a:lvl1pPr>
          </a:lstStyle>
          <a:p>
            <a:fld id="{A2EC3479-2FE1-F844-9B56-BB965D2EDF03}" type="slidenum">
              <a:rPr lang="en-US" smtClean="0"/>
              <a:pPr/>
              <a:t>‹#›</a:t>
            </a:fld>
            <a:endParaRPr lang="en-US"/>
          </a:p>
        </p:txBody>
      </p:sp>
    </p:spTree>
    <p:extLst>
      <p:ext uri="{BB962C8B-B14F-4D97-AF65-F5344CB8AC3E}">
        <p14:creationId xmlns:p14="http://schemas.microsoft.com/office/powerpoint/2010/main" val="13054237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Rockwell" charset="0"/>
                <a:ea typeface="Rockwell" charset="0"/>
                <a:cs typeface="Rockwell" charset="0"/>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lvl1pPr>
              <a:defRPr>
                <a:solidFill>
                  <a:schemeClr val="bg1">
                    <a:lumMod val="85000"/>
                  </a:schemeClr>
                </a:solidFill>
              </a:defRPr>
            </a:lvl1pPr>
          </a:lstStyle>
          <a:p>
            <a:fld id="{30F2ABD2-BDF5-084E-8E77-F965560DF6C3}" type="datetimeFigureOut">
              <a:rPr lang="en-US" smtClean="0"/>
              <a:pPr/>
              <a:t>6/12/2019</a:t>
            </a:fld>
            <a:endParaRPr lang="en-US"/>
          </a:p>
        </p:txBody>
      </p:sp>
      <p:sp>
        <p:nvSpPr>
          <p:cNvPr id="4" name="Footer Placeholder 3"/>
          <p:cNvSpPr>
            <a:spLocks noGrp="1"/>
          </p:cNvSpPr>
          <p:nvPr>
            <p:ph type="ftr" sz="quarter" idx="11"/>
          </p:nvPr>
        </p:nvSpPr>
        <p:spPr/>
        <p:txBody>
          <a:bodyPr/>
          <a:lstStyle>
            <a:lvl1pPr>
              <a:defRPr>
                <a:solidFill>
                  <a:schemeClr val="bg1">
                    <a:lumMod val="85000"/>
                  </a:schemeClr>
                </a:solidFill>
              </a:defRPr>
            </a:lvl1pPr>
          </a:lstStyle>
          <a:p>
            <a:endParaRPr lang="en-US"/>
          </a:p>
        </p:txBody>
      </p:sp>
      <p:sp>
        <p:nvSpPr>
          <p:cNvPr id="5" name="Slide Number Placeholder 4"/>
          <p:cNvSpPr>
            <a:spLocks noGrp="1"/>
          </p:cNvSpPr>
          <p:nvPr>
            <p:ph type="sldNum" sz="quarter" idx="12"/>
          </p:nvPr>
        </p:nvSpPr>
        <p:spPr/>
        <p:txBody>
          <a:bodyPr/>
          <a:lstStyle>
            <a:lvl1pPr>
              <a:defRPr>
                <a:solidFill>
                  <a:schemeClr val="bg1">
                    <a:lumMod val="85000"/>
                  </a:schemeClr>
                </a:solidFill>
              </a:defRPr>
            </a:lvl1pPr>
          </a:lstStyle>
          <a:p>
            <a:fld id="{A2EC3479-2FE1-F844-9B56-BB965D2EDF03}" type="slidenum">
              <a:rPr lang="en-US" smtClean="0"/>
              <a:pPr/>
              <a:t>‹#›</a:t>
            </a:fld>
            <a:endParaRPr lang="en-US"/>
          </a:p>
        </p:txBody>
      </p:sp>
    </p:spTree>
    <p:extLst>
      <p:ext uri="{BB962C8B-B14F-4D97-AF65-F5344CB8AC3E}">
        <p14:creationId xmlns:p14="http://schemas.microsoft.com/office/powerpoint/2010/main" val="12293629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bg1">
                    <a:lumMod val="85000"/>
                  </a:schemeClr>
                </a:solidFill>
              </a:defRPr>
            </a:lvl1pPr>
          </a:lstStyle>
          <a:p>
            <a:fld id="{30F2ABD2-BDF5-084E-8E77-F965560DF6C3}" type="datetimeFigureOut">
              <a:rPr lang="en-US" smtClean="0"/>
              <a:pPr/>
              <a:t>6/12/2019</a:t>
            </a:fld>
            <a:endParaRPr lang="en-US"/>
          </a:p>
        </p:txBody>
      </p:sp>
      <p:sp>
        <p:nvSpPr>
          <p:cNvPr id="3" name="Footer Placeholder 2"/>
          <p:cNvSpPr>
            <a:spLocks noGrp="1"/>
          </p:cNvSpPr>
          <p:nvPr>
            <p:ph type="ftr" sz="quarter" idx="11"/>
          </p:nvPr>
        </p:nvSpPr>
        <p:spPr/>
        <p:txBody>
          <a:bodyPr/>
          <a:lstStyle>
            <a:lvl1pPr>
              <a:defRPr>
                <a:solidFill>
                  <a:schemeClr val="bg1">
                    <a:lumMod val="85000"/>
                  </a:schemeClr>
                </a:solidFill>
              </a:defRPr>
            </a:lvl1pPr>
          </a:lstStyle>
          <a:p>
            <a:endParaRPr lang="en-US"/>
          </a:p>
        </p:txBody>
      </p:sp>
      <p:sp>
        <p:nvSpPr>
          <p:cNvPr id="4" name="Slide Number Placeholder 3"/>
          <p:cNvSpPr>
            <a:spLocks noGrp="1"/>
          </p:cNvSpPr>
          <p:nvPr>
            <p:ph type="sldNum" sz="quarter" idx="12"/>
          </p:nvPr>
        </p:nvSpPr>
        <p:spPr/>
        <p:txBody>
          <a:bodyPr/>
          <a:lstStyle>
            <a:lvl1pPr>
              <a:defRPr>
                <a:solidFill>
                  <a:schemeClr val="bg1">
                    <a:lumMod val="85000"/>
                  </a:schemeClr>
                </a:solidFill>
              </a:defRPr>
            </a:lvl1pPr>
          </a:lstStyle>
          <a:p>
            <a:fld id="{A2EC3479-2FE1-F844-9B56-BB965D2EDF03}" type="slidenum">
              <a:rPr lang="en-US" smtClean="0"/>
              <a:pPr/>
              <a:t>‹#›</a:t>
            </a:fld>
            <a:endParaRPr lang="en-US"/>
          </a:p>
        </p:txBody>
      </p:sp>
    </p:spTree>
    <p:extLst>
      <p:ext uri="{BB962C8B-B14F-4D97-AF65-F5344CB8AC3E}">
        <p14:creationId xmlns:p14="http://schemas.microsoft.com/office/powerpoint/2010/main" val="1315792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3050"/>
            <a:ext cx="3008313" cy="1162050"/>
          </a:xfrm>
        </p:spPr>
        <p:txBody>
          <a:bodyPr anchor="b">
            <a:noAutofit/>
          </a:bodyPr>
          <a:lstStyle>
            <a:lvl1pPr algn="l">
              <a:defRPr sz="4400" b="1">
                <a:latin typeface="Rockwell" charset="0"/>
                <a:ea typeface="Rockwell" charset="0"/>
                <a:cs typeface="Rockwell" charset="0"/>
              </a:defRPr>
            </a:lvl1pPr>
          </a:lstStyle>
          <a:p>
            <a:r>
              <a:rPr lang="en-US" dirty="0" smtClean="0"/>
              <a:t>Title</a:t>
            </a:r>
            <a:endParaRPr lang="en-US" dirty="0"/>
          </a:p>
        </p:txBody>
      </p:sp>
      <p:sp>
        <p:nvSpPr>
          <p:cNvPr id="3" name="Content Placeholder 2"/>
          <p:cNvSpPr>
            <a:spLocks noGrp="1"/>
          </p:cNvSpPr>
          <p:nvPr>
            <p:ph idx="1"/>
          </p:nvPr>
        </p:nvSpPr>
        <p:spPr>
          <a:xfrm>
            <a:off x="3575050" y="273050"/>
            <a:ext cx="5111750" cy="5853113"/>
          </a:xfrm>
        </p:spPr>
        <p:txBody>
          <a:bodyPr>
            <a:normAutofit/>
          </a:bodyPr>
          <a:lstStyle>
            <a:lvl1pPr>
              <a:defRPr sz="3600">
                <a:latin typeface="Gill Sans" charset="0"/>
                <a:ea typeface="Gill Sans" charset="0"/>
                <a:cs typeface="Gill Sans" charset="0"/>
              </a:defRPr>
            </a:lvl1pPr>
            <a:lvl2pPr>
              <a:defRPr sz="3200">
                <a:latin typeface="Gill Sans" charset="0"/>
                <a:ea typeface="Gill Sans" charset="0"/>
                <a:cs typeface="Gill Sans" charset="0"/>
              </a:defRPr>
            </a:lvl2pPr>
            <a:lvl3pPr>
              <a:defRPr sz="2800">
                <a:latin typeface="Gill Sans" charset="0"/>
                <a:ea typeface="Gill Sans" charset="0"/>
                <a:cs typeface="Gill Sans" charset="0"/>
              </a:defRPr>
            </a:lvl3pPr>
            <a:lvl4pPr>
              <a:defRPr sz="2400">
                <a:latin typeface="Gill Sans" charset="0"/>
                <a:ea typeface="Gill Sans" charset="0"/>
                <a:cs typeface="Gill Sans" charset="0"/>
              </a:defRPr>
            </a:lvl4pPr>
            <a:lvl5pPr>
              <a:defRPr sz="2400">
                <a:latin typeface="Gill Sans" charset="0"/>
                <a:ea typeface="Gill Sans" charset="0"/>
                <a:cs typeface="Gill Sans" charset="0"/>
              </a:defRPr>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normAutofit/>
          </a:bodyPr>
          <a:lstStyle>
            <a:lvl1pPr marL="0" indent="0">
              <a:buNone/>
              <a:defRPr sz="3600">
                <a:latin typeface="Gill Sans" charset="0"/>
                <a:ea typeface="Gill Sans" charset="0"/>
                <a:cs typeface="Gill Sans"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solidFill>
                  <a:schemeClr val="bg1">
                    <a:lumMod val="85000"/>
                  </a:schemeClr>
                </a:solidFill>
              </a:defRPr>
            </a:lvl1pPr>
          </a:lstStyle>
          <a:p>
            <a:fld id="{30F2ABD2-BDF5-084E-8E77-F965560DF6C3}" type="datetimeFigureOut">
              <a:rPr lang="en-US" smtClean="0"/>
              <a:pPr/>
              <a:t>6/12/2019</a:t>
            </a:fld>
            <a:endParaRPr lang="en-US"/>
          </a:p>
        </p:txBody>
      </p:sp>
      <p:sp>
        <p:nvSpPr>
          <p:cNvPr id="6" name="Footer Placeholder 5"/>
          <p:cNvSpPr>
            <a:spLocks noGrp="1"/>
          </p:cNvSpPr>
          <p:nvPr>
            <p:ph type="ftr" sz="quarter" idx="11"/>
          </p:nvPr>
        </p:nvSpPr>
        <p:spPr/>
        <p:txBody>
          <a:bodyPr/>
          <a:lstStyle>
            <a:lvl1pPr>
              <a:defRPr>
                <a:solidFill>
                  <a:schemeClr val="bg1">
                    <a:lumMod val="85000"/>
                  </a:schemeClr>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bg1">
                    <a:lumMod val="85000"/>
                  </a:schemeClr>
                </a:solidFill>
              </a:defRPr>
            </a:lvl1pPr>
          </a:lstStyle>
          <a:p>
            <a:fld id="{A2EC3479-2FE1-F844-9B56-BB965D2EDF03}" type="slidenum">
              <a:rPr lang="en-US" smtClean="0"/>
              <a:pPr/>
              <a:t>‹#›</a:t>
            </a:fld>
            <a:endParaRPr lang="en-US"/>
          </a:p>
        </p:txBody>
      </p:sp>
    </p:spTree>
    <p:extLst>
      <p:ext uri="{BB962C8B-B14F-4D97-AF65-F5344CB8AC3E}">
        <p14:creationId xmlns:p14="http://schemas.microsoft.com/office/powerpoint/2010/main" val="9226330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92288" y="4598122"/>
            <a:ext cx="5486400" cy="568909"/>
          </a:xfrm>
        </p:spPr>
        <p:txBody>
          <a:bodyPr anchor="b">
            <a:noAutofit/>
          </a:bodyPr>
          <a:lstStyle>
            <a:lvl1pPr algn="l">
              <a:defRPr sz="4400" b="1">
                <a:latin typeface="Rockwell" charset="0"/>
                <a:ea typeface="Rockwell" charset="0"/>
                <a:cs typeface="Rockwell" charset="0"/>
              </a:defRPr>
            </a:lvl1pPr>
          </a:lstStyle>
          <a:p>
            <a:r>
              <a:rPr lang="en-US" dirty="0" smtClean="0"/>
              <a:t>Title</a:t>
            </a:r>
            <a:endParaRPr lang="en-US" dirty="0"/>
          </a:p>
        </p:txBody>
      </p:sp>
      <p:sp>
        <p:nvSpPr>
          <p:cNvPr id="3" name="Picture Placeholder 2"/>
          <p:cNvSpPr>
            <a:spLocks noGrp="1"/>
          </p:cNvSpPr>
          <p:nvPr>
            <p:ph type="pic" idx="1"/>
          </p:nvPr>
        </p:nvSpPr>
        <p:spPr>
          <a:xfrm>
            <a:off x="1792288" y="412468"/>
            <a:ext cx="5486400" cy="4114800"/>
          </a:xfrm>
        </p:spPr>
        <p:txBody>
          <a:bodyPr/>
          <a:lstStyle>
            <a:lvl1pPr marL="0" indent="0">
              <a:buNone/>
              <a:defRPr sz="3200">
                <a:latin typeface="Gill Sans" charset="0"/>
                <a:ea typeface="Gill Sans" charset="0"/>
                <a:cs typeface="Gill Sans"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hasCustomPrompt="1"/>
          </p:nvPr>
        </p:nvSpPr>
        <p:spPr>
          <a:xfrm>
            <a:off x="1792288" y="5167032"/>
            <a:ext cx="5486400" cy="479884"/>
          </a:xfrm>
        </p:spPr>
        <p:txBody>
          <a:bodyPr/>
          <a:lstStyle>
            <a:lvl1pPr marL="0" indent="0">
              <a:buNone/>
              <a:defRPr sz="3600">
                <a:latin typeface="Gill Sans" charset="0"/>
                <a:ea typeface="Gill Sans" charset="0"/>
                <a:cs typeface="Gill Sans"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Caption</a:t>
            </a:r>
          </a:p>
        </p:txBody>
      </p:sp>
      <p:sp>
        <p:nvSpPr>
          <p:cNvPr id="5" name="Date Placeholder 4"/>
          <p:cNvSpPr>
            <a:spLocks noGrp="1"/>
          </p:cNvSpPr>
          <p:nvPr>
            <p:ph type="dt" sz="half" idx="10"/>
          </p:nvPr>
        </p:nvSpPr>
        <p:spPr/>
        <p:txBody>
          <a:bodyPr/>
          <a:lstStyle>
            <a:lvl1pPr>
              <a:defRPr>
                <a:solidFill>
                  <a:schemeClr val="bg1">
                    <a:lumMod val="85000"/>
                  </a:schemeClr>
                </a:solidFill>
              </a:defRPr>
            </a:lvl1pPr>
          </a:lstStyle>
          <a:p>
            <a:fld id="{30F2ABD2-BDF5-084E-8E77-F965560DF6C3}" type="datetimeFigureOut">
              <a:rPr lang="en-US" smtClean="0"/>
              <a:pPr/>
              <a:t>6/12/2019</a:t>
            </a:fld>
            <a:endParaRPr lang="en-US"/>
          </a:p>
        </p:txBody>
      </p:sp>
      <p:sp>
        <p:nvSpPr>
          <p:cNvPr id="6" name="Footer Placeholder 5"/>
          <p:cNvSpPr>
            <a:spLocks noGrp="1"/>
          </p:cNvSpPr>
          <p:nvPr>
            <p:ph type="ftr" sz="quarter" idx="11"/>
          </p:nvPr>
        </p:nvSpPr>
        <p:spPr/>
        <p:txBody>
          <a:bodyPr/>
          <a:lstStyle>
            <a:lvl1pPr>
              <a:defRPr>
                <a:solidFill>
                  <a:schemeClr val="bg1">
                    <a:lumMod val="85000"/>
                  </a:schemeClr>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bg1">
                    <a:lumMod val="85000"/>
                  </a:schemeClr>
                </a:solidFill>
              </a:defRPr>
            </a:lvl1pPr>
          </a:lstStyle>
          <a:p>
            <a:fld id="{A2EC3479-2FE1-F844-9B56-BB965D2EDF03}" type="slidenum">
              <a:rPr lang="en-US" smtClean="0"/>
              <a:pPr/>
              <a:t>‹#›</a:t>
            </a:fld>
            <a:endParaRPr lang="en-US"/>
          </a:p>
        </p:txBody>
      </p:sp>
    </p:spTree>
    <p:extLst>
      <p:ext uri="{BB962C8B-B14F-4D97-AF65-F5344CB8AC3E}">
        <p14:creationId xmlns:p14="http://schemas.microsoft.com/office/powerpoint/2010/main" val="25396021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1"/>
            <a:ext cx="8229600" cy="4372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F2ABD2-BDF5-084E-8E77-F965560DF6C3}" type="datetimeFigureOut">
              <a:rPr lang="en-US" smtClean="0"/>
              <a:t>6/12/2019</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EC3479-2FE1-F844-9B56-BB965D2EDF03}" type="slidenum">
              <a:rPr lang="en-US" smtClean="0"/>
              <a:t>‹#›</a:t>
            </a:fld>
            <a:endParaRPr lang="en-US"/>
          </a:p>
        </p:txBody>
      </p:sp>
      <p:sp>
        <p:nvSpPr>
          <p:cNvPr id="10" name="Date Placeholder 3"/>
          <p:cNvSpPr txBox="1">
            <a:spLocks/>
          </p:cNvSpPr>
          <p:nvPr userDrawn="1"/>
        </p:nvSpPr>
        <p:spPr>
          <a:xfrm>
            <a:off x="368595" y="6308725"/>
            <a:ext cx="2688114" cy="365125"/>
          </a:xfrm>
          <a:prstGeom prst="rect">
            <a:avLst/>
          </a:prstGeom>
        </p:spPr>
        <p:txBody>
          <a:bodyPr anchor="t"/>
          <a:lstStyle>
            <a:defPPr>
              <a:defRPr lang="en-US"/>
            </a:defPPr>
            <a:lvl1pPr marL="0" algn="l" defTabSz="457200" rtl="0" eaLnBrk="1" latinLnBrk="0" hangingPunct="1">
              <a:defRPr sz="1800" b="1" kern="1200">
                <a:solidFill>
                  <a:schemeClr val="bg1">
                    <a:lumMod val="85000"/>
                  </a:schemeClr>
                </a:solidFill>
                <a:latin typeface="Rockwell" panose="02060603020205020403" pitchFamily="18"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b="1" spc="0" dirty="0" smtClean="0">
                <a:solidFill>
                  <a:schemeClr val="bg1"/>
                </a:solidFill>
                <a:latin typeface="+mn-lt"/>
              </a:rPr>
              <a:t>anthctoday.org/epicenter</a:t>
            </a:r>
            <a:endParaRPr lang="en-US" sz="1400" b="1" spc="0" dirty="0">
              <a:solidFill>
                <a:schemeClr val="bg1"/>
              </a:solidFill>
              <a:latin typeface="+mn-lt"/>
            </a:endParaRPr>
          </a:p>
        </p:txBody>
      </p:sp>
      <p:sp>
        <p:nvSpPr>
          <p:cNvPr id="8" name="Rectangle 7"/>
          <p:cNvSpPr/>
          <p:nvPr userDrawn="1"/>
        </p:nvSpPr>
        <p:spPr>
          <a:xfrm>
            <a:off x="0" y="6104708"/>
            <a:ext cx="9144000" cy="749808"/>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628707" y="6208104"/>
            <a:ext cx="1366853" cy="548640"/>
          </a:xfrm>
          <a:prstGeom prst="rect">
            <a:avLst/>
          </a:prstGeom>
        </p:spPr>
      </p:pic>
    </p:spTree>
    <p:extLst>
      <p:ext uri="{BB962C8B-B14F-4D97-AF65-F5344CB8AC3E}">
        <p14:creationId xmlns:p14="http://schemas.microsoft.com/office/powerpoint/2010/main" val="18456533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rgbClr val="0089BB"/>
          </a:solidFill>
          <a:latin typeface="+mj-lt"/>
          <a:ea typeface="Museo Slab 500" charset="0"/>
          <a:cs typeface="Museo Slab 500" charset="0"/>
        </a:defRPr>
      </a:lvl1pPr>
    </p:titleStyle>
    <p:bodyStyle>
      <a:lvl1pPr marL="342900" indent="-342900" algn="l" defTabSz="457200" rtl="0" eaLnBrk="1" latinLnBrk="0" hangingPunct="1">
        <a:spcBef>
          <a:spcPct val="20000"/>
        </a:spcBef>
        <a:buFont typeface="Arial"/>
        <a:buChar char="•"/>
        <a:defRPr sz="3600" kern="1200">
          <a:solidFill>
            <a:schemeClr val="tx1">
              <a:lumMod val="75000"/>
              <a:lumOff val="25000"/>
            </a:schemeClr>
          </a:solidFill>
          <a:latin typeface="+mn-lt"/>
          <a:ea typeface="Agenda" charset="0"/>
          <a:cs typeface="Agenda" charset="0"/>
        </a:defRPr>
      </a:lvl1pPr>
      <a:lvl2pPr marL="742950" indent="-285750" algn="l" defTabSz="457200" rtl="0" eaLnBrk="1" latinLnBrk="0" hangingPunct="1">
        <a:spcBef>
          <a:spcPct val="20000"/>
        </a:spcBef>
        <a:buFont typeface="Arial"/>
        <a:buChar char="–"/>
        <a:defRPr sz="3200" kern="1200">
          <a:solidFill>
            <a:schemeClr val="tx1">
              <a:lumMod val="75000"/>
              <a:lumOff val="25000"/>
            </a:schemeClr>
          </a:solidFill>
          <a:latin typeface="+mn-lt"/>
          <a:ea typeface="Agenda" charset="0"/>
          <a:cs typeface="Agenda" charset="0"/>
        </a:defRPr>
      </a:lvl2pPr>
      <a:lvl3pPr marL="1143000" indent="-228600" algn="l" defTabSz="457200" rtl="0" eaLnBrk="1" latinLnBrk="0" hangingPunct="1">
        <a:spcBef>
          <a:spcPct val="20000"/>
        </a:spcBef>
        <a:buFont typeface="Arial"/>
        <a:buChar char="•"/>
        <a:defRPr sz="2800" kern="1200">
          <a:solidFill>
            <a:schemeClr val="tx1">
              <a:lumMod val="75000"/>
              <a:lumOff val="25000"/>
            </a:schemeClr>
          </a:solidFill>
          <a:latin typeface="+mn-lt"/>
          <a:ea typeface="Agenda" charset="0"/>
          <a:cs typeface="Agenda" charset="0"/>
        </a:defRPr>
      </a:lvl3pPr>
      <a:lvl4pPr marL="1600200" indent="-228600" algn="l" defTabSz="457200" rtl="0" eaLnBrk="1" latinLnBrk="0" hangingPunct="1">
        <a:spcBef>
          <a:spcPct val="20000"/>
        </a:spcBef>
        <a:buFont typeface="Arial"/>
        <a:buChar char="–"/>
        <a:defRPr sz="2400" kern="1200">
          <a:solidFill>
            <a:schemeClr val="tx1">
              <a:lumMod val="75000"/>
              <a:lumOff val="25000"/>
            </a:schemeClr>
          </a:solidFill>
          <a:latin typeface="+mn-lt"/>
          <a:ea typeface="Agenda" charset="0"/>
          <a:cs typeface="Agenda" charset="0"/>
        </a:defRPr>
      </a:lvl4pPr>
      <a:lvl5pPr marL="2057400" indent="-228600" algn="l" defTabSz="457200" rtl="0" eaLnBrk="1" latinLnBrk="0" hangingPunct="1">
        <a:spcBef>
          <a:spcPct val="20000"/>
        </a:spcBef>
        <a:buFont typeface="Arial"/>
        <a:buChar char="»"/>
        <a:defRPr sz="2400" kern="1200">
          <a:solidFill>
            <a:schemeClr val="tx1">
              <a:lumMod val="75000"/>
              <a:lumOff val="25000"/>
            </a:schemeClr>
          </a:solidFill>
          <a:latin typeface="+mn-lt"/>
          <a:ea typeface="Agenda" charset="0"/>
          <a:cs typeface="Agenda"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EC3479-2FE1-F844-9B56-BB965D2EDF03}" type="slidenum">
              <a:rPr lang="en-US" smtClean="0"/>
              <a:t>‹#›</a:t>
            </a:fld>
            <a:endParaRPr lang="en-US" dirty="0"/>
          </a:p>
        </p:txBody>
      </p:sp>
      <p:sp>
        <p:nvSpPr>
          <p:cNvPr id="4" name="Date Placeholder 3"/>
          <p:cNvSpPr>
            <a:spLocks noGrp="1"/>
          </p:cNvSpPr>
          <p:nvPr>
            <p:ph type="dt" sz="half" idx="2"/>
          </p:nvPr>
        </p:nvSpPr>
        <p:spPr>
          <a:xfrm>
            <a:off x="3886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F2ABD2-BDF5-084E-8E77-F965560DF6C3}" type="datetimeFigureOut">
              <a:rPr lang="en-US" smtClean="0"/>
              <a:t>6/12/2019</a:t>
            </a:fld>
            <a:endParaRPr lang="en-US" dirty="0"/>
          </a:p>
        </p:txBody>
      </p:sp>
      <p:sp>
        <p:nvSpPr>
          <p:cNvPr id="5" name="Footer Placeholder 4"/>
          <p:cNvSpPr>
            <a:spLocks noGrp="1"/>
          </p:cNvSpPr>
          <p:nvPr>
            <p:ph type="ftr" sz="quarter" idx="3"/>
          </p:nvPr>
        </p:nvSpPr>
        <p:spPr>
          <a:xfrm>
            <a:off x="457200" y="6364151"/>
            <a:ext cx="2895600" cy="365125"/>
          </a:xfrm>
          <a:prstGeom prst="rect">
            <a:avLst/>
          </a:prstGeom>
        </p:spPr>
        <p:txBody>
          <a:bodyPr vert="horz" lIns="91440" tIns="45720" rIns="91440" bIns="45720" rtlCol="0" anchor="ctr"/>
          <a:lstStyle>
            <a:lvl1pPr algn="ctr">
              <a:defRPr sz="1400">
                <a:solidFill>
                  <a:schemeClr val="tx1">
                    <a:tint val="75000"/>
                  </a:schemeClr>
                </a:solidFill>
              </a:defRPr>
            </a:lvl1pPr>
          </a:lstStyle>
          <a:p>
            <a:endParaRPr lang="en-US" dirty="0" smtClean="0"/>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3" name="Picture 12"/>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646127" y="6241867"/>
            <a:ext cx="1275245" cy="548640"/>
          </a:xfrm>
          <a:prstGeom prst="rect">
            <a:avLst/>
          </a:prstGeom>
        </p:spPr>
      </p:pic>
    </p:spTree>
    <p:extLst>
      <p:ext uri="{BB962C8B-B14F-4D97-AF65-F5344CB8AC3E}">
        <p14:creationId xmlns:p14="http://schemas.microsoft.com/office/powerpoint/2010/main" val="54180109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457200" rtl="0" eaLnBrk="1" latinLnBrk="0" hangingPunct="1">
        <a:spcBef>
          <a:spcPct val="0"/>
        </a:spcBef>
        <a:buNone/>
        <a:defRPr sz="4400" kern="1200">
          <a:solidFill>
            <a:srgbClr val="0089BB"/>
          </a:solidFill>
          <a:latin typeface="+mj-lt"/>
          <a:ea typeface="Museo Slab 500" charset="0"/>
          <a:cs typeface="Museo Slab 500" charset="0"/>
        </a:defRPr>
      </a:lvl1pPr>
    </p:titleStyle>
    <p:bodyStyle>
      <a:lvl1pPr marL="342900" indent="-342900" algn="l" defTabSz="457200" rtl="0" eaLnBrk="1" latinLnBrk="0" hangingPunct="1">
        <a:spcBef>
          <a:spcPct val="20000"/>
        </a:spcBef>
        <a:buFont typeface="Arial"/>
        <a:buChar char="•"/>
        <a:defRPr sz="3600" kern="1200">
          <a:solidFill>
            <a:schemeClr val="tx1">
              <a:lumMod val="75000"/>
              <a:lumOff val="25000"/>
            </a:schemeClr>
          </a:solidFill>
          <a:latin typeface="+mn-lt"/>
          <a:ea typeface="Agenda" charset="0"/>
          <a:cs typeface="Agenda" charset="0"/>
        </a:defRPr>
      </a:lvl1pPr>
      <a:lvl2pPr marL="742950" indent="-285750" algn="l" defTabSz="457200" rtl="0" eaLnBrk="1" latinLnBrk="0" hangingPunct="1">
        <a:spcBef>
          <a:spcPct val="20000"/>
        </a:spcBef>
        <a:buFont typeface="Arial"/>
        <a:buChar char="–"/>
        <a:defRPr sz="3200" kern="1200">
          <a:solidFill>
            <a:schemeClr val="tx1">
              <a:lumMod val="75000"/>
              <a:lumOff val="25000"/>
            </a:schemeClr>
          </a:solidFill>
          <a:latin typeface="+mn-lt"/>
          <a:ea typeface="Agenda" charset="0"/>
          <a:cs typeface="Agenda" charset="0"/>
        </a:defRPr>
      </a:lvl2pPr>
      <a:lvl3pPr marL="1143000" indent="-228600" algn="l" defTabSz="457200" rtl="0" eaLnBrk="1" latinLnBrk="0" hangingPunct="1">
        <a:spcBef>
          <a:spcPct val="20000"/>
        </a:spcBef>
        <a:buFont typeface="Arial"/>
        <a:buChar char="•"/>
        <a:defRPr sz="2800" kern="1200">
          <a:solidFill>
            <a:schemeClr val="tx1">
              <a:lumMod val="75000"/>
              <a:lumOff val="25000"/>
            </a:schemeClr>
          </a:solidFill>
          <a:latin typeface="+mn-lt"/>
          <a:ea typeface="Agenda" charset="0"/>
          <a:cs typeface="Agenda" charset="0"/>
        </a:defRPr>
      </a:lvl3pPr>
      <a:lvl4pPr marL="1600200" indent="-228600" algn="l" defTabSz="457200" rtl="0" eaLnBrk="1" latinLnBrk="0" hangingPunct="1">
        <a:spcBef>
          <a:spcPct val="20000"/>
        </a:spcBef>
        <a:buFont typeface="Arial"/>
        <a:buChar char="–"/>
        <a:defRPr sz="2400" kern="1200">
          <a:solidFill>
            <a:schemeClr val="tx1">
              <a:lumMod val="75000"/>
              <a:lumOff val="25000"/>
            </a:schemeClr>
          </a:solidFill>
          <a:latin typeface="+mn-lt"/>
          <a:ea typeface="Agenda" charset="0"/>
          <a:cs typeface="Agenda" charset="0"/>
        </a:defRPr>
      </a:lvl4pPr>
      <a:lvl5pPr marL="2057400" indent="-228600" algn="l" defTabSz="457200" rtl="0" eaLnBrk="1" latinLnBrk="0" hangingPunct="1">
        <a:spcBef>
          <a:spcPct val="20000"/>
        </a:spcBef>
        <a:buFont typeface="Arial"/>
        <a:buChar char="»"/>
        <a:defRPr sz="2400" kern="1200">
          <a:solidFill>
            <a:schemeClr val="tx1">
              <a:lumMod val="75000"/>
              <a:lumOff val="25000"/>
            </a:schemeClr>
          </a:solidFill>
          <a:latin typeface="+mn-lt"/>
          <a:ea typeface="Agenda" charset="0"/>
          <a:cs typeface="Agenda"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1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ti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2.emf"/><Relationship Id="rId4" Type="http://schemas.openxmlformats.org/officeDocument/2006/relationships/customXml" Target="../ink/ink1.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chart" Target="../charts/chart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817908"/>
            <a:ext cx="7772400" cy="1470025"/>
          </a:xfrm>
        </p:spPr>
        <p:txBody>
          <a:bodyPr>
            <a:normAutofit/>
          </a:bodyPr>
          <a:lstStyle/>
          <a:p>
            <a:r>
              <a:rPr lang="en-US" dirty="0" smtClean="0"/>
              <a:t>Lifetime risk of cancer among Alaska Native people</a:t>
            </a:r>
            <a:endParaRPr lang="en-US" dirty="0"/>
          </a:p>
        </p:txBody>
      </p:sp>
      <p:sp>
        <p:nvSpPr>
          <p:cNvPr id="3" name="Subtitle 2"/>
          <p:cNvSpPr>
            <a:spLocks noGrp="1"/>
          </p:cNvSpPr>
          <p:nvPr>
            <p:ph type="subTitle" idx="1"/>
          </p:nvPr>
        </p:nvSpPr>
        <p:spPr>
          <a:xfrm>
            <a:off x="1371600" y="3451167"/>
            <a:ext cx="6400800" cy="2394047"/>
          </a:xfrm>
        </p:spPr>
        <p:txBody>
          <a:bodyPr>
            <a:noAutofit/>
          </a:bodyPr>
          <a:lstStyle/>
          <a:p>
            <a:r>
              <a:rPr lang="en-US" sz="2400" dirty="0" smtClean="0">
                <a:solidFill>
                  <a:schemeClr val="tx1">
                    <a:lumMod val="75000"/>
                  </a:schemeClr>
                </a:solidFill>
                <a:latin typeface="+mj-lt"/>
              </a:rPr>
              <a:t>Sarah Nash, PhD MPH CPH</a:t>
            </a:r>
          </a:p>
          <a:p>
            <a:r>
              <a:rPr lang="en-US" sz="2400" dirty="0" smtClean="0">
                <a:solidFill>
                  <a:schemeClr val="tx1">
                    <a:lumMod val="75000"/>
                  </a:schemeClr>
                </a:solidFill>
                <a:latin typeface="+mj-lt"/>
              </a:rPr>
              <a:t>Cancer Surveillance Director</a:t>
            </a:r>
          </a:p>
          <a:p>
            <a:r>
              <a:rPr lang="en-US" sz="2400" dirty="0" smtClean="0">
                <a:solidFill>
                  <a:schemeClr val="tx1">
                    <a:lumMod val="75000"/>
                  </a:schemeClr>
                </a:solidFill>
                <a:latin typeface="+mj-lt"/>
              </a:rPr>
              <a:t>PI, Alaska Native Tumor Registry</a:t>
            </a:r>
          </a:p>
          <a:p>
            <a:endParaRPr lang="en-US" sz="2400" dirty="0">
              <a:solidFill>
                <a:schemeClr val="tx1">
                  <a:lumMod val="75000"/>
                </a:schemeClr>
              </a:solidFill>
              <a:latin typeface="+mj-lt"/>
            </a:endParaRPr>
          </a:p>
          <a:p>
            <a:r>
              <a:rPr lang="en-US" sz="2000" dirty="0" smtClean="0">
                <a:solidFill>
                  <a:schemeClr val="tx1">
                    <a:lumMod val="75000"/>
                  </a:schemeClr>
                </a:solidFill>
                <a:latin typeface="+mj-lt"/>
              </a:rPr>
              <a:t>June </a:t>
            </a:r>
            <a:r>
              <a:rPr lang="en-US" sz="2000" dirty="0" smtClean="0">
                <a:solidFill>
                  <a:schemeClr val="tx1">
                    <a:lumMod val="75000"/>
                  </a:schemeClr>
                </a:solidFill>
                <a:latin typeface="+mj-lt"/>
              </a:rPr>
              <a:t>13</a:t>
            </a:r>
            <a:r>
              <a:rPr lang="en-US" sz="2000" baseline="30000" dirty="0" smtClean="0">
                <a:solidFill>
                  <a:schemeClr val="tx1">
                    <a:lumMod val="75000"/>
                  </a:schemeClr>
                </a:solidFill>
                <a:latin typeface="+mj-lt"/>
              </a:rPr>
              <a:t>th</a:t>
            </a:r>
            <a:r>
              <a:rPr lang="en-US" sz="2000" dirty="0" smtClean="0">
                <a:solidFill>
                  <a:schemeClr val="tx1">
                    <a:lumMod val="75000"/>
                  </a:schemeClr>
                </a:solidFill>
                <a:latin typeface="+mj-lt"/>
              </a:rPr>
              <a:t>, 2019</a:t>
            </a:r>
          </a:p>
          <a:p>
            <a:r>
              <a:rPr lang="en-US" sz="2000" dirty="0" smtClean="0">
                <a:solidFill>
                  <a:schemeClr val="tx1">
                    <a:lumMod val="75000"/>
                  </a:schemeClr>
                </a:solidFill>
                <a:latin typeface="+mj-lt"/>
              </a:rPr>
              <a:t>NAACCR/IARC Combined Meeting</a:t>
            </a:r>
            <a:endParaRPr lang="en-US" sz="2000" dirty="0">
              <a:solidFill>
                <a:schemeClr val="tx1">
                  <a:lumMod val="75000"/>
                </a:schemeClr>
              </a:solidFill>
              <a:latin typeface="+mj-lt"/>
            </a:endParaRPr>
          </a:p>
        </p:txBody>
      </p:sp>
    </p:spTree>
    <p:extLst>
      <p:ext uri="{BB962C8B-B14F-4D97-AF65-F5344CB8AC3E}">
        <p14:creationId xmlns:p14="http://schemas.microsoft.com/office/powerpoint/2010/main" val="4027338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Methods</a:t>
            </a:r>
            <a:endParaRPr lang="en-US" dirty="0"/>
          </a:p>
        </p:txBody>
      </p:sp>
      <p:sp>
        <p:nvSpPr>
          <p:cNvPr id="3" name="Content Placeholder 2"/>
          <p:cNvSpPr>
            <a:spLocks noGrp="1"/>
          </p:cNvSpPr>
          <p:nvPr>
            <p:ph idx="1"/>
          </p:nvPr>
        </p:nvSpPr>
        <p:spPr>
          <a:xfrm>
            <a:off x="457200" y="1311443"/>
            <a:ext cx="8229600" cy="4372338"/>
          </a:xfrm>
        </p:spPr>
        <p:txBody>
          <a:bodyPr>
            <a:noAutofit/>
          </a:bodyPr>
          <a:lstStyle/>
          <a:p>
            <a:pPr marL="0" indent="0">
              <a:buNone/>
            </a:pPr>
            <a:r>
              <a:rPr lang="en-US" sz="2400" b="1" dirty="0" smtClean="0">
                <a:latin typeface="+mj-lt"/>
              </a:rPr>
              <a:t>Incidence: </a:t>
            </a:r>
            <a:r>
              <a:rPr lang="en-US" sz="2400" dirty="0" smtClean="0">
                <a:latin typeface="+mj-lt"/>
              </a:rPr>
              <a:t>Alaska Native Tumor Registry</a:t>
            </a:r>
          </a:p>
          <a:p>
            <a:pPr marL="0" indent="0">
              <a:buNone/>
            </a:pPr>
            <a:r>
              <a:rPr lang="en-US" sz="2400" b="1" dirty="0" smtClean="0">
                <a:latin typeface="+mj-lt"/>
              </a:rPr>
              <a:t>Mortality: </a:t>
            </a:r>
            <a:r>
              <a:rPr lang="en-US" sz="2400" dirty="0" smtClean="0">
                <a:latin typeface="+mj-lt"/>
              </a:rPr>
              <a:t>National Center for Health Statistics</a:t>
            </a:r>
          </a:p>
          <a:p>
            <a:pPr marL="0" indent="0">
              <a:buNone/>
            </a:pPr>
            <a:r>
              <a:rPr lang="en-US" sz="2400" b="1" dirty="0" smtClean="0">
                <a:latin typeface="+mj-lt"/>
              </a:rPr>
              <a:t>Population: </a:t>
            </a:r>
            <a:r>
              <a:rPr lang="en-US" sz="2400" dirty="0" smtClean="0">
                <a:latin typeface="+mj-lt"/>
              </a:rPr>
              <a:t>SEER Program</a:t>
            </a:r>
          </a:p>
          <a:p>
            <a:pPr marL="0" indent="0">
              <a:buNone/>
            </a:pPr>
            <a:endParaRPr lang="en-US" sz="2400" dirty="0" smtClean="0">
              <a:latin typeface="+mj-lt"/>
            </a:endParaRPr>
          </a:p>
          <a:p>
            <a:pPr marL="0" indent="0">
              <a:buNone/>
            </a:pPr>
            <a:r>
              <a:rPr lang="en-US" sz="2400" dirty="0" smtClean="0">
                <a:latin typeface="+mj-lt"/>
              </a:rPr>
              <a:t>Analyses conducted using </a:t>
            </a:r>
            <a:r>
              <a:rPr lang="en-US" sz="2400" dirty="0" err="1" smtClean="0">
                <a:latin typeface="+mj-lt"/>
              </a:rPr>
              <a:t>DevCan</a:t>
            </a:r>
            <a:r>
              <a:rPr lang="en-US" sz="2400" dirty="0" smtClean="0">
                <a:latin typeface="+mj-lt"/>
              </a:rPr>
              <a:t> Software (NCI Surveillance Research Program)</a:t>
            </a:r>
          </a:p>
          <a:p>
            <a:pPr marL="0" indent="0">
              <a:buNone/>
            </a:pPr>
            <a:endParaRPr lang="en-US" sz="2400" dirty="0">
              <a:latin typeface="+mj-lt"/>
            </a:endParaRPr>
          </a:p>
          <a:p>
            <a:pPr marL="0" indent="0">
              <a:buNone/>
            </a:pPr>
            <a:r>
              <a:rPr lang="en-US" sz="2400" dirty="0" smtClean="0">
                <a:latin typeface="+mj-lt"/>
              </a:rPr>
              <a:t>Risk of developing or dying cancer for people born 2000-2016, by age 85 </a:t>
            </a:r>
            <a:r>
              <a:rPr lang="en-US" sz="2400" dirty="0" smtClean="0">
                <a:latin typeface="+mj-lt"/>
              </a:rPr>
              <a:t>years</a:t>
            </a:r>
          </a:p>
          <a:p>
            <a:pPr marL="0" indent="0">
              <a:buNone/>
            </a:pPr>
            <a:endParaRPr lang="en-US" sz="2400" dirty="0">
              <a:latin typeface="+mj-lt"/>
            </a:endParaRPr>
          </a:p>
          <a:p>
            <a:pPr marL="0" indent="0">
              <a:buNone/>
            </a:pPr>
            <a:r>
              <a:rPr lang="en-US" sz="2400" dirty="0" smtClean="0">
                <a:latin typeface="+mj-lt"/>
              </a:rPr>
              <a:t>All sites, breast, colorectal, lung, kidney cancers</a:t>
            </a:r>
            <a:endParaRPr lang="en-US" sz="2400" dirty="0">
              <a:latin typeface="+mj-lt"/>
            </a:endParaRPr>
          </a:p>
        </p:txBody>
      </p:sp>
    </p:spTree>
    <p:extLst>
      <p:ext uri="{BB962C8B-B14F-4D97-AF65-F5344CB8AC3E}">
        <p14:creationId xmlns:p14="http://schemas.microsoft.com/office/powerpoint/2010/main" val="333598486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Lifetime risk of developing cancer</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132072650"/>
              </p:ext>
            </p:extLst>
          </p:nvPr>
        </p:nvGraphicFramePr>
        <p:xfrm>
          <a:off x="993228" y="1978571"/>
          <a:ext cx="4918843" cy="3373822"/>
        </p:xfrm>
        <a:graphic>
          <a:graphicData uri="http://schemas.openxmlformats.org/drawingml/2006/table">
            <a:tbl>
              <a:tblPr firstRow="1">
                <a:tableStyleId>{5C22544A-7EE6-4342-B048-85BDC9FD1C3A}</a:tableStyleId>
              </a:tblPr>
              <a:tblGrid>
                <a:gridCol w="2252719">
                  <a:extLst>
                    <a:ext uri="{9D8B030D-6E8A-4147-A177-3AD203B41FA5}">
                      <a16:colId xmlns:a16="http://schemas.microsoft.com/office/drawing/2014/main" val="1581066174"/>
                    </a:ext>
                  </a:extLst>
                </a:gridCol>
                <a:gridCol w="1333062">
                  <a:extLst>
                    <a:ext uri="{9D8B030D-6E8A-4147-A177-3AD203B41FA5}">
                      <a16:colId xmlns:a16="http://schemas.microsoft.com/office/drawing/2014/main" val="3235887801"/>
                    </a:ext>
                  </a:extLst>
                </a:gridCol>
                <a:gridCol w="1333062">
                  <a:extLst>
                    <a:ext uri="{9D8B030D-6E8A-4147-A177-3AD203B41FA5}">
                      <a16:colId xmlns:a16="http://schemas.microsoft.com/office/drawing/2014/main" val="1958307563"/>
                    </a:ext>
                  </a:extLst>
                </a:gridCol>
              </a:tblGrid>
              <a:tr h="630335">
                <a:tc>
                  <a:txBody>
                    <a:bodyPr/>
                    <a:lstStyle/>
                    <a:p>
                      <a:pPr algn="l" fontAlgn="b"/>
                      <a:r>
                        <a:rPr lang="en-US" sz="2000" u="none" strike="noStrike" dirty="0">
                          <a:effectLst/>
                          <a:latin typeface="+mj-lt"/>
                        </a:rPr>
                        <a:t>Cancer Site</a:t>
                      </a:r>
                      <a:endParaRPr lang="en-US" sz="2000" b="0" i="0" u="none" strike="noStrike" dirty="0">
                        <a:solidFill>
                          <a:srgbClr val="000000"/>
                        </a:solidFill>
                        <a:effectLst/>
                        <a:latin typeface="+mj-lt"/>
                      </a:endParaRPr>
                    </a:p>
                  </a:txBody>
                  <a:tcPr marL="7620" marR="7620" marT="7620" marB="0" anchor="b"/>
                </a:tc>
                <a:tc gridSpan="2">
                  <a:txBody>
                    <a:bodyPr/>
                    <a:lstStyle/>
                    <a:p>
                      <a:pPr algn="ctr" fontAlgn="b"/>
                      <a:r>
                        <a:rPr lang="en-US" sz="2000" u="none" strike="noStrike" dirty="0">
                          <a:effectLst/>
                          <a:latin typeface="+mj-lt"/>
                        </a:rPr>
                        <a:t>Lifetime Risk</a:t>
                      </a:r>
                      <a:endParaRPr lang="en-US" sz="2000" b="0" i="0" u="none" strike="noStrike" dirty="0">
                        <a:solidFill>
                          <a:srgbClr val="000000"/>
                        </a:solidFill>
                        <a:effectLst/>
                        <a:latin typeface="+mj-lt"/>
                      </a:endParaRPr>
                    </a:p>
                  </a:txBody>
                  <a:tcPr marL="7620" marR="7620" marT="7620" marB="0" anchor="b"/>
                </a:tc>
                <a:tc hMerge="1">
                  <a:txBody>
                    <a:bodyPr/>
                    <a:lstStyle/>
                    <a:p>
                      <a:pPr algn="ctr" fontAlgn="b"/>
                      <a:endParaRPr lang="en-US" sz="2000" b="0" i="0" u="none" strike="noStrike" dirty="0">
                        <a:solidFill>
                          <a:srgbClr val="000000"/>
                        </a:solidFill>
                        <a:effectLst/>
                        <a:latin typeface="+mj-lt"/>
                      </a:endParaRPr>
                    </a:p>
                  </a:txBody>
                  <a:tcPr marL="7620" marR="7620" marT="7620" marB="0" anchor="b"/>
                </a:tc>
                <a:extLst>
                  <a:ext uri="{0D108BD9-81ED-4DB2-BD59-A6C34878D82A}">
                    <a16:rowId xmlns:a16="http://schemas.microsoft.com/office/drawing/2014/main" val="638289433"/>
                  </a:ext>
                </a:extLst>
              </a:tr>
              <a:tr h="644742">
                <a:tc>
                  <a:txBody>
                    <a:bodyPr/>
                    <a:lstStyle/>
                    <a:p>
                      <a:pPr algn="l" fontAlgn="b"/>
                      <a:r>
                        <a:rPr lang="en-US" sz="2000" u="none" strike="noStrike" dirty="0">
                          <a:effectLst/>
                          <a:latin typeface="+mj-lt"/>
                        </a:rPr>
                        <a:t>Lung and Bronchus</a:t>
                      </a:r>
                      <a:endParaRPr lang="en-US" sz="2000" b="0" i="0" u="none" strike="noStrike" dirty="0">
                        <a:solidFill>
                          <a:srgbClr val="000000"/>
                        </a:solidFill>
                        <a:effectLst/>
                        <a:latin typeface="+mj-lt"/>
                      </a:endParaRPr>
                    </a:p>
                  </a:txBody>
                  <a:tcPr marL="7620" marR="7620" marT="7620" marB="0" anchor="ctr"/>
                </a:tc>
                <a:tc>
                  <a:txBody>
                    <a:bodyPr/>
                    <a:lstStyle/>
                    <a:p>
                      <a:pPr algn="ctr" fontAlgn="b"/>
                      <a:r>
                        <a:rPr lang="en-US" sz="2000" u="none" strike="noStrike" dirty="0" smtClean="0">
                          <a:effectLst/>
                          <a:latin typeface="+mj-lt"/>
                        </a:rPr>
                        <a:t>1 in 12</a:t>
                      </a:r>
                      <a:endParaRPr lang="en-US" sz="2000" b="0" i="0" u="none" strike="noStrike" dirty="0">
                        <a:solidFill>
                          <a:srgbClr val="000000"/>
                        </a:solidFill>
                        <a:effectLst/>
                        <a:latin typeface="+mj-lt"/>
                      </a:endParaRPr>
                    </a:p>
                  </a:txBody>
                  <a:tcPr marL="7620" marR="7620" marT="7620" marB="0" anchor="ctr"/>
                </a:tc>
                <a:tc>
                  <a:txBody>
                    <a:bodyPr/>
                    <a:lstStyle/>
                    <a:p>
                      <a:pPr algn="ctr" fontAlgn="b"/>
                      <a:r>
                        <a:rPr lang="en-US" sz="2000" b="0" i="0" u="none" strike="noStrike" dirty="0" smtClean="0">
                          <a:solidFill>
                            <a:schemeClr val="tx1"/>
                          </a:solidFill>
                          <a:effectLst/>
                          <a:latin typeface="+mj-lt"/>
                        </a:rPr>
                        <a:t>8.6%</a:t>
                      </a:r>
                      <a:endParaRPr lang="en-US" sz="2000" b="0" i="0" u="none" strike="noStrike" dirty="0">
                        <a:solidFill>
                          <a:schemeClr val="tx1"/>
                        </a:solidFill>
                        <a:effectLst/>
                        <a:latin typeface="+mj-lt"/>
                      </a:endParaRPr>
                    </a:p>
                  </a:txBody>
                  <a:tcPr marL="7620" marR="7620" marT="7620" marB="0" anchor="ctr"/>
                </a:tc>
                <a:extLst>
                  <a:ext uri="{0D108BD9-81ED-4DB2-BD59-A6C34878D82A}">
                    <a16:rowId xmlns:a16="http://schemas.microsoft.com/office/drawing/2014/main" val="1149147949"/>
                  </a:ext>
                </a:extLst>
              </a:tr>
              <a:tr h="644742">
                <a:tc>
                  <a:txBody>
                    <a:bodyPr/>
                    <a:lstStyle/>
                    <a:p>
                      <a:pPr algn="l" fontAlgn="b"/>
                      <a:r>
                        <a:rPr lang="en-US" sz="2000" u="none" strike="noStrike" dirty="0">
                          <a:effectLst/>
                          <a:latin typeface="+mj-lt"/>
                        </a:rPr>
                        <a:t>Colon and Rectum</a:t>
                      </a:r>
                      <a:endParaRPr lang="en-US" sz="2000" b="0" i="0" u="none" strike="noStrike" dirty="0">
                        <a:solidFill>
                          <a:srgbClr val="000000"/>
                        </a:solidFill>
                        <a:effectLst/>
                        <a:latin typeface="+mj-lt"/>
                      </a:endParaRPr>
                    </a:p>
                  </a:txBody>
                  <a:tcPr marL="7620" marR="7620" marT="7620" marB="0" anchor="ctr"/>
                </a:tc>
                <a:tc>
                  <a:txBody>
                    <a:bodyPr/>
                    <a:lstStyle/>
                    <a:p>
                      <a:pPr algn="ctr" fontAlgn="b"/>
                      <a:r>
                        <a:rPr lang="en-US" sz="2000" u="none" strike="noStrike" dirty="0" smtClean="0">
                          <a:effectLst/>
                          <a:latin typeface="+mj-lt"/>
                        </a:rPr>
                        <a:t>1 in 14</a:t>
                      </a:r>
                      <a:endParaRPr lang="en-US" sz="2000" b="0" i="0" u="none" strike="noStrike" dirty="0">
                        <a:solidFill>
                          <a:srgbClr val="000000"/>
                        </a:solidFill>
                        <a:effectLst/>
                        <a:latin typeface="+mj-lt"/>
                      </a:endParaRPr>
                    </a:p>
                  </a:txBody>
                  <a:tcPr marL="7620" marR="7620" marT="7620" marB="0" anchor="ctr"/>
                </a:tc>
                <a:tc>
                  <a:txBody>
                    <a:bodyPr/>
                    <a:lstStyle/>
                    <a:p>
                      <a:pPr algn="ctr" fontAlgn="b"/>
                      <a:r>
                        <a:rPr lang="en-US" sz="2000" b="0" i="0" u="none" strike="noStrike" dirty="0" smtClean="0">
                          <a:solidFill>
                            <a:schemeClr val="tx1"/>
                          </a:solidFill>
                          <a:effectLst/>
                          <a:latin typeface="+mj-lt"/>
                        </a:rPr>
                        <a:t>7.1%</a:t>
                      </a:r>
                      <a:endParaRPr lang="en-US" sz="2000" b="0" i="0" u="none" strike="noStrike" dirty="0">
                        <a:solidFill>
                          <a:schemeClr val="tx1"/>
                        </a:solidFill>
                        <a:effectLst/>
                        <a:latin typeface="+mj-lt"/>
                      </a:endParaRPr>
                    </a:p>
                  </a:txBody>
                  <a:tcPr marL="7620" marR="7620" marT="7620" marB="0" anchor="ctr"/>
                </a:tc>
                <a:extLst>
                  <a:ext uri="{0D108BD9-81ED-4DB2-BD59-A6C34878D82A}">
                    <a16:rowId xmlns:a16="http://schemas.microsoft.com/office/drawing/2014/main" val="2820741494"/>
                  </a:ext>
                </a:extLst>
              </a:tr>
              <a:tr h="484667">
                <a:tc>
                  <a:txBody>
                    <a:bodyPr/>
                    <a:lstStyle/>
                    <a:p>
                      <a:pPr algn="l" fontAlgn="b"/>
                      <a:r>
                        <a:rPr lang="en-US" sz="2000" u="none" strike="noStrike" dirty="0">
                          <a:effectLst/>
                          <a:latin typeface="+mj-lt"/>
                        </a:rPr>
                        <a:t>Prostate (male)</a:t>
                      </a:r>
                      <a:endParaRPr lang="en-US" sz="2000" b="0" i="0" u="none" strike="noStrike" dirty="0">
                        <a:solidFill>
                          <a:srgbClr val="000000"/>
                        </a:solidFill>
                        <a:effectLst/>
                        <a:latin typeface="+mj-lt"/>
                      </a:endParaRPr>
                    </a:p>
                  </a:txBody>
                  <a:tcPr marL="7620" marR="7620" marT="7620" marB="0" anchor="ctr"/>
                </a:tc>
                <a:tc>
                  <a:txBody>
                    <a:bodyPr/>
                    <a:lstStyle/>
                    <a:p>
                      <a:pPr algn="ctr" fontAlgn="b"/>
                      <a:r>
                        <a:rPr lang="en-US" sz="2000" u="none" strike="noStrike" dirty="0" smtClean="0">
                          <a:effectLst/>
                          <a:latin typeface="+mj-lt"/>
                        </a:rPr>
                        <a:t>1 in 19</a:t>
                      </a:r>
                      <a:endParaRPr lang="en-US" sz="2000" b="0" i="0" u="none" strike="noStrike" dirty="0">
                        <a:solidFill>
                          <a:srgbClr val="000000"/>
                        </a:solidFill>
                        <a:effectLst/>
                        <a:latin typeface="+mj-lt"/>
                      </a:endParaRPr>
                    </a:p>
                  </a:txBody>
                  <a:tcPr marL="7620" marR="7620" marT="7620" marB="0" anchor="ctr"/>
                </a:tc>
                <a:tc>
                  <a:txBody>
                    <a:bodyPr/>
                    <a:lstStyle/>
                    <a:p>
                      <a:pPr algn="ctr" fontAlgn="b"/>
                      <a:r>
                        <a:rPr lang="en-US" sz="2000" b="0" i="0" u="none" strike="noStrike" dirty="0" smtClean="0">
                          <a:solidFill>
                            <a:schemeClr val="tx1"/>
                          </a:solidFill>
                          <a:effectLst/>
                          <a:latin typeface="+mj-lt"/>
                        </a:rPr>
                        <a:t>5.2%</a:t>
                      </a:r>
                      <a:endParaRPr lang="en-US" sz="2000" b="0" i="0" u="none" strike="noStrike" dirty="0">
                        <a:solidFill>
                          <a:schemeClr val="tx1"/>
                        </a:solidFill>
                        <a:effectLst/>
                        <a:latin typeface="+mj-lt"/>
                      </a:endParaRPr>
                    </a:p>
                  </a:txBody>
                  <a:tcPr marL="7620" marR="7620" marT="7620" marB="0" anchor="ctr"/>
                </a:tc>
                <a:extLst>
                  <a:ext uri="{0D108BD9-81ED-4DB2-BD59-A6C34878D82A}">
                    <a16:rowId xmlns:a16="http://schemas.microsoft.com/office/drawing/2014/main" val="2906126410"/>
                  </a:ext>
                </a:extLst>
              </a:tr>
              <a:tr h="644742">
                <a:tc>
                  <a:txBody>
                    <a:bodyPr/>
                    <a:lstStyle/>
                    <a:p>
                      <a:pPr algn="l" fontAlgn="b"/>
                      <a:r>
                        <a:rPr lang="en-US" sz="2000" u="none" strike="noStrike" dirty="0">
                          <a:effectLst/>
                          <a:latin typeface="+mj-lt"/>
                        </a:rPr>
                        <a:t>Kidney and Renal Pelvis</a:t>
                      </a:r>
                      <a:endParaRPr lang="en-US" sz="2000" b="0" i="0" u="none" strike="noStrike" dirty="0">
                        <a:solidFill>
                          <a:srgbClr val="000000"/>
                        </a:solidFill>
                        <a:effectLst/>
                        <a:latin typeface="+mj-lt"/>
                      </a:endParaRPr>
                    </a:p>
                  </a:txBody>
                  <a:tcPr marL="7620" marR="7620" marT="7620" marB="0" anchor="ctr"/>
                </a:tc>
                <a:tc>
                  <a:txBody>
                    <a:bodyPr/>
                    <a:lstStyle/>
                    <a:p>
                      <a:pPr algn="ctr" fontAlgn="b"/>
                      <a:r>
                        <a:rPr lang="en-US" sz="2000" u="none" strike="noStrike" dirty="0" smtClean="0">
                          <a:effectLst/>
                          <a:latin typeface="+mj-lt"/>
                        </a:rPr>
                        <a:t>1 in 45</a:t>
                      </a:r>
                      <a:endParaRPr lang="en-US" sz="2000" b="0" i="0" u="none" strike="noStrike" dirty="0">
                        <a:solidFill>
                          <a:srgbClr val="000000"/>
                        </a:solidFill>
                        <a:effectLst/>
                        <a:latin typeface="+mj-lt"/>
                      </a:endParaRPr>
                    </a:p>
                  </a:txBody>
                  <a:tcPr marL="7620" marR="7620" marT="7620" marB="0" anchor="ctr"/>
                </a:tc>
                <a:tc>
                  <a:txBody>
                    <a:bodyPr/>
                    <a:lstStyle/>
                    <a:p>
                      <a:pPr algn="ctr" fontAlgn="b"/>
                      <a:r>
                        <a:rPr lang="en-US" sz="2000" b="0" i="0" u="none" strike="noStrike" dirty="0" smtClean="0">
                          <a:solidFill>
                            <a:schemeClr val="tx1"/>
                          </a:solidFill>
                          <a:effectLst/>
                          <a:latin typeface="+mj-lt"/>
                        </a:rPr>
                        <a:t>2.2%</a:t>
                      </a:r>
                      <a:endParaRPr lang="en-US" sz="2000" b="0" i="0" u="none" strike="noStrike" dirty="0">
                        <a:solidFill>
                          <a:schemeClr val="tx1"/>
                        </a:solidFill>
                        <a:effectLst/>
                        <a:latin typeface="+mj-lt"/>
                      </a:endParaRPr>
                    </a:p>
                  </a:txBody>
                  <a:tcPr marL="7620" marR="7620" marT="7620" marB="0" anchor="ctr"/>
                </a:tc>
                <a:extLst>
                  <a:ext uri="{0D108BD9-81ED-4DB2-BD59-A6C34878D82A}">
                    <a16:rowId xmlns:a16="http://schemas.microsoft.com/office/drawing/2014/main" val="1704235984"/>
                  </a:ext>
                </a:extLst>
              </a:tr>
              <a:tr h="324594">
                <a:tc>
                  <a:txBody>
                    <a:bodyPr/>
                    <a:lstStyle/>
                    <a:p>
                      <a:pPr algn="l" fontAlgn="b"/>
                      <a:r>
                        <a:rPr lang="en-US" sz="2000" u="none" strike="noStrike">
                          <a:effectLst/>
                          <a:latin typeface="+mj-lt"/>
                        </a:rPr>
                        <a:t>Stomach</a:t>
                      </a:r>
                      <a:endParaRPr lang="en-US" sz="2000" b="0" i="0" u="none" strike="noStrike">
                        <a:solidFill>
                          <a:srgbClr val="000000"/>
                        </a:solidFill>
                        <a:effectLst/>
                        <a:latin typeface="+mj-lt"/>
                      </a:endParaRPr>
                    </a:p>
                  </a:txBody>
                  <a:tcPr marL="7620" marR="7620" marT="7620" marB="0" anchor="ctr"/>
                </a:tc>
                <a:tc>
                  <a:txBody>
                    <a:bodyPr/>
                    <a:lstStyle/>
                    <a:p>
                      <a:pPr algn="ctr" fontAlgn="b"/>
                      <a:r>
                        <a:rPr lang="en-US" sz="2000" u="none" strike="noStrike" dirty="0">
                          <a:effectLst/>
                          <a:latin typeface="+mj-lt"/>
                        </a:rPr>
                        <a:t>1 in 47</a:t>
                      </a:r>
                      <a:endParaRPr lang="en-US" sz="2000" b="0" i="0" u="none" strike="noStrike" dirty="0">
                        <a:solidFill>
                          <a:srgbClr val="000000"/>
                        </a:solidFill>
                        <a:effectLst/>
                        <a:latin typeface="+mj-lt"/>
                      </a:endParaRPr>
                    </a:p>
                  </a:txBody>
                  <a:tcPr marL="7620" marR="7620" marT="7620" marB="0" anchor="ctr"/>
                </a:tc>
                <a:tc>
                  <a:txBody>
                    <a:bodyPr/>
                    <a:lstStyle/>
                    <a:p>
                      <a:pPr algn="ctr" fontAlgn="b"/>
                      <a:r>
                        <a:rPr lang="en-US" sz="2000" b="0" i="0" u="none" strike="noStrike" dirty="0" smtClean="0">
                          <a:solidFill>
                            <a:schemeClr val="tx1"/>
                          </a:solidFill>
                          <a:effectLst/>
                          <a:latin typeface="+mj-lt"/>
                        </a:rPr>
                        <a:t>2.1%</a:t>
                      </a:r>
                      <a:endParaRPr lang="en-US" sz="2000" b="0" i="0" u="none" strike="noStrike" dirty="0">
                        <a:solidFill>
                          <a:schemeClr val="tx1"/>
                        </a:solidFill>
                        <a:effectLst/>
                        <a:latin typeface="+mj-lt"/>
                      </a:endParaRPr>
                    </a:p>
                  </a:txBody>
                  <a:tcPr marL="7620" marR="7620" marT="7620" marB="0" anchor="ctr"/>
                </a:tc>
                <a:extLst>
                  <a:ext uri="{0D108BD9-81ED-4DB2-BD59-A6C34878D82A}">
                    <a16:rowId xmlns:a16="http://schemas.microsoft.com/office/drawing/2014/main" val="2475093773"/>
                  </a:ext>
                </a:extLst>
              </a:tr>
            </a:tbl>
          </a:graphicData>
        </a:graphic>
      </p:graphicFrame>
      <p:pic>
        <p:nvPicPr>
          <p:cNvPr id="2050" name="Picture 2" descr="Image result for clipart grey m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97809" y="1744079"/>
            <a:ext cx="1586515" cy="40845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793508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Lifetime risk of dying from cancer</a:t>
            </a:r>
            <a:endParaRPr lang="en-US" dirty="0"/>
          </a:p>
        </p:txBody>
      </p:sp>
      <p:pic>
        <p:nvPicPr>
          <p:cNvPr id="4" name="Picture 2" descr="Image result for clipart grey m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97809" y="1744079"/>
            <a:ext cx="1586515" cy="408458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Content Placeholder 3"/>
          <p:cNvGraphicFramePr>
            <a:graphicFrameLocks noGrp="1"/>
          </p:cNvGraphicFramePr>
          <p:nvPr>
            <p:ph idx="1"/>
            <p:extLst>
              <p:ext uri="{D42A27DB-BD31-4B8C-83A1-F6EECF244321}">
                <p14:modId xmlns:p14="http://schemas.microsoft.com/office/powerpoint/2010/main" val="555079981"/>
              </p:ext>
            </p:extLst>
          </p:nvPr>
        </p:nvGraphicFramePr>
        <p:xfrm>
          <a:off x="993228" y="1978571"/>
          <a:ext cx="4918843" cy="3280630"/>
        </p:xfrm>
        <a:graphic>
          <a:graphicData uri="http://schemas.openxmlformats.org/drawingml/2006/table">
            <a:tbl>
              <a:tblPr firstRow="1">
                <a:tableStyleId>{5C22544A-7EE6-4342-B048-85BDC9FD1C3A}</a:tableStyleId>
              </a:tblPr>
              <a:tblGrid>
                <a:gridCol w="2252719">
                  <a:extLst>
                    <a:ext uri="{9D8B030D-6E8A-4147-A177-3AD203B41FA5}">
                      <a16:colId xmlns:a16="http://schemas.microsoft.com/office/drawing/2014/main" val="1581066174"/>
                    </a:ext>
                  </a:extLst>
                </a:gridCol>
                <a:gridCol w="1333062">
                  <a:extLst>
                    <a:ext uri="{9D8B030D-6E8A-4147-A177-3AD203B41FA5}">
                      <a16:colId xmlns:a16="http://schemas.microsoft.com/office/drawing/2014/main" val="3235887801"/>
                    </a:ext>
                  </a:extLst>
                </a:gridCol>
                <a:gridCol w="1333062">
                  <a:extLst>
                    <a:ext uri="{9D8B030D-6E8A-4147-A177-3AD203B41FA5}">
                      <a16:colId xmlns:a16="http://schemas.microsoft.com/office/drawing/2014/main" val="1397039520"/>
                    </a:ext>
                  </a:extLst>
                </a:gridCol>
              </a:tblGrid>
              <a:tr h="630335">
                <a:tc>
                  <a:txBody>
                    <a:bodyPr/>
                    <a:lstStyle/>
                    <a:p>
                      <a:pPr algn="l" fontAlgn="b"/>
                      <a:r>
                        <a:rPr lang="en-US" sz="2000" u="none" strike="noStrike" dirty="0">
                          <a:effectLst/>
                          <a:latin typeface="+mj-lt"/>
                        </a:rPr>
                        <a:t>Cancer Site</a:t>
                      </a:r>
                      <a:endParaRPr lang="en-US" sz="2000" b="0" i="0" u="none" strike="noStrike" dirty="0">
                        <a:solidFill>
                          <a:srgbClr val="000000"/>
                        </a:solidFill>
                        <a:effectLst/>
                        <a:latin typeface="+mj-lt"/>
                      </a:endParaRPr>
                    </a:p>
                  </a:txBody>
                  <a:tcPr marL="7620" marR="7620" marT="7620" marB="0" anchor="b"/>
                </a:tc>
                <a:tc gridSpan="2">
                  <a:txBody>
                    <a:bodyPr/>
                    <a:lstStyle/>
                    <a:p>
                      <a:pPr algn="ctr" fontAlgn="b"/>
                      <a:r>
                        <a:rPr lang="en-US" sz="2000" u="none" strike="noStrike" dirty="0">
                          <a:effectLst/>
                          <a:latin typeface="+mj-lt"/>
                        </a:rPr>
                        <a:t>Lifetime Risk</a:t>
                      </a:r>
                      <a:endParaRPr lang="en-US" sz="2000" b="0" i="0" u="none" strike="noStrike" dirty="0">
                        <a:solidFill>
                          <a:srgbClr val="000000"/>
                        </a:solidFill>
                        <a:effectLst/>
                        <a:latin typeface="+mj-lt"/>
                      </a:endParaRPr>
                    </a:p>
                  </a:txBody>
                  <a:tcPr marL="7620" marR="7620" marT="7620" marB="0" anchor="b"/>
                </a:tc>
                <a:tc hMerge="1">
                  <a:txBody>
                    <a:bodyPr/>
                    <a:lstStyle/>
                    <a:p>
                      <a:pPr algn="ctr" fontAlgn="b"/>
                      <a:endParaRPr lang="en-US" sz="2000" b="0" i="0" u="none" strike="noStrike" dirty="0">
                        <a:solidFill>
                          <a:srgbClr val="000000"/>
                        </a:solidFill>
                        <a:effectLst/>
                        <a:latin typeface="+mj-lt"/>
                      </a:endParaRPr>
                    </a:p>
                  </a:txBody>
                  <a:tcPr marL="7620" marR="7620" marT="7620" marB="0" anchor="b"/>
                </a:tc>
                <a:extLst>
                  <a:ext uri="{0D108BD9-81ED-4DB2-BD59-A6C34878D82A}">
                    <a16:rowId xmlns:a16="http://schemas.microsoft.com/office/drawing/2014/main" val="638289433"/>
                  </a:ext>
                </a:extLst>
              </a:tr>
              <a:tr h="644742">
                <a:tc>
                  <a:txBody>
                    <a:bodyPr/>
                    <a:lstStyle/>
                    <a:p>
                      <a:pPr algn="l" fontAlgn="b"/>
                      <a:r>
                        <a:rPr lang="en-US" sz="2000" b="0" i="0" u="none" strike="noStrike">
                          <a:solidFill>
                            <a:schemeClr val="tx1"/>
                          </a:solidFill>
                          <a:effectLst/>
                          <a:latin typeface="+mj-lt"/>
                        </a:rPr>
                        <a:t>Lung and Bronchus</a:t>
                      </a:r>
                    </a:p>
                  </a:txBody>
                  <a:tcPr marL="7620" marR="7620" marT="7620" marB="0" anchor="b"/>
                </a:tc>
                <a:tc>
                  <a:txBody>
                    <a:bodyPr/>
                    <a:lstStyle/>
                    <a:p>
                      <a:pPr algn="ctr" fontAlgn="b"/>
                      <a:r>
                        <a:rPr lang="en-US" sz="2000" b="0" i="0" u="none" strike="noStrike">
                          <a:solidFill>
                            <a:schemeClr val="tx1"/>
                          </a:solidFill>
                          <a:effectLst/>
                          <a:latin typeface="+mj-lt"/>
                        </a:rPr>
                        <a:t>1 in 14</a:t>
                      </a:r>
                    </a:p>
                  </a:txBody>
                  <a:tcPr marL="7620" marR="7620" marT="7620" marB="0" anchor="b"/>
                </a:tc>
                <a:tc>
                  <a:txBody>
                    <a:bodyPr/>
                    <a:lstStyle/>
                    <a:p>
                      <a:pPr algn="ctr" fontAlgn="b"/>
                      <a:r>
                        <a:rPr lang="en-US" sz="2000" b="0" i="0" u="none" strike="noStrike" dirty="0" smtClean="0">
                          <a:solidFill>
                            <a:schemeClr val="tx1"/>
                          </a:solidFill>
                          <a:effectLst/>
                          <a:latin typeface="+mj-lt"/>
                        </a:rPr>
                        <a:t>6.9%</a:t>
                      </a:r>
                      <a:endParaRPr lang="en-US" sz="2000" b="0" i="0" u="none" strike="noStrike" dirty="0">
                        <a:solidFill>
                          <a:schemeClr val="tx1"/>
                        </a:solidFill>
                        <a:effectLst/>
                        <a:latin typeface="+mj-lt"/>
                      </a:endParaRPr>
                    </a:p>
                  </a:txBody>
                  <a:tcPr marL="7620" marR="7620" marT="7620" marB="0" anchor="b"/>
                </a:tc>
                <a:extLst>
                  <a:ext uri="{0D108BD9-81ED-4DB2-BD59-A6C34878D82A}">
                    <a16:rowId xmlns:a16="http://schemas.microsoft.com/office/drawing/2014/main" val="1149147949"/>
                  </a:ext>
                </a:extLst>
              </a:tr>
              <a:tr h="530076">
                <a:tc>
                  <a:txBody>
                    <a:bodyPr/>
                    <a:lstStyle/>
                    <a:p>
                      <a:pPr algn="l" fontAlgn="b"/>
                      <a:r>
                        <a:rPr lang="en-US" sz="2000" b="0" i="0" u="none" strike="noStrike" dirty="0">
                          <a:solidFill>
                            <a:schemeClr val="tx1"/>
                          </a:solidFill>
                          <a:effectLst/>
                          <a:latin typeface="+mj-lt"/>
                        </a:rPr>
                        <a:t>Colon and Rectum</a:t>
                      </a:r>
                    </a:p>
                  </a:txBody>
                  <a:tcPr marL="7620" marR="7620" marT="7620" marB="0" anchor="b"/>
                </a:tc>
                <a:tc>
                  <a:txBody>
                    <a:bodyPr/>
                    <a:lstStyle/>
                    <a:p>
                      <a:pPr algn="ctr" fontAlgn="b"/>
                      <a:r>
                        <a:rPr lang="en-US" sz="2000" b="0" i="0" u="none" strike="noStrike">
                          <a:solidFill>
                            <a:schemeClr val="tx1"/>
                          </a:solidFill>
                          <a:effectLst/>
                          <a:latin typeface="+mj-lt"/>
                        </a:rPr>
                        <a:t>1 in 32</a:t>
                      </a:r>
                    </a:p>
                  </a:txBody>
                  <a:tcPr marL="7620" marR="7620" marT="7620" marB="0" anchor="b"/>
                </a:tc>
                <a:tc>
                  <a:txBody>
                    <a:bodyPr/>
                    <a:lstStyle/>
                    <a:p>
                      <a:pPr algn="ctr" fontAlgn="b"/>
                      <a:r>
                        <a:rPr lang="en-US" sz="2000" b="0" i="0" u="none" strike="noStrike" dirty="0" smtClean="0">
                          <a:solidFill>
                            <a:schemeClr val="tx1"/>
                          </a:solidFill>
                          <a:effectLst/>
                          <a:latin typeface="+mj-lt"/>
                        </a:rPr>
                        <a:t>3.1%</a:t>
                      </a:r>
                      <a:endParaRPr lang="en-US" sz="2000" b="0" i="0" u="none" strike="noStrike" dirty="0">
                        <a:solidFill>
                          <a:schemeClr val="tx1"/>
                        </a:solidFill>
                        <a:effectLst/>
                        <a:latin typeface="+mj-lt"/>
                      </a:endParaRPr>
                    </a:p>
                  </a:txBody>
                  <a:tcPr marL="7620" marR="7620" marT="7620" marB="0" anchor="b"/>
                </a:tc>
                <a:extLst>
                  <a:ext uri="{0D108BD9-81ED-4DB2-BD59-A6C34878D82A}">
                    <a16:rowId xmlns:a16="http://schemas.microsoft.com/office/drawing/2014/main" val="2820741494"/>
                  </a:ext>
                </a:extLst>
              </a:tr>
              <a:tr h="484667">
                <a:tc>
                  <a:txBody>
                    <a:bodyPr/>
                    <a:lstStyle/>
                    <a:p>
                      <a:pPr algn="l" fontAlgn="b"/>
                      <a:r>
                        <a:rPr lang="en-US" sz="2000" b="0" i="0" u="none" strike="noStrike">
                          <a:solidFill>
                            <a:schemeClr val="tx1"/>
                          </a:solidFill>
                          <a:effectLst/>
                          <a:latin typeface="+mj-lt"/>
                        </a:rPr>
                        <a:t>Prostate (male)</a:t>
                      </a:r>
                    </a:p>
                  </a:txBody>
                  <a:tcPr marL="7620" marR="7620" marT="7620" marB="0" anchor="b"/>
                </a:tc>
                <a:tc>
                  <a:txBody>
                    <a:bodyPr/>
                    <a:lstStyle/>
                    <a:p>
                      <a:pPr algn="ctr" fontAlgn="b"/>
                      <a:r>
                        <a:rPr lang="en-US" sz="2000" b="0" i="0" u="none" strike="noStrike">
                          <a:solidFill>
                            <a:schemeClr val="tx1"/>
                          </a:solidFill>
                          <a:effectLst/>
                          <a:latin typeface="+mj-lt"/>
                        </a:rPr>
                        <a:t>1 in 70</a:t>
                      </a:r>
                    </a:p>
                  </a:txBody>
                  <a:tcPr marL="7620" marR="7620" marT="7620" marB="0" anchor="b"/>
                </a:tc>
                <a:tc>
                  <a:txBody>
                    <a:bodyPr/>
                    <a:lstStyle/>
                    <a:p>
                      <a:pPr algn="ctr" fontAlgn="b"/>
                      <a:r>
                        <a:rPr lang="en-US" sz="2000" b="0" i="0" u="none" strike="noStrike" dirty="0" smtClean="0">
                          <a:solidFill>
                            <a:schemeClr val="tx1"/>
                          </a:solidFill>
                          <a:effectLst/>
                          <a:latin typeface="+mj-lt"/>
                        </a:rPr>
                        <a:t>1.4%</a:t>
                      </a:r>
                      <a:endParaRPr lang="en-US" sz="2000" b="0" i="0" u="none" strike="noStrike" dirty="0">
                        <a:solidFill>
                          <a:schemeClr val="tx1"/>
                        </a:solidFill>
                        <a:effectLst/>
                        <a:latin typeface="+mj-lt"/>
                      </a:endParaRPr>
                    </a:p>
                  </a:txBody>
                  <a:tcPr marL="7620" marR="7620" marT="7620" marB="0" anchor="b"/>
                </a:tc>
                <a:extLst>
                  <a:ext uri="{0D108BD9-81ED-4DB2-BD59-A6C34878D82A}">
                    <a16:rowId xmlns:a16="http://schemas.microsoft.com/office/drawing/2014/main" val="2906126410"/>
                  </a:ext>
                </a:extLst>
              </a:tr>
              <a:tr h="484912">
                <a:tc>
                  <a:txBody>
                    <a:bodyPr/>
                    <a:lstStyle/>
                    <a:p>
                      <a:pPr algn="l" fontAlgn="b"/>
                      <a:r>
                        <a:rPr lang="en-US" sz="2000" b="0" i="0" u="none" strike="noStrike" dirty="0">
                          <a:solidFill>
                            <a:schemeClr val="tx1"/>
                          </a:solidFill>
                          <a:effectLst/>
                          <a:latin typeface="+mj-lt"/>
                        </a:rPr>
                        <a:t>Stomach</a:t>
                      </a:r>
                    </a:p>
                  </a:txBody>
                  <a:tcPr marL="7620" marR="7620" marT="7620" marB="0" anchor="b"/>
                </a:tc>
                <a:tc>
                  <a:txBody>
                    <a:bodyPr/>
                    <a:lstStyle/>
                    <a:p>
                      <a:pPr algn="ctr" fontAlgn="b"/>
                      <a:r>
                        <a:rPr lang="en-US" sz="2000" b="0" i="0" u="none" strike="noStrike">
                          <a:solidFill>
                            <a:schemeClr val="tx1"/>
                          </a:solidFill>
                          <a:effectLst/>
                          <a:latin typeface="+mj-lt"/>
                        </a:rPr>
                        <a:t>1 in 74</a:t>
                      </a:r>
                    </a:p>
                  </a:txBody>
                  <a:tcPr marL="7620" marR="7620" marT="7620" marB="0" anchor="b"/>
                </a:tc>
                <a:tc>
                  <a:txBody>
                    <a:bodyPr/>
                    <a:lstStyle/>
                    <a:p>
                      <a:pPr algn="ctr" fontAlgn="b"/>
                      <a:r>
                        <a:rPr lang="en-US" sz="2000" b="0" i="0" u="none" strike="noStrike" dirty="0" smtClean="0">
                          <a:solidFill>
                            <a:schemeClr val="tx1"/>
                          </a:solidFill>
                          <a:effectLst/>
                          <a:latin typeface="+mj-lt"/>
                        </a:rPr>
                        <a:t>1.3%</a:t>
                      </a:r>
                      <a:endParaRPr lang="en-US" sz="2000" b="0" i="0" u="none" strike="noStrike" dirty="0">
                        <a:solidFill>
                          <a:schemeClr val="tx1"/>
                        </a:solidFill>
                        <a:effectLst/>
                        <a:latin typeface="+mj-lt"/>
                      </a:endParaRPr>
                    </a:p>
                  </a:txBody>
                  <a:tcPr marL="7620" marR="7620" marT="7620" marB="0" anchor="b"/>
                </a:tc>
                <a:extLst>
                  <a:ext uri="{0D108BD9-81ED-4DB2-BD59-A6C34878D82A}">
                    <a16:rowId xmlns:a16="http://schemas.microsoft.com/office/drawing/2014/main" val="1704235984"/>
                  </a:ext>
                </a:extLst>
              </a:tr>
              <a:tr h="505898">
                <a:tc>
                  <a:txBody>
                    <a:bodyPr/>
                    <a:lstStyle/>
                    <a:p>
                      <a:pPr algn="l" fontAlgn="b"/>
                      <a:r>
                        <a:rPr lang="en-US" sz="2000" b="0" i="0" u="none" strike="noStrike">
                          <a:solidFill>
                            <a:schemeClr val="tx1"/>
                          </a:solidFill>
                          <a:effectLst/>
                          <a:latin typeface="+mj-lt"/>
                        </a:rPr>
                        <a:t>Pancreas</a:t>
                      </a:r>
                    </a:p>
                  </a:txBody>
                  <a:tcPr marL="7620" marR="7620" marT="7620" marB="0" anchor="b"/>
                </a:tc>
                <a:tc>
                  <a:txBody>
                    <a:bodyPr/>
                    <a:lstStyle/>
                    <a:p>
                      <a:pPr algn="ctr" fontAlgn="b"/>
                      <a:r>
                        <a:rPr lang="en-US" sz="2000" b="0" i="0" u="none" strike="noStrike" dirty="0">
                          <a:solidFill>
                            <a:schemeClr val="tx1"/>
                          </a:solidFill>
                          <a:effectLst/>
                          <a:latin typeface="+mj-lt"/>
                        </a:rPr>
                        <a:t>1 in 87</a:t>
                      </a:r>
                    </a:p>
                  </a:txBody>
                  <a:tcPr marL="7620" marR="7620" marT="7620" marB="0" anchor="b"/>
                </a:tc>
                <a:tc>
                  <a:txBody>
                    <a:bodyPr/>
                    <a:lstStyle/>
                    <a:p>
                      <a:pPr algn="ctr" fontAlgn="b"/>
                      <a:r>
                        <a:rPr lang="en-US" sz="2000" b="0" i="0" u="none" strike="noStrike" dirty="0" smtClean="0">
                          <a:solidFill>
                            <a:schemeClr val="tx1"/>
                          </a:solidFill>
                          <a:effectLst/>
                          <a:latin typeface="+mj-lt"/>
                        </a:rPr>
                        <a:t>1.2%</a:t>
                      </a:r>
                      <a:endParaRPr lang="en-US" sz="2000" b="0" i="0" u="none" strike="noStrike" dirty="0">
                        <a:solidFill>
                          <a:schemeClr val="tx1"/>
                        </a:solidFill>
                        <a:effectLst/>
                        <a:latin typeface="+mj-lt"/>
                      </a:endParaRPr>
                    </a:p>
                  </a:txBody>
                  <a:tcPr marL="7620" marR="7620" marT="7620" marB="0" anchor="b"/>
                </a:tc>
                <a:extLst>
                  <a:ext uri="{0D108BD9-81ED-4DB2-BD59-A6C34878D82A}">
                    <a16:rowId xmlns:a16="http://schemas.microsoft.com/office/drawing/2014/main" val="2475093773"/>
                  </a:ext>
                </a:extLst>
              </a:tr>
            </a:tbl>
          </a:graphicData>
        </a:graphic>
      </p:graphicFrame>
    </p:spTree>
    <p:extLst>
      <p:ext uri="{BB962C8B-B14F-4D97-AF65-F5344CB8AC3E}">
        <p14:creationId xmlns:p14="http://schemas.microsoft.com/office/powerpoint/2010/main" val="371901729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Lifetime risk of developing cancer</a:t>
            </a:r>
            <a:endParaRPr lang="en-US" dirty="0"/>
          </a:p>
        </p:txBody>
      </p:sp>
      <p:pic>
        <p:nvPicPr>
          <p:cNvPr id="3078" name="Picture 6"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072" y="1600201"/>
            <a:ext cx="1936149" cy="415289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Content Placeholder 3"/>
          <p:cNvGraphicFramePr>
            <a:graphicFrameLocks noGrp="1"/>
          </p:cNvGraphicFramePr>
          <p:nvPr>
            <p:ph idx="1"/>
            <p:extLst>
              <p:ext uri="{D42A27DB-BD31-4B8C-83A1-F6EECF244321}">
                <p14:modId xmlns:p14="http://schemas.microsoft.com/office/powerpoint/2010/main" val="1780814494"/>
              </p:ext>
            </p:extLst>
          </p:nvPr>
        </p:nvGraphicFramePr>
        <p:xfrm>
          <a:off x="2878737" y="2159875"/>
          <a:ext cx="5272035" cy="2962334"/>
        </p:xfrm>
        <a:graphic>
          <a:graphicData uri="http://schemas.openxmlformats.org/drawingml/2006/table">
            <a:tbl>
              <a:tblPr firstRow="1">
                <a:tableStyleId>{5C22544A-7EE6-4342-B048-85BDC9FD1C3A}</a:tableStyleId>
              </a:tblPr>
              <a:tblGrid>
                <a:gridCol w="2414473">
                  <a:extLst>
                    <a:ext uri="{9D8B030D-6E8A-4147-A177-3AD203B41FA5}">
                      <a16:colId xmlns:a16="http://schemas.microsoft.com/office/drawing/2014/main" val="1581066174"/>
                    </a:ext>
                  </a:extLst>
                </a:gridCol>
                <a:gridCol w="1428781">
                  <a:extLst>
                    <a:ext uri="{9D8B030D-6E8A-4147-A177-3AD203B41FA5}">
                      <a16:colId xmlns:a16="http://schemas.microsoft.com/office/drawing/2014/main" val="3235887801"/>
                    </a:ext>
                  </a:extLst>
                </a:gridCol>
                <a:gridCol w="1428781">
                  <a:extLst>
                    <a:ext uri="{9D8B030D-6E8A-4147-A177-3AD203B41FA5}">
                      <a16:colId xmlns:a16="http://schemas.microsoft.com/office/drawing/2014/main" val="313214982"/>
                    </a:ext>
                  </a:extLst>
                </a:gridCol>
              </a:tblGrid>
              <a:tr h="516944">
                <a:tc>
                  <a:txBody>
                    <a:bodyPr/>
                    <a:lstStyle/>
                    <a:p>
                      <a:pPr algn="l" fontAlgn="b"/>
                      <a:r>
                        <a:rPr lang="en-US" sz="2000" u="none" strike="noStrike" dirty="0">
                          <a:effectLst/>
                          <a:latin typeface="+mj-lt"/>
                        </a:rPr>
                        <a:t>Cancer Site</a:t>
                      </a:r>
                      <a:endParaRPr lang="en-US" sz="2000" b="0" i="0" u="none" strike="noStrike" dirty="0">
                        <a:solidFill>
                          <a:srgbClr val="000000"/>
                        </a:solidFill>
                        <a:effectLst/>
                        <a:latin typeface="+mj-lt"/>
                      </a:endParaRPr>
                    </a:p>
                  </a:txBody>
                  <a:tcPr marL="7620" marR="7620" marT="7620" marB="0" anchor="b">
                    <a:solidFill>
                      <a:schemeClr val="accent2"/>
                    </a:solidFill>
                  </a:tcPr>
                </a:tc>
                <a:tc gridSpan="2">
                  <a:txBody>
                    <a:bodyPr/>
                    <a:lstStyle/>
                    <a:p>
                      <a:pPr algn="ctr" fontAlgn="b"/>
                      <a:r>
                        <a:rPr lang="en-US" sz="2000" u="none" strike="noStrike" dirty="0">
                          <a:effectLst/>
                          <a:latin typeface="+mj-lt"/>
                        </a:rPr>
                        <a:t>Lifetime Risk</a:t>
                      </a:r>
                      <a:endParaRPr lang="en-US" sz="2000" b="0" i="0" u="none" strike="noStrike" dirty="0">
                        <a:solidFill>
                          <a:srgbClr val="000000"/>
                        </a:solidFill>
                        <a:effectLst/>
                        <a:latin typeface="+mj-lt"/>
                      </a:endParaRPr>
                    </a:p>
                  </a:txBody>
                  <a:tcPr marL="7620" marR="7620" marT="7620" marB="0" anchor="b">
                    <a:solidFill>
                      <a:schemeClr val="accent2"/>
                    </a:solidFill>
                  </a:tcPr>
                </a:tc>
                <a:tc hMerge="1">
                  <a:txBody>
                    <a:bodyPr/>
                    <a:lstStyle/>
                    <a:p>
                      <a:pPr algn="ctr" fontAlgn="b"/>
                      <a:endParaRPr lang="en-US" sz="2000" b="0" i="0" u="none" strike="noStrike" dirty="0">
                        <a:solidFill>
                          <a:srgbClr val="000000"/>
                        </a:solidFill>
                        <a:effectLst/>
                        <a:latin typeface="+mj-lt"/>
                      </a:endParaRPr>
                    </a:p>
                  </a:txBody>
                  <a:tcPr marL="7620" marR="7620" marT="7620" marB="0" anchor="b">
                    <a:solidFill>
                      <a:schemeClr val="accent2"/>
                    </a:solidFill>
                  </a:tcPr>
                </a:tc>
                <a:extLst>
                  <a:ext uri="{0D108BD9-81ED-4DB2-BD59-A6C34878D82A}">
                    <a16:rowId xmlns:a16="http://schemas.microsoft.com/office/drawing/2014/main" val="638289433"/>
                  </a:ext>
                </a:extLst>
              </a:tr>
              <a:tr h="492050">
                <a:tc>
                  <a:txBody>
                    <a:bodyPr/>
                    <a:lstStyle/>
                    <a:p>
                      <a:pPr algn="l" fontAlgn="b"/>
                      <a:r>
                        <a:rPr lang="en-US" sz="2000" b="0" i="0" u="none" strike="noStrike" dirty="0">
                          <a:solidFill>
                            <a:schemeClr val="tx1"/>
                          </a:solidFill>
                          <a:effectLst/>
                          <a:latin typeface="+mj-lt"/>
                        </a:rPr>
                        <a:t>Breast </a:t>
                      </a:r>
                    </a:p>
                  </a:txBody>
                  <a:tcPr marL="7620" marR="7620" marT="7620" marB="0" anchor="b">
                    <a:solidFill>
                      <a:schemeClr val="accent2">
                        <a:lumMod val="20000"/>
                        <a:lumOff val="80000"/>
                      </a:schemeClr>
                    </a:solidFill>
                  </a:tcPr>
                </a:tc>
                <a:tc>
                  <a:txBody>
                    <a:bodyPr/>
                    <a:lstStyle/>
                    <a:p>
                      <a:pPr algn="ctr" fontAlgn="b"/>
                      <a:r>
                        <a:rPr lang="en-US" sz="2000" b="0" i="0" u="none" strike="noStrike" dirty="0">
                          <a:solidFill>
                            <a:schemeClr val="tx1"/>
                          </a:solidFill>
                          <a:effectLst/>
                          <a:latin typeface="+mj-lt"/>
                        </a:rPr>
                        <a:t>1 in 8</a:t>
                      </a:r>
                    </a:p>
                  </a:txBody>
                  <a:tcPr marL="7620" marR="7620" marT="7620" marB="0" anchor="b">
                    <a:solidFill>
                      <a:schemeClr val="accent2">
                        <a:lumMod val="20000"/>
                        <a:lumOff val="80000"/>
                      </a:schemeClr>
                    </a:solidFill>
                  </a:tcPr>
                </a:tc>
                <a:tc>
                  <a:txBody>
                    <a:bodyPr/>
                    <a:lstStyle/>
                    <a:p>
                      <a:pPr algn="ctr" fontAlgn="b"/>
                      <a:r>
                        <a:rPr lang="en-US" sz="2000" b="0" i="0" u="none" strike="noStrike" dirty="0" smtClean="0">
                          <a:solidFill>
                            <a:schemeClr val="tx1"/>
                          </a:solidFill>
                          <a:effectLst/>
                          <a:latin typeface="+mj-lt"/>
                        </a:rPr>
                        <a:t>12.0%</a:t>
                      </a:r>
                      <a:endParaRPr lang="en-US" sz="2000" b="0" i="0" u="none" strike="noStrike" dirty="0">
                        <a:solidFill>
                          <a:schemeClr val="tx1"/>
                        </a:solidFill>
                        <a:effectLst/>
                        <a:latin typeface="+mj-lt"/>
                      </a:endParaRPr>
                    </a:p>
                  </a:txBody>
                  <a:tcPr marL="7620" marR="7620" marT="7620" marB="0" anchor="b">
                    <a:solidFill>
                      <a:schemeClr val="accent2">
                        <a:lumMod val="20000"/>
                        <a:lumOff val="80000"/>
                      </a:schemeClr>
                    </a:solidFill>
                  </a:tcPr>
                </a:tc>
                <a:extLst>
                  <a:ext uri="{0D108BD9-81ED-4DB2-BD59-A6C34878D82A}">
                    <a16:rowId xmlns:a16="http://schemas.microsoft.com/office/drawing/2014/main" val="1149147949"/>
                  </a:ext>
                </a:extLst>
              </a:tr>
              <a:tr h="472966">
                <a:tc>
                  <a:txBody>
                    <a:bodyPr/>
                    <a:lstStyle/>
                    <a:p>
                      <a:pPr algn="l" fontAlgn="b"/>
                      <a:r>
                        <a:rPr lang="en-US" sz="2000" b="0" i="0" u="none" strike="noStrike" dirty="0">
                          <a:solidFill>
                            <a:schemeClr val="tx1"/>
                          </a:solidFill>
                          <a:effectLst/>
                          <a:latin typeface="+mj-lt"/>
                        </a:rPr>
                        <a:t>Colon and Rectum</a:t>
                      </a:r>
                    </a:p>
                  </a:txBody>
                  <a:tcPr marL="7620" marR="7620" marT="7620" marB="0" anchor="b">
                    <a:solidFill>
                      <a:schemeClr val="accent2">
                        <a:lumMod val="20000"/>
                        <a:lumOff val="80000"/>
                      </a:schemeClr>
                    </a:solidFill>
                  </a:tcPr>
                </a:tc>
                <a:tc>
                  <a:txBody>
                    <a:bodyPr/>
                    <a:lstStyle/>
                    <a:p>
                      <a:pPr algn="ctr" fontAlgn="b"/>
                      <a:r>
                        <a:rPr lang="en-US" sz="2000" b="0" i="0" u="none" strike="noStrike">
                          <a:solidFill>
                            <a:schemeClr val="tx1"/>
                          </a:solidFill>
                          <a:effectLst/>
                          <a:latin typeface="+mj-lt"/>
                        </a:rPr>
                        <a:t>1 in 12</a:t>
                      </a:r>
                    </a:p>
                  </a:txBody>
                  <a:tcPr marL="7620" marR="7620" marT="7620" marB="0" anchor="b">
                    <a:solidFill>
                      <a:schemeClr val="accent2">
                        <a:lumMod val="20000"/>
                        <a:lumOff val="80000"/>
                      </a:schemeClr>
                    </a:solidFill>
                  </a:tcPr>
                </a:tc>
                <a:tc>
                  <a:txBody>
                    <a:bodyPr/>
                    <a:lstStyle/>
                    <a:p>
                      <a:pPr algn="ctr" fontAlgn="b"/>
                      <a:r>
                        <a:rPr lang="en-US" sz="2000" b="0" i="0" u="none" strike="noStrike" dirty="0" smtClean="0">
                          <a:solidFill>
                            <a:schemeClr val="tx1"/>
                          </a:solidFill>
                          <a:effectLst/>
                          <a:latin typeface="+mj-lt"/>
                        </a:rPr>
                        <a:t>8.5%</a:t>
                      </a:r>
                      <a:endParaRPr lang="en-US" sz="2000" b="0" i="0" u="none" strike="noStrike" dirty="0">
                        <a:solidFill>
                          <a:schemeClr val="tx1"/>
                        </a:solidFill>
                        <a:effectLst/>
                        <a:latin typeface="+mj-lt"/>
                      </a:endParaRPr>
                    </a:p>
                  </a:txBody>
                  <a:tcPr marL="7620" marR="7620" marT="7620" marB="0" anchor="b">
                    <a:solidFill>
                      <a:schemeClr val="accent2">
                        <a:lumMod val="20000"/>
                        <a:lumOff val="80000"/>
                      </a:schemeClr>
                    </a:solidFill>
                  </a:tcPr>
                </a:tc>
                <a:extLst>
                  <a:ext uri="{0D108BD9-81ED-4DB2-BD59-A6C34878D82A}">
                    <a16:rowId xmlns:a16="http://schemas.microsoft.com/office/drawing/2014/main" val="2820741494"/>
                  </a:ext>
                </a:extLst>
              </a:tr>
              <a:tr h="516944">
                <a:tc>
                  <a:txBody>
                    <a:bodyPr/>
                    <a:lstStyle/>
                    <a:p>
                      <a:pPr algn="l" fontAlgn="b"/>
                      <a:r>
                        <a:rPr lang="en-US" sz="2000" b="0" i="0" u="none" strike="noStrike" dirty="0">
                          <a:solidFill>
                            <a:schemeClr val="tx1"/>
                          </a:solidFill>
                          <a:effectLst/>
                          <a:latin typeface="+mj-lt"/>
                        </a:rPr>
                        <a:t>Lung and Bronchus</a:t>
                      </a:r>
                    </a:p>
                  </a:txBody>
                  <a:tcPr marL="7620" marR="7620" marT="7620" marB="0" anchor="b">
                    <a:solidFill>
                      <a:schemeClr val="accent2">
                        <a:lumMod val="20000"/>
                        <a:lumOff val="80000"/>
                      </a:schemeClr>
                    </a:solidFill>
                  </a:tcPr>
                </a:tc>
                <a:tc>
                  <a:txBody>
                    <a:bodyPr/>
                    <a:lstStyle/>
                    <a:p>
                      <a:pPr algn="ctr" fontAlgn="b"/>
                      <a:r>
                        <a:rPr lang="en-US" sz="2000" b="0" i="0" u="none" strike="noStrike" dirty="0">
                          <a:solidFill>
                            <a:schemeClr val="tx1"/>
                          </a:solidFill>
                          <a:effectLst/>
                          <a:latin typeface="+mj-lt"/>
                        </a:rPr>
                        <a:t>1 in 13</a:t>
                      </a:r>
                    </a:p>
                  </a:txBody>
                  <a:tcPr marL="7620" marR="7620" marT="7620" marB="0" anchor="b">
                    <a:solidFill>
                      <a:schemeClr val="accent2">
                        <a:lumMod val="20000"/>
                        <a:lumOff val="80000"/>
                      </a:schemeClr>
                    </a:solidFill>
                  </a:tcPr>
                </a:tc>
                <a:tc>
                  <a:txBody>
                    <a:bodyPr/>
                    <a:lstStyle/>
                    <a:p>
                      <a:pPr algn="ctr" fontAlgn="b"/>
                      <a:r>
                        <a:rPr lang="en-US" sz="2000" b="0" i="0" u="none" strike="noStrike" dirty="0" smtClean="0">
                          <a:solidFill>
                            <a:schemeClr val="tx1"/>
                          </a:solidFill>
                          <a:effectLst/>
                          <a:latin typeface="+mj-lt"/>
                        </a:rPr>
                        <a:t>7.7%</a:t>
                      </a:r>
                      <a:endParaRPr lang="en-US" sz="2000" b="0" i="0" u="none" strike="noStrike" dirty="0">
                        <a:solidFill>
                          <a:schemeClr val="tx1"/>
                        </a:solidFill>
                        <a:effectLst/>
                        <a:latin typeface="+mj-lt"/>
                      </a:endParaRPr>
                    </a:p>
                  </a:txBody>
                  <a:tcPr marL="7620" marR="7620" marT="7620" marB="0" anchor="b">
                    <a:solidFill>
                      <a:schemeClr val="accent2">
                        <a:lumMod val="20000"/>
                        <a:lumOff val="80000"/>
                      </a:schemeClr>
                    </a:solidFill>
                  </a:tcPr>
                </a:tc>
                <a:extLst>
                  <a:ext uri="{0D108BD9-81ED-4DB2-BD59-A6C34878D82A}">
                    <a16:rowId xmlns:a16="http://schemas.microsoft.com/office/drawing/2014/main" val="2906126410"/>
                  </a:ext>
                </a:extLst>
              </a:tr>
              <a:tr h="484362">
                <a:tc>
                  <a:txBody>
                    <a:bodyPr/>
                    <a:lstStyle/>
                    <a:p>
                      <a:pPr algn="l" fontAlgn="b"/>
                      <a:r>
                        <a:rPr lang="en-US" sz="2000" b="0" i="0" u="none" strike="noStrike" dirty="0">
                          <a:solidFill>
                            <a:schemeClr val="tx1"/>
                          </a:solidFill>
                          <a:effectLst/>
                          <a:latin typeface="+mj-lt"/>
                        </a:rPr>
                        <a:t>Kidney and Renal Pelvis</a:t>
                      </a:r>
                    </a:p>
                  </a:txBody>
                  <a:tcPr marL="7620" marR="7620" marT="7620" marB="0" anchor="b">
                    <a:solidFill>
                      <a:schemeClr val="accent2">
                        <a:lumMod val="20000"/>
                        <a:lumOff val="80000"/>
                      </a:schemeClr>
                    </a:solidFill>
                  </a:tcPr>
                </a:tc>
                <a:tc>
                  <a:txBody>
                    <a:bodyPr/>
                    <a:lstStyle/>
                    <a:p>
                      <a:pPr algn="ctr" fontAlgn="b"/>
                      <a:r>
                        <a:rPr lang="en-US" sz="2000" b="0" i="0" u="none" strike="noStrike" dirty="0">
                          <a:solidFill>
                            <a:schemeClr val="tx1"/>
                          </a:solidFill>
                          <a:effectLst/>
                          <a:latin typeface="+mj-lt"/>
                        </a:rPr>
                        <a:t>1 in 64</a:t>
                      </a:r>
                    </a:p>
                  </a:txBody>
                  <a:tcPr marL="7620" marR="7620" marT="7620" marB="0" anchor="b">
                    <a:solidFill>
                      <a:schemeClr val="accent2">
                        <a:lumMod val="20000"/>
                        <a:lumOff val="80000"/>
                      </a:schemeClr>
                    </a:solidFill>
                  </a:tcPr>
                </a:tc>
                <a:tc>
                  <a:txBody>
                    <a:bodyPr/>
                    <a:lstStyle/>
                    <a:p>
                      <a:pPr algn="ctr" fontAlgn="b"/>
                      <a:r>
                        <a:rPr lang="en-US" sz="2000" b="0" i="0" u="none" strike="noStrike" dirty="0" smtClean="0">
                          <a:solidFill>
                            <a:schemeClr val="tx1"/>
                          </a:solidFill>
                          <a:effectLst/>
                          <a:latin typeface="+mj-lt"/>
                        </a:rPr>
                        <a:t>1.6%</a:t>
                      </a:r>
                      <a:endParaRPr lang="en-US" sz="2000" b="0" i="0" u="none" strike="noStrike" dirty="0">
                        <a:solidFill>
                          <a:schemeClr val="tx1"/>
                        </a:solidFill>
                        <a:effectLst/>
                        <a:latin typeface="+mj-lt"/>
                      </a:endParaRPr>
                    </a:p>
                  </a:txBody>
                  <a:tcPr marL="7620" marR="7620" marT="7620" marB="0" anchor="b">
                    <a:solidFill>
                      <a:schemeClr val="accent2">
                        <a:lumMod val="20000"/>
                        <a:lumOff val="80000"/>
                      </a:schemeClr>
                    </a:solidFill>
                  </a:tcPr>
                </a:tc>
                <a:extLst>
                  <a:ext uri="{0D108BD9-81ED-4DB2-BD59-A6C34878D82A}">
                    <a16:rowId xmlns:a16="http://schemas.microsoft.com/office/drawing/2014/main" val="1704235984"/>
                  </a:ext>
                </a:extLst>
              </a:tr>
              <a:tr h="346210">
                <a:tc>
                  <a:txBody>
                    <a:bodyPr/>
                    <a:lstStyle/>
                    <a:p>
                      <a:pPr algn="l" fontAlgn="b"/>
                      <a:r>
                        <a:rPr lang="en-US" sz="2000" b="0" i="0" u="none" strike="noStrike" dirty="0">
                          <a:solidFill>
                            <a:schemeClr val="tx1"/>
                          </a:solidFill>
                          <a:effectLst/>
                          <a:latin typeface="+mj-lt"/>
                        </a:rPr>
                        <a:t>Corpus Uteri </a:t>
                      </a:r>
                    </a:p>
                  </a:txBody>
                  <a:tcPr marL="7620" marR="7620" marT="7620" marB="0" anchor="b">
                    <a:solidFill>
                      <a:schemeClr val="accent2">
                        <a:lumMod val="20000"/>
                        <a:lumOff val="80000"/>
                      </a:schemeClr>
                    </a:solidFill>
                  </a:tcPr>
                </a:tc>
                <a:tc>
                  <a:txBody>
                    <a:bodyPr/>
                    <a:lstStyle/>
                    <a:p>
                      <a:pPr algn="ctr" fontAlgn="b"/>
                      <a:r>
                        <a:rPr lang="en-US" sz="2000" b="0" i="0" u="none" strike="noStrike" dirty="0">
                          <a:solidFill>
                            <a:schemeClr val="tx1"/>
                          </a:solidFill>
                          <a:effectLst/>
                          <a:latin typeface="+mj-lt"/>
                        </a:rPr>
                        <a:t>1 in 68</a:t>
                      </a:r>
                    </a:p>
                  </a:txBody>
                  <a:tcPr marL="7620" marR="7620" marT="7620" marB="0" anchor="b">
                    <a:solidFill>
                      <a:schemeClr val="accent2">
                        <a:lumMod val="20000"/>
                        <a:lumOff val="80000"/>
                      </a:schemeClr>
                    </a:solidFill>
                  </a:tcPr>
                </a:tc>
                <a:tc>
                  <a:txBody>
                    <a:bodyPr/>
                    <a:lstStyle/>
                    <a:p>
                      <a:pPr algn="ctr" fontAlgn="b"/>
                      <a:r>
                        <a:rPr lang="en-US" sz="2000" b="0" i="0" u="none" strike="noStrike" dirty="0" smtClean="0">
                          <a:solidFill>
                            <a:schemeClr val="tx1"/>
                          </a:solidFill>
                          <a:effectLst/>
                          <a:latin typeface="+mj-lt"/>
                        </a:rPr>
                        <a:t>1.5%</a:t>
                      </a:r>
                      <a:endParaRPr lang="en-US" sz="2000" b="0" i="0" u="none" strike="noStrike" dirty="0">
                        <a:solidFill>
                          <a:schemeClr val="tx1"/>
                        </a:solidFill>
                        <a:effectLst/>
                        <a:latin typeface="+mj-lt"/>
                      </a:endParaRPr>
                    </a:p>
                  </a:txBody>
                  <a:tcPr marL="7620" marR="7620" marT="7620" marB="0" anchor="b">
                    <a:solidFill>
                      <a:schemeClr val="accent2">
                        <a:lumMod val="20000"/>
                        <a:lumOff val="80000"/>
                      </a:schemeClr>
                    </a:solidFill>
                  </a:tcPr>
                </a:tc>
                <a:extLst>
                  <a:ext uri="{0D108BD9-81ED-4DB2-BD59-A6C34878D82A}">
                    <a16:rowId xmlns:a16="http://schemas.microsoft.com/office/drawing/2014/main" val="2475093773"/>
                  </a:ext>
                </a:extLst>
              </a:tr>
            </a:tbl>
          </a:graphicData>
        </a:graphic>
      </p:graphicFrame>
    </p:spTree>
    <p:extLst>
      <p:ext uri="{BB962C8B-B14F-4D97-AF65-F5344CB8AC3E}">
        <p14:creationId xmlns:p14="http://schemas.microsoft.com/office/powerpoint/2010/main" val="130961736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Lifetime risk of dying from cancer</a:t>
            </a:r>
            <a:endParaRPr lang="en-US" dirty="0"/>
          </a:p>
        </p:txBody>
      </p:sp>
      <p:pic>
        <p:nvPicPr>
          <p:cNvPr id="4" name="Picture 6"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072" y="1600201"/>
            <a:ext cx="1936149" cy="415289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Content Placeholder 3"/>
          <p:cNvGraphicFramePr>
            <a:graphicFrameLocks noGrp="1"/>
          </p:cNvGraphicFramePr>
          <p:nvPr>
            <p:ph idx="1"/>
            <p:extLst>
              <p:ext uri="{D42A27DB-BD31-4B8C-83A1-F6EECF244321}">
                <p14:modId xmlns:p14="http://schemas.microsoft.com/office/powerpoint/2010/main" val="1616246725"/>
              </p:ext>
            </p:extLst>
          </p:nvPr>
        </p:nvGraphicFramePr>
        <p:xfrm>
          <a:off x="2878737" y="2159875"/>
          <a:ext cx="5272035" cy="2829476"/>
        </p:xfrm>
        <a:graphic>
          <a:graphicData uri="http://schemas.openxmlformats.org/drawingml/2006/table">
            <a:tbl>
              <a:tblPr firstRow="1">
                <a:tableStyleId>{5C22544A-7EE6-4342-B048-85BDC9FD1C3A}</a:tableStyleId>
              </a:tblPr>
              <a:tblGrid>
                <a:gridCol w="2414473">
                  <a:extLst>
                    <a:ext uri="{9D8B030D-6E8A-4147-A177-3AD203B41FA5}">
                      <a16:colId xmlns:a16="http://schemas.microsoft.com/office/drawing/2014/main" val="1581066174"/>
                    </a:ext>
                  </a:extLst>
                </a:gridCol>
                <a:gridCol w="1428781">
                  <a:extLst>
                    <a:ext uri="{9D8B030D-6E8A-4147-A177-3AD203B41FA5}">
                      <a16:colId xmlns:a16="http://schemas.microsoft.com/office/drawing/2014/main" val="3235887801"/>
                    </a:ext>
                  </a:extLst>
                </a:gridCol>
                <a:gridCol w="1428781">
                  <a:extLst>
                    <a:ext uri="{9D8B030D-6E8A-4147-A177-3AD203B41FA5}">
                      <a16:colId xmlns:a16="http://schemas.microsoft.com/office/drawing/2014/main" val="3488248435"/>
                    </a:ext>
                  </a:extLst>
                </a:gridCol>
              </a:tblGrid>
              <a:tr h="516944">
                <a:tc>
                  <a:txBody>
                    <a:bodyPr/>
                    <a:lstStyle/>
                    <a:p>
                      <a:pPr algn="l" fontAlgn="b"/>
                      <a:r>
                        <a:rPr lang="en-US" sz="2000" u="none" strike="noStrike" dirty="0">
                          <a:effectLst/>
                          <a:latin typeface="+mj-lt"/>
                        </a:rPr>
                        <a:t>Cancer Site</a:t>
                      </a:r>
                      <a:endParaRPr lang="en-US" sz="2000" b="0" i="0" u="none" strike="noStrike" dirty="0">
                        <a:solidFill>
                          <a:srgbClr val="000000"/>
                        </a:solidFill>
                        <a:effectLst/>
                        <a:latin typeface="+mj-lt"/>
                      </a:endParaRPr>
                    </a:p>
                  </a:txBody>
                  <a:tcPr marL="7620" marR="7620" marT="7620" marB="0" anchor="b">
                    <a:solidFill>
                      <a:schemeClr val="accent2"/>
                    </a:solidFill>
                  </a:tcPr>
                </a:tc>
                <a:tc gridSpan="2">
                  <a:txBody>
                    <a:bodyPr/>
                    <a:lstStyle/>
                    <a:p>
                      <a:pPr algn="ctr" fontAlgn="b"/>
                      <a:r>
                        <a:rPr lang="en-US" sz="2000" u="none" strike="noStrike" dirty="0">
                          <a:effectLst/>
                          <a:latin typeface="+mj-lt"/>
                        </a:rPr>
                        <a:t>Lifetime Risk</a:t>
                      </a:r>
                      <a:endParaRPr lang="en-US" sz="2000" b="0" i="0" u="none" strike="noStrike" dirty="0">
                        <a:solidFill>
                          <a:srgbClr val="000000"/>
                        </a:solidFill>
                        <a:effectLst/>
                        <a:latin typeface="+mj-lt"/>
                      </a:endParaRPr>
                    </a:p>
                  </a:txBody>
                  <a:tcPr marL="7620" marR="7620" marT="7620" marB="0" anchor="b">
                    <a:solidFill>
                      <a:schemeClr val="accent2"/>
                    </a:solidFill>
                  </a:tcPr>
                </a:tc>
                <a:tc hMerge="1">
                  <a:txBody>
                    <a:bodyPr/>
                    <a:lstStyle/>
                    <a:p>
                      <a:pPr algn="ctr" fontAlgn="b"/>
                      <a:endParaRPr lang="en-US" sz="2000" b="0" i="0" u="none" strike="noStrike" dirty="0">
                        <a:solidFill>
                          <a:srgbClr val="000000"/>
                        </a:solidFill>
                        <a:effectLst/>
                        <a:latin typeface="+mj-lt"/>
                      </a:endParaRPr>
                    </a:p>
                  </a:txBody>
                  <a:tcPr marL="7620" marR="7620" marT="7620" marB="0" anchor="b">
                    <a:solidFill>
                      <a:schemeClr val="accent2"/>
                    </a:solidFill>
                  </a:tcPr>
                </a:tc>
                <a:extLst>
                  <a:ext uri="{0D108BD9-81ED-4DB2-BD59-A6C34878D82A}">
                    <a16:rowId xmlns:a16="http://schemas.microsoft.com/office/drawing/2014/main" val="638289433"/>
                  </a:ext>
                </a:extLst>
              </a:tr>
              <a:tr h="492050">
                <a:tc>
                  <a:txBody>
                    <a:bodyPr/>
                    <a:lstStyle/>
                    <a:p>
                      <a:pPr algn="l" fontAlgn="b"/>
                      <a:r>
                        <a:rPr lang="en-US" sz="2000" b="0" i="0" u="none" strike="noStrike">
                          <a:solidFill>
                            <a:schemeClr val="tx1"/>
                          </a:solidFill>
                          <a:effectLst/>
                          <a:latin typeface="+mj-lt"/>
                        </a:rPr>
                        <a:t>Lung and Bronchus</a:t>
                      </a:r>
                    </a:p>
                  </a:txBody>
                  <a:tcPr marL="7620" marR="7620" marT="7620" marB="0" anchor="b">
                    <a:solidFill>
                      <a:schemeClr val="accent2">
                        <a:lumMod val="20000"/>
                        <a:lumOff val="80000"/>
                      </a:schemeClr>
                    </a:solidFill>
                  </a:tcPr>
                </a:tc>
                <a:tc>
                  <a:txBody>
                    <a:bodyPr/>
                    <a:lstStyle/>
                    <a:p>
                      <a:pPr algn="ctr" fontAlgn="b"/>
                      <a:r>
                        <a:rPr lang="en-US" sz="2000" b="0" i="0" u="none" strike="noStrike">
                          <a:solidFill>
                            <a:schemeClr val="tx1"/>
                          </a:solidFill>
                          <a:effectLst/>
                          <a:latin typeface="+mj-lt"/>
                        </a:rPr>
                        <a:t>1 in 18</a:t>
                      </a:r>
                    </a:p>
                  </a:txBody>
                  <a:tcPr marL="7620" marR="7620" marT="7620" marB="0" anchor="b">
                    <a:solidFill>
                      <a:schemeClr val="accent2">
                        <a:lumMod val="20000"/>
                        <a:lumOff val="80000"/>
                      </a:schemeClr>
                    </a:solidFill>
                  </a:tcPr>
                </a:tc>
                <a:tc>
                  <a:txBody>
                    <a:bodyPr/>
                    <a:lstStyle/>
                    <a:p>
                      <a:pPr algn="ctr" fontAlgn="b"/>
                      <a:r>
                        <a:rPr lang="en-US" sz="2000" b="0" i="0" u="none" strike="noStrike" dirty="0" smtClean="0">
                          <a:solidFill>
                            <a:schemeClr val="tx1"/>
                          </a:solidFill>
                          <a:effectLst/>
                          <a:latin typeface="+mj-lt"/>
                        </a:rPr>
                        <a:t>5.5%</a:t>
                      </a:r>
                      <a:endParaRPr lang="en-US" sz="2000" b="0" i="0" u="none" strike="noStrike" dirty="0">
                        <a:solidFill>
                          <a:schemeClr val="tx1"/>
                        </a:solidFill>
                        <a:effectLst/>
                        <a:latin typeface="+mj-lt"/>
                      </a:endParaRPr>
                    </a:p>
                  </a:txBody>
                  <a:tcPr marL="7620" marR="7620" marT="7620" marB="0" anchor="b">
                    <a:solidFill>
                      <a:schemeClr val="accent2">
                        <a:lumMod val="20000"/>
                        <a:lumOff val="80000"/>
                      </a:schemeClr>
                    </a:solidFill>
                  </a:tcPr>
                </a:tc>
                <a:extLst>
                  <a:ext uri="{0D108BD9-81ED-4DB2-BD59-A6C34878D82A}">
                    <a16:rowId xmlns:a16="http://schemas.microsoft.com/office/drawing/2014/main" val="1149147949"/>
                  </a:ext>
                </a:extLst>
              </a:tr>
              <a:tr h="472966">
                <a:tc>
                  <a:txBody>
                    <a:bodyPr/>
                    <a:lstStyle/>
                    <a:p>
                      <a:pPr algn="l" fontAlgn="b"/>
                      <a:r>
                        <a:rPr lang="en-US" sz="2000" b="0" i="0" u="none" strike="noStrike">
                          <a:solidFill>
                            <a:schemeClr val="tx1"/>
                          </a:solidFill>
                          <a:effectLst/>
                          <a:latin typeface="+mj-lt"/>
                        </a:rPr>
                        <a:t>Colon and Rectum</a:t>
                      </a:r>
                    </a:p>
                  </a:txBody>
                  <a:tcPr marL="7620" marR="7620" marT="7620" marB="0" anchor="b">
                    <a:solidFill>
                      <a:schemeClr val="accent2">
                        <a:lumMod val="20000"/>
                        <a:lumOff val="80000"/>
                      </a:schemeClr>
                    </a:solidFill>
                  </a:tcPr>
                </a:tc>
                <a:tc>
                  <a:txBody>
                    <a:bodyPr/>
                    <a:lstStyle/>
                    <a:p>
                      <a:pPr algn="ctr" fontAlgn="b"/>
                      <a:r>
                        <a:rPr lang="en-US" sz="2000" b="0" i="0" u="none" strike="noStrike">
                          <a:solidFill>
                            <a:schemeClr val="tx1"/>
                          </a:solidFill>
                          <a:effectLst/>
                          <a:latin typeface="+mj-lt"/>
                        </a:rPr>
                        <a:t>1 in 32</a:t>
                      </a:r>
                    </a:p>
                  </a:txBody>
                  <a:tcPr marL="7620" marR="7620" marT="7620" marB="0" anchor="b">
                    <a:solidFill>
                      <a:schemeClr val="accent2">
                        <a:lumMod val="20000"/>
                        <a:lumOff val="80000"/>
                      </a:schemeClr>
                    </a:solidFill>
                  </a:tcPr>
                </a:tc>
                <a:tc>
                  <a:txBody>
                    <a:bodyPr/>
                    <a:lstStyle/>
                    <a:p>
                      <a:pPr algn="ctr" fontAlgn="b"/>
                      <a:r>
                        <a:rPr lang="en-US" sz="2000" b="0" i="0" u="none" strike="noStrike" dirty="0" smtClean="0">
                          <a:solidFill>
                            <a:schemeClr val="tx1"/>
                          </a:solidFill>
                          <a:effectLst/>
                          <a:latin typeface="+mj-lt"/>
                        </a:rPr>
                        <a:t>3.1%</a:t>
                      </a:r>
                      <a:endParaRPr lang="en-US" sz="2000" b="0" i="0" u="none" strike="noStrike" dirty="0">
                        <a:solidFill>
                          <a:schemeClr val="tx1"/>
                        </a:solidFill>
                        <a:effectLst/>
                        <a:latin typeface="+mj-lt"/>
                      </a:endParaRPr>
                    </a:p>
                  </a:txBody>
                  <a:tcPr marL="7620" marR="7620" marT="7620" marB="0" anchor="b">
                    <a:solidFill>
                      <a:schemeClr val="accent2">
                        <a:lumMod val="20000"/>
                        <a:lumOff val="80000"/>
                      </a:schemeClr>
                    </a:solidFill>
                  </a:tcPr>
                </a:tc>
                <a:extLst>
                  <a:ext uri="{0D108BD9-81ED-4DB2-BD59-A6C34878D82A}">
                    <a16:rowId xmlns:a16="http://schemas.microsoft.com/office/drawing/2014/main" val="2820741494"/>
                  </a:ext>
                </a:extLst>
              </a:tr>
              <a:tr h="516944">
                <a:tc>
                  <a:txBody>
                    <a:bodyPr/>
                    <a:lstStyle/>
                    <a:p>
                      <a:pPr algn="l" fontAlgn="b"/>
                      <a:r>
                        <a:rPr lang="en-US" sz="2000" b="0" i="0" u="none" strike="noStrike">
                          <a:solidFill>
                            <a:schemeClr val="tx1"/>
                          </a:solidFill>
                          <a:effectLst/>
                          <a:latin typeface="+mj-lt"/>
                        </a:rPr>
                        <a:t>Breast (female)</a:t>
                      </a:r>
                    </a:p>
                  </a:txBody>
                  <a:tcPr marL="7620" marR="7620" marT="7620" marB="0" anchor="b">
                    <a:solidFill>
                      <a:schemeClr val="accent2">
                        <a:lumMod val="20000"/>
                        <a:lumOff val="80000"/>
                      </a:schemeClr>
                    </a:solidFill>
                  </a:tcPr>
                </a:tc>
                <a:tc>
                  <a:txBody>
                    <a:bodyPr/>
                    <a:lstStyle/>
                    <a:p>
                      <a:pPr algn="ctr" fontAlgn="b"/>
                      <a:r>
                        <a:rPr lang="en-US" sz="2000" b="0" i="0" u="none" strike="noStrike">
                          <a:solidFill>
                            <a:schemeClr val="tx1"/>
                          </a:solidFill>
                          <a:effectLst/>
                          <a:latin typeface="+mj-lt"/>
                        </a:rPr>
                        <a:t>1 in 40</a:t>
                      </a:r>
                    </a:p>
                  </a:txBody>
                  <a:tcPr marL="7620" marR="7620" marT="7620" marB="0" anchor="b">
                    <a:solidFill>
                      <a:schemeClr val="accent2">
                        <a:lumMod val="20000"/>
                        <a:lumOff val="80000"/>
                      </a:schemeClr>
                    </a:solidFill>
                  </a:tcPr>
                </a:tc>
                <a:tc>
                  <a:txBody>
                    <a:bodyPr/>
                    <a:lstStyle/>
                    <a:p>
                      <a:pPr algn="ctr" fontAlgn="b"/>
                      <a:r>
                        <a:rPr lang="en-US" sz="2000" b="0" i="0" u="none" strike="noStrike" dirty="0" smtClean="0">
                          <a:solidFill>
                            <a:schemeClr val="tx1"/>
                          </a:solidFill>
                          <a:effectLst/>
                          <a:latin typeface="+mj-lt"/>
                        </a:rPr>
                        <a:t>2.5%</a:t>
                      </a:r>
                      <a:endParaRPr lang="en-US" sz="2000" b="0" i="0" u="none" strike="noStrike" dirty="0">
                        <a:solidFill>
                          <a:schemeClr val="tx1"/>
                        </a:solidFill>
                        <a:effectLst/>
                        <a:latin typeface="+mj-lt"/>
                      </a:endParaRPr>
                    </a:p>
                  </a:txBody>
                  <a:tcPr marL="7620" marR="7620" marT="7620" marB="0" anchor="b">
                    <a:solidFill>
                      <a:schemeClr val="accent2">
                        <a:lumMod val="20000"/>
                        <a:lumOff val="80000"/>
                      </a:schemeClr>
                    </a:solidFill>
                  </a:tcPr>
                </a:tc>
                <a:extLst>
                  <a:ext uri="{0D108BD9-81ED-4DB2-BD59-A6C34878D82A}">
                    <a16:rowId xmlns:a16="http://schemas.microsoft.com/office/drawing/2014/main" val="2906126410"/>
                  </a:ext>
                </a:extLst>
              </a:tr>
              <a:tr h="484362">
                <a:tc>
                  <a:txBody>
                    <a:bodyPr/>
                    <a:lstStyle/>
                    <a:p>
                      <a:pPr algn="l" fontAlgn="b"/>
                      <a:r>
                        <a:rPr lang="en-US" sz="2000" b="0" i="0" u="none" strike="noStrike">
                          <a:solidFill>
                            <a:schemeClr val="tx1"/>
                          </a:solidFill>
                          <a:effectLst/>
                          <a:latin typeface="+mj-lt"/>
                        </a:rPr>
                        <a:t>Pancreas</a:t>
                      </a:r>
                    </a:p>
                  </a:txBody>
                  <a:tcPr marL="7620" marR="7620" marT="7620" marB="0" anchor="b">
                    <a:solidFill>
                      <a:schemeClr val="accent2">
                        <a:lumMod val="20000"/>
                        <a:lumOff val="80000"/>
                      </a:schemeClr>
                    </a:solidFill>
                  </a:tcPr>
                </a:tc>
                <a:tc>
                  <a:txBody>
                    <a:bodyPr/>
                    <a:lstStyle/>
                    <a:p>
                      <a:pPr algn="ctr" fontAlgn="b"/>
                      <a:r>
                        <a:rPr lang="en-US" sz="2000" b="0" i="0" u="none" strike="noStrike">
                          <a:solidFill>
                            <a:schemeClr val="tx1"/>
                          </a:solidFill>
                          <a:effectLst/>
                          <a:latin typeface="+mj-lt"/>
                        </a:rPr>
                        <a:t>1 in 88</a:t>
                      </a:r>
                    </a:p>
                  </a:txBody>
                  <a:tcPr marL="7620" marR="7620" marT="7620" marB="0" anchor="b">
                    <a:solidFill>
                      <a:schemeClr val="accent2">
                        <a:lumMod val="20000"/>
                        <a:lumOff val="80000"/>
                      </a:schemeClr>
                    </a:solidFill>
                  </a:tcPr>
                </a:tc>
                <a:tc>
                  <a:txBody>
                    <a:bodyPr/>
                    <a:lstStyle/>
                    <a:p>
                      <a:pPr algn="ctr" fontAlgn="b"/>
                      <a:r>
                        <a:rPr lang="en-US" sz="2000" b="0" i="0" u="none" strike="noStrike" dirty="0" smtClean="0">
                          <a:solidFill>
                            <a:schemeClr val="tx1"/>
                          </a:solidFill>
                          <a:effectLst/>
                          <a:latin typeface="+mj-lt"/>
                        </a:rPr>
                        <a:t>1.1%</a:t>
                      </a:r>
                      <a:endParaRPr lang="en-US" sz="2000" b="0" i="0" u="none" strike="noStrike" dirty="0">
                        <a:solidFill>
                          <a:schemeClr val="tx1"/>
                        </a:solidFill>
                        <a:effectLst/>
                        <a:latin typeface="+mj-lt"/>
                      </a:endParaRPr>
                    </a:p>
                  </a:txBody>
                  <a:tcPr marL="7620" marR="7620" marT="7620" marB="0" anchor="b">
                    <a:solidFill>
                      <a:schemeClr val="accent2">
                        <a:lumMod val="20000"/>
                        <a:lumOff val="80000"/>
                      </a:schemeClr>
                    </a:solidFill>
                  </a:tcPr>
                </a:tc>
                <a:extLst>
                  <a:ext uri="{0D108BD9-81ED-4DB2-BD59-A6C34878D82A}">
                    <a16:rowId xmlns:a16="http://schemas.microsoft.com/office/drawing/2014/main" val="1704235984"/>
                  </a:ext>
                </a:extLst>
              </a:tr>
              <a:tr h="346210">
                <a:tc>
                  <a:txBody>
                    <a:bodyPr/>
                    <a:lstStyle/>
                    <a:p>
                      <a:pPr algn="l" fontAlgn="b"/>
                      <a:r>
                        <a:rPr lang="en-US" sz="2000" b="0" i="0" u="none" strike="noStrike">
                          <a:solidFill>
                            <a:schemeClr val="tx1"/>
                          </a:solidFill>
                          <a:effectLst/>
                          <a:latin typeface="+mj-lt"/>
                        </a:rPr>
                        <a:t>Stomach</a:t>
                      </a:r>
                    </a:p>
                  </a:txBody>
                  <a:tcPr marL="7620" marR="7620" marT="7620" marB="0" anchor="b">
                    <a:solidFill>
                      <a:schemeClr val="accent2">
                        <a:lumMod val="20000"/>
                        <a:lumOff val="80000"/>
                      </a:schemeClr>
                    </a:solidFill>
                  </a:tcPr>
                </a:tc>
                <a:tc>
                  <a:txBody>
                    <a:bodyPr/>
                    <a:lstStyle/>
                    <a:p>
                      <a:pPr algn="ctr" fontAlgn="b"/>
                      <a:r>
                        <a:rPr lang="en-US" sz="2000" b="0" i="0" u="none" strike="noStrike" dirty="0">
                          <a:solidFill>
                            <a:schemeClr val="tx1"/>
                          </a:solidFill>
                          <a:effectLst/>
                          <a:latin typeface="+mj-lt"/>
                        </a:rPr>
                        <a:t>1 in 102</a:t>
                      </a:r>
                    </a:p>
                  </a:txBody>
                  <a:tcPr marL="7620" marR="7620" marT="7620" marB="0" anchor="b">
                    <a:solidFill>
                      <a:schemeClr val="accent2">
                        <a:lumMod val="20000"/>
                        <a:lumOff val="80000"/>
                      </a:schemeClr>
                    </a:solidFill>
                  </a:tcPr>
                </a:tc>
                <a:tc>
                  <a:txBody>
                    <a:bodyPr/>
                    <a:lstStyle/>
                    <a:p>
                      <a:pPr algn="ctr" fontAlgn="b"/>
                      <a:r>
                        <a:rPr lang="en-US" sz="2000" b="0" i="0" u="none" strike="noStrike" dirty="0" smtClean="0">
                          <a:solidFill>
                            <a:schemeClr val="tx1"/>
                          </a:solidFill>
                          <a:effectLst/>
                          <a:latin typeface="+mj-lt"/>
                        </a:rPr>
                        <a:t>1.0%</a:t>
                      </a:r>
                      <a:endParaRPr lang="en-US" sz="2000" b="0" i="0" u="none" strike="noStrike" dirty="0">
                        <a:solidFill>
                          <a:schemeClr val="tx1"/>
                        </a:solidFill>
                        <a:effectLst/>
                        <a:latin typeface="+mj-lt"/>
                      </a:endParaRPr>
                    </a:p>
                  </a:txBody>
                  <a:tcPr marL="7620" marR="7620" marT="7620" marB="0" anchor="b">
                    <a:solidFill>
                      <a:schemeClr val="accent2">
                        <a:lumMod val="20000"/>
                        <a:lumOff val="80000"/>
                      </a:schemeClr>
                    </a:solidFill>
                  </a:tcPr>
                </a:tc>
                <a:extLst>
                  <a:ext uri="{0D108BD9-81ED-4DB2-BD59-A6C34878D82A}">
                    <a16:rowId xmlns:a16="http://schemas.microsoft.com/office/drawing/2014/main" val="2475093773"/>
                  </a:ext>
                </a:extLst>
              </a:tr>
            </a:tbl>
          </a:graphicData>
        </a:graphic>
      </p:graphicFrame>
    </p:spTree>
    <p:extLst>
      <p:ext uri="{BB962C8B-B14F-4D97-AF65-F5344CB8AC3E}">
        <p14:creationId xmlns:p14="http://schemas.microsoft.com/office/powerpoint/2010/main" val="138714533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does this compare to USW?</a:t>
            </a:r>
            <a:endParaRPr lang="en-US" dirty="0"/>
          </a:p>
        </p:txBody>
      </p:sp>
      <p:sp>
        <p:nvSpPr>
          <p:cNvPr id="4" name="Content Placeholder 3"/>
          <p:cNvSpPr>
            <a:spLocks noGrp="1"/>
          </p:cNvSpPr>
          <p:nvPr>
            <p:ph idx="1"/>
          </p:nvPr>
        </p:nvSpPr>
        <p:spPr>
          <a:xfrm>
            <a:off x="126124" y="1600201"/>
            <a:ext cx="6871685" cy="4372338"/>
          </a:xfrm>
        </p:spPr>
        <p:txBody>
          <a:bodyPr>
            <a:normAutofit/>
          </a:bodyPr>
          <a:lstStyle/>
          <a:p>
            <a:pPr marL="0" indent="0" algn="ctr">
              <a:buNone/>
            </a:pPr>
            <a:r>
              <a:rPr lang="en-US" sz="3200" u="sng" dirty="0" smtClean="0">
                <a:latin typeface="+mj-lt"/>
              </a:rPr>
              <a:t>Higher</a:t>
            </a:r>
          </a:p>
          <a:p>
            <a:pPr marL="0" indent="0" algn="ctr">
              <a:buNone/>
            </a:pPr>
            <a:r>
              <a:rPr lang="en-US" sz="3200" dirty="0" smtClean="0">
                <a:latin typeface="+mj-lt"/>
              </a:rPr>
              <a:t>Lung: 8.6% (AN) &gt; 6.7% (USW)</a:t>
            </a:r>
          </a:p>
          <a:p>
            <a:pPr marL="0" indent="0" algn="ctr">
              <a:buNone/>
            </a:pPr>
            <a:r>
              <a:rPr lang="en-US" sz="3200" dirty="0" smtClean="0">
                <a:latin typeface="+mj-lt"/>
              </a:rPr>
              <a:t>CRC: 7.1% </a:t>
            </a:r>
            <a:r>
              <a:rPr lang="en-US" sz="3200" dirty="0">
                <a:latin typeface="+mj-lt"/>
              </a:rPr>
              <a:t>(AN) &gt; </a:t>
            </a:r>
            <a:r>
              <a:rPr lang="en-US" sz="3200" dirty="0" smtClean="0">
                <a:latin typeface="+mj-lt"/>
              </a:rPr>
              <a:t>4.3% </a:t>
            </a:r>
            <a:r>
              <a:rPr lang="en-US" sz="3200" dirty="0">
                <a:latin typeface="+mj-lt"/>
              </a:rPr>
              <a:t>(USW)</a:t>
            </a:r>
          </a:p>
          <a:p>
            <a:pPr marL="0" indent="0" algn="ctr">
              <a:buNone/>
            </a:pPr>
            <a:endParaRPr lang="en-US" sz="3200" dirty="0" smtClean="0">
              <a:latin typeface="+mj-lt"/>
            </a:endParaRPr>
          </a:p>
          <a:p>
            <a:pPr marL="0" indent="0" algn="ctr">
              <a:buNone/>
            </a:pPr>
            <a:r>
              <a:rPr lang="en-US" sz="3200" u="sng" dirty="0" smtClean="0">
                <a:latin typeface="+mj-lt"/>
              </a:rPr>
              <a:t>Lower</a:t>
            </a:r>
          </a:p>
          <a:p>
            <a:pPr marL="0" indent="0" algn="ctr">
              <a:buNone/>
            </a:pPr>
            <a:r>
              <a:rPr lang="en-US" sz="3200" dirty="0" smtClean="0">
                <a:latin typeface="+mj-lt"/>
              </a:rPr>
              <a:t>Prostate: 10.8% </a:t>
            </a:r>
            <a:r>
              <a:rPr lang="en-US" sz="3200" dirty="0" smtClean="0">
                <a:latin typeface="+mj-lt"/>
              </a:rPr>
              <a:t>(</a:t>
            </a:r>
            <a:r>
              <a:rPr lang="en-US" sz="3200" dirty="0" smtClean="0">
                <a:latin typeface="+mj-lt"/>
              </a:rPr>
              <a:t>USW</a:t>
            </a:r>
            <a:r>
              <a:rPr lang="en-US" sz="3200" dirty="0" smtClean="0">
                <a:latin typeface="+mj-lt"/>
              </a:rPr>
              <a:t>) </a:t>
            </a:r>
            <a:r>
              <a:rPr lang="en-US" sz="3200" dirty="0">
                <a:latin typeface="+mj-lt"/>
              </a:rPr>
              <a:t>&gt;</a:t>
            </a:r>
            <a:r>
              <a:rPr lang="en-US" sz="3200" dirty="0" smtClean="0">
                <a:latin typeface="+mj-lt"/>
              </a:rPr>
              <a:t> </a:t>
            </a:r>
            <a:r>
              <a:rPr lang="en-US" sz="3200" dirty="0" smtClean="0">
                <a:latin typeface="+mj-lt"/>
              </a:rPr>
              <a:t>5.2% </a:t>
            </a:r>
            <a:r>
              <a:rPr lang="en-US" sz="3200" dirty="0" smtClean="0">
                <a:latin typeface="+mj-lt"/>
              </a:rPr>
              <a:t>(</a:t>
            </a:r>
            <a:r>
              <a:rPr lang="en-US" sz="3200" dirty="0" smtClean="0">
                <a:latin typeface="+mj-lt"/>
              </a:rPr>
              <a:t>AN</a:t>
            </a:r>
            <a:r>
              <a:rPr lang="en-US" sz="3200" dirty="0" smtClean="0">
                <a:latin typeface="+mj-lt"/>
              </a:rPr>
              <a:t>)</a:t>
            </a:r>
            <a:endParaRPr lang="en-US" sz="3200" dirty="0">
              <a:latin typeface="+mj-lt"/>
            </a:endParaRPr>
          </a:p>
          <a:p>
            <a:pPr marL="0" indent="0" algn="ctr">
              <a:buNone/>
            </a:pPr>
            <a:endParaRPr lang="en-US" sz="3200" dirty="0">
              <a:latin typeface="+mj-lt"/>
            </a:endParaRPr>
          </a:p>
          <a:p>
            <a:pPr marL="0" indent="0" algn="ctr">
              <a:buNone/>
            </a:pPr>
            <a:endParaRPr lang="en-US" sz="3200" dirty="0">
              <a:latin typeface="+mj-lt"/>
            </a:endParaRPr>
          </a:p>
        </p:txBody>
      </p:sp>
      <p:sp>
        <p:nvSpPr>
          <p:cNvPr id="5" name="TextBox 4"/>
          <p:cNvSpPr txBox="1"/>
          <p:nvPr/>
        </p:nvSpPr>
        <p:spPr>
          <a:xfrm>
            <a:off x="0" y="6155102"/>
            <a:ext cx="2853559" cy="276999"/>
          </a:xfrm>
          <a:prstGeom prst="rect">
            <a:avLst/>
          </a:prstGeom>
          <a:noFill/>
        </p:spPr>
        <p:txBody>
          <a:bodyPr wrap="square" rtlCol="0">
            <a:spAutoFit/>
          </a:bodyPr>
          <a:lstStyle/>
          <a:p>
            <a:r>
              <a:rPr lang="en-US" sz="1200" dirty="0" smtClean="0">
                <a:solidFill>
                  <a:schemeClr val="bg1"/>
                </a:solidFill>
                <a:latin typeface="+mj-lt"/>
              </a:rPr>
              <a:t>SEER Surveillance Research Program</a:t>
            </a:r>
            <a:endParaRPr lang="en-US" sz="1200" dirty="0">
              <a:solidFill>
                <a:schemeClr val="bg1"/>
              </a:solidFill>
              <a:latin typeface="+mj-lt"/>
            </a:endParaRPr>
          </a:p>
        </p:txBody>
      </p:sp>
      <p:pic>
        <p:nvPicPr>
          <p:cNvPr id="6" name="Picture 2" descr="Image result for clipart grey m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7809" y="1744079"/>
            <a:ext cx="1586515" cy="40845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426143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does this compare to USW?</a:t>
            </a:r>
            <a:endParaRPr lang="en-US" dirty="0"/>
          </a:p>
        </p:txBody>
      </p:sp>
      <p:sp>
        <p:nvSpPr>
          <p:cNvPr id="5" name="TextBox 4"/>
          <p:cNvSpPr txBox="1"/>
          <p:nvPr/>
        </p:nvSpPr>
        <p:spPr>
          <a:xfrm>
            <a:off x="0" y="6155102"/>
            <a:ext cx="2853559" cy="276999"/>
          </a:xfrm>
          <a:prstGeom prst="rect">
            <a:avLst/>
          </a:prstGeom>
          <a:noFill/>
        </p:spPr>
        <p:txBody>
          <a:bodyPr wrap="square" rtlCol="0">
            <a:spAutoFit/>
          </a:bodyPr>
          <a:lstStyle/>
          <a:p>
            <a:r>
              <a:rPr lang="en-US" sz="1200" dirty="0" smtClean="0">
                <a:solidFill>
                  <a:schemeClr val="bg1"/>
                </a:solidFill>
                <a:latin typeface="+mj-lt"/>
              </a:rPr>
              <a:t>SEER Surveillance Research Program</a:t>
            </a:r>
            <a:endParaRPr lang="en-US" sz="1200" dirty="0">
              <a:solidFill>
                <a:schemeClr val="bg1"/>
              </a:solidFill>
              <a:latin typeface="+mj-lt"/>
            </a:endParaRPr>
          </a:p>
        </p:txBody>
      </p:sp>
      <p:sp>
        <p:nvSpPr>
          <p:cNvPr id="6" name="Content Placeholder 3"/>
          <p:cNvSpPr>
            <a:spLocks noGrp="1"/>
          </p:cNvSpPr>
          <p:nvPr>
            <p:ph idx="1"/>
          </p:nvPr>
        </p:nvSpPr>
        <p:spPr>
          <a:xfrm>
            <a:off x="2200221" y="1600201"/>
            <a:ext cx="6691531" cy="4372338"/>
          </a:xfrm>
        </p:spPr>
        <p:txBody>
          <a:bodyPr>
            <a:normAutofit/>
          </a:bodyPr>
          <a:lstStyle/>
          <a:p>
            <a:pPr marL="0" indent="0" algn="ctr">
              <a:buNone/>
            </a:pPr>
            <a:r>
              <a:rPr lang="en-US" sz="3200" u="sng" dirty="0" smtClean="0">
                <a:latin typeface="+mj-lt"/>
              </a:rPr>
              <a:t>Higher</a:t>
            </a:r>
          </a:p>
          <a:p>
            <a:pPr marL="0" indent="0" algn="ctr">
              <a:buNone/>
            </a:pPr>
            <a:r>
              <a:rPr lang="en-US" sz="3200" dirty="0" smtClean="0">
                <a:latin typeface="+mj-lt"/>
              </a:rPr>
              <a:t>CRC: 8.5% </a:t>
            </a:r>
            <a:r>
              <a:rPr lang="en-US" sz="3200" dirty="0">
                <a:latin typeface="+mj-lt"/>
              </a:rPr>
              <a:t>(AN) &gt; </a:t>
            </a:r>
            <a:r>
              <a:rPr lang="en-US" sz="3200" dirty="0" smtClean="0">
                <a:latin typeface="+mj-lt"/>
              </a:rPr>
              <a:t>4.0% </a:t>
            </a:r>
            <a:r>
              <a:rPr lang="en-US" sz="3200" dirty="0">
                <a:latin typeface="+mj-lt"/>
              </a:rPr>
              <a:t>(USW)</a:t>
            </a:r>
          </a:p>
          <a:p>
            <a:pPr marL="0" indent="0" algn="ctr">
              <a:buNone/>
            </a:pPr>
            <a:endParaRPr lang="en-US" sz="3200" dirty="0" smtClean="0">
              <a:latin typeface="+mj-lt"/>
            </a:endParaRPr>
          </a:p>
          <a:p>
            <a:pPr marL="0" indent="0" algn="ctr">
              <a:buNone/>
            </a:pPr>
            <a:r>
              <a:rPr lang="en-US" sz="3200" u="sng" dirty="0" smtClean="0">
                <a:latin typeface="+mj-lt"/>
              </a:rPr>
              <a:t>Similar</a:t>
            </a:r>
          </a:p>
          <a:p>
            <a:pPr marL="0" indent="0" algn="ctr">
              <a:buNone/>
            </a:pPr>
            <a:r>
              <a:rPr lang="en-US" sz="3200" dirty="0">
                <a:latin typeface="+mj-lt"/>
              </a:rPr>
              <a:t>Lung: 7.7% (AN) </a:t>
            </a:r>
            <a:r>
              <a:rPr lang="en-US" sz="3200" dirty="0" smtClean="0">
                <a:latin typeface="+mj-lt"/>
              </a:rPr>
              <a:t>~ </a:t>
            </a:r>
            <a:r>
              <a:rPr lang="en-US" sz="3200" dirty="0">
                <a:latin typeface="+mj-lt"/>
              </a:rPr>
              <a:t>6.4% (USW)</a:t>
            </a:r>
          </a:p>
          <a:p>
            <a:pPr marL="0" indent="0" algn="ctr">
              <a:buNone/>
            </a:pPr>
            <a:r>
              <a:rPr lang="en-US" sz="3200" dirty="0" smtClean="0">
                <a:latin typeface="+mj-lt"/>
              </a:rPr>
              <a:t>Breast: 12.0% </a:t>
            </a:r>
            <a:r>
              <a:rPr lang="en-US" sz="3200" dirty="0">
                <a:latin typeface="+mj-lt"/>
              </a:rPr>
              <a:t>(AN) ~</a:t>
            </a:r>
            <a:r>
              <a:rPr lang="en-US" sz="3200" dirty="0" smtClean="0">
                <a:latin typeface="+mj-lt"/>
              </a:rPr>
              <a:t> 13.1% </a:t>
            </a:r>
            <a:r>
              <a:rPr lang="en-US" sz="3200" dirty="0">
                <a:latin typeface="+mj-lt"/>
              </a:rPr>
              <a:t>(USW)</a:t>
            </a:r>
          </a:p>
          <a:p>
            <a:pPr marL="0" indent="0" algn="ctr">
              <a:buNone/>
            </a:pPr>
            <a:endParaRPr lang="en-US" sz="3200" dirty="0">
              <a:latin typeface="+mj-lt"/>
            </a:endParaRPr>
          </a:p>
          <a:p>
            <a:pPr marL="0" indent="0" algn="ctr">
              <a:buNone/>
            </a:pPr>
            <a:endParaRPr lang="en-US" sz="3200" dirty="0">
              <a:latin typeface="+mj-lt"/>
            </a:endParaRPr>
          </a:p>
        </p:txBody>
      </p:sp>
      <p:pic>
        <p:nvPicPr>
          <p:cNvPr id="7" name="Picture 6"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072" y="1600201"/>
            <a:ext cx="1936149" cy="41528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696422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Taking the data back to the community</a:t>
            </a:r>
            <a:endParaRPr lang="en-US" dirty="0"/>
          </a:p>
        </p:txBody>
      </p:sp>
      <p:pic>
        <p:nvPicPr>
          <p:cNvPr id="5" name="Picture 4"/>
          <p:cNvPicPr>
            <a:picLocks noChangeAspect="1"/>
          </p:cNvPicPr>
          <p:nvPr/>
        </p:nvPicPr>
        <p:blipFill>
          <a:blip r:embed="rId2"/>
          <a:stretch>
            <a:fillRect/>
          </a:stretch>
        </p:blipFill>
        <p:spPr>
          <a:xfrm>
            <a:off x="2002227" y="1671611"/>
            <a:ext cx="2727434" cy="4171648"/>
          </a:xfrm>
          <a:prstGeom prst="rect">
            <a:avLst/>
          </a:prstGeom>
        </p:spPr>
      </p:pic>
      <p:pic>
        <p:nvPicPr>
          <p:cNvPr id="6" name="Picture 5"/>
          <p:cNvPicPr>
            <a:picLocks noChangeAspect="1"/>
          </p:cNvPicPr>
          <p:nvPr/>
        </p:nvPicPr>
        <p:blipFill>
          <a:blip r:embed="rId3"/>
          <a:stretch>
            <a:fillRect/>
          </a:stretch>
        </p:blipFill>
        <p:spPr>
          <a:xfrm>
            <a:off x="4829016" y="1671611"/>
            <a:ext cx="2735117" cy="4171648"/>
          </a:xfrm>
          <a:prstGeom prst="rect">
            <a:avLst/>
          </a:prstGeom>
        </p:spPr>
      </p:pic>
    </p:spTree>
    <p:extLst>
      <p:ext uri="{BB962C8B-B14F-4D97-AF65-F5344CB8AC3E}">
        <p14:creationId xmlns:p14="http://schemas.microsoft.com/office/powerpoint/2010/main" val="294012813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Taking the data back to the community</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457200" y="1661160"/>
            <a:ext cx="3779520" cy="283464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4678680" y="1661160"/>
            <a:ext cx="3733800" cy="280035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6430" y="4121942"/>
            <a:ext cx="4640580" cy="2610327"/>
          </a:xfrm>
          <a:prstGeom prst="rect">
            <a:avLst/>
          </a:prstGeom>
        </p:spPr>
      </p:pic>
    </p:spTree>
    <p:extLst>
      <p:ext uri="{BB962C8B-B14F-4D97-AF65-F5344CB8AC3E}">
        <p14:creationId xmlns:p14="http://schemas.microsoft.com/office/powerpoint/2010/main" val="181886499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1117219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Alaska Native Tumor Registry</a:t>
            </a:r>
            <a:endParaRPr lang="en-US" dirty="0"/>
          </a:p>
        </p:txBody>
      </p:sp>
      <p:pic>
        <p:nvPicPr>
          <p:cNvPr id="5" name="Picture 4"/>
          <p:cNvPicPr/>
          <p:nvPr/>
        </p:nvPicPr>
        <p:blipFill rotWithShape="1">
          <a:blip r:embed="rId3">
            <a:extLst>
              <a:ext uri="{28A0092B-C50C-407E-A947-70E740481C1C}">
                <a14:useLocalDpi xmlns:a14="http://schemas.microsoft.com/office/drawing/2010/main" val="0"/>
              </a:ext>
            </a:extLst>
          </a:blip>
          <a:srcRect l="7532" t="10939"/>
          <a:stretch/>
        </p:blipFill>
        <p:spPr bwMode="auto">
          <a:xfrm>
            <a:off x="4326584" y="1347951"/>
            <a:ext cx="4604582" cy="2685743"/>
          </a:xfrm>
          <a:prstGeom prst="rect">
            <a:avLst/>
          </a:prstGeom>
          <a:ln>
            <a:noFill/>
          </a:ln>
          <a:extLst>
            <a:ext uri="{53640926-AAD7-44D8-BBD7-CCE9431645EC}">
              <a14:shadowObscured xmlns:a14="http://schemas.microsoft.com/office/drawing/2010/main"/>
            </a:ext>
          </a:extLst>
        </p:spPr>
      </p:pic>
      <p:pic>
        <p:nvPicPr>
          <p:cNvPr id="6" name="Picture 5"/>
          <p:cNvPicPr>
            <a:picLocks noChangeAspect="1"/>
          </p:cNvPicPr>
          <p:nvPr/>
        </p:nvPicPr>
        <p:blipFill>
          <a:blip r:embed="rId4"/>
          <a:stretch>
            <a:fillRect/>
          </a:stretch>
        </p:blipFill>
        <p:spPr>
          <a:xfrm>
            <a:off x="811924" y="1710559"/>
            <a:ext cx="1241413" cy="1241413"/>
          </a:xfrm>
          <a:prstGeom prst="rect">
            <a:avLst/>
          </a:prstGeom>
        </p:spPr>
      </p:pic>
      <p:pic>
        <p:nvPicPr>
          <p:cNvPr id="7" name="Picture 6"/>
          <p:cNvPicPr>
            <a:picLocks noChangeAspect="1"/>
          </p:cNvPicPr>
          <p:nvPr/>
        </p:nvPicPr>
        <p:blipFill>
          <a:blip r:embed="rId5"/>
          <a:stretch>
            <a:fillRect/>
          </a:stretch>
        </p:blipFill>
        <p:spPr>
          <a:xfrm>
            <a:off x="266963" y="3244893"/>
            <a:ext cx="4059621" cy="2644904"/>
          </a:xfrm>
          <a:prstGeom prst="rect">
            <a:avLst/>
          </a:prstGeom>
        </p:spPr>
      </p:pic>
    </p:spTree>
    <p:extLst>
      <p:ext uri="{BB962C8B-B14F-4D97-AF65-F5344CB8AC3E}">
        <p14:creationId xmlns:p14="http://schemas.microsoft.com/office/powerpoint/2010/main" val="2590118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NTHC PPT Vision Slid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60285" cy="6858000"/>
          </a:xfrm>
          <a:prstGeom prst="rect">
            <a:avLst/>
          </a:prstGeom>
        </p:spPr>
      </p:pic>
    </p:spTree>
    <p:extLst>
      <p:ext uri="{BB962C8B-B14F-4D97-AF65-F5344CB8AC3E}">
        <p14:creationId xmlns:p14="http://schemas.microsoft.com/office/powerpoint/2010/main" val="157392438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NTHC Logo Slide Revers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45808"/>
          </a:xfrm>
          <a:prstGeom prst="rect">
            <a:avLst/>
          </a:prstGeom>
        </p:spPr>
      </p:pic>
    </p:spTree>
    <p:extLst>
      <p:ext uri="{BB962C8B-B14F-4D97-AF65-F5344CB8AC3E}">
        <p14:creationId xmlns:p14="http://schemas.microsoft.com/office/powerpoint/2010/main" val="31000136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1143000"/>
          </a:xfrm>
        </p:spPr>
        <p:txBody>
          <a:bodyPr>
            <a:noAutofit/>
          </a:bodyPr>
          <a:lstStyle/>
          <a:p>
            <a:pPr algn="l"/>
            <a:r>
              <a:rPr lang="en-US" sz="3600" dirty="0" smtClean="0">
                <a:solidFill>
                  <a:schemeClr val="accent1"/>
                </a:solidFill>
                <a:latin typeface="+mj-lt"/>
                <a:ea typeface="Gulim" panose="020B0600000101010101" pitchFamily="34" charset="-127"/>
              </a:rPr>
              <a:t>Cancer among Alaska Native people: morbidity</a:t>
            </a:r>
            <a:endParaRPr lang="en-US" sz="3600" dirty="0">
              <a:solidFill>
                <a:schemeClr val="accent1"/>
              </a:solidFill>
              <a:latin typeface="+mj-lt"/>
              <a:ea typeface="Gulim" panose="020B0600000101010101" pitchFamily="34" charset="-127"/>
            </a:endParaRPr>
          </a:p>
        </p:txBody>
      </p:sp>
      <p:sp>
        <p:nvSpPr>
          <p:cNvPr id="5" name="TextBox 4"/>
          <p:cNvSpPr txBox="1"/>
          <p:nvPr/>
        </p:nvSpPr>
        <p:spPr>
          <a:xfrm>
            <a:off x="9208" y="6339236"/>
            <a:ext cx="4255363" cy="430887"/>
          </a:xfrm>
          <a:prstGeom prst="rect">
            <a:avLst/>
          </a:prstGeom>
          <a:noFill/>
        </p:spPr>
        <p:txBody>
          <a:bodyPr wrap="square" rtlCol="0">
            <a:spAutoFit/>
          </a:bodyPr>
          <a:lstStyle/>
          <a:p>
            <a:r>
              <a:rPr lang="en-US" sz="1100" dirty="0" smtClean="0">
                <a:solidFill>
                  <a:schemeClr val="bg1"/>
                </a:solidFill>
                <a:latin typeface="+mj-lt"/>
                <a:ea typeface="Gulim" panose="020B0600000101010101" pitchFamily="34" charset="-127"/>
              </a:rPr>
              <a:t>Source: State of Alaska Bureau of Vital Statistics; Alaska Native </a:t>
            </a:r>
            <a:r>
              <a:rPr lang="en-US" sz="1100" dirty="0" err="1" smtClean="0">
                <a:solidFill>
                  <a:schemeClr val="bg1"/>
                </a:solidFill>
                <a:latin typeface="+mj-lt"/>
                <a:ea typeface="Gulim" panose="020B0600000101010101" pitchFamily="34" charset="-127"/>
              </a:rPr>
              <a:t>EpiCenter</a:t>
            </a:r>
            <a:r>
              <a:rPr lang="en-US" sz="1100" dirty="0" smtClean="0">
                <a:solidFill>
                  <a:schemeClr val="bg1"/>
                </a:solidFill>
                <a:latin typeface="+mj-lt"/>
                <a:ea typeface="Gulim" panose="020B0600000101010101" pitchFamily="34" charset="-127"/>
              </a:rPr>
              <a:t> Alaska Native Mortality Update 2009-2013</a:t>
            </a:r>
            <a:endParaRPr lang="en-US" sz="1100" dirty="0">
              <a:solidFill>
                <a:schemeClr val="bg1"/>
              </a:solidFill>
              <a:latin typeface="+mj-lt"/>
              <a:ea typeface="Gulim" panose="020B0600000101010101" pitchFamily="34" charset="-127"/>
            </a:endParaRPr>
          </a:p>
        </p:txBody>
      </p:sp>
      <p:graphicFrame>
        <p:nvGraphicFramePr>
          <p:cNvPr id="7" name="Chart 6"/>
          <p:cNvGraphicFramePr>
            <a:graphicFrameLocks/>
          </p:cNvGraphicFramePr>
          <p:nvPr>
            <p:extLst>
              <p:ext uri="{D42A27DB-BD31-4B8C-83A1-F6EECF244321}">
                <p14:modId xmlns:p14="http://schemas.microsoft.com/office/powerpoint/2010/main" val="1315163554"/>
              </p:ext>
            </p:extLst>
          </p:nvPr>
        </p:nvGraphicFramePr>
        <p:xfrm>
          <a:off x="228599" y="1213945"/>
          <a:ext cx="8071945" cy="4901946"/>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6629400" y="2057400"/>
            <a:ext cx="2286000" cy="2308324"/>
          </a:xfrm>
          <a:prstGeom prst="rect">
            <a:avLst/>
          </a:prstGeom>
          <a:noFill/>
        </p:spPr>
        <p:txBody>
          <a:bodyPr wrap="square" rtlCol="0">
            <a:spAutoFit/>
          </a:bodyPr>
          <a:lstStyle/>
          <a:p>
            <a:pPr algn="ctr"/>
            <a:r>
              <a:rPr lang="en-US" sz="2400" dirty="0" smtClean="0">
                <a:latin typeface="+mj-lt"/>
                <a:ea typeface="Gulim" panose="020B0600000101010101" pitchFamily="34" charset="-127"/>
              </a:rPr>
              <a:t>Years of Potential Life Lost among Alaska Native people, </a:t>
            </a:r>
          </a:p>
          <a:p>
            <a:pPr algn="ctr"/>
            <a:r>
              <a:rPr lang="en-US" sz="2400" dirty="0" smtClean="0">
                <a:latin typeface="+mj-lt"/>
                <a:ea typeface="Gulim" panose="020B0600000101010101" pitchFamily="34" charset="-127"/>
              </a:rPr>
              <a:t>2009-2013</a:t>
            </a:r>
            <a:endParaRPr lang="en-US" sz="2400" dirty="0">
              <a:latin typeface="+mj-lt"/>
              <a:ea typeface="Gulim" panose="020B0600000101010101" pitchFamily="34" charset="-127"/>
            </a:endParaRPr>
          </a:p>
        </p:txBody>
      </p:sp>
    </p:spTree>
    <p:extLst>
      <p:ext uri="{BB962C8B-B14F-4D97-AF65-F5344CB8AC3E}">
        <p14:creationId xmlns:p14="http://schemas.microsoft.com/office/powerpoint/2010/main" val="359318905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6372687"/>
            <a:ext cx="4572000" cy="461665"/>
          </a:xfrm>
          <a:prstGeom prst="rect">
            <a:avLst/>
          </a:prstGeom>
          <a:noFill/>
        </p:spPr>
        <p:txBody>
          <a:bodyPr wrap="square" rtlCol="0">
            <a:spAutoFit/>
          </a:bodyPr>
          <a:lstStyle/>
          <a:p>
            <a:r>
              <a:rPr lang="en-US" sz="1200" dirty="0" smtClean="0">
                <a:solidFill>
                  <a:schemeClr val="bg1"/>
                </a:solidFill>
                <a:latin typeface="+mj-lt"/>
                <a:ea typeface="Gulim" panose="020B0600000101010101" pitchFamily="34" charset="-127"/>
              </a:rPr>
              <a:t>Source: State of Alaska Bureau of Vital Statistics; Alaska Native </a:t>
            </a:r>
            <a:r>
              <a:rPr lang="en-US" sz="1200" dirty="0" err="1" smtClean="0">
                <a:solidFill>
                  <a:schemeClr val="bg1"/>
                </a:solidFill>
                <a:latin typeface="+mj-lt"/>
                <a:ea typeface="Gulim" panose="020B0600000101010101" pitchFamily="34" charset="-127"/>
              </a:rPr>
              <a:t>EpiCenter</a:t>
            </a:r>
            <a:r>
              <a:rPr lang="en-US" sz="1200" dirty="0" smtClean="0">
                <a:solidFill>
                  <a:schemeClr val="bg1"/>
                </a:solidFill>
                <a:latin typeface="+mj-lt"/>
                <a:ea typeface="Gulim" panose="020B0600000101010101" pitchFamily="34" charset="-127"/>
              </a:rPr>
              <a:t> Alaska Native Mortality Update 2009-2013</a:t>
            </a:r>
            <a:endParaRPr lang="en-US" sz="1200" dirty="0">
              <a:solidFill>
                <a:schemeClr val="bg1"/>
              </a:solidFill>
              <a:latin typeface="+mj-lt"/>
              <a:ea typeface="Gulim" panose="020B0600000101010101" pitchFamily="34" charset="-127"/>
            </a:endParaRPr>
          </a:p>
        </p:txBody>
      </p:sp>
      <p:graphicFrame>
        <p:nvGraphicFramePr>
          <p:cNvPr id="5" name="Chart 4"/>
          <p:cNvGraphicFramePr>
            <a:graphicFrameLocks/>
          </p:cNvGraphicFramePr>
          <p:nvPr>
            <p:extLst>
              <p:ext uri="{D42A27DB-BD31-4B8C-83A1-F6EECF244321}">
                <p14:modId xmlns:p14="http://schemas.microsoft.com/office/powerpoint/2010/main" val="1253604224"/>
              </p:ext>
            </p:extLst>
          </p:nvPr>
        </p:nvGraphicFramePr>
        <p:xfrm>
          <a:off x="438806" y="1295400"/>
          <a:ext cx="7262649" cy="4713494"/>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6334957" y="2133600"/>
            <a:ext cx="2438400" cy="2308324"/>
          </a:xfrm>
          <a:prstGeom prst="rect">
            <a:avLst/>
          </a:prstGeom>
          <a:noFill/>
        </p:spPr>
        <p:txBody>
          <a:bodyPr wrap="square" rtlCol="0">
            <a:spAutoFit/>
          </a:bodyPr>
          <a:lstStyle/>
          <a:p>
            <a:pPr algn="ctr"/>
            <a:r>
              <a:rPr lang="en-US" sz="2400" dirty="0" smtClean="0">
                <a:latin typeface="+mj-lt"/>
                <a:ea typeface="Gulim" panose="020B0600000101010101" pitchFamily="34" charset="-127"/>
              </a:rPr>
              <a:t>Between 2009-2013, cancer accounted for over 1/5 of all deaths among AN people</a:t>
            </a:r>
            <a:endParaRPr lang="en-US" sz="2400" dirty="0">
              <a:latin typeface="+mj-lt"/>
              <a:ea typeface="Gulim" panose="020B0600000101010101" pitchFamily="34" charset="-127"/>
            </a:endParaRPr>
          </a:p>
        </p:txBody>
      </p:sp>
      <p:sp>
        <p:nvSpPr>
          <p:cNvPr id="7" name="Title 1"/>
          <p:cNvSpPr>
            <a:spLocks noGrp="1"/>
          </p:cNvSpPr>
          <p:nvPr>
            <p:ph type="title"/>
          </p:nvPr>
        </p:nvSpPr>
        <p:spPr>
          <a:xfrm>
            <a:off x="228600" y="152400"/>
            <a:ext cx="8686800" cy="1143000"/>
          </a:xfrm>
        </p:spPr>
        <p:txBody>
          <a:bodyPr>
            <a:noAutofit/>
          </a:bodyPr>
          <a:lstStyle/>
          <a:p>
            <a:pPr algn="l"/>
            <a:r>
              <a:rPr lang="en-US" sz="3600" dirty="0" smtClean="0">
                <a:solidFill>
                  <a:schemeClr val="accent1"/>
                </a:solidFill>
                <a:latin typeface="+mj-lt"/>
                <a:ea typeface="Gulim" panose="020B0600000101010101" pitchFamily="34" charset="-127"/>
              </a:rPr>
              <a:t>Cancer among Alaska Native people: mortality</a:t>
            </a:r>
            <a:endParaRPr lang="en-US" sz="3600" dirty="0">
              <a:solidFill>
                <a:schemeClr val="accent1"/>
              </a:solidFill>
              <a:latin typeface="+mj-lt"/>
              <a:ea typeface="Gulim" panose="020B0600000101010101" pitchFamily="34" charset="-127"/>
            </a:endParaRPr>
          </a:p>
        </p:txBody>
      </p:sp>
    </p:spTree>
    <p:extLst>
      <p:ext uri="{BB962C8B-B14F-4D97-AF65-F5344CB8AC3E}">
        <p14:creationId xmlns:p14="http://schemas.microsoft.com/office/powerpoint/2010/main" val="183821909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041" y="335281"/>
            <a:ext cx="8492491" cy="563563"/>
          </a:xfrm>
        </p:spPr>
        <p:txBody>
          <a:bodyPr>
            <a:normAutofit fontScale="90000"/>
          </a:bodyPr>
          <a:lstStyle/>
          <a:p>
            <a:r>
              <a:rPr lang="en-US" sz="3600" dirty="0">
                <a:solidFill>
                  <a:schemeClr val="accent1"/>
                </a:solidFill>
              </a:rPr>
              <a:t>Cancer incidence rates in Alaska, all sites, </a:t>
            </a:r>
            <a:br>
              <a:rPr lang="en-US" sz="3600" dirty="0">
                <a:solidFill>
                  <a:schemeClr val="accent1"/>
                </a:solidFill>
              </a:rPr>
            </a:br>
            <a:r>
              <a:rPr lang="en-US" sz="3600" dirty="0">
                <a:solidFill>
                  <a:schemeClr val="accent1"/>
                </a:solidFill>
              </a:rPr>
              <a:t>by race, 1996-2012</a:t>
            </a:r>
          </a:p>
        </p:txBody>
      </p:sp>
      <p:sp>
        <p:nvSpPr>
          <p:cNvPr id="5" name="Rectangle 4"/>
          <p:cNvSpPr/>
          <p:nvPr/>
        </p:nvSpPr>
        <p:spPr>
          <a:xfrm>
            <a:off x="102871" y="6582936"/>
            <a:ext cx="4572000" cy="276999"/>
          </a:xfrm>
          <a:prstGeom prst="rect">
            <a:avLst/>
          </a:prstGeom>
        </p:spPr>
        <p:txBody>
          <a:bodyPr>
            <a:spAutoFit/>
          </a:bodyPr>
          <a:lstStyle/>
          <a:p>
            <a:r>
              <a:rPr lang="en-US" sz="1200" dirty="0" smtClean="0">
                <a:solidFill>
                  <a:schemeClr val="bg1"/>
                </a:solidFill>
              </a:rPr>
              <a:t>Data source</a:t>
            </a:r>
            <a:r>
              <a:rPr lang="en-US" sz="1200" dirty="0">
                <a:solidFill>
                  <a:schemeClr val="bg1"/>
                </a:solidFill>
              </a:rPr>
              <a:t>: Alaska Cancer </a:t>
            </a:r>
            <a:r>
              <a:rPr lang="en-US" sz="1200" dirty="0" smtClean="0">
                <a:solidFill>
                  <a:schemeClr val="bg1"/>
                </a:solidFill>
              </a:rPr>
              <a:t>Registry</a:t>
            </a:r>
          </a:p>
        </p:txBody>
      </p:sp>
      <p:graphicFrame>
        <p:nvGraphicFramePr>
          <p:cNvPr id="8" name="Chart 7"/>
          <p:cNvGraphicFramePr>
            <a:graphicFrameLocks/>
          </p:cNvGraphicFramePr>
          <p:nvPr>
            <p:extLst/>
          </p:nvPr>
        </p:nvGraphicFramePr>
        <p:xfrm>
          <a:off x="331471" y="1231900"/>
          <a:ext cx="8368031" cy="499936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6437347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7912" y="291214"/>
            <a:ext cx="8229600" cy="563563"/>
          </a:xfrm>
        </p:spPr>
        <p:txBody>
          <a:bodyPr>
            <a:normAutofit fontScale="90000"/>
          </a:bodyPr>
          <a:lstStyle/>
          <a:p>
            <a:r>
              <a:rPr lang="en-US" sz="3600" dirty="0">
                <a:solidFill>
                  <a:schemeClr val="accent1"/>
                </a:solidFill>
              </a:rPr>
              <a:t>Cancer mortality rates in Alaska, by race, </a:t>
            </a:r>
            <a:br>
              <a:rPr lang="en-US" sz="3600" dirty="0">
                <a:solidFill>
                  <a:schemeClr val="accent1"/>
                </a:solidFill>
              </a:rPr>
            </a:br>
            <a:r>
              <a:rPr lang="en-US" sz="3600" dirty="0">
                <a:solidFill>
                  <a:schemeClr val="accent1"/>
                </a:solidFill>
              </a:rPr>
              <a:t>1996-2012 </a:t>
            </a:r>
          </a:p>
        </p:txBody>
      </p:sp>
      <p:sp>
        <p:nvSpPr>
          <p:cNvPr id="5" name="Rectangle 4"/>
          <p:cNvSpPr/>
          <p:nvPr/>
        </p:nvSpPr>
        <p:spPr>
          <a:xfrm>
            <a:off x="160712" y="6323683"/>
            <a:ext cx="4572000" cy="461665"/>
          </a:xfrm>
          <a:prstGeom prst="rect">
            <a:avLst/>
          </a:prstGeom>
        </p:spPr>
        <p:txBody>
          <a:bodyPr>
            <a:spAutoFit/>
          </a:bodyPr>
          <a:lstStyle/>
          <a:p>
            <a:r>
              <a:rPr lang="en-US" sz="1200" dirty="0" smtClean="0"/>
              <a:t>Data source</a:t>
            </a:r>
            <a:r>
              <a:rPr lang="en-US" sz="1200" dirty="0"/>
              <a:t>: Alaska Cancer </a:t>
            </a:r>
            <a:r>
              <a:rPr lang="en-US" sz="1200" dirty="0" smtClean="0"/>
              <a:t>Registry</a:t>
            </a:r>
          </a:p>
          <a:p>
            <a:r>
              <a:rPr lang="en-US" sz="1200" dirty="0"/>
              <a:t>Slide: Sarah Nash, Alaska Native Tumor </a:t>
            </a:r>
            <a:r>
              <a:rPr lang="en-US" sz="1200" dirty="0" smtClean="0"/>
              <a:t>Registry</a:t>
            </a:r>
            <a:endParaRPr lang="en-US" sz="1200" dirty="0"/>
          </a:p>
        </p:txBody>
      </p:sp>
      <p:graphicFrame>
        <p:nvGraphicFramePr>
          <p:cNvPr id="6" name="Chart 5"/>
          <p:cNvGraphicFramePr>
            <a:graphicFrameLocks/>
          </p:cNvGraphicFramePr>
          <p:nvPr>
            <p:extLst/>
          </p:nvPr>
        </p:nvGraphicFramePr>
        <p:xfrm>
          <a:off x="269914" y="1209103"/>
          <a:ext cx="8620699" cy="511458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440342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community request…</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52249" y="1417638"/>
            <a:ext cx="3531476" cy="2285369"/>
          </a:xfrm>
        </p:spPr>
      </p:pic>
      <p:pic>
        <p:nvPicPr>
          <p:cNvPr id="1026" name="Picture 2" descr="Image result for chief andrew isaac health cen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917" y="3845986"/>
            <a:ext cx="8000165" cy="200004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5"/>
          <a:stretch>
            <a:fillRect/>
          </a:stretch>
        </p:blipFill>
        <p:spPr>
          <a:xfrm>
            <a:off x="4295939" y="1737820"/>
            <a:ext cx="3705225" cy="1238250"/>
          </a:xfrm>
          <a:prstGeom prst="rect">
            <a:avLst/>
          </a:prstGeom>
        </p:spPr>
      </p:pic>
    </p:spTree>
    <p:extLst>
      <p:ext uri="{BB962C8B-B14F-4D97-AF65-F5344CB8AC3E}">
        <p14:creationId xmlns:p14="http://schemas.microsoft.com/office/powerpoint/2010/main" val="291033180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Lifetime Risk</a:t>
            </a:r>
            <a:endParaRPr lang="en-US" dirty="0"/>
          </a:p>
        </p:txBody>
      </p:sp>
      <p:sp>
        <p:nvSpPr>
          <p:cNvPr id="8" name="TextBox 7"/>
          <p:cNvSpPr txBox="1"/>
          <p:nvPr/>
        </p:nvSpPr>
        <p:spPr>
          <a:xfrm>
            <a:off x="5770182" y="1022379"/>
            <a:ext cx="2574777" cy="1569660"/>
          </a:xfrm>
          <a:prstGeom prst="rect">
            <a:avLst/>
          </a:prstGeom>
          <a:noFill/>
        </p:spPr>
        <p:txBody>
          <a:bodyPr wrap="square" rtlCol="0">
            <a:spAutoFit/>
          </a:bodyPr>
          <a:lstStyle/>
          <a:p>
            <a:pPr algn="ctr"/>
            <a:r>
              <a:rPr lang="en-US" sz="2400" dirty="0" smtClean="0">
                <a:latin typeface="+mj-lt"/>
              </a:rPr>
              <a:t>How likely am I to get cancer during my lifetime?</a:t>
            </a:r>
            <a:endParaRPr lang="en-US" sz="2400" dirty="0">
              <a:latin typeface="+mj-lt"/>
            </a:endParaRPr>
          </a:p>
        </p:txBody>
      </p:sp>
      <p:grpSp>
        <p:nvGrpSpPr>
          <p:cNvPr id="11" name="Group 10"/>
          <p:cNvGrpSpPr/>
          <p:nvPr/>
        </p:nvGrpSpPr>
        <p:grpSpPr>
          <a:xfrm>
            <a:off x="5770182" y="3431607"/>
            <a:ext cx="3122313" cy="2606470"/>
            <a:chOff x="2208782" y="3344897"/>
            <a:chExt cx="3122313" cy="260647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42246"/>
            <a:stretch/>
          </p:blipFill>
          <p:spPr>
            <a:xfrm>
              <a:off x="2208782" y="3643340"/>
              <a:ext cx="3122313" cy="2308027"/>
            </a:xfrm>
            <a:prstGeom prst="rect">
              <a:avLst/>
            </a:prstGeom>
          </p:spPr>
        </p:pic>
        <p:sp>
          <p:nvSpPr>
            <p:cNvPr id="10" name="Rectangle 9"/>
            <p:cNvSpPr/>
            <p:nvPr/>
          </p:nvSpPr>
          <p:spPr>
            <a:xfrm>
              <a:off x="3058599" y="3344897"/>
              <a:ext cx="2073427" cy="8530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mc:AlternateContent xmlns:mc="http://schemas.openxmlformats.org/markup-compatibility/2006" xmlns:p14="http://schemas.microsoft.com/office/powerpoint/2010/main">
        <mc:Choice Requires="p14">
          <p:contentPart p14:bwMode="auto" r:id="rId4">
            <p14:nvContentPartPr>
              <p14:cNvPr id="9" name="Ink 8"/>
              <p14:cNvContentPartPr/>
              <p14:nvPr/>
            </p14:nvContentPartPr>
            <p14:xfrm>
              <a:off x="5218908" y="393241"/>
              <a:ext cx="3557880" cy="3373200"/>
            </p14:xfrm>
          </p:contentPart>
        </mc:Choice>
        <mc:Fallback xmlns="">
          <p:pic>
            <p:nvPicPr>
              <p:cNvPr id="9" name="Ink 8"/>
              <p:cNvPicPr/>
              <p:nvPr/>
            </p:nvPicPr>
            <p:blipFill>
              <a:blip r:embed="rId5"/>
              <a:stretch>
                <a:fillRect/>
              </a:stretch>
            </p:blipFill>
            <p:spPr>
              <a:xfrm>
                <a:off x="5205588" y="375601"/>
                <a:ext cx="3589200" cy="3405240"/>
              </a:xfrm>
              <a:prstGeom prst="rect">
                <a:avLst/>
              </a:prstGeom>
            </p:spPr>
          </p:pic>
        </mc:Fallback>
      </mc:AlternateContent>
      <p:pic>
        <p:nvPicPr>
          <p:cNvPr id="12" name="Picture 11"/>
          <p:cNvPicPr>
            <a:picLocks noChangeAspect="1"/>
          </p:cNvPicPr>
          <p:nvPr/>
        </p:nvPicPr>
        <p:blipFill rotWithShape="1">
          <a:blip r:embed="rId6"/>
          <a:srcRect l="26412" t="23393" b="52592"/>
          <a:stretch/>
        </p:blipFill>
        <p:spPr>
          <a:xfrm>
            <a:off x="315215" y="1622529"/>
            <a:ext cx="4471864" cy="1095704"/>
          </a:xfrm>
          <a:prstGeom prst="rect">
            <a:avLst/>
          </a:prstGeom>
        </p:spPr>
      </p:pic>
      <p:sp>
        <p:nvSpPr>
          <p:cNvPr id="13" name="TextBox 12"/>
          <p:cNvSpPr txBox="1"/>
          <p:nvPr/>
        </p:nvSpPr>
        <p:spPr>
          <a:xfrm>
            <a:off x="3097924" y="2718233"/>
            <a:ext cx="1689155" cy="276999"/>
          </a:xfrm>
          <a:prstGeom prst="rect">
            <a:avLst/>
          </a:prstGeom>
          <a:noFill/>
        </p:spPr>
        <p:txBody>
          <a:bodyPr wrap="square" rtlCol="0">
            <a:spAutoFit/>
          </a:bodyPr>
          <a:lstStyle/>
          <a:p>
            <a:pPr algn="r"/>
            <a:r>
              <a:rPr lang="en-US" sz="1200" dirty="0" smtClean="0">
                <a:solidFill>
                  <a:schemeClr val="tx1">
                    <a:lumMod val="60000"/>
                    <a:lumOff val="40000"/>
                  </a:schemeClr>
                </a:solidFill>
                <a:latin typeface="+mj-lt"/>
              </a:rPr>
              <a:t>Veritas Genetics</a:t>
            </a:r>
            <a:endParaRPr lang="en-US" sz="1200" dirty="0">
              <a:solidFill>
                <a:schemeClr val="tx1">
                  <a:lumMod val="60000"/>
                  <a:lumOff val="40000"/>
                </a:schemeClr>
              </a:solidFill>
              <a:latin typeface="+mj-lt"/>
            </a:endParaRPr>
          </a:p>
        </p:txBody>
      </p:sp>
      <p:pic>
        <p:nvPicPr>
          <p:cNvPr id="14" name="Picture 13"/>
          <p:cNvPicPr>
            <a:picLocks noChangeAspect="1"/>
          </p:cNvPicPr>
          <p:nvPr/>
        </p:nvPicPr>
        <p:blipFill rotWithShape="1">
          <a:blip r:embed="rId7"/>
          <a:srcRect b="86595"/>
          <a:stretch/>
        </p:blipFill>
        <p:spPr>
          <a:xfrm>
            <a:off x="203636" y="3090629"/>
            <a:ext cx="4739635" cy="834764"/>
          </a:xfrm>
          <a:prstGeom prst="rect">
            <a:avLst/>
          </a:prstGeom>
        </p:spPr>
      </p:pic>
      <p:sp>
        <p:nvSpPr>
          <p:cNvPr id="15" name="TextBox 14"/>
          <p:cNvSpPr txBox="1"/>
          <p:nvPr/>
        </p:nvSpPr>
        <p:spPr>
          <a:xfrm>
            <a:off x="457200" y="3948682"/>
            <a:ext cx="1689155" cy="276999"/>
          </a:xfrm>
          <a:prstGeom prst="rect">
            <a:avLst/>
          </a:prstGeom>
          <a:noFill/>
        </p:spPr>
        <p:txBody>
          <a:bodyPr wrap="square" rtlCol="0">
            <a:spAutoFit/>
          </a:bodyPr>
          <a:lstStyle/>
          <a:p>
            <a:r>
              <a:rPr lang="en-US" sz="1200" dirty="0" smtClean="0">
                <a:solidFill>
                  <a:schemeClr val="tx1">
                    <a:lumMod val="60000"/>
                    <a:lumOff val="40000"/>
                  </a:schemeClr>
                </a:solidFill>
                <a:latin typeface="+mj-lt"/>
              </a:rPr>
              <a:t>Prostate Cancer UK</a:t>
            </a:r>
            <a:endParaRPr lang="en-US" sz="1200" dirty="0">
              <a:solidFill>
                <a:schemeClr val="tx1">
                  <a:lumMod val="60000"/>
                  <a:lumOff val="40000"/>
                </a:schemeClr>
              </a:solidFill>
              <a:latin typeface="+mj-lt"/>
            </a:endParaRPr>
          </a:p>
        </p:txBody>
      </p:sp>
      <p:pic>
        <p:nvPicPr>
          <p:cNvPr id="17" name="Picture 16"/>
          <p:cNvPicPr>
            <a:picLocks noChangeAspect="1"/>
          </p:cNvPicPr>
          <p:nvPr/>
        </p:nvPicPr>
        <p:blipFill rotWithShape="1">
          <a:blip r:embed="rId8"/>
          <a:srcRect t="26159" b="61718"/>
          <a:stretch/>
        </p:blipFill>
        <p:spPr>
          <a:xfrm>
            <a:off x="313951" y="4668223"/>
            <a:ext cx="5042776" cy="919236"/>
          </a:xfrm>
          <a:prstGeom prst="rect">
            <a:avLst/>
          </a:prstGeom>
        </p:spPr>
      </p:pic>
      <p:sp>
        <p:nvSpPr>
          <p:cNvPr id="18" name="TextBox 17"/>
          <p:cNvSpPr txBox="1"/>
          <p:nvPr/>
        </p:nvSpPr>
        <p:spPr>
          <a:xfrm>
            <a:off x="2593429" y="5589870"/>
            <a:ext cx="2625480" cy="276999"/>
          </a:xfrm>
          <a:prstGeom prst="rect">
            <a:avLst/>
          </a:prstGeom>
          <a:noFill/>
        </p:spPr>
        <p:txBody>
          <a:bodyPr wrap="square" rtlCol="0">
            <a:spAutoFit/>
          </a:bodyPr>
          <a:lstStyle/>
          <a:p>
            <a:pPr algn="r"/>
            <a:r>
              <a:rPr lang="en-US" sz="1200" dirty="0" smtClean="0">
                <a:solidFill>
                  <a:schemeClr val="tx1">
                    <a:lumMod val="60000"/>
                    <a:lumOff val="40000"/>
                  </a:schemeClr>
                </a:solidFill>
                <a:latin typeface="+mj-lt"/>
              </a:rPr>
              <a:t>Idaho </a:t>
            </a:r>
            <a:r>
              <a:rPr lang="en-US" sz="1200" dirty="0" err="1" smtClean="0">
                <a:solidFill>
                  <a:schemeClr val="tx1">
                    <a:lumMod val="60000"/>
                    <a:lumOff val="40000"/>
                  </a:schemeClr>
                </a:solidFill>
                <a:latin typeface="+mj-lt"/>
              </a:rPr>
              <a:t>Dept</a:t>
            </a:r>
            <a:r>
              <a:rPr lang="en-US" sz="1200" dirty="0" smtClean="0">
                <a:solidFill>
                  <a:schemeClr val="tx1">
                    <a:lumMod val="60000"/>
                    <a:lumOff val="40000"/>
                  </a:schemeClr>
                </a:solidFill>
                <a:latin typeface="+mj-lt"/>
              </a:rPr>
              <a:t> of Health and Welfare</a:t>
            </a:r>
            <a:endParaRPr lang="en-US" sz="1200" dirty="0">
              <a:solidFill>
                <a:schemeClr val="tx1">
                  <a:lumMod val="60000"/>
                  <a:lumOff val="40000"/>
                </a:schemeClr>
              </a:solidFill>
              <a:latin typeface="+mj-lt"/>
            </a:endParaRPr>
          </a:p>
        </p:txBody>
      </p:sp>
    </p:spTree>
    <p:extLst>
      <p:ext uri="{BB962C8B-B14F-4D97-AF65-F5344CB8AC3E}">
        <p14:creationId xmlns:p14="http://schemas.microsoft.com/office/powerpoint/2010/main" val="1544978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Cancer risk is different between  AN people and USW, other AIAN</a:t>
            </a:r>
            <a:endParaRPr lang="en-US" dirty="0"/>
          </a:p>
        </p:txBody>
      </p:sp>
      <p:pic>
        <p:nvPicPr>
          <p:cNvPr id="4" name="Content Placeholder 3"/>
          <p:cNvPicPr>
            <a:picLocks noGrp="1" noChangeAspect="1"/>
          </p:cNvPicPr>
          <p:nvPr>
            <p:ph idx="1"/>
          </p:nvPr>
        </p:nvPicPr>
        <p:blipFill>
          <a:blip r:embed="rId3"/>
          <a:stretch>
            <a:fillRect/>
          </a:stretch>
        </p:blipFill>
        <p:spPr>
          <a:xfrm>
            <a:off x="62920" y="1726325"/>
            <a:ext cx="3919348" cy="3696659"/>
          </a:xfrm>
          <a:prstGeom prst="rect">
            <a:avLst/>
          </a:prstGeom>
        </p:spPr>
      </p:pic>
      <p:sp>
        <p:nvSpPr>
          <p:cNvPr id="5" name="TextBox 4"/>
          <p:cNvSpPr txBox="1"/>
          <p:nvPr/>
        </p:nvSpPr>
        <p:spPr>
          <a:xfrm>
            <a:off x="157514" y="5462199"/>
            <a:ext cx="1689155" cy="276999"/>
          </a:xfrm>
          <a:prstGeom prst="rect">
            <a:avLst/>
          </a:prstGeom>
          <a:noFill/>
        </p:spPr>
        <p:txBody>
          <a:bodyPr wrap="square" rtlCol="0">
            <a:spAutoFit/>
          </a:bodyPr>
          <a:lstStyle/>
          <a:p>
            <a:r>
              <a:rPr lang="en-US" sz="1200" dirty="0" err="1" smtClean="0">
                <a:solidFill>
                  <a:schemeClr val="tx1">
                    <a:lumMod val="60000"/>
                    <a:lumOff val="40000"/>
                  </a:schemeClr>
                </a:solidFill>
                <a:latin typeface="+mj-lt"/>
              </a:rPr>
              <a:t>Carmack</a:t>
            </a:r>
            <a:r>
              <a:rPr lang="en-US" sz="1200" dirty="0" smtClean="0">
                <a:solidFill>
                  <a:schemeClr val="tx1">
                    <a:lumMod val="60000"/>
                    <a:lumOff val="40000"/>
                  </a:schemeClr>
                </a:solidFill>
                <a:latin typeface="+mj-lt"/>
              </a:rPr>
              <a:t> et al 2015</a:t>
            </a:r>
            <a:endParaRPr lang="en-US" sz="1200" dirty="0">
              <a:solidFill>
                <a:schemeClr val="tx1">
                  <a:lumMod val="60000"/>
                  <a:lumOff val="40000"/>
                </a:schemeClr>
              </a:solidFill>
              <a:latin typeface="+mj-lt"/>
            </a:endParaRPr>
          </a:p>
        </p:txBody>
      </p:sp>
      <p:graphicFrame>
        <p:nvGraphicFramePr>
          <p:cNvPr id="6" name="Chart 5"/>
          <p:cNvGraphicFramePr>
            <a:graphicFrameLocks/>
          </p:cNvGraphicFramePr>
          <p:nvPr>
            <p:extLst>
              <p:ext uri="{D42A27DB-BD31-4B8C-83A1-F6EECF244321}">
                <p14:modId xmlns:p14="http://schemas.microsoft.com/office/powerpoint/2010/main" val="3585964729"/>
              </p:ext>
            </p:extLst>
          </p:nvPr>
        </p:nvGraphicFramePr>
        <p:xfrm>
          <a:off x="4122681" y="1726325"/>
          <a:ext cx="4753304" cy="3037463"/>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p:cNvSpPr txBox="1"/>
          <p:nvPr/>
        </p:nvSpPr>
        <p:spPr>
          <a:xfrm>
            <a:off x="7327243" y="4625288"/>
            <a:ext cx="1689155" cy="276999"/>
          </a:xfrm>
          <a:prstGeom prst="rect">
            <a:avLst/>
          </a:prstGeom>
          <a:noFill/>
        </p:spPr>
        <p:txBody>
          <a:bodyPr wrap="square" rtlCol="0">
            <a:spAutoFit/>
          </a:bodyPr>
          <a:lstStyle/>
          <a:p>
            <a:r>
              <a:rPr lang="en-US" sz="1200" dirty="0" smtClean="0">
                <a:solidFill>
                  <a:schemeClr val="tx1">
                    <a:lumMod val="60000"/>
                    <a:lumOff val="40000"/>
                  </a:schemeClr>
                </a:solidFill>
                <a:latin typeface="+mj-lt"/>
              </a:rPr>
              <a:t>Wiggins et al 2008</a:t>
            </a:r>
            <a:endParaRPr lang="en-US" sz="1200" dirty="0">
              <a:solidFill>
                <a:schemeClr val="tx1">
                  <a:lumMod val="60000"/>
                  <a:lumOff val="40000"/>
                </a:schemeClr>
              </a:solidFill>
              <a:latin typeface="+mj-lt"/>
            </a:endParaRPr>
          </a:p>
        </p:txBody>
      </p:sp>
    </p:spTree>
    <p:extLst>
      <p:ext uri="{BB962C8B-B14F-4D97-AF65-F5344CB8AC3E}">
        <p14:creationId xmlns:p14="http://schemas.microsoft.com/office/powerpoint/2010/main" val="180889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7" grpId="0"/>
    </p:bldLst>
  </p:timing>
</p:sld>
</file>

<file path=ppt/theme/theme1.xml><?xml version="1.0" encoding="utf-8"?>
<a:theme xmlns:a="http://schemas.openxmlformats.org/drawingml/2006/main" name="ANTHC">
  <a:themeElements>
    <a:clrScheme name="ANTHC Brand Colors">
      <a:dk1>
        <a:srgbClr val="565656"/>
      </a:dk1>
      <a:lt1>
        <a:srgbClr val="FFFFFF"/>
      </a:lt1>
      <a:dk2>
        <a:srgbClr val="496888"/>
      </a:dk2>
      <a:lt2>
        <a:srgbClr val="D3ECF0"/>
      </a:lt2>
      <a:accent1>
        <a:srgbClr val="0089B9"/>
      </a:accent1>
      <a:accent2>
        <a:srgbClr val="B44677"/>
      </a:accent2>
      <a:accent3>
        <a:srgbClr val="62B145"/>
      </a:accent3>
      <a:accent4>
        <a:srgbClr val="496888"/>
      </a:accent4>
      <a:accent5>
        <a:srgbClr val="337D58"/>
      </a:accent5>
      <a:accent6>
        <a:srgbClr val="91554F"/>
      </a:accent6>
      <a:hlink>
        <a:srgbClr val="496888"/>
      </a:hlink>
      <a:folHlink>
        <a:srgbClr val="6C6B66"/>
      </a:folHlink>
    </a:clrScheme>
    <a:fontScheme name="ANTHC">
      <a:majorFont>
        <a:latin typeface="Rockwell"/>
        <a:ea typeface=""/>
        <a:cs typeface=""/>
      </a:majorFont>
      <a:minorFont>
        <a:latin typeface="Gill Sans M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NECv2" id="{DCD87B82-4147-4774-B105-EFD3FE679200}" vid="{FD0106DB-A76B-49DF-8D9F-B971D43B6BCD}"/>
    </a:ext>
  </a:extLst>
</a:theme>
</file>

<file path=ppt/theme/theme2.xml><?xml version="1.0" encoding="utf-8"?>
<a:theme xmlns:a="http://schemas.openxmlformats.org/drawingml/2006/main" name="ANTHC - no BG">
  <a:themeElements>
    <a:clrScheme name="ANTHC Brand Colors">
      <a:dk1>
        <a:srgbClr val="565656"/>
      </a:dk1>
      <a:lt1>
        <a:srgbClr val="FFFFFF"/>
      </a:lt1>
      <a:dk2>
        <a:srgbClr val="496888"/>
      </a:dk2>
      <a:lt2>
        <a:srgbClr val="D3ECF0"/>
      </a:lt2>
      <a:accent1>
        <a:srgbClr val="0089B9"/>
      </a:accent1>
      <a:accent2>
        <a:srgbClr val="B44677"/>
      </a:accent2>
      <a:accent3>
        <a:srgbClr val="62B145"/>
      </a:accent3>
      <a:accent4>
        <a:srgbClr val="496888"/>
      </a:accent4>
      <a:accent5>
        <a:srgbClr val="337D58"/>
      </a:accent5>
      <a:accent6>
        <a:srgbClr val="91554F"/>
      </a:accent6>
      <a:hlink>
        <a:srgbClr val="496888"/>
      </a:hlink>
      <a:folHlink>
        <a:srgbClr val="6C6B66"/>
      </a:folHlink>
    </a:clrScheme>
    <a:fontScheme name="ANTHC">
      <a:majorFont>
        <a:latin typeface="Rockwell"/>
        <a:ea typeface=""/>
        <a:cs typeface=""/>
      </a:majorFont>
      <a:minorFont>
        <a:latin typeface="Gill Sans M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NECv2" id="{DCD87B82-4147-4774-B105-EFD3FE679200}" vid="{5AD340F8-7DDF-4B3A-A3AA-8A8CD5A2727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A6AAE63FC9FB646B2E017A451B4DADD" ma:contentTypeVersion="0" ma:contentTypeDescription="Create a new document." ma:contentTypeScope="" ma:versionID="9fac1069428e03ccc0f7da1a3d2d8fdf">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DB571B2-8705-4020-9A64-F4DCF93E51CF}">
  <ds:schemaRefs>
    <ds:schemaRef ds:uri="http://schemas.microsoft.com/sharepoint/v3/contenttype/forms"/>
  </ds:schemaRefs>
</ds:datastoreItem>
</file>

<file path=customXml/itemProps2.xml><?xml version="1.0" encoding="utf-8"?>
<ds:datastoreItem xmlns:ds="http://schemas.openxmlformats.org/officeDocument/2006/customXml" ds:itemID="{48B3F1F4-5968-4B81-BAB0-5FD5631897F6}">
  <ds:schemaRefs>
    <ds:schemaRef ds:uri="http://schemas.microsoft.com/office/infopath/2007/PartnerControls"/>
    <ds:schemaRef ds:uri="http://purl.org/dc/terms/"/>
    <ds:schemaRef ds:uri="http://schemas.microsoft.com/office/2006/documentManagement/types"/>
    <ds:schemaRef ds:uri="http://purl.org/dc/dcmitype/"/>
    <ds:schemaRef ds:uri="http://purl.org/dc/elements/1.1/"/>
    <ds:schemaRef ds:uri="http://schemas.microsoft.com/office/2006/metadata/propertie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20A81985-0157-42B9-AFA9-C53125D3E14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ANECv2 - thin white OR blue footer</Template>
  <TotalTime>323</TotalTime>
  <Words>1273</Words>
  <Application>Microsoft Office PowerPoint</Application>
  <PresentationFormat>On-screen Show (4:3)</PresentationFormat>
  <Paragraphs>152</Paragraphs>
  <Slides>21</Slides>
  <Notes>8</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21</vt:i4>
      </vt:variant>
    </vt:vector>
  </HeadingPairs>
  <TitlesOfParts>
    <vt:vector size="31" baseType="lpstr">
      <vt:lpstr>Gulim</vt:lpstr>
      <vt:lpstr>Agenda</vt:lpstr>
      <vt:lpstr>Arial</vt:lpstr>
      <vt:lpstr>Calibri</vt:lpstr>
      <vt:lpstr>Gill Sans</vt:lpstr>
      <vt:lpstr>Gill Sans MT</vt:lpstr>
      <vt:lpstr>Museo Slab 500</vt:lpstr>
      <vt:lpstr>Rockwell</vt:lpstr>
      <vt:lpstr>ANTHC</vt:lpstr>
      <vt:lpstr>ANTHC - no BG</vt:lpstr>
      <vt:lpstr>Lifetime risk of cancer among Alaska Native people</vt:lpstr>
      <vt:lpstr>The Alaska Native Tumor Registry</vt:lpstr>
      <vt:lpstr>Cancer among Alaska Native people: morbidity</vt:lpstr>
      <vt:lpstr>Cancer among Alaska Native people: mortality</vt:lpstr>
      <vt:lpstr>Cancer incidence rates in Alaska, all sites,  by race, 1996-2012</vt:lpstr>
      <vt:lpstr>Cancer mortality rates in Alaska, by race,  1996-2012 </vt:lpstr>
      <vt:lpstr>A community request…</vt:lpstr>
      <vt:lpstr>Lifetime Risk</vt:lpstr>
      <vt:lpstr>Cancer risk is different between  AN people and USW, other AIAN</vt:lpstr>
      <vt:lpstr>Methods</vt:lpstr>
      <vt:lpstr>Lifetime risk of developing cancer</vt:lpstr>
      <vt:lpstr>Lifetime risk of dying from cancer</vt:lpstr>
      <vt:lpstr>Lifetime risk of developing cancer</vt:lpstr>
      <vt:lpstr>Lifetime risk of dying from cancer</vt:lpstr>
      <vt:lpstr>How does this compare to USW?</vt:lpstr>
      <vt:lpstr>How does this compare to USW?</vt:lpstr>
      <vt:lpstr>Taking the data back to the community</vt:lpstr>
      <vt:lpstr>Taking the data back to the community</vt:lpstr>
      <vt:lpstr>PowerPoint Presentation</vt:lpstr>
      <vt:lpstr>PowerPoint Presentation</vt:lpstr>
      <vt:lpstr>PowerPoint Presentation</vt:lpstr>
    </vt:vector>
  </TitlesOfParts>
  <Company>Alaska Native Tribal Health Consortium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Nash, Sarah H</dc:creator>
  <cp:lastModifiedBy>Nash, Sarah H</cp:lastModifiedBy>
  <cp:revision>23</cp:revision>
  <dcterms:created xsi:type="dcterms:W3CDTF">2019-04-26T21:49:16Z</dcterms:created>
  <dcterms:modified xsi:type="dcterms:W3CDTF">2019-06-12T21:29:03Z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0x0101003A6AAE63FC9FB646B2E017A451B4DADD</vt:lpwstr>
  </property>
</Properties>
</file>