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8" r:id="rId4"/>
    <p:sldMasterId id="2147483943" r:id="rId5"/>
  </p:sldMasterIdLst>
  <p:notesMasterIdLst>
    <p:notesMasterId r:id="rId34"/>
  </p:notesMasterIdLst>
  <p:handoutMasterIdLst>
    <p:handoutMasterId r:id="rId35"/>
  </p:handoutMasterIdLst>
  <p:sldIdLst>
    <p:sldId id="276" r:id="rId6"/>
    <p:sldId id="281" r:id="rId7"/>
    <p:sldId id="298" r:id="rId8"/>
    <p:sldId id="299" r:id="rId9"/>
    <p:sldId id="300" r:id="rId10"/>
    <p:sldId id="303" r:id="rId11"/>
    <p:sldId id="302" r:id="rId12"/>
    <p:sldId id="301" r:id="rId13"/>
    <p:sldId id="284" r:id="rId14"/>
    <p:sldId id="319" r:id="rId15"/>
    <p:sldId id="285" r:id="rId16"/>
    <p:sldId id="317" r:id="rId17"/>
    <p:sldId id="320" r:id="rId18"/>
    <p:sldId id="318" r:id="rId19"/>
    <p:sldId id="286" r:id="rId20"/>
    <p:sldId id="321" r:id="rId21"/>
    <p:sldId id="314" r:id="rId22"/>
    <p:sldId id="324" r:id="rId23"/>
    <p:sldId id="323" r:id="rId24"/>
    <p:sldId id="315" r:id="rId25"/>
    <p:sldId id="325" r:id="rId26"/>
    <p:sldId id="316" r:id="rId27"/>
    <p:sldId id="326" r:id="rId28"/>
    <p:sldId id="312" r:id="rId29"/>
    <p:sldId id="313" r:id="rId30"/>
    <p:sldId id="292" r:id="rId31"/>
    <p:sldId id="279" r:id="rId32"/>
    <p:sldId id="327" r:id="rId3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848"/>
    <a:srgbClr val="178CCB"/>
    <a:srgbClr val="F48024"/>
    <a:srgbClr val="F7E9E4"/>
    <a:srgbClr val="000000"/>
    <a:srgbClr val="052049"/>
    <a:srgbClr val="90BD31"/>
    <a:srgbClr val="18A3AC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65711" autoAdjust="0"/>
  </p:normalViewPr>
  <p:slideViewPr>
    <p:cSldViewPr snapToGrid="0" showGuides="1">
      <p:cViewPr varScale="1">
        <p:scale>
          <a:sx n="69" d="100"/>
          <a:sy n="69" d="100"/>
        </p:scale>
        <p:origin x="1642" y="41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-hsgb-cpy\LCINF\2019%20NAACCR\AANHPI%20females,%20slide%20updates%20201906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-hsgb-cpy\LCINF\2019%20NAACCR\AANHPI%20females,%20slide%20updates%20201906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Smoking status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571189245626E-2"/>
          <c:y val="0.16623642736544961"/>
          <c:w val="0.89650724918017577"/>
          <c:h val="0.759893278179723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'Smoking%'!$B$1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18A3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'Smoking%'!$A$2:$A$14</c:f>
              <c:strCache>
                <c:ptCount val="13"/>
                <c:pt idx="0">
                  <c:v>Non-Hispanic White</c:v>
                </c:pt>
                <c:pt idx="1">
                  <c:v>Asian &amp; non-Asian</c:v>
                </c:pt>
                <c:pt idx="2">
                  <c:v>Multiple Asian</c:v>
                </c:pt>
                <c:pt idx="3">
                  <c:v>Other Asian </c:v>
                </c:pt>
                <c:pt idx="4">
                  <c:v>Japanese</c:v>
                </c:pt>
                <c:pt idx="5">
                  <c:v>Filipino</c:v>
                </c:pt>
                <c:pt idx="6">
                  <c:v>Chinese</c:v>
                </c:pt>
                <c:pt idx="7">
                  <c:v>Asian Indian</c:v>
                </c:pt>
                <c:pt idx="8">
                  <c:v>Any  Asian</c:v>
                </c:pt>
                <c:pt idx="9">
                  <c:v>Any PI</c:v>
                </c:pt>
                <c:pt idx="10">
                  <c:v>Any N Hawaiian</c:v>
                </c:pt>
                <c:pt idx="11">
                  <c:v>NHPI</c:v>
                </c:pt>
                <c:pt idx="12">
                  <c:v>ANHPI</c:v>
                </c:pt>
              </c:strCache>
            </c:strRef>
          </c:cat>
          <c:val>
            <c:numRef>
              <c:f>'Smoking%'!$B$2:$B$14</c:f>
              <c:numCache>
                <c:formatCode>#,##0</c:formatCode>
                <c:ptCount val="13"/>
                <c:pt idx="0">
                  <c:v>348551</c:v>
                </c:pt>
                <c:pt idx="1">
                  <c:v>18104</c:v>
                </c:pt>
                <c:pt idx="2" formatCode="General">
                  <c:v>8462</c:v>
                </c:pt>
                <c:pt idx="3">
                  <c:v>32145</c:v>
                </c:pt>
                <c:pt idx="4">
                  <c:v>14458</c:v>
                </c:pt>
                <c:pt idx="5">
                  <c:v>28844</c:v>
                </c:pt>
                <c:pt idx="6">
                  <c:v>35623</c:v>
                </c:pt>
                <c:pt idx="7">
                  <c:v>35458</c:v>
                </c:pt>
                <c:pt idx="8">
                  <c:v>173094</c:v>
                </c:pt>
                <c:pt idx="9" formatCode="General">
                  <c:v>10485</c:v>
                </c:pt>
                <c:pt idx="10">
                  <c:v>14675</c:v>
                </c:pt>
                <c:pt idx="11">
                  <c:v>25160</c:v>
                </c:pt>
                <c:pt idx="12">
                  <c:v>198254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E-40F9-9621-7801154B4AF4}"/>
            </c:ext>
          </c:extLst>
        </c:ser>
        <c:ser>
          <c:idx val="1"/>
          <c:order val="1"/>
          <c:tx>
            <c:strRef>
              <c:f>'Smoking%'!$C$1</c:f>
              <c:strCache>
                <c:ptCount val="1"/>
                <c:pt idx="0">
                  <c:v>Ever</c:v>
                </c:pt>
              </c:strCache>
            </c:strRef>
          </c:tx>
          <c:spPr>
            <a:solidFill>
              <a:srgbClr val="90BD31"/>
            </a:solidFill>
            <a:ln>
              <a:noFill/>
            </a:ln>
            <a:effectLst/>
          </c:spPr>
          <c:invertIfNegative val="0"/>
          <c:cat>
            <c:strRef>
              <c:f>'Smoking%'!$A$2:$A$14</c:f>
              <c:strCache>
                <c:ptCount val="13"/>
                <c:pt idx="0">
                  <c:v>Non-Hispanic White</c:v>
                </c:pt>
                <c:pt idx="1">
                  <c:v>Asian &amp; non-Asian</c:v>
                </c:pt>
                <c:pt idx="2">
                  <c:v>Multiple Asian</c:v>
                </c:pt>
                <c:pt idx="3">
                  <c:v>Other Asian </c:v>
                </c:pt>
                <c:pt idx="4">
                  <c:v>Japanese</c:v>
                </c:pt>
                <c:pt idx="5">
                  <c:v>Filipino</c:v>
                </c:pt>
                <c:pt idx="6">
                  <c:v>Chinese</c:v>
                </c:pt>
                <c:pt idx="7">
                  <c:v>Asian Indian</c:v>
                </c:pt>
                <c:pt idx="8">
                  <c:v>Any  Asian</c:v>
                </c:pt>
                <c:pt idx="9">
                  <c:v>Any PI</c:v>
                </c:pt>
                <c:pt idx="10">
                  <c:v>Any N Hawaiian</c:v>
                </c:pt>
                <c:pt idx="11">
                  <c:v>NHPI</c:v>
                </c:pt>
                <c:pt idx="12">
                  <c:v>ANHPI</c:v>
                </c:pt>
              </c:strCache>
            </c:strRef>
          </c:cat>
          <c:val>
            <c:numRef>
              <c:f>'Smoking%'!$C$2:$C$14</c:f>
              <c:numCache>
                <c:formatCode>General</c:formatCode>
                <c:ptCount val="13"/>
                <c:pt idx="0" formatCode="#,##0">
                  <c:v>169601</c:v>
                </c:pt>
                <c:pt idx="1">
                  <c:v>6199</c:v>
                </c:pt>
                <c:pt idx="2">
                  <c:v>1620</c:v>
                </c:pt>
                <c:pt idx="3">
                  <c:v>5333</c:v>
                </c:pt>
                <c:pt idx="4">
                  <c:v>4983</c:v>
                </c:pt>
                <c:pt idx="5">
                  <c:v>7008</c:v>
                </c:pt>
                <c:pt idx="6">
                  <c:v>2359</c:v>
                </c:pt>
                <c:pt idx="7">
                  <c:v>924</c:v>
                </c:pt>
                <c:pt idx="8">
                  <c:v>28426</c:v>
                </c:pt>
                <c:pt idx="9">
                  <c:v>5675</c:v>
                </c:pt>
                <c:pt idx="10">
                  <c:v>11792</c:v>
                </c:pt>
                <c:pt idx="11">
                  <c:v>17467</c:v>
                </c:pt>
                <c:pt idx="12">
                  <c:v>45893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CE-40F9-9621-7801154B4AF4}"/>
            </c:ext>
          </c:extLst>
        </c:ser>
        <c:ser>
          <c:idx val="2"/>
          <c:order val="2"/>
          <c:tx>
            <c:strRef>
              <c:f>'Smoking%'!$D$1</c:f>
              <c:strCache>
                <c:ptCount val="1"/>
                <c:pt idx="0">
                  <c:v>Missing </c:v>
                </c:pt>
              </c:strCache>
            </c:strRef>
          </c:tx>
          <c:spPr>
            <a:solidFill>
              <a:srgbClr val="F48024"/>
            </a:solidFill>
            <a:ln>
              <a:noFill/>
            </a:ln>
            <a:effectLst/>
          </c:spPr>
          <c:invertIfNegative val="0"/>
          <c:cat>
            <c:strRef>
              <c:f>'Smoking%'!$A$2:$A$14</c:f>
              <c:strCache>
                <c:ptCount val="13"/>
                <c:pt idx="0">
                  <c:v>Non-Hispanic White</c:v>
                </c:pt>
                <c:pt idx="1">
                  <c:v>Asian &amp; non-Asian</c:v>
                </c:pt>
                <c:pt idx="2">
                  <c:v>Multiple Asian</c:v>
                </c:pt>
                <c:pt idx="3">
                  <c:v>Other Asian </c:v>
                </c:pt>
                <c:pt idx="4">
                  <c:v>Japanese</c:v>
                </c:pt>
                <c:pt idx="5">
                  <c:v>Filipino</c:v>
                </c:pt>
                <c:pt idx="6">
                  <c:v>Chinese</c:v>
                </c:pt>
                <c:pt idx="7">
                  <c:v>Asian Indian</c:v>
                </c:pt>
                <c:pt idx="8">
                  <c:v>Any  Asian</c:v>
                </c:pt>
                <c:pt idx="9">
                  <c:v>Any PI</c:v>
                </c:pt>
                <c:pt idx="10">
                  <c:v>Any N Hawaiian</c:v>
                </c:pt>
                <c:pt idx="11">
                  <c:v>NHPI</c:v>
                </c:pt>
                <c:pt idx="12">
                  <c:v>ANHPI</c:v>
                </c:pt>
              </c:strCache>
            </c:strRef>
          </c:cat>
          <c:val>
            <c:numRef>
              <c:f>'Smoking%'!$D$2:$D$14</c:f>
              <c:numCache>
                <c:formatCode>General</c:formatCode>
                <c:ptCount val="13"/>
                <c:pt idx="0" formatCode="#,##0">
                  <c:v>16855</c:v>
                </c:pt>
                <c:pt idx="1">
                  <c:v>472</c:v>
                </c:pt>
                <c:pt idx="2">
                  <c:v>256</c:v>
                </c:pt>
                <c:pt idx="3">
                  <c:v>1326</c:v>
                </c:pt>
                <c:pt idx="4">
                  <c:v>363</c:v>
                </c:pt>
                <c:pt idx="5">
                  <c:v>687</c:v>
                </c:pt>
                <c:pt idx="6">
                  <c:v>968</c:v>
                </c:pt>
                <c:pt idx="7">
                  <c:v>1052</c:v>
                </c:pt>
                <c:pt idx="8">
                  <c:v>5124</c:v>
                </c:pt>
                <c:pt idx="9">
                  <c:v>489</c:v>
                </c:pt>
                <c:pt idx="10">
                  <c:v>293</c:v>
                </c:pt>
                <c:pt idx="11">
                  <c:v>782</c:v>
                </c:pt>
                <c:pt idx="12">
                  <c:v>5906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E-40F9-9621-7801154B4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72594656"/>
        <c:axId val="572589080"/>
      </c:barChart>
      <c:catAx>
        <c:axId val="57259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2589080"/>
        <c:crosses val="autoZero"/>
        <c:auto val="1"/>
        <c:lblAlgn val="ctr"/>
        <c:lblOffset val="100"/>
        <c:noMultiLvlLbl val="0"/>
      </c:catAx>
      <c:valAx>
        <c:axId val="572589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946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2705753063038767"/>
          <c:y val="8.3229489050575867E-2"/>
          <c:w val="0.37538874418154422"/>
          <c:h val="6.3480242227103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Smoking status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373648647143682E-2"/>
          <c:y val="0.16930266225864096"/>
          <c:w val="0.89151794762902126"/>
          <c:h val="0.743306700586641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LCINS!$C$1</c:f>
              <c:strCache>
                <c:ptCount val="1"/>
                <c:pt idx="0">
                  <c:v>Never (LCINS)</c:v>
                </c:pt>
              </c:strCache>
            </c:strRef>
          </c:tx>
          <c:spPr>
            <a:solidFill>
              <a:srgbClr val="18A3AC"/>
            </a:solidFill>
            <a:ln>
              <a:noFill/>
            </a:ln>
            <a:effectLst/>
          </c:spPr>
          <c:invertIfNegative val="0"/>
          <c:cat>
            <c:strRef>
              <c:f>LCINS!$A$2:$A$14</c:f>
              <c:strCache>
                <c:ptCount val="13"/>
                <c:pt idx="0">
                  <c:v>Non-Hispanic White</c:v>
                </c:pt>
                <c:pt idx="1">
                  <c:v>Asian &amp; non-Asian</c:v>
                </c:pt>
                <c:pt idx="2">
                  <c:v>Multiple Asian</c:v>
                </c:pt>
                <c:pt idx="3">
                  <c:v>Other Asian </c:v>
                </c:pt>
                <c:pt idx="4">
                  <c:v>Japanese</c:v>
                </c:pt>
                <c:pt idx="5">
                  <c:v>Filipino</c:v>
                </c:pt>
                <c:pt idx="6">
                  <c:v>Chinese</c:v>
                </c:pt>
                <c:pt idx="7">
                  <c:v>Asian Indian</c:v>
                </c:pt>
                <c:pt idx="8">
                  <c:v>Any  Asian</c:v>
                </c:pt>
                <c:pt idx="9">
                  <c:v>Any PI</c:v>
                </c:pt>
                <c:pt idx="10">
                  <c:v>Any N Hawaiian</c:v>
                </c:pt>
                <c:pt idx="11">
                  <c:v>NHPI</c:v>
                </c:pt>
                <c:pt idx="12">
                  <c:v>AANHPI</c:v>
                </c:pt>
              </c:strCache>
            </c:strRef>
          </c:cat>
          <c:val>
            <c:numRef>
              <c:f>LCINS!$C$2:$C$14</c:f>
              <c:numCache>
                <c:formatCode>General</c:formatCode>
                <c:ptCount val="13"/>
                <c:pt idx="0">
                  <c:v>365</c:v>
                </c:pt>
                <c:pt idx="1">
                  <c:v>48</c:v>
                </c:pt>
                <c:pt idx="2" formatCode="#,##0">
                  <c:v>13</c:v>
                </c:pt>
                <c:pt idx="3" formatCode="#,##0">
                  <c:v>34</c:v>
                </c:pt>
                <c:pt idx="4">
                  <c:v>23</c:v>
                </c:pt>
                <c:pt idx="5" formatCode="#,##0">
                  <c:v>45</c:v>
                </c:pt>
                <c:pt idx="6" formatCode="#,##0">
                  <c:v>60</c:v>
                </c:pt>
                <c:pt idx="7" formatCode="#,##0">
                  <c:v>6</c:v>
                </c:pt>
                <c:pt idx="8" formatCode="#,##0">
                  <c:v>229</c:v>
                </c:pt>
                <c:pt idx="9" formatCode="#,##0">
                  <c:v>12</c:v>
                </c:pt>
                <c:pt idx="10" formatCode="#,##0">
                  <c:v>40</c:v>
                </c:pt>
                <c:pt idx="11" formatCode="#,##0">
                  <c:v>52</c:v>
                </c:pt>
                <c:pt idx="12" formatCode="#,##0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2-40A3-B474-E5FBAF73E08B}"/>
            </c:ext>
          </c:extLst>
        </c:ser>
        <c:ser>
          <c:idx val="1"/>
          <c:order val="1"/>
          <c:tx>
            <c:strRef>
              <c:f>LCINS!$D$1</c:f>
              <c:strCache>
                <c:ptCount val="1"/>
                <c:pt idx="0">
                  <c:v>Ever</c:v>
                </c:pt>
              </c:strCache>
            </c:strRef>
          </c:tx>
          <c:spPr>
            <a:solidFill>
              <a:srgbClr val="90BD31"/>
            </a:solidFill>
            <a:ln>
              <a:noFill/>
            </a:ln>
            <a:effectLst/>
          </c:spPr>
          <c:invertIfNegative val="0"/>
          <c:cat>
            <c:strRef>
              <c:f>LCINS!$A$2:$A$14</c:f>
              <c:strCache>
                <c:ptCount val="13"/>
                <c:pt idx="0">
                  <c:v>Non-Hispanic White</c:v>
                </c:pt>
                <c:pt idx="1">
                  <c:v>Asian &amp; non-Asian</c:v>
                </c:pt>
                <c:pt idx="2">
                  <c:v>Multiple Asian</c:v>
                </c:pt>
                <c:pt idx="3">
                  <c:v>Other Asian </c:v>
                </c:pt>
                <c:pt idx="4">
                  <c:v>Japanese</c:v>
                </c:pt>
                <c:pt idx="5">
                  <c:v>Filipino</c:v>
                </c:pt>
                <c:pt idx="6">
                  <c:v>Chinese</c:v>
                </c:pt>
                <c:pt idx="7">
                  <c:v>Asian Indian</c:v>
                </c:pt>
                <c:pt idx="8">
                  <c:v>Any  Asian</c:v>
                </c:pt>
                <c:pt idx="9">
                  <c:v>Any PI</c:v>
                </c:pt>
                <c:pt idx="10">
                  <c:v>Any N Hawaiian</c:v>
                </c:pt>
                <c:pt idx="11">
                  <c:v>NHPI</c:v>
                </c:pt>
                <c:pt idx="12">
                  <c:v>AANHPI</c:v>
                </c:pt>
              </c:strCache>
            </c:strRef>
          </c:cat>
          <c:val>
            <c:numRef>
              <c:f>LCINS!$D$2:$D$14</c:f>
              <c:numCache>
                <c:formatCode>General</c:formatCode>
                <c:ptCount val="13"/>
                <c:pt idx="0">
                  <c:v>932</c:v>
                </c:pt>
                <c:pt idx="1">
                  <c:v>32</c:v>
                </c:pt>
                <c:pt idx="2">
                  <c:v>3</c:v>
                </c:pt>
                <c:pt idx="3">
                  <c:v>21</c:v>
                </c:pt>
                <c:pt idx="4">
                  <c:v>34</c:v>
                </c:pt>
                <c:pt idx="5">
                  <c:v>31</c:v>
                </c:pt>
                <c:pt idx="6">
                  <c:v>7</c:v>
                </c:pt>
                <c:pt idx="7">
                  <c:v>0</c:v>
                </c:pt>
                <c:pt idx="8">
                  <c:v>128</c:v>
                </c:pt>
                <c:pt idx="9">
                  <c:v>22</c:v>
                </c:pt>
                <c:pt idx="10">
                  <c:v>104</c:v>
                </c:pt>
                <c:pt idx="11">
                  <c:v>126</c:v>
                </c:pt>
                <c:pt idx="12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2-40A3-B474-E5FBAF73E08B}"/>
            </c:ext>
          </c:extLst>
        </c:ser>
        <c:ser>
          <c:idx val="2"/>
          <c:order val="2"/>
          <c:tx>
            <c:strRef>
              <c:f>LCINS!$E$1</c:f>
              <c:strCache>
                <c:ptCount val="1"/>
                <c:pt idx="0">
                  <c:v>Missing </c:v>
                </c:pt>
              </c:strCache>
            </c:strRef>
          </c:tx>
          <c:spPr>
            <a:solidFill>
              <a:srgbClr val="F48024"/>
            </a:solidFill>
            <a:ln>
              <a:noFill/>
            </a:ln>
            <a:effectLst/>
          </c:spPr>
          <c:invertIfNegative val="0"/>
          <c:cat>
            <c:strRef>
              <c:f>LCINS!$A$2:$A$14</c:f>
              <c:strCache>
                <c:ptCount val="13"/>
                <c:pt idx="0">
                  <c:v>Non-Hispanic White</c:v>
                </c:pt>
                <c:pt idx="1">
                  <c:v>Asian &amp; non-Asian</c:v>
                </c:pt>
                <c:pt idx="2">
                  <c:v>Multiple Asian</c:v>
                </c:pt>
                <c:pt idx="3">
                  <c:v>Other Asian </c:v>
                </c:pt>
                <c:pt idx="4">
                  <c:v>Japanese</c:v>
                </c:pt>
                <c:pt idx="5">
                  <c:v>Filipino</c:v>
                </c:pt>
                <c:pt idx="6">
                  <c:v>Chinese</c:v>
                </c:pt>
                <c:pt idx="7">
                  <c:v>Asian Indian</c:v>
                </c:pt>
                <c:pt idx="8">
                  <c:v>Any  Asian</c:v>
                </c:pt>
                <c:pt idx="9">
                  <c:v>Any PI</c:v>
                </c:pt>
                <c:pt idx="10">
                  <c:v>Any N Hawaiian</c:v>
                </c:pt>
                <c:pt idx="11">
                  <c:v>NHPI</c:v>
                </c:pt>
                <c:pt idx="12">
                  <c:v>AANHPI</c:v>
                </c:pt>
              </c:strCache>
            </c:strRef>
          </c:cat>
          <c:val>
            <c:numRef>
              <c:f>LCINS!$E$2:$E$14</c:f>
              <c:numCache>
                <c:formatCode>General</c:formatCode>
                <c:ptCount val="13"/>
                <c:pt idx="0">
                  <c:v>192</c:v>
                </c:pt>
                <c:pt idx="1">
                  <c:v>20</c:v>
                </c:pt>
                <c:pt idx="2">
                  <c:v>0</c:v>
                </c:pt>
                <c:pt idx="3">
                  <c:v>5</c:v>
                </c:pt>
                <c:pt idx="4">
                  <c:v>17</c:v>
                </c:pt>
                <c:pt idx="5">
                  <c:v>4</c:v>
                </c:pt>
                <c:pt idx="6">
                  <c:v>8</c:v>
                </c:pt>
                <c:pt idx="7">
                  <c:v>1</c:v>
                </c:pt>
                <c:pt idx="8">
                  <c:v>55</c:v>
                </c:pt>
                <c:pt idx="9">
                  <c:v>7</c:v>
                </c:pt>
                <c:pt idx="10">
                  <c:v>16</c:v>
                </c:pt>
                <c:pt idx="11">
                  <c:v>23</c:v>
                </c:pt>
                <c:pt idx="1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72-40A3-B474-E5FBAF73E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3775759"/>
        <c:axId val="163779503"/>
      </c:barChart>
      <c:catAx>
        <c:axId val="163775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779503"/>
        <c:crosses val="autoZero"/>
        <c:auto val="1"/>
        <c:lblAlgn val="ctr"/>
        <c:lblOffset val="100"/>
        <c:noMultiLvlLbl val="0"/>
      </c:catAx>
      <c:valAx>
        <c:axId val="163779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7575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4036020732189911"/>
          <c:y val="8.165024841890213E-2"/>
          <c:w val="0.50408053318822854"/>
          <c:h val="6.2704481017476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0F4DA-83C5-47B2-9649-688F1C1D362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99CA7-234B-4F20-AD98-211CA6284EAC}">
      <dgm:prSet phldrT="[Text]"/>
      <dgm:spPr/>
      <dgm:t>
        <a:bodyPr/>
        <a:lstStyle/>
        <a:p>
          <a:r>
            <a:rPr lang="en-US" dirty="0" smtClean="0"/>
            <a:t>Cancer Registry</a:t>
          </a:r>
          <a:endParaRPr lang="en-US" dirty="0"/>
        </a:p>
      </dgm:t>
    </dgm:pt>
    <dgm:pt modelId="{DB2A098A-EF2A-4F8C-A2D5-7169D544E71D}" type="parTrans" cxnId="{A5680E54-4E83-47EE-BC32-041657A1A994}">
      <dgm:prSet/>
      <dgm:spPr/>
      <dgm:t>
        <a:bodyPr/>
        <a:lstStyle/>
        <a:p>
          <a:endParaRPr lang="en-US"/>
        </a:p>
      </dgm:t>
    </dgm:pt>
    <dgm:pt modelId="{E926F77E-FBCD-4751-A09C-E5EF7B3D29DB}" type="sibTrans" cxnId="{A5680E54-4E83-47EE-BC32-041657A1A994}">
      <dgm:prSet/>
      <dgm:spPr/>
      <dgm:t>
        <a:bodyPr/>
        <a:lstStyle/>
        <a:p>
          <a:endParaRPr lang="en-US"/>
        </a:p>
      </dgm:t>
    </dgm:pt>
    <dgm:pt modelId="{47412984-FDD3-4581-80AE-646DE17B99D5}">
      <dgm:prSet phldrT="[Text]"/>
      <dgm:spPr/>
      <dgm:t>
        <a:bodyPr/>
        <a:lstStyle/>
        <a:p>
          <a:r>
            <a:rPr lang="en-US" dirty="0" smtClean="0"/>
            <a:t>California Cancer Registry</a:t>
          </a:r>
          <a:endParaRPr lang="en-US" dirty="0"/>
        </a:p>
      </dgm:t>
    </dgm:pt>
    <dgm:pt modelId="{EEF4B9B4-7CDD-46D4-970E-0E58BA6CEB21}" type="parTrans" cxnId="{4E18B75B-78E4-4DF1-8DD4-DD05E6B9C721}">
      <dgm:prSet/>
      <dgm:spPr/>
      <dgm:t>
        <a:bodyPr/>
        <a:lstStyle/>
        <a:p>
          <a:endParaRPr lang="en-US"/>
        </a:p>
      </dgm:t>
    </dgm:pt>
    <dgm:pt modelId="{80967654-5007-4083-B34E-83ECCABF7A04}" type="sibTrans" cxnId="{4E18B75B-78E4-4DF1-8DD4-DD05E6B9C721}">
      <dgm:prSet/>
      <dgm:spPr/>
      <dgm:t>
        <a:bodyPr/>
        <a:lstStyle/>
        <a:p>
          <a:endParaRPr lang="en-US"/>
        </a:p>
      </dgm:t>
    </dgm:pt>
    <dgm:pt modelId="{00BFF3D0-F4D2-4C27-B1C5-322091379DE6}">
      <dgm:prSet phldrT="[Text]"/>
      <dgm:spPr/>
      <dgm:t>
        <a:bodyPr/>
        <a:lstStyle/>
        <a:p>
          <a:r>
            <a:rPr lang="en-US" dirty="0" smtClean="0"/>
            <a:t>Neighborhood environment</a:t>
          </a:r>
          <a:endParaRPr lang="en-US" dirty="0"/>
        </a:p>
      </dgm:t>
    </dgm:pt>
    <dgm:pt modelId="{1FFFEA91-C789-49CF-8322-F628359F6624}" type="parTrans" cxnId="{12177FC0-28C2-40B1-8B6A-F61D3EA0C253}">
      <dgm:prSet/>
      <dgm:spPr/>
      <dgm:t>
        <a:bodyPr/>
        <a:lstStyle/>
        <a:p>
          <a:endParaRPr lang="en-US"/>
        </a:p>
      </dgm:t>
    </dgm:pt>
    <dgm:pt modelId="{1DA9EBDF-B329-4933-9A8C-C4AF68FA9F89}" type="sibTrans" cxnId="{12177FC0-28C2-40B1-8B6A-F61D3EA0C253}">
      <dgm:prSet/>
      <dgm:spPr/>
      <dgm:t>
        <a:bodyPr/>
        <a:lstStyle/>
        <a:p>
          <a:endParaRPr lang="en-US"/>
        </a:p>
      </dgm:t>
    </dgm:pt>
    <dgm:pt modelId="{55773776-6647-426A-B094-A0892B5C714E}">
      <dgm:prSet phldrT="[Text]"/>
      <dgm:spPr/>
      <dgm:t>
        <a:bodyPr/>
        <a:lstStyle/>
        <a:p>
          <a:r>
            <a:rPr lang="en-US" dirty="0" smtClean="0"/>
            <a:t>California Neighborhood Data System, derived for Hawaii</a:t>
          </a:r>
          <a:endParaRPr lang="en-US" dirty="0"/>
        </a:p>
      </dgm:t>
    </dgm:pt>
    <dgm:pt modelId="{52675183-1EA8-4C00-B7F6-8B33BB7AEDEE}" type="parTrans" cxnId="{BD41EC1B-D081-4FCC-BA75-3DB720411E94}">
      <dgm:prSet/>
      <dgm:spPr/>
      <dgm:t>
        <a:bodyPr/>
        <a:lstStyle/>
        <a:p>
          <a:endParaRPr lang="en-US"/>
        </a:p>
      </dgm:t>
    </dgm:pt>
    <dgm:pt modelId="{2B3C1AFF-2024-4864-AE2E-FD7A4E7B96C1}" type="sibTrans" cxnId="{BD41EC1B-D081-4FCC-BA75-3DB720411E94}">
      <dgm:prSet/>
      <dgm:spPr/>
      <dgm:t>
        <a:bodyPr/>
        <a:lstStyle/>
        <a:p>
          <a:endParaRPr lang="en-US"/>
        </a:p>
      </dgm:t>
    </dgm:pt>
    <dgm:pt modelId="{93C4BB2D-8047-459D-BAB9-4C81E2910226}">
      <dgm:prSet phldrT="[Text]"/>
      <dgm:spPr/>
      <dgm:t>
        <a:bodyPr/>
        <a:lstStyle/>
        <a:p>
          <a:r>
            <a:rPr lang="en-US" dirty="0" smtClean="0"/>
            <a:t>Environmental exposures</a:t>
          </a:r>
          <a:endParaRPr lang="en-US" dirty="0"/>
        </a:p>
      </dgm:t>
    </dgm:pt>
    <dgm:pt modelId="{F860F89F-53F5-4DBB-BD8C-59E4B345F78E}" type="parTrans" cxnId="{5F1366E4-0134-4A98-A5C0-2116915DE3E5}">
      <dgm:prSet/>
      <dgm:spPr/>
      <dgm:t>
        <a:bodyPr/>
        <a:lstStyle/>
        <a:p>
          <a:endParaRPr lang="en-US"/>
        </a:p>
      </dgm:t>
    </dgm:pt>
    <dgm:pt modelId="{7E3C8FA0-FFCA-407C-A11E-7A569E2017E0}" type="sibTrans" cxnId="{5F1366E4-0134-4A98-A5C0-2116915DE3E5}">
      <dgm:prSet/>
      <dgm:spPr/>
      <dgm:t>
        <a:bodyPr/>
        <a:lstStyle/>
        <a:p>
          <a:endParaRPr lang="en-US"/>
        </a:p>
      </dgm:t>
    </dgm:pt>
    <dgm:pt modelId="{07C0C2D3-226E-4C15-95FF-A33C725BC200}">
      <dgm:prSet phldrT="[Text]"/>
      <dgm:spPr/>
      <dgm:t>
        <a:bodyPr/>
        <a:lstStyle/>
        <a:p>
          <a:r>
            <a:rPr lang="en-US" dirty="0" smtClean="0"/>
            <a:t>Regional air pollution</a:t>
          </a:r>
          <a:endParaRPr lang="en-US" dirty="0"/>
        </a:p>
      </dgm:t>
    </dgm:pt>
    <dgm:pt modelId="{562CFE50-BC9D-44B9-9C8E-6B5FCB63D655}" type="parTrans" cxnId="{B31A9723-ED6C-47E5-A107-1CD30A410E90}">
      <dgm:prSet/>
      <dgm:spPr/>
      <dgm:t>
        <a:bodyPr/>
        <a:lstStyle/>
        <a:p>
          <a:endParaRPr lang="en-US"/>
        </a:p>
      </dgm:t>
    </dgm:pt>
    <dgm:pt modelId="{D4A124FA-2410-4FFF-B226-019BB0B784CA}" type="sibTrans" cxnId="{B31A9723-ED6C-47E5-A107-1CD30A410E90}">
      <dgm:prSet/>
      <dgm:spPr/>
      <dgm:t>
        <a:bodyPr/>
        <a:lstStyle/>
        <a:p>
          <a:endParaRPr lang="en-US"/>
        </a:p>
      </dgm:t>
    </dgm:pt>
    <dgm:pt modelId="{9B4493A6-E240-4386-AC15-E8745B1C8AFF}">
      <dgm:prSet/>
      <dgm:spPr/>
      <dgm:t>
        <a:bodyPr/>
        <a:lstStyle/>
        <a:p>
          <a:r>
            <a:rPr lang="en-US" dirty="0" smtClean="0"/>
            <a:t>Electronic health records</a:t>
          </a:r>
          <a:endParaRPr lang="en-US" dirty="0"/>
        </a:p>
      </dgm:t>
    </dgm:pt>
    <dgm:pt modelId="{C7504106-64E7-4668-9296-F8F8AD53D9F7}" type="parTrans" cxnId="{B7F68C4D-8377-4A10-A7FA-43DA3EE2DCFF}">
      <dgm:prSet/>
      <dgm:spPr/>
      <dgm:t>
        <a:bodyPr/>
        <a:lstStyle/>
        <a:p>
          <a:endParaRPr lang="en-US"/>
        </a:p>
      </dgm:t>
    </dgm:pt>
    <dgm:pt modelId="{CBD41414-8164-44D3-AD3F-A9BB3330D505}" type="sibTrans" cxnId="{B7F68C4D-8377-4A10-A7FA-43DA3EE2DCFF}">
      <dgm:prSet/>
      <dgm:spPr/>
      <dgm:t>
        <a:bodyPr/>
        <a:lstStyle/>
        <a:p>
          <a:endParaRPr lang="en-US"/>
        </a:p>
      </dgm:t>
    </dgm:pt>
    <dgm:pt modelId="{55690714-7DC6-4DFA-82A2-597069D9D258}">
      <dgm:prSet/>
      <dgm:spPr/>
      <dgm:t>
        <a:bodyPr/>
        <a:lstStyle/>
        <a:p>
          <a:r>
            <a:rPr lang="en-US" dirty="0" smtClean="0"/>
            <a:t>Sutter Health Northern California</a:t>
          </a:r>
          <a:endParaRPr lang="en-US" dirty="0"/>
        </a:p>
      </dgm:t>
    </dgm:pt>
    <dgm:pt modelId="{4349C90D-2587-4711-B56A-10D8D9EEFE0C}" type="parTrans" cxnId="{2B93D664-6C5F-4AC6-9DFC-E9549D11AC0E}">
      <dgm:prSet/>
      <dgm:spPr/>
      <dgm:t>
        <a:bodyPr/>
        <a:lstStyle/>
        <a:p>
          <a:endParaRPr lang="en-US"/>
        </a:p>
      </dgm:t>
    </dgm:pt>
    <dgm:pt modelId="{5206F319-CD2E-4BD3-997E-CAB0A4361470}" type="sibTrans" cxnId="{2B93D664-6C5F-4AC6-9DFC-E9549D11AC0E}">
      <dgm:prSet/>
      <dgm:spPr/>
      <dgm:t>
        <a:bodyPr/>
        <a:lstStyle/>
        <a:p>
          <a:endParaRPr lang="en-US"/>
        </a:p>
      </dgm:t>
    </dgm:pt>
    <dgm:pt modelId="{FC91EEC2-80D2-4A48-ACFA-0B5C42E7C339}">
      <dgm:prSet/>
      <dgm:spPr/>
      <dgm:t>
        <a:bodyPr/>
        <a:lstStyle/>
        <a:p>
          <a:r>
            <a:rPr lang="en-US" dirty="0" smtClean="0"/>
            <a:t>Kaiser Permanente Hawaii</a:t>
          </a:r>
          <a:endParaRPr lang="en-US" dirty="0"/>
        </a:p>
      </dgm:t>
    </dgm:pt>
    <dgm:pt modelId="{2C74C036-8F95-4903-9F12-4514FA39CAD6}" type="parTrans" cxnId="{E8AD591D-115E-46E5-83F3-3BC952CF3E0E}">
      <dgm:prSet/>
      <dgm:spPr/>
    </dgm:pt>
    <dgm:pt modelId="{D40E50BA-87D3-46FF-B318-308D46C339A6}" type="sibTrans" cxnId="{E8AD591D-115E-46E5-83F3-3BC952CF3E0E}">
      <dgm:prSet/>
      <dgm:spPr/>
    </dgm:pt>
    <dgm:pt modelId="{73377ACD-A013-49C3-94C1-5D3A8FDCB0A1}">
      <dgm:prSet phldrT="[Text]"/>
      <dgm:spPr/>
      <dgm:t>
        <a:bodyPr/>
        <a:lstStyle/>
        <a:p>
          <a:r>
            <a:rPr lang="en-US" dirty="0" smtClean="0"/>
            <a:t>Hawaii Tumor Registry</a:t>
          </a:r>
          <a:endParaRPr lang="en-US" dirty="0"/>
        </a:p>
      </dgm:t>
    </dgm:pt>
    <dgm:pt modelId="{122BF9DC-F99B-4837-A74A-644E09D684A4}" type="parTrans" cxnId="{83BED130-83AA-45DF-8492-F5884E3A4F28}">
      <dgm:prSet/>
      <dgm:spPr/>
    </dgm:pt>
    <dgm:pt modelId="{20E91928-787F-462B-8BE7-02D33F48CBA3}" type="sibTrans" cxnId="{83BED130-83AA-45DF-8492-F5884E3A4F28}">
      <dgm:prSet/>
      <dgm:spPr/>
    </dgm:pt>
    <dgm:pt modelId="{7C2F0A8A-6C55-4699-B1A9-E09C3A1F63BF}">
      <dgm:prSet phldrT="[Text]"/>
      <dgm:spPr/>
      <dgm:t>
        <a:bodyPr/>
        <a:lstStyle/>
        <a:p>
          <a:r>
            <a:rPr lang="en-US" dirty="0" smtClean="0"/>
            <a:t>Census block group and census tract</a:t>
          </a:r>
          <a:endParaRPr lang="en-US" dirty="0"/>
        </a:p>
      </dgm:t>
    </dgm:pt>
    <dgm:pt modelId="{934F131B-FB85-484F-8737-843CD0D6178F}" type="parTrans" cxnId="{B39BEC29-D0F8-43B6-A855-F21754AEC5FD}">
      <dgm:prSet/>
      <dgm:spPr/>
    </dgm:pt>
    <dgm:pt modelId="{6FCC632C-EC43-455B-92B0-7C5ED226FA6B}" type="sibTrans" cxnId="{B39BEC29-D0F8-43B6-A855-F21754AEC5FD}">
      <dgm:prSet/>
      <dgm:spPr/>
    </dgm:pt>
    <dgm:pt modelId="{36B37C24-6896-4B3E-ACA3-B24E3CFEE67E}">
      <dgm:prSet phldrT="[Text]"/>
      <dgm:spPr/>
      <dgm:t>
        <a:bodyPr/>
        <a:lstStyle/>
        <a:p>
          <a:r>
            <a:rPr lang="en-US" dirty="0" smtClean="0"/>
            <a:t>Traffic density</a:t>
          </a:r>
          <a:endParaRPr lang="en-US" dirty="0"/>
        </a:p>
      </dgm:t>
    </dgm:pt>
    <dgm:pt modelId="{1087BB84-E866-4FF0-ACEC-C2B2C9FC2346}" type="parTrans" cxnId="{561DD208-C7E1-4B48-93DF-D500F6E7A7E4}">
      <dgm:prSet/>
      <dgm:spPr/>
    </dgm:pt>
    <dgm:pt modelId="{3FB74796-EE0F-49D6-8D7F-157DA6572C7D}" type="sibTrans" cxnId="{561DD208-C7E1-4B48-93DF-D500F6E7A7E4}">
      <dgm:prSet/>
      <dgm:spPr/>
    </dgm:pt>
    <dgm:pt modelId="{9D3AEEB6-36F7-428F-B365-B90B3B9C670E}" type="pres">
      <dgm:prSet presAssocID="{E4C0F4DA-83C5-47B2-9649-688F1C1D36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AD9CDF-6D5A-49FC-AE00-AB9EBC2E75C4}" type="pres">
      <dgm:prSet presAssocID="{9B4493A6-E240-4386-AC15-E8745B1C8AFF}" presName="linNode" presStyleCnt="0"/>
      <dgm:spPr/>
    </dgm:pt>
    <dgm:pt modelId="{0BE7BC37-4E78-449C-A90C-D2921D62286D}" type="pres">
      <dgm:prSet presAssocID="{9B4493A6-E240-4386-AC15-E8745B1C8AF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5B412-4A41-4C59-849D-68F5046E10EB}" type="pres">
      <dgm:prSet presAssocID="{9B4493A6-E240-4386-AC15-E8745B1C8AF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6FCA-8428-47A8-891B-8980A51C68C4}" type="pres">
      <dgm:prSet presAssocID="{CBD41414-8164-44D3-AD3F-A9BB3330D505}" presName="sp" presStyleCnt="0"/>
      <dgm:spPr/>
    </dgm:pt>
    <dgm:pt modelId="{477DE84F-AF51-4558-B960-BB7846174E27}" type="pres">
      <dgm:prSet presAssocID="{9C999CA7-234B-4F20-AD98-211CA6284EAC}" presName="linNode" presStyleCnt="0"/>
      <dgm:spPr/>
    </dgm:pt>
    <dgm:pt modelId="{393E1E37-68CC-4130-93B7-0C39D206C3E9}" type="pres">
      <dgm:prSet presAssocID="{9C999CA7-234B-4F20-AD98-211CA6284EA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ABD5-16F9-4E00-B110-40A788B4DCC2}" type="pres">
      <dgm:prSet presAssocID="{9C999CA7-234B-4F20-AD98-211CA6284EA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7C125-867B-44D3-9830-C090AC0DFD67}" type="pres">
      <dgm:prSet presAssocID="{E926F77E-FBCD-4751-A09C-E5EF7B3D29DB}" presName="sp" presStyleCnt="0"/>
      <dgm:spPr/>
    </dgm:pt>
    <dgm:pt modelId="{7990A785-805F-4209-BDD6-B3B8BC5B7A8B}" type="pres">
      <dgm:prSet presAssocID="{00BFF3D0-F4D2-4C27-B1C5-322091379DE6}" presName="linNode" presStyleCnt="0"/>
      <dgm:spPr/>
    </dgm:pt>
    <dgm:pt modelId="{F703E40D-2E1E-4F79-9A8B-B7595AAAF7A1}" type="pres">
      <dgm:prSet presAssocID="{00BFF3D0-F4D2-4C27-B1C5-322091379DE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DF6A4-BD85-4C62-AF0E-6693BCE1E818}" type="pres">
      <dgm:prSet presAssocID="{00BFF3D0-F4D2-4C27-B1C5-322091379DE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25BA2-C96B-4D78-9760-6147290B8D32}" type="pres">
      <dgm:prSet presAssocID="{1DA9EBDF-B329-4933-9A8C-C4AF68FA9F89}" presName="sp" presStyleCnt="0"/>
      <dgm:spPr/>
    </dgm:pt>
    <dgm:pt modelId="{A516DE8F-22F7-49E7-8E4F-BC916A2EC699}" type="pres">
      <dgm:prSet presAssocID="{93C4BB2D-8047-459D-BAB9-4C81E2910226}" presName="linNode" presStyleCnt="0"/>
      <dgm:spPr/>
    </dgm:pt>
    <dgm:pt modelId="{A19E2E3D-E91E-4A13-96C2-63B32117A6B4}" type="pres">
      <dgm:prSet presAssocID="{93C4BB2D-8047-459D-BAB9-4C81E291022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B3F4A-8FAE-4D95-9B32-6AA8985BD277}" type="pres">
      <dgm:prSet presAssocID="{93C4BB2D-8047-459D-BAB9-4C81E291022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FC7B8-5D5B-4C4D-AF3D-613421D89237}" type="presOf" srcId="{9B4493A6-E240-4386-AC15-E8745B1C8AFF}" destId="{0BE7BC37-4E78-449C-A90C-D2921D62286D}" srcOrd="0" destOrd="0" presId="urn:microsoft.com/office/officeart/2005/8/layout/vList5"/>
    <dgm:cxn modelId="{6EE6913D-984E-4F83-9BF4-9FB35D92AF88}" type="presOf" srcId="{FC91EEC2-80D2-4A48-ACFA-0B5C42E7C339}" destId="{72C5B412-4A41-4C59-849D-68F5046E10EB}" srcOrd="0" destOrd="1" presId="urn:microsoft.com/office/officeart/2005/8/layout/vList5"/>
    <dgm:cxn modelId="{C5FD2723-76D9-4E7D-A9CB-957561C955AB}" type="presOf" srcId="{07C0C2D3-226E-4C15-95FF-A33C725BC200}" destId="{A4FB3F4A-8FAE-4D95-9B32-6AA8985BD277}" srcOrd="0" destOrd="0" presId="urn:microsoft.com/office/officeart/2005/8/layout/vList5"/>
    <dgm:cxn modelId="{176C0890-07F3-45AB-8825-0678A2F46DFF}" type="presOf" srcId="{93C4BB2D-8047-459D-BAB9-4C81E2910226}" destId="{A19E2E3D-E91E-4A13-96C2-63B32117A6B4}" srcOrd="0" destOrd="0" presId="urn:microsoft.com/office/officeart/2005/8/layout/vList5"/>
    <dgm:cxn modelId="{BD41EC1B-D081-4FCC-BA75-3DB720411E94}" srcId="{00BFF3D0-F4D2-4C27-B1C5-322091379DE6}" destId="{55773776-6647-426A-B094-A0892B5C714E}" srcOrd="0" destOrd="0" parTransId="{52675183-1EA8-4C00-B7F6-8B33BB7AEDEE}" sibTransId="{2B3C1AFF-2024-4864-AE2E-FD7A4E7B96C1}"/>
    <dgm:cxn modelId="{854FE2A7-ED66-43A5-B65A-9DA0E70F0BBF}" type="presOf" srcId="{00BFF3D0-F4D2-4C27-B1C5-322091379DE6}" destId="{F703E40D-2E1E-4F79-9A8B-B7595AAAF7A1}" srcOrd="0" destOrd="0" presId="urn:microsoft.com/office/officeart/2005/8/layout/vList5"/>
    <dgm:cxn modelId="{5E5051F8-7FF5-44F6-AC1D-376566559ED1}" type="presOf" srcId="{9C999CA7-234B-4F20-AD98-211CA6284EAC}" destId="{393E1E37-68CC-4130-93B7-0C39D206C3E9}" srcOrd="0" destOrd="0" presId="urn:microsoft.com/office/officeart/2005/8/layout/vList5"/>
    <dgm:cxn modelId="{CC2F4C7A-508F-4A8E-BB2B-49ECAD0F2806}" type="presOf" srcId="{E4C0F4DA-83C5-47B2-9649-688F1C1D362A}" destId="{9D3AEEB6-36F7-428F-B365-B90B3B9C670E}" srcOrd="0" destOrd="0" presId="urn:microsoft.com/office/officeart/2005/8/layout/vList5"/>
    <dgm:cxn modelId="{5F1366E4-0134-4A98-A5C0-2116915DE3E5}" srcId="{E4C0F4DA-83C5-47B2-9649-688F1C1D362A}" destId="{93C4BB2D-8047-459D-BAB9-4C81E2910226}" srcOrd="3" destOrd="0" parTransId="{F860F89F-53F5-4DBB-BD8C-59E4B345F78E}" sibTransId="{7E3C8FA0-FFCA-407C-A11E-7A569E2017E0}"/>
    <dgm:cxn modelId="{36EDE0D0-9395-44F3-ADE1-2A1CFDD4581B}" type="presOf" srcId="{7C2F0A8A-6C55-4699-B1A9-E09C3A1F63BF}" destId="{DECDF6A4-BD85-4C62-AF0E-6693BCE1E818}" srcOrd="0" destOrd="1" presId="urn:microsoft.com/office/officeart/2005/8/layout/vList5"/>
    <dgm:cxn modelId="{E7367DB8-85DF-4F22-B432-0A974E861317}" type="presOf" srcId="{47412984-FDD3-4581-80AE-646DE17B99D5}" destId="{DE89ABD5-16F9-4E00-B110-40A788B4DCC2}" srcOrd="0" destOrd="0" presId="urn:microsoft.com/office/officeart/2005/8/layout/vList5"/>
    <dgm:cxn modelId="{4E18B75B-78E4-4DF1-8DD4-DD05E6B9C721}" srcId="{9C999CA7-234B-4F20-AD98-211CA6284EAC}" destId="{47412984-FDD3-4581-80AE-646DE17B99D5}" srcOrd="0" destOrd="0" parTransId="{EEF4B9B4-7CDD-46D4-970E-0E58BA6CEB21}" sibTransId="{80967654-5007-4083-B34E-83ECCABF7A04}"/>
    <dgm:cxn modelId="{B39BEC29-D0F8-43B6-A855-F21754AEC5FD}" srcId="{00BFF3D0-F4D2-4C27-B1C5-322091379DE6}" destId="{7C2F0A8A-6C55-4699-B1A9-E09C3A1F63BF}" srcOrd="1" destOrd="0" parTransId="{934F131B-FB85-484F-8737-843CD0D6178F}" sibTransId="{6FCC632C-EC43-455B-92B0-7C5ED226FA6B}"/>
    <dgm:cxn modelId="{B7F68C4D-8377-4A10-A7FA-43DA3EE2DCFF}" srcId="{E4C0F4DA-83C5-47B2-9649-688F1C1D362A}" destId="{9B4493A6-E240-4386-AC15-E8745B1C8AFF}" srcOrd="0" destOrd="0" parTransId="{C7504106-64E7-4668-9296-F8F8AD53D9F7}" sibTransId="{CBD41414-8164-44D3-AD3F-A9BB3330D505}"/>
    <dgm:cxn modelId="{3901D9D0-7451-410B-B48B-EAFB663868D6}" type="presOf" srcId="{73377ACD-A013-49C3-94C1-5D3A8FDCB0A1}" destId="{DE89ABD5-16F9-4E00-B110-40A788B4DCC2}" srcOrd="0" destOrd="1" presId="urn:microsoft.com/office/officeart/2005/8/layout/vList5"/>
    <dgm:cxn modelId="{487FE453-BF51-44D2-A9F1-2D0A22341A93}" type="presOf" srcId="{55773776-6647-426A-B094-A0892B5C714E}" destId="{DECDF6A4-BD85-4C62-AF0E-6693BCE1E818}" srcOrd="0" destOrd="0" presId="urn:microsoft.com/office/officeart/2005/8/layout/vList5"/>
    <dgm:cxn modelId="{A5680E54-4E83-47EE-BC32-041657A1A994}" srcId="{E4C0F4DA-83C5-47B2-9649-688F1C1D362A}" destId="{9C999CA7-234B-4F20-AD98-211CA6284EAC}" srcOrd="1" destOrd="0" parTransId="{DB2A098A-EF2A-4F8C-A2D5-7169D544E71D}" sibTransId="{E926F77E-FBCD-4751-A09C-E5EF7B3D29DB}"/>
    <dgm:cxn modelId="{12177FC0-28C2-40B1-8B6A-F61D3EA0C253}" srcId="{E4C0F4DA-83C5-47B2-9649-688F1C1D362A}" destId="{00BFF3D0-F4D2-4C27-B1C5-322091379DE6}" srcOrd="2" destOrd="0" parTransId="{1FFFEA91-C789-49CF-8322-F628359F6624}" sibTransId="{1DA9EBDF-B329-4933-9A8C-C4AF68FA9F89}"/>
    <dgm:cxn modelId="{B31A9723-ED6C-47E5-A107-1CD30A410E90}" srcId="{93C4BB2D-8047-459D-BAB9-4C81E2910226}" destId="{07C0C2D3-226E-4C15-95FF-A33C725BC200}" srcOrd="0" destOrd="0" parTransId="{562CFE50-BC9D-44B9-9C8E-6B5FCB63D655}" sibTransId="{D4A124FA-2410-4FFF-B226-019BB0B784CA}"/>
    <dgm:cxn modelId="{F6F34B92-586F-4BD4-8231-7D8374D7F0F8}" type="presOf" srcId="{55690714-7DC6-4DFA-82A2-597069D9D258}" destId="{72C5B412-4A41-4C59-849D-68F5046E10EB}" srcOrd="0" destOrd="0" presId="urn:microsoft.com/office/officeart/2005/8/layout/vList5"/>
    <dgm:cxn modelId="{E8AD591D-115E-46E5-83F3-3BC952CF3E0E}" srcId="{9B4493A6-E240-4386-AC15-E8745B1C8AFF}" destId="{FC91EEC2-80D2-4A48-ACFA-0B5C42E7C339}" srcOrd="1" destOrd="0" parTransId="{2C74C036-8F95-4903-9F12-4514FA39CAD6}" sibTransId="{D40E50BA-87D3-46FF-B318-308D46C339A6}"/>
    <dgm:cxn modelId="{2B93D664-6C5F-4AC6-9DFC-E9549D11AC0E}" srcId="{9B4493A6-E240-4386-AC15-E8745B1C8AFF}" destId="{55690714-7DC6-4DFA-82A2-597069D9D258}" srcOrd="0" destOrd="0" parTransId="{4349C90D-2587-4711-B56A-10D8D9EEFE0C}" sibTransId="{5206F319-CD2E-4BD3-997E-CAB0A4361470}"/>
    <dgm:cxn modelId="{BC8FBAFD-24A6-460F-9EA8-994C17CB5E3E}" type="presOf" srcId="{36B37C24-6896-4B3E-ACA3-B24E3CFEE67E}" destId="{A4FB3F4A-8FAE-4D95-9B32-6AA8985BD277}" srcOrd="0" destOrd="1" presId="urn:microsoft.com/office/officeart/2005/8/layout/vList5"/>
    <dgm:cxn modelId="{561DD208-C7E1-4B48-93DF-D500F6E7A7E4}" srcId="{93C4BB2D-8047-459D-BAB9-4C81E2910226}" destId="{36B37C24-6896-4B3E-ACA3-B24E3CFEE67E}" srcOrd="1" destOrd="0" parTransId="{1087BB84-E866-4FF0-ACEC-C2B2C9FC2346}" sibTransId="{3FB74796-EE0F-49D6-8D7F-157DA6572C7D}"/>
    <dgm:cxn modelId="{83BED130-83AA-45DF-8492-F5884E3A4F28}" srcId="{9C999CA7-234B-4F20-AD98-211CA6284EAC}" destId="{73377ACD-A013-49C3-94C1-5D3A8FDCB0A1}" srcOrd="1" destOrd="0" parTransId="{122BF9DC-F99B-4837-A74A-644E09D684A4}" sibTransId="{20E91928-787F-462B-8BE7-02D33F48CBA3}"/>
    <dgm:cxn modelId="{826B8798-CA2B-4E65-8EB9-55330847E4F0}" type="presParOf" srcId="{9D3AEEB6-36F7-428F-B365-B90B3B9C670E}" destId="{72AD9CDF-6D5A-49FC-AE00-AB9EBC2E75C4}" srcOrd="0" destOrd="0" presId="urn:microsoft.com/office/officeart/2005/8/layout/vList5"/>
    <dgm:cxn modelId="{F0260A74-E4BB-488E-9D52-22A8D5D21278}" type="presParOf" srcId="{72AD9CDF-6D5A-49FC-AE00-AB9EBC2E75C4}" destId="{0BE7BC37-4E78-449C-A90C-D2921D62286D}" srcOrd="0" destOrd="0" presId="urn:microsoft.com/office/officeart/2005/8/layout/vList5"/>
    <dgm:cxn modelId="{F2F97671-68BE-4EB9-8DE0-3892315D41D8}" type="presParOf" srcId="{72AD9CDF-6D5A-49FC-AE00-AB9EBC2E75C4}" destId="{72C5B412-4A41-4C59-849D-68F5046E10EB}" srcOrd="1" destOrd="0" presId="urn:microsoft.com/office/officeart/2005/8/layout/vList5"/>
    <dgm:cxn modelId="{CB45F952-EFB5-4712-8241-97F1E7838D18}" type="presParOf" srcId="{9D3AEEB6-36F7-428F-B365-B90B3B9C670E}" destId="{E00B6FCA-8428-47A8-891B-8980A51C68C4}" srcOrd="1" destOrd="0" presId="urn:microsoft.com/office/officeart/2005/8/layout/vList5"/>
    <dgm:cxn modelId="{1097092B-7A18-4B73-B139-FC1FA236493A}" type="presParOf" srcId="{9D3AEEB6-36F7-428F-B365-B90B3B9C670E}" destId="{477DE84F-AF51-4558-B960-BB7846174E27}" srcOrd="2" destOrd="0" presId="urn:microsoft.com/office/officeart/2005/8/layout/vList5"/>
    <dgm:cxn modelId="{A9851378-5F57-4944-807E-DC4426558CCF}" type="presParOf" srcId="{477DE84F-AF51-4558-B960-BB7846174E27}" destId="{393E1E37-68CC-4130-93B7-0C39D206C3E9}" srcOrd="0" destOrd="0" presId="urn:microsoft.com/office/officeart/2005/8/layout/vList5"/>
    <dgm:cxn modelId="{B47E941F-467A-4527-992A-F3C8D9AD8A94}" type="presParOf" srcId="{477DE84F-AF51-4558-B960-BB7846174E27}" destId="{DE89ABD5-16F9-4E00-B110-40A788B4DCC2}" srcOrd="1" destOrd="0" presId="urn:microsoft.com/office/officeart/2005/8/layout/vList5"/>
    <dgm:cxn modelId="{FD3DCFDF-4F41-4B02-B4F2-6FEB93AA8F0D}" type="presParOf" srcId="{9D3AEEB6-36F7-428F-B365-B90B3B9C670E}" destId="{ADF7C125-867B-44D3-9830-C090AC0DFD67}" srcOrd="3" destOrd="0" presId="urn:microsoft.com/office/officeart/2005/8/layout/vList5"/>
    <dgm:cxn modelId="{A3E94D5F-4355-46FF-97B8-939F7C6504D4}" type="presParOf" srcId="{9D3AEEB6-36F7-428F-B365-B90B3B9C670E}" destId="{7990A785-805F-4209-BDD6-B3B8BC5B7A8B}" srcOrd="4" destOrd="0" presId="urn:microsoft.com/office/officeart/2005/8/layout/vList5"/>
    <dgm:cxn modelId="{F182BD82-A2B2-48F9-80D0-E4B59FA630B6}" type="presParOf" srcId="{7990A785-805F-4209-BDD6-B3B8BC5B7A8B}" destId="{F703E40D-2E1E-4F79-9A8B-B7595AAAF7A1}" srcOrd="0" destOrd="0" presId="urn:microsoft.com/office/officeart/2005/8/layout/vList5"/>
    <dgm:cxn modelId="{C4CDF5D5-2B08-4A3B-801E-291D311A4FC0}" type="presParOf" srcId="{7990A785-805F-4209-BDD6-B3B8BC5B7A8B}" destId="{DECDF6A4-BD85-4C62-AF0E-6693BCE1E818}" srcOrd="1" destOrd="0" presId="urn:microsoft.com/office/officeart/2005/8/layout/vList5"/>
    <dgm:cxn modelId="{4DBB1C3F-9CAD-41CB-BE86-5EDD9670FCAA}" type="presParOf" srcId="{9D3AEEB6-36F7-428F-B365-B90B3B9C670E}" destId="{9E925BA2-C96B-4D78-9760-6147290B8D32}" srcOrd="5" destOrd="0" presId="urn:microsoft.com/office/officeart/2005/8/layout/vList5"/>
    <dgm:cxn modelId="{6F039116-095A-4094-B260-C3642EE4B4E2}" type="presParOf" srcId="{9D3AEEB6-36F7-428F-B365-B90B3B9C670E}" destId="{A516DE8F-22F7-49E7-8E4F-BC916A2EC699}" srcOrd="6" destOrd="0" presId="urn:microsoft.com/office/officeart/2005/8/layout/vList5"/>
    <dgm:cxn modelId="{332471BC-A108-44CD-8033-426F0B6E2D13}" type="presParOf" srcId="{A516DE8F-22F7-49E7-8E4F-BC916A2EC699}" destId="{A19E2E3D-E91E-4A13-96C2-63B32117A6B4}" srcOrd="0" destOrd="0" presId="urn:microsoft.com/office/officeart/2005/8/layout/vList5"/>
    <dgm:cxn modelId="{F5981FDB-EC15-47A2-B5BD-AE987C3365F1}" type="presParOf" srcId="{A516DE8F-22F7-49E7-8E4F-BC916A2EC699}" destId="{A4FB3F4A-8FAE-4D95-9B32-6AA8985BD2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5B412-4A41-4C59-849D-68F5046E10EB}">
      <dsp:nvSpPr>
        <dsp:cNvPr id="0" name=""/>
        <dsp:cNvSpPr/>
      </dsp:nvSpPr>
      <dsp:spPr>
        <a:xfrm rot="5400000">
          <a:off x="4648739" y="-1994251"/>
          <a:ext cx="492960" cy="4607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Sutter Health Northern California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Kaiser Permanente Hawaii</a:t>
          </a:r>
          <a:endParaRPr lang="en-US" sz="1300" kern="1200" dirty="0"/>
        </a:p>
      </dsp:txBody>
      <dsp:txXfrm rot="-5400000">
        <a:off x="2591587" y="86965"/>
        <a:ext cx="4583201" cy="444832"/>
      </dsp:txXfrm>
    </dsp:sp>
    <dsp:sp modelId="{0BE7BC37-4E78-449C-A90C-D2921D62286D}">
      <dsp:nvSpPr>
        <dsp:cNvPr id="0" name=""/>
        <dsp:cNvSpPr/>
      </dsp:nvSpPr>
      <dsp:spPr>
        <a:xfrm>
          <a:off x="0" y="1281"/>
          <a:ext cx="2591587" cy="616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Electronic health records</a:t>
          </a:r>
          <a:endParaRPr lang="en-US" sz="1800" kern="1200" dirty="0"/>
        </a:p>
      </dsp:txBody>
      <dsp:txXfrm>
        <a:off x="30080" y="31361"/>
        <a:ext cx="2531427" cy="556041"/>
      </dsp:txXfrm>
    </dsp:sp>
    <dsp:sp modelId="{DE89ABD5-16F9-4E00-B110-40A788B4DCC2}">
      <dsp:nvSpPr>
        <dsp:cNvPr id="0" name=""/>
        <dsp:cNvSpPr/>
      </dsp:nvSpPr>
      <dsp:spPr>
        <a:xfrm rot="5400000">
          <a:off x="4648739" y="-1347240"/>
          <a:ext cx="492960" cy="4607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California Cancer Registry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Hawaii Tumor Registry</a:t>
          </a:r>
          <a:endParaRPr lang="en-US" sz="1300" kern="1200" dirty="0"/>
        </a:p>
      </dsp:txBody>
      <dsp:txXfrm rot="-5400000">
        <a:off x="2591587" y="733976"/>
        <a:ext cx="4583201" cy="444832"/>
      </dsp:txXfrm>
    </dsp:sp>
    <dsp:sp modelId="{393E1E37-68CC-4130-93B7-0C39D206C3E9}">
      <dsp:nvSpPr>
        <dsp:cNvPr id="0" name=""/>
        <dsp:cNvSpPr/>
      </dsp:nvSpPr>
      <dsp:spPr>
        <a:xfrm>
          <a:off x="0" y="648292"/>
          <a:ext cx="2591587" cy="616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Cancer Registry</a:t>
          </a:r>
          <a:endParaRPr lang="en-US" sz="1800" kern="1200" dirty="0"/>
        </a:p>
      </dsp:txBody>
      <dsp:txXfrm>
        <a:off x="30080" y="678372"/>
        <a:ext cx="2531427" cy="556041"/>
      </dsp:txXfrm>
    </dsp:sp>
    <dsp:sp modelId="{DECDF6A4-BD85-4C62-AF0E-6693BCE1E818}">
      <dsp:nvSpPr>
        <dsp:cNvPr id="0" name=""/>
        <dsp:cNvSpPr/>
      </dsp:nvSpPr>
      <dsp:spPr>
        <a:xfrm rot="5400000">
          <a:off x="4648739" y="-700228"/>
          <a:ext cx="492960" cy="4607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California Neighborhood Data System, derived for Hawaii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Census block group and census tract</a:t>
          </a:r>
          <a:endParaRPr lang="en-US" sz="1300" kern="1200" dirty="0"/>
        </a:p>
      </dsp:txBody>
      <dsp:txXfrm rot="-5400000">
        <a:off x="2591587" y="1380988"/>
        <a:ext cx="4583201" cy="444832"/>
      </dsp:txXfrm>
    </dsp:sp>
    <dsp:sp modelId="{F703E40D-2E1E-4F79-9A8B-B7595AAAF7A1}">
      <dsp:nvSpPr>
        <dsp:cNvPr id="0" name=""/>
        <dsp:cNvSpPr/>
      </dsp:nvSpPr>
      <dsp:spPr>
        <a:xfrm>
          <a:off x="0" y="1295303"/>
          <a:ext cx="2591587" cy="616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Neighborhood environment</a:t>
          </a:r>
          <a:endParaRPr lang="en-US" sz="1800" kern="1200" dirty="0"/>
        </a:p>
      </dsp:txBody>
      <dsp:txXfrm>
        <a:off x="30080" y="1325383"/>
        <a:ext cx="2531427" cy="556041"/>
      </dsp:txXfrm>
    </dsp:sp>
    <dsp:sp modelId="{A4FB3F4A-8FAE-4D95-9B32-6AA8985BD277}">
      <dsp:nvSpPr>
        <dsp:cNvPr id="0" name=""/>
        <dsp:cNvSpPr/>
      </dsp:nvSpPr>
      <dsp:spPr>
        <a:xfrm rot="5400000">
          <a:off x="4648739" y="-53217"/>
          <a:ext cx="492960" cy="46072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Regional air pollution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Traffic density</a:t>
          </a:r>
          <a:endParaRPr lang="en-US" sz="1300" kern="1200" dirty="0"/>
        </a:p>
      </dsp:txBody>
      <dsp:txXfrm rot="-5400000">
        <a:off x="2591587" y="2027999"/>
        <a:ext cx="4583201" cy="444832"/>
      </dsp:txXfrm>
    </dsp:sp>
    <dsp:sp modelId="{A19E2E3D-E91E-4A13-96C2-63B32117A6B4}">
      <dsp:nvSpPr>
        <dsp:cNvPr id="0" name=""/>
        <dsp:cNvSpPr/>
      </dsp:nvSpPr>
      <dsp:spPr>
        <a:xfrm>
          <a:off x="0" y="1942314"/>
          <a:ext cx="2591587" cy="616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Environmental exposures</a:t>
          </a:r>
          <a:endParaRPr lang="en-US" sz="1800" kern="1200" dirty="0"/>
        </a:p>
      </dsp:txBody>
      <dsp:txXfrm>
        <a:off x="30080" y="1972394"/>
        <a:ext cx="2531427" cy="55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6/10/2019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74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ANIMATION -For each member…….</a:t>
            </a:r>
          </a:p>
          <a:p>
            <a:r>
              <a:rPr lang="en-US" baseline="0" dirty="0" smtClean="0"/>
              <a:t>EHR data is being extracted and harmonized for…..</a:t>
            </a:r>
          </a:p>
          <a:p>
            <a:pPr lvl="2"/>
            <a:r>
              <a:rPr lang="en-US" baseline="0" dirty="0" smtClean="0"/>
              <a:t>Sociodemographic factors (sex, r/e, language/translator) </a:t>
            </a:r>
          </a:p>
          <a:p>
            <a:pPr lvl="2"/>
            <a:r>
              <a:rPr lang="en-US" baseline="0" dirty="0" smtClean="0"/>
              <a:t>Known and putative risk factors (smoking, lung diseases, infectious diseases, reproductive history, body size)</a:t>
            </a:r>
          </a:p>
          <a:p>
            <a:pPr lvl="2"/>
            <a:r>
              <a:rPr lang="en-US" baseline="0" dirty="0" smtClean="0"/>
              <a:t>Tumor molecular characteristics (for subset of cases)</a:t>
            </a:r>
          </a:p>
          <a:p>
            <a:pPr lvl="0"/>
            <a:r>
              <a:rPr lang="en-US" baseline="0" dirty="0" smtClean="0"/>
              <a:t>For each cohort member, a number of geospatial measures are being assigned</a:t>
            </a:r>
          </a:p>
          <a:p>
            <a:pPr lvl="1"/>
            <a:r>
              <a:rPr lang="en-US" baseline="0" dirty="0" smtClean="0"/>
              <a:t>Geocodes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coordinates) for KPHI members were available in the EHR. </a:t>
            </a:r>
          </a:p>
          <a:p>
            <a:pPr lvl="1"/>
            <a:r>
              <a:rPr lang="en-US" baseline="0" dirty="0" smtClean="0"/>
              <a:t>Street addresses for Sutter members were geocoded as part of the study. </a:t>
            </a:r>
          </a:p>
          <a:p>
            <a:pPr lvl="1"/>
            <a:r>
              <a:rPr lang="en-US" baseline="0" dirty="0" smtClean="0"/>
              <a:t>Geocodes were assigned CBG and CT IDs, for data on social and built environment measures either from the CNDS or newly developed for HI</a:t>
            </a:r>
          </a:p>
          <a:p>
            <a:pPr lvl="3"/>
            <a:r>
              <a:rPr lang="en-US" baseline="0" dirty="0" smtClean="0"/>
              <a:t>Neighborhood SES</a:t>
            </a:r>
          </a:p>
          <a:p>
            <a:pPr lvl="3"/>
            <a:r>
              <a:rPr lang="en-US" baseline="0" dirty="0" smtClean="0"/>
              <a:t>Ethnic enclave</a:t>
            </a:r>
          </a:p>
          <a:p>
            <a:pPr lvl="1"/>
            <a:r>
              <a:rPr lang="en-US" baseline="0" dirty="0" smtClean="0"/>
              <a:t>Data on air pollution—determined with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/long, CA only</a:t>
            </a:r>
          </a:p>
          <a:p>
            <a:pPr lvl="3"/>
            <a:r>
              <a:rPr lang="en-US" baseline="0" dirty="0" smtClean="0"/>
              <a:t>PM2.5 and PM10</a:t>
            </a:r>
          </a:p>
          <a:p>
            <a:pPr lvl="3"/>
            <a:r>
              <a:rPr lang="en-US" baseline="0" dirty="0" smtClean="0"/>
              <a:t>Traffic density</a:t>
            </a:r>
          </a:p>
          <a:p>
            <a:pPr lvl="0"/>
            <a:r>
              <a:rPr lang="en-US" baseline="0" dirty="0" smtClean="0"/>
              <a:t>Finally, data on incidence lung cancer diagnoses were obtained from the CCR and HTR through linkage of all cohort members from Sutter and KPHI, respectively, currently with follow-up through 2013</a:t>
            </a:r>
          </a:p>
          <a:p>
            <a:pPr lvl="1"/>
            <a:r>
              <a:rPr lang="en-US" baseline="0" dirty="0" smtClean="0"/>
              <a:t>From the registries, we have data regarding date of diagnosis, tumor stage, and histology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046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ANIMATION -For each member…….</a:t>
            </a:r>
          </a:p>
          <a:p>
            <a:r>
              <a:rPr lang="en-US" baseline="0" dirty="0" smtClean="0"/>
              <a:t>EHR data is being extracted and harmonized for…..</a:t>
            </a:r>
          </a:p>
          <a:p>
            <a:pPr lvl="2"/>
            <a:r>
              <a:rPr lang="en-US" baseline="0" dirty="0" smtClean="0"/>
              <a:t>Sociodemographic factors (sex, r/e, language/translator) </a:t>
            </a:r>
          </a:p>
          <a:p>
            <a:pPr lvl="2"/>
            <a:r>
              <a:rPr lang="en-US" baseline="0" dirty="0" smtClean="0"/>
              <a:t>Known and putative risk factors (smoking, lung diseases, infectious diseases, reproductive history, body size)</a:t>
            </a:r>
          </a:p>
          <a:p>
            <a:pPr lvl="2"/>
            <a:r>
              <a:rPr lang="en-US" baseline="0" dirty="0" smtClean="0"/>
              <a:t>Tumor molecular characteristics (for subset of cases)</a:t>
            </a:r>
          </a:p>
          <a:p>
            <a:pPr lvl="0"/>
            <a:r>
              <a:rPr lang="en-US" baseline="0" dirty="0" smtClean="0"/>
              <a:t>For each cohort member, a number of geospatial measures are being assigned</a:t>
            </a:r>
          </a:p>
          <a:p>
            <a:pPr lvl="1"/>
            <a:r>
              <a:rPr lang="en-US" baseline="0" dirty="0" smtClean="0"/>
              <a:t>Geocodes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coordinates) for KPHI members were available in the EHR. </a:t>
            </a:r>
          </a:p>
          <a:p>
            <a:pPr lvl="1"/>
            <a:r>
              <a:rPr lang="en-US" baseline="0" dirty="0" smtClean="0"/>
              <a:t>Street addresses for Sutter members were geocoded as part of the study. </a:t>
            </a:r>
          </a:p>
          <a:p>
            <a:pPr lvl="1"/>
            <a:r>
              <a:rPr lang="en-US" baseline="0" dirty="0" smtClean="0"/>
              <a:t>Geocodes were assigned CBG and CT IDs, for data on social and built environment measures either from the CNDS or newly developed for HI</a:t>
            </a:r>
          </a:p>
          <a:p>
            <a:pPr lvl="3"/>
            <a:r>
              <a:rPr lang="en-US" baseline="0" dirty="0" smtClean="0"/>
              <a:t>Neighborhood SES</a:t>
            </a:r>
          </a:p>
          <a:p>
            <a:pPr lvl="3"/>
            <a:r>
              <a:rPr lang="en-US" baseline="0" dirty="0" smtClean="0"/>
              <a:t>Ethnic enclave</a:t>
            </a:r>
          </a:p>
          <a:p>
            <a:pPr lvl="1"/>
            <a:r>
              <a:rPr lang="en-US" baseline="0" dirty="0" smtClean="0"/>
              <a:t>Data on air pollution—determined with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/long, CA only</a:t>
            </a:r>
          </a:p>
          <a:p>
            <a:pPr lvl="3"/>
            <a:r>
              <a:rPr lang="en-US" baseline="0" dirty="0" smtClean="0"/>
              <a:t>PM2.5 and PM10</a:t>
            </a:r>
          </a:p>
          <a:p>
            <a:pPr lvl="3"/>
            <a:r>
              <a:rPr lang="en-US" baseline="0" dirty="0" smtClean="0"/>
              <a:t>Traffic density</a:t>
            </a:r>
          </a:p>
          <a:p>
            <a:pPr lvl="0"/>
            <a:r>
              <a:rPr lang="en-US" baseline="0" dirty="0" smtClean="0"/>
              <a:t>Finally, data on incidence lung cancer diagnoses were obtained from the CCR and HTR through linkage of all cohort members from Sutter and KPHI, respectively, currently with follow-up through 2013</a:t>
            </a:r>
          </a:p>
          <a:p>
            <a:pPr lvl="1"/>
            <a:r>
              <a:rPr lang="en-US" baseline="0" dirty="0" smtClean="0"/>
              <a:t>From the registries, we have data regarding date of diagnosis, tumor stage, and histology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29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ANIMATION -For each member…….</a:t>
            </a:r>
          </a:p>
          <a:p>
            <a:r>
              <a:rPr lang="en-US" baseline="0" dirty="0" smtClean="0"/>
              <a:t>EHR data is being extracted and harmonized for…..</a:t>
            </a:r>
          </a:p>
          <a:p>
            <a:pPr lvl="2"/>
            <a:r>
              <a:rPr lang="en-US" baseline="0" dirty="0" smtClean="0"/>
              <a:t>Sociodemographic factors (sex, r/e, language/translator) </a:t>
            </a:r>
          </a:p>
          <a:p>
            <a:pPr lvl="2"/>
            <a:r>
              <a:rPr lang="en-US" baseline="0" dirty="0" smtClean="0"/>
              <a:t>Known and putative risk factors (smoking, lung diseases, infectious diseases, reproductive history, body size)</a:t>
            </a:r>
          </a:p>
          <a:p>
            <a:pPr lvl="2"/>
            <a:r>
              <a:rPr lang="en-US" baseline="0" dirty="0" smtClean="0"/>
              <a:t>Tumor molecular characteristics (for subset of cases)</a:t>
            </a:r>
          </a:p>
          <a:p>
            <a:pPr lvl="0"/>
            <a:r>
              <a:rPr lang="en-US" baseline="0" dirty="0" smtClean="0"/>
              <a:t>For each cohort member, a number of geospatial measures are being assigned</a:t>
            </a:r>
          </a:p>
          <a:p>
            <a:pPr lvl="1"/>
            <a:r>
              <a:rPr lang="en-US" baseline="0" dirty="0" smtClean="0"/>
              <a:t>Geocodes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coordinates) for KPHI members were available in the EHR. </a:t>
            </a:r>
          </a:p>
          <a:p>
            <a:pPr lvl="1"/>
            <a:r>
              <a:rPr lang="en-US" baseline="0" dirty="0" smtClean="0"/>
              <a:t>Street addresses for Sutter members were geocoded as part of the study. </a:t>
            </a:r>
          </a:p>
          <a:p>
            <a:pPr lvl="1"/>
            <a:r>
              <a:rPr lang="en-US" baseline="0" dirty="0" smtClean="0"/>
              <a:t>Geocodes were assigned CBG and CT IDs, for data on social and built environment measures either from the CNDS or newly developed for HI</a:t>
            </a:r>
          </a:p>
          <a:p>
            <a:pPr lvl="3"/>
            <a:r>
              <a:rPr lang="en-US" baseline="0" dirty="0" smtClean="0"/>
              <a:t>Neighborhood SES</a:t>
            </a:r>
          </a:p>
          <a:p>
            <a:pPr lvl="3"/>
            <a:r>
              <a:rPr lang="en-US" baseline="0" dirty="0" smtClean="0"/>
              <a:t>Ethnic enclave</a:t>
            </a:r>
          </a:p>
          <a:p>
            <a:pPr lvl="1"/>
            <a:r>
              <a:rPr lang="en-US" baseline="0" dirty="0" smtClean="0"/>
              <a:t>Data on air pollution—determined with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/long, CA only</a:t>
            </a:r>
          </a:p>
          <a:p>
            <a:pPr lvl="3"/>
            <a:r>
              <a:rPr lang="en-US" baseline="0" dirty="0" smtClean="0"/>
              <a:t>PM2.5 and PM10</a:t>
            </a:r>
          </a:p>
          <a:p>
            <a:pPr lvl="3"/>
            <a:r>
              <a:rPr lang="en-US" baseline="0" dirty="0" smtClean="0"/>
              <a:t>Traffic density</a:t>
            </a:r>
          </a:p>
          <a:p>
            <a:pPr lvl="0"/>
            <a:r>
              <a:rPr lang="en-US" baseline="0" dirty="0" smtClean="0"/>
              <a:t>Finally, data on incidence lung cancer diagnoses were obtained from the CCR and HTR through linkage of all cohort members from Sutter and KPHI, respectively, currently with follow-up through 2013</a:t>
            </a:r>
          </a:p>
          <a:p>
            <a:pPr lvl="1"/>
            <a:r>
              <a:rPr lang="en-US" baseline="0" dirty="0" smtClean="0"/>
              <a:t>From the registries, we have data regarding date of diagnosis, tumor stage, and histology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55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ANIMATION -For each member…….</a:t>
            </a:r>
          </a:p>
          <a:p>
            <a:r>
              <a:rPr lang="en-US" baseline="0" dirty="0" smtClean="0"/>
              <a:t>EHR data is being extracted and harmonized for…..</a:t>
            </a:r>
          </a:p>
          <a:p>
            <a:pPr lvl="2"/>
            <a:r>
              <a:rPr lang="en-US" baseline="0" dirty="0" smtClean="0"/>
              <a:t>Sociodemographic factors (sex, r/e, language/translator) </a:t>
            </a:r>
          </a:p>
          <a:p>
            <a:pPr lvl="2"/>
            <a:r>
              <a:rPr lang="en-US" baseline="0" dirty="0" smtClean="0"/>
              <a:t>Known and putative risk factors (smoking, lung diseases, infectious diseases, reproductive history, body size)</a:t>
            </a:r>
          </a:p>
          <a:p>
            <a:pPr lvl="2"/>
            <a:r>
              <a:rPr lang="en-US" baseline="0" dirty="0" smtClean="0"/>
              <a:t>Tumor molecular characteristics (for subset of cases)</a:t>
            </a:r>
          </a:p>
          <a:p>
            <a:pPr lvl="0"/>
            <a:r>
              <a:rPr lang="en-US" baseline="0" dirty="0" smtClean="0"/>
              <a:t>For each cohort member, a number of geospatial measures are being assigned</a:t>
            </a:r>
          </a:p>
          <a:p>
            <a:pPr lvl="1"/>
            <a:r>
              <a:rPr lang="en-US" baseline="0" dirty="0" smtClean="0"/>
              <a:t>Geocodes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coordinates) for KPHI members were available in the EHR. </a:t>
            </a:r>
          </a:p>
          <a:p>
            <a:pPr lvl="1"/>
            <a:r>
              <a:rPr lang="en-US" baseline="0" dirty="0" smtClean="0"/>
              <a:t>Street addresses for Sutter members were geocoded as part of the study. </a:t>
            </a:r>
          </a:p>
          <a:p>
            <a:pPr lvl="1"/>
            <a:r>
              <a:rPr lang="en-US" baseline="0" dirty="0" smtClean="0"/>
              <a:t>Geocodes were assigned CBG and CT IDs, for data on social and built environment measures either from the CNDS or newly developed for HI</a:t>
            </a:r>
          </a:p>
          <a:p>
            <a:pPr lvl="3"/>
            <a:r>
              <a:rPr lang="en-US" baseline="0" dirty="0" smtClean="0"/>
              <a:t>Neighborhood SES</a:t>
            </a:r>
          </a:p>
          <a:p>
            <a:pPr lvl="3"/>
            <a:r>
              <a:rPr lang="en-US" baseline="0" dirty="0" smtClean="0"/>
              <a:t>Ethnic enclave</a:t>
            </a:r>
          </a:p>
          <a:p>
            <a:pPr lvl="1"/>
            <a:r>
              <a:rPr lang="en-US" baseline="0" dirty="0" smtClean="0"/>
              <a:t>Data on air pollution—determined with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/long, CA only</a:t>
            </a:r>
          </a:p>
          <a:p>
            <a:pPr lvl="3"/>
            <a:r>
              <a:rPr lang="en-US" baseline="0" dirty="0" smtClean="0"/>
              <a:t>PM2.5 and PM10</a:t>
            </a:r>
          </a:p>
          <a:p>
            <a:pPr lvl="3"/>
            <a:r>
              <a:rPr lang="en-US" baseline="0" dirty="0" smtClean="0"/>
              <a:t>Traffic density</a:t>
            </a:r>
          </a:p>
          <a:p>
            <a:pPr lvl="0"/>
            <a:r>
              <a:rPr lang="en-US" baseline="0" dirty="0" smtClean="0"/>
              <a:t>Finally, data on incidence lung cancer diagnoses were obtained from the CCR and HTR through linkage of all cohort members from Sutter and KPHI, respectively, currently with follow-up through 2013</a:t>
            </a:r>
          </a:p>
          <a:p>
            <a:pPr lvl="1"/>
            <a:r>
              <a:rPr lang="en-US" baseline="0" dirty="0" smtClean="0"/>
              <a:t>From the registries, we have data regarding date of diagnosis, tumor stage, and histology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06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ANIMATION -For each member…….</a:t>
            </a:r>
          </a:p>
          <a:p>
            <a:r>
              <a:rPr lang="en-US" baseline="0" dirty="0" smtClean="0"/>
              <a:t>EHR data is being extracted and harmonized for…..</a:t>
            </a:r>
          </a:p>
          <a:p>
            <a:pPr lvl="2"/>
            <a:r>
              <a:rPr lang="en-US" baseline="0" dirty="0" smtClean="0"/>
              <a:t>Sociodemographic factors (sex, r/e, language/translator) </a:t>
            </a:r>
          </a:p>
          <a:p>
            <a:pPr lvl="2"/>
            <a:r>
              <a:rPr lang="en-US" baseline="0" dirty="0" smtClean="0"/>
              <a:t>Known and putative risk factors (smoking, lung diseases, infectious diseases, reproductive history, body size)</a:t>
            </a:r>
          </a:p>
          <a:p>
            <a:pPr lvl="2"/>
            <a:r>
              <a:rPr lang="en-US" baseline="0" dirty="0" smtClean="0"/>
              <a:t>Tumor molecular characteristics (for subset of cases)</a:t>
            </a:r>
          </a:p>
          <a:p>
            <a:pPr lvl="0"/>
            <a:r>
              <a:rPr lang="en-US" baseline="0" dirty="0" smtClean="0"/>
              <a:t>For each cohort member, a number of geospatial measures are being assigned</a:t>
            </a:r>
          </a:p>
          <a:p>
            <a:pPr lvl="1"/>
            <a:r>
              <a:rPr lang="en-US" baseline="0" dirty="0" smtClean="0"/>
              <a:t>Geocodes 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coordinates) for KPHI members were available in the EHR. </a:t>
            </a:r>
          </a:p>
          <a:p>
            <a:pPr lvl="1"/>
            <a:r>
              <a:rPr lang="en-US" baseline="0" dirty="0" smtClean="0"/>
              <a:t>Street addresses for Sutter members were geocoded as part of the study. </a:t>
            </a:r>
          </a:p>
          <a:p>
            <a:pPr lvl="1"/>
            <a:r>
              <a:rPr lang="en-US" baseline="0" dirty="0" smtClean="0"/>
              <a:t>Geocodes were assigned CBG and CT IDs, for data on social and built environment measures either from the CNDS or newly developed for HI</a:t>
            </a:r>
          </a:p>
          <a:p>
            <a:pPr lvl="3"/>
            <a:r>
              <a:rPr lang="en-US" baseline="0" dirty="0" smtClean="0"/>
              <a:t>Neighborhood SES</a:t>
            </a:r>
          </a:p>
          <a:p>
            <a:pPr lvl="3"/>
            <a:r>
              <a:rPr lang="en-US" baseline="0" dirty="0" smtClean="0"/>
              <a:t>Ethnic enclave</a:t>
            </a:r>
          </a:p>
          <a:p>
            <a:pPr lvl="1"/>
            <a:r>
              <a:rPr lang="en-US" baseline="0" dirty="0" smtClean="0"/>
              <a:t>Data on air pollution—determined with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/long, CA only</a:t>
            </a:r>
          </a:p>
          <a:p>
            <a:pPr lvl="3"/>
            <a:r>
              <a:rPr lang="en-US" baseline="0" dirty="0" smtClean="0"/>
              <a:t>PM2.5 and PM10</a:t>
            </a:r>
          </a:p>
          <a:p>
            <a:pPr lvl="3"/>
            <a:r>
              <a:rPr lang="en-US" baseline="0" dirty="0" smtClean="0"/>
              <a:t>Traffic density</a:t>
            </a:r>
          </a:p>
          <a:p>
            <a:pPr lvl="0"/>
            <a:r>
              <a:rPr lang="en-US" baseline="0" dirty="0" smtClean="0"/>
              <a:t>Finally, data on incidence lung cancer diagnoses were obtained from the CCR and HTR through linkage of all cohort members from Sutter and KPHI, respectively, currently with follow-up through 2013</a:t>
            </a:r>
          </a:p>
          <a:p>
            <a:pPr lvl="1"/>
            <a:r>
              <a:rPr lang="en-US" baseline="0" dirty="0" smtClean="0"/>
              <a:t>From the registries, we have data regarding date of diagnosis, tumor stage, and histology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9588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The cohort includes over 2.2 million individuals</a:t>
            </a:r>
          </a:p>
          <a:p>
            <a:pPr marL="285750" lvl="1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AANHPI comprise 19.6%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of the cohort, 3.7%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are NHPI and 15.9% are Asian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-114300">
              <a:lnSpc>
                <a:spcPts val="2872"/>
              </a:lnSpc>
              <a:buSzPct val="150000"/>
              <a:defRPr lang="en-US"/>
            </a:pPr>
            <a:r>
              <a:rPr lang="en-US" sz="2447" dirty="0" smtClean="0">
                <a:latin typeface="Arial" panose="020B0604020202020204" pitchFamily="34" charset="0"/>
                <a:cs typeface="Arial" panose="020B0604020202020204" pitchFamily="34" charset="0"/>
              </a:rPr>
              <a:t>The cohort includes over 1 and a quarter million females of which approximately 206,000 are Asian and over</a:t>
            </a:r>
            <a:r>
              <a:rPr lang="en-US" sz="244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43,000</a:t>
            </a:r>
            <a:r>
              <a:rPr lang="en-US" sz="2447" dirty="0" smtClean="0">
                <a:latin typeface="Arial" panose="020B0604020202020204" pitchFamily="34" charset="0"/>
                <a:cs typeface="Arial" panose="020B0604020202020204" pitchFamily="34" charset="0"/>
              </a:rPr>
              <a:t> are PI females.</a:t>
            </a:r>
          </a:p>
          <a:p>
            <a:pPr marL="114300" marR="0" lvl="0" indent="-114300" algn="l" defTabSz="914400" rtl="0" eaLnBrk="1" fontAlgn="auto" latinLnBrk="0" hangingPunct="1">
              <a:lnSpc>
                <a:spcPts val="2872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ct val="150000"/>
              <a:buFont typeface="Arial" pitchFamily="34" charset="0"/>
              <a:buChar char="•"/>
              <a:tabLst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% are generally representative of the population served by the healthcare systems utilized, but greatly exceed the proportion of these group in the US population.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1" indent="-114300" algn="l" defTabSz="914400" rtl="0" eaLnBrk="1" fontAlgn="auto" latinLnBrk="0" hangingPunct="1">
              <a:lnSpc>
                <a:spcPts val="2872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ct val="150000"/>
              <a:buFont typeface="Arial" pitchFamily="34" charset="0"/>
              <a:buChar char="•"/>
              <a:tabLst/>
              <a:defRPr lang="en-US"/>
            </a:pP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5.6% Asian Am and 3.5% NHPI in the U.S.</a:t>
            </a:r>
            <a:endParaRPr lang="en-US" sz="21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-114300">
              <a:lnSpc>
                <a:spcPts val="2872"/>
              </a:lnSpc>
              <a:buSzPct val="150000"/>
              <a:defRPr lang="en-US"/>
            </a:pP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33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The cohort includes over 2.2 million individuals</a:t>
            </a:r>
          </a:p>
          <a:p>
            <a:pPr marL="285750" lvl="1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AANHPI comprise 19.6%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of the cohort, 3.7%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are NHPI and 15.9% are Asian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-114300">
              <a:lnSpc>
                <a:spcPts val="2872"/>
              </a:lnSpc>
              <a:buSzPct val="150000"/>
              <a:defRPr lang="en-US"/>
            </a:pPr>
            <a:r>
              <a:rPr lang="en-US" sz="2447" dirty="0" smtClean="0">
                <a:latin typeface="Arial" panose="020B0604020202020204" pitchFamily="34" charset="0"/>
                <a:cs typeface="Arial" panose="020B0604020202020204" pitchFamily="34" charset="0"/>
              </a:rPr>
              <a:t>The cohort includes over 1 and a quarter million females of which approximately 206,000 are Asian and over</a:t>
            </a:r>
            <a:r>
              <a:rPr lang="en-US" sz="244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43,000</a:t>
            </a:r>
            <a:r>
              <a:rPr lang="en-US" sz="2447" dirty="0" smtClean="0">
                <a:latin typeface="Arial" panose="020B0604020202020204" pitchFamily="34" charset="0"/>
                <a:cs typeface="Arial" panose="020B0604020202020204" pitchFamily="34" charset="0"/>
              </a:rPr>
              <a:t> are PI females.</a:t>
            </a:r>
          </a:p>
          <a:p>
            <a:pPr marL="114300" marR="0" lvl="0" indent="-114300" algn="l" defTabSz="914400" rtl="0" eaLnBrk="1" fontAlgn="auto" latinLnBrk="0" hangingPunct="1">
              <a:lnSpc>
                <a:spcPts val="2872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ct val="150000"/>
              <a:buFont typeface="Arial" pitchFamily="34" charset="0"/>
              <a:buChar char="•"/>
              <a:tabLst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% are generally representative of the population served by the healthcare systems utilized, but greatly exceed the proportion of these group in the US population.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1" indent="-114300" algn="l" defTabSz="914400" rtl="0" eaLnBrk="1" fontAlgn="auto" latinLnBrk="0" hangingPunct="1">
              <a:lnSpc>
                <a:spcPts val="2872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ct val="150000"/>
              <a:buFont typeface="Arial" pitchFamily="34" charset="0"/>
              <a:buChar char="•"/>
              <a:tabLst/>
              <a:defRPr lang="en-US"/>
            </a:pP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5.6% Asian Am and 3.5% NHPI in the U.S.</a:t>
            </a:r>
            <a:endParaRPr lang="en-US" sz="21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-114300">
              <a:lnSpc>
                <a:spcPts val="2872"/>
              </a:lnSpc>
              <a:buSzPct val="150000"/>
              <a:defRPr lang="en-US"/>
            </a:pP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18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10330" marR="0" lvl="0" indent="-410330" algn="l" defTabSz="914400" rtl="0" eaLnBrk="1" fontAlgn="auto" latinLnBrk="0" hangingPunct="1">
              <a:lnSpc>
                <a:spcPts val="2872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ct val="150000"/>
              <a:buFont typeface="Arial" panose="020B0604020202020204" pitchFamily="34" charset="0"/>
              <a:buChar char="•"/>
              <a:tabLst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Six specific AANHPI ethnic groups are represented at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greater than 15,000 females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330" indent="-410330">
              <a:lnSpc>
                <a:spcPts val="2872"/>
              </a:lnSpc>
              <a:buSzPct val="150000"/>
              <a:buFont typeface="Arial" panose="020B0604020202020204" pitchFamily="34" charset="0"/>
              <a:buChar char="•"/>
              <a:defRPr lang="en-US"/>
            </a:pP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106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10330" marR="0" lvl="0" indent="-410330" algn="l" defTabSz="914400" rtl="0" eaLnBrk="1" fontAlgn="auto" latinLnBrk="0" hangingPunct="1">
              <a:lnSpc>
                <a:spcPts val="2872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Pct val="150000"/>
              <a:buFont typeface="Arial" panose="020B0604020202020204" pitchFamily="34" charset="0"/>
              <a:buChar char="•"/>
              <a:tabLst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And 2 multiple Asian race/ethnic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97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grops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76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This chart shows the distribution of smoking status among each female AANHPI group</a:t>
            </a: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numbers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never-smoking females of each AANHPI group are listed, totaling </a:t>
            </a:r>
            <a:r>
              <a:rPr lang="en-US" sz="2297" u="sng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198,254 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never-smoking AANHPI females</a:t>
            </a: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Proportions of never-smoking females varies from </a:t>
            </a:r>
            <a:r>
              <a:rPr lang="en-US" sz="2297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29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NHawaiian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 females to </a:t>
            </a:r>
            <a:r>
              <a:rPr lang="en-US" sz="2297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 of Asian Indian females</a:t>
            </a:r>
          </a:p>
          <a:p>
            <a:pPr marL="285750" lvl="1" indent="-114300">
              <a:lnSpc>
                <a:spcPts val="2872"/>
              </a:lnSpc>
              <a:buSzPct val="150000"/>
              <a:defRPr lang="en-US"/>
            </a:pPr>
            <a:r>
              <a:rPr lang="en-US" sz="2197" dirty="0" smtClean="0">
                <a:latin typeface="Arial" panose="020B0604020202020204" pitchFamily="34" charset="0"/>
                <a:cs typeface="Arial" panose="020B0604020202020204" pitchFamily="34" charset="0"/>
              </a:rPr>
              <a:t>AANHPI-80% never smoking</a:t>
            </a: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Missing smoking represents those individuals who had no informative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smoking status (never, passive, former, current) in follow-up period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114300">
              <a:lnSpc>
                <a:spcPts val="2872"/>
              </a:lnSpc>
              <a:buSzPct val="150000"/>
              <a:defRPr lang="en-US"/>
            </a:pP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just short of 4.2% entire cohort, ranges from 1% among </a:t>
            </a:r>
            <a:r>
              <a:rPr lang="en-US" sz="2197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NHawaiian</a:t>
            </a: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females to 3.5% among ‘Other’ Asian females (includes Vietnamese, Korean, Laotian, </a:t>
            </a:r>
            <a:r>
              <a:rPr lang="en-US" sz="2197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10330" indent="-410330">
              <a:lnSpc>
                <a:spcPts val="2872"/>
              </a:lnSpc>
              <a:buSzPct val="150000"/>
              <a:buFont typeface="Arial" panose="020B0604020202020204" pitchFamily="34" charset="0"/>
              <a:buChar char="•"/>
              <a:defRPr lang="en-US"/>
            </a:pP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91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Incidence varies widely among AANHPI groups</a:t>
            </a:r>
          </a:p>
          <a:p>
            <a:r>
              <a:rPr lang="en-US" sz="1200" baseline="0" dirty="0" smtClean="0"/>
              <a:t>SEER-13 data from 1990-2008 indicate </a:t>
            </a:r>
            <a:r>
              <a:rPr lang="en-US" sz="1200" baseline="0" dirty="0" err="1" smtClean="0"/>
              <a:t>LCa</a:t>
            </a:r>
            <a:r>
              <a:rPr lang="en-US" sz="1200" baseline="0" dirty="0" smtClean="0"/>
              <a:t> IRs that vary from 12.4 for Asian Indian and Pakistani females to 31.8 for Vietnamese females. And with data from 2002-2008, rates among NHs were found to be similar to those in NHW females, 52 and 57 per 100,000; respectively.</a:t>
            </a:r>
          </a:p>
          <a:p>
            <a:pPr lvl="1"/>
            <a:r>
              <a:rPr lang="en-US" sz="1200" baseline="0" dirty="0" smtClean="0"/>
              <a:t>While </a:t>
            </a:r>
            <a:r>
              <a:rPr lang="en-US" sz="1200" baseline="0" dirty="0" err="1" smtClean="0"/>
              <a:t>LCa</a:t>
            </a:r>
            <a:r>
              <a:rPr lang="en-US" sz="1200" baseline="0" dirty="0" smtClean="0"/>
              <a:t> incidence decreased 1990-2008 among NHW females, increases have been noted for Filipino and Korean females.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0166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613 cases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incident lung cancers among AANHPI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921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297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chart shows the proportions of never-smoking female lung cancer among cases for each AANHPI group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As a reference, 25% of NHW female cases occurred among never-smokers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Proportions of LCINS ranged from 25% among NH females to 86% among Asian Indian and 80% among Chinese females.</a:t>
            </a:r>
            <a:endParaRPr lang="en-US" sz="2297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008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197" i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Indian and Korean added to Other Asian category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197" i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 if case count under 16 and person-years under 40k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endParaRPr lang="en-US" sz="2197" i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preliminary AAIRs of lung cancer overall and by smoking status among AANHPI groups</a:t>
            </a: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2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Among single specific groups </a:t>
            </a: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never-smoking lung cancer AAIRs ranged from 8.0 per 100,000 among Japanese females to 28.7 among N Hawaiian females</a:t>
            </a: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Females indicated multiple race/ethnicity with Asian and non-Asian groups also show a relatively high AAIR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endParaRPr lang="en-US" sz="2197" i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39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r>
              <a:rPr lang="en-US" sz="2197" i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to presenting AANHPI as an aggregate group, much of the difference between groups is masked.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endParaRPr lang="en-US" sz="2197" i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We intend to extend with incidence rate ratios</a:t>
            </a:r>
          </a:p>
          <a:p>
            <a:pPr marL="114300" indent="-114300">
              <a:lnSpc>
                <a:spcPts val="2872"/>
              </a:lnSpc>
              <a:buSzPct val="150000"/>
              <a:defRPr lang="en-US"/>
            </a:pPr>
            <a:r>
              <a:rPr lang="en-US" sz="2197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sensitivity analyses planned to explore potential sources of bias, mostly with EHR data regarding smoking status and race/ethnicity</a:t>
            </a:r>
          </a:p>
          <a:p>
            <a:pPr marL="0" indent="0">
              <a:lnSpc>
                <a:spcPts val="2872"/>
              </a:lnSpc>
              <a:buSzPct val="150000"/>
              <a:buFont typeface="Arial" panose="020B0604020202020204" pitchFamily="34" charset="0"/>
              <a:buNone/>
              <a:defRPr lang="en-US"/>
            </a:pPr>
            <a:endParaRPr lang="en-US" sz="2197" i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689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53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629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Aft>
                <a:spcPts val="861"/>
              </a:spcAft>
              <a:buSzPct val="150000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Integrating electronic health records, cancer registry, and geospatial data is an efficient approach to produce a large multilevel cohort that will provide much-needed data on lung cancer risk, especially among AANHPI female never-smokers. </a:t>
            </a:r>
          </a:p>
          <a:p>
            <a:pPr marL="114300" indent="-114300">
              <a:spcAft>
                <a:spcPts val="861"/>
              </a:spcAft>
              <a:buSzPct val="150000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Our is the first study to characterize the burden of lung cancer among distinct AANHPI groups according to smoking status</a:t>
            </a:r>
          </a:p>
          <a:p>
            <a:pPr marL="114300" indent="-114300">
              <a:spcAft>
                <a:spcPts val="861"/>
              </a:spcAft>
              <a:buSzPct val="150000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effort is expected to provide results that will serve as a critical evidence base to inform screening, further targeted research, and public health priorities in this growing population</a:t>
            </a:r>
            <a:r>
              <a:rPr lang="en-US" sz="1200" dirty="0" smtClean="0"/>
              <a:t>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392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480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05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300" baseline="0" dirty="0" smtClean="0"/>
              <a:t>Considered as a separate disease, LCINS is the 7</a:t>
            </a:r>
            <a:r>
              <a:rPr lang="en-US" sz="1300" baseline="30000" dirty="0" smtClean="0"/>
              <a:t>th</a:t>
            </a:r>
            <a:r>
              <a:rPr lang="en-US" sz="1300" baseline="0" dirty="0" smtClean="0"/>
              <a:t> leading cause of cancer mortality in the U.S.</a:t>
            </a:r>
          </a:p>
          <a:p>
            <a:pPr marL="0" lvl="0" indent="0">
              <a:buNone/>
            </a:pPr>
            <a:r>
              <a:rPr lang="en-US" sz="1300" baseline="0" dirty="0" smtClean="0"/>
              <a:t>It is been previously estimated that up to 70% of cases among AANHPI females are LCINS</a:t>
            </a:r>
          </a:p>
          <a:p>
            <a:pPr lvl="0"/>
            <a:r>
              <a:rPr lang="en-US" sz="1200" baseline="0" dirty="0" smtClean="0"/>
              <a:t>In a population-based series of female NSCLC cases in the SFBA, up to 70% of AANHPI female cases were never-smokers, according to retrospective collection of smoking status. This contrasts to an estimated 15% of all female lung cancer cases in the U.S. as occurring among never-smokers.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37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baseline="0" dirty="0" smtClean="0"/>
              <a:t>Risk factors for LCINS are largely unknown</a:t>
            </a:r>
          </a:p>
          <a:p>
            <a:pPr lvl="0"/>
            <a:r>
              <a:rPr lang="en-US" sz="1200" baseline="0" dirty="0" smtClean="0"/>
              <a:t>LCINS is now understood to be a distinct disease from lung cancer among smokers, but little is understood regarding risk factors. </a:t>
            </a:r>
          </a:p>
          <a:p>
            <a:pPr lvl="1"/>
            <a:r>
              <a:rPr lang="en-US" sz="1100" baseline="0" dirty="0" smtClean="0"/>
              <a:t>Known risk factors for LCINS include SHS, family history </a:t>
            </a:r>
            <a:r>
              <a:rPr lang="en-US" sz="1100" baseline="0" dirty="0" err="1" smtClean="0"/>
              <a:t>LCa</a:t>
            </a:r>
            <a:r>
              <a:rPr lang="en-US" sz="1100" baseline="0" dirty="0" smtClean="0"/>
              <a:t>, radon, coal, environmental air pollution.</a:t>
            </a:r>
          </a:p>
          <a:p>
            <a:pPr lvl="1"/>
            <a:r>
              <a:rPr lang="en-US" sz="1100" baseline="0" dirty="0" smtClean="0"/>
              <a:t>Putative risk factors are history of lung disease, reproductive factors, body size, infections (HIV, tuberculosis, chlamydia).</a:t>
            </a:r>
          </a:p>
          <a:p>
            <a:pPr lvl="1"/>
            <a:r>
              <a:rPr lang="en-US" sz="1100" baseline="0" dirty="0" smtClean="0"/>
              <a:t>Most studies of risk factors do not consider sex, race/ethnicity, histology, or smoking status</a:t>
            </a:r>
          </a:p>
          <a:p>
            <a:pPr lvl="1"/>
            <a:r>
              <a:rPr lang="en-US" sz="1100" baseline="0" dirty="0" smtClean="0"/>
              <a:t>Many of these risk factors have very low prevalence in the U.S.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4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baseline="0" dirty="0" smtClean="0"/>
              <a:t>There has not been a data source sufficiently large to document incidence by smoking status</a:t>
            </a:r>
            <a:endParaRPr lang="en-US" sz="1150" baseline="0" dirty="0" smtClean="0"/>
          </a:p>
          <a:p>
            <a:pPr lvl="0"/>
            <a:r>
              <a:rPr lang="en-US" sz="1200" baseline="0" dirty="0" smtClean="0"/>
              <a:t>….or to determine the relative contribution of known and putative LCINS risk factors among AANHPI females who carry a particular high burden of this disease</a:t>
            </a:r>
          </a:p>
          <a:p>
            <a:pPr lvl="1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11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Assemble</a:t>
            </a:r>
            <a:r>
              <a:rPr lang="en-US" baseline="0" dirty="0" smtClean="0"/>
              <a:t> a multilevel integrated dataset for a cohort with all sexes and races/ethnicities that contains sufficient numbers of AANHPIs to examine subgroups within</a:t>
            </a:r>
          </a:p>
          <a:p>
            <a:pPr marL="285750" marR="0" lvl="1" indent="-11271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These systems were chosen given that Hawaii and NorCal have relatively large proportions of AANHPI</a:t>
            </a:r>
          </a:p>
          <a:p>
            <a:pPr lvl="0"/>
            <a:r>
              <a:rPr lang="en-US" baseline="0" dirty="0" smtClean="0"/>
              <a:t>Individual-level data from the EHR, including smoking status, and through linkage with the CCR and HTR for incident </a:t>
            </a:r>
            <a:r>
              <a:rPr lang="en-US" baseline="0" dirty="0" err="1" smtClean="0"/>
              <a:t>LCa</a:t>
            </a:r>
            <a:r>
              <a:rPr lang="en-US" baseline="0" dirty="0" smtClean="0"/>
              <a:t> diagnoses</a:t>
            </a:r>
          </a:p>
          <a:p>
            <a:pPr lvl="0"/>
            <a:r>
              <a:rPr lang="en-US" baseline="0" dirty="0" smtClean="0"/>
              <a:t>Neighborhood-level data (CBG or CT) on the social and built environment</a:t>
            </a:r>
          </a:p>
          <a:p>
            <a:pPr lvl="0"/>
            <a:r>
              <a:rPr lang="en-US" baseline="0" dirty="0" smtClean="0"/>
              <a:t>Regional-level air pollutants and traffic density measures</a:t>
            </a:r>
          </a:p>
          <a:p>
            <a:pPr lvl="1"/>
            <a:endParaRPr lang="en-US" baseline="0" dirty="0" smtClean="0"/>
          </a:p>
          <a:p>
            <a:pPr marL="0" lvl="0" indent="0">
              <a:buNone/>
            </a:pPr>
            <a:r>
              <a:rPr lang="en-US" baseline="0" dirty="0" smtClean="0"/>
              <a:t>(Will detail on upcoming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42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/>
            <a:r>
              <a:rPr lang="en-US" dirty="0" smtClean="0"/>
              <a:t>Calculate overall and histologic cell-type specific incidence rates of lung cancer by sex, smoking status, and detailed racial/ethnic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31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Among AANHPI females…</a:t>
            </a:r>
          </a:p>
          <a:p>
            <a:pPr marL="114300" indent="-114300"/>
            <a:r>
              <a:rPr lang="en-US" dirty="0" smtClean="0"/>
              <a:t>Compare distribution of sociodemographic, tumor, and molecular characteristics of cases</a:t>
            </a:r>
          </a:p>
          <a:p>
            <a:pPr marL="114300" indent="-114300"/>
            <a:r>
              <a:rPr lang="en-US" dirty="0" smtClean="0"/>
              <a:t>Conduct longitudinal analyses of risk, examining known and putative risk factors, and determining</a:t>
            </a:r>
            <a:r>
              <a:rPr lang="en-US" baseline="0" dirty="0" smtClean="0"/>
              <a:t> population attributable fractions for known and putative risk factors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602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cohort comprises all individuals</a:t>
            </a:r>
            <a:r>
              <a:rPr lang="en-US" baseline="0" dirty="0" smtClean="0"/>
              <a:t> (incl. all sexes and all races/ethnicities) with an in-person visit at Sutter Health NorCal or KPHI from 2000-2013, as recorded in EHR</a:t>
            </a:r>
          </a:p>
          <a:p>
            <a:pPr lvl="1"/>
            <a:r>
              <a:rPr lang="en-US" baseline="0" dirty="0" smtClean="0"/>
              <a:t>Members must be 18+ years of age at baseline visit</a:t>
            </a:r>
          </a:p>
          <a:p>
            <a:pPr lvl="1"/>
            <a:r>
              <a:rPr lang="en-US" baseline="0" dirty="0" smtClean="0"/>
              <a:t>And have a CA (for Sutter) or HI (for KPHI) address at time of baseline visit</a:t>
            </a:r>
          </a:p>
          <a:p>
            <a:pPr lvl="3"/>
            <a:r>
              <a:rPr lang="en-US" baseline="0" dirty="0" smtClean="0"/>
              <a:t>The latter which facilitates follow-up for </a:t>
            </a:r>
            <a:r>
              <a:rPr lang="en-US" baseline="0" dirty="0" err="1" smtClean="0"/>
              <a:t>LCa</a:t>
            </a:r>
            <a:r>
              <a:rPr lang="en-US" baseline="0" dirty="0" smtClean="0"/>
              <a:t> diagnosis by the relevant state-wide cancer registries</a:t>
            </a:r>
          </a:p>
          <a:p>
            <a:pPr lvl="1"/>
            <a:r>
              <a:rPr lang="en-US" baseline="0" dirty="0" smtClean="0"/>
              <a:t>To enable collection of smoking status…. to be included the individual must have had collection of social history at some point during study period</a:t>
            </a:r>
          </a:p>
          <a:p>
            <a:pPr lvl="1"/>
            <a:endParaRPr lang="en-US" baseline="0" dirty="0" smtClean="0"/>
          </a:p>
          <a:p>
            <a:pPr lvl="0"/>
            <a:r>
              <a:rPr lang="en-US" baseline="0" dirty="0" smtClean="0"/>
              <a:t>Individuals were excluded if they had history of lung cancer diagnosis, recorded either in medical record or with registry case record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The resulting cohort includes over 2.3 million individuals </a:t>
            </a:r>
          </a:p>
          <a:p>
            <a:pPr lvl="1"/>
            <a:r>
              <a:rPr lang="en-US" baseline="0" dirty="0" smtClean="0"/>
              <a:t>Over 1.3 million females</a:t>
            </a:r>
          </a:p>
          <a:p>
            <a:pPr lvl="1"/>
            <a:r>
              <a:rPr lang="en-US" baseline="0" dirty="0" smtClean="0"/>
              <a:t>Just shy of 1 million males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35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0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Lung cancer incidence and risk factors in never-smoking Asian American, Native Hawaiian, and Pacific Islander females: development of a multilevel integrated dataset of electronic health record, cancer registry, and environmental data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2" y="4059534"/>
            <a:ext cx="453317" cy="32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199" y="1399501"/>
            <a:ext cx="8479041" cy="1907120"/>
          </a:xfrm>
        </p:spPr>
        <p:txBody>
          <a:bodyPr/>
          <a:lstStyle/>
          <a:p>
            <a:r>
              <a:rPr lang="en-US" sz="2400" dirty="0"/>
              <a:t>Lung cancer incidence and risk factors in never-smoking Asian American, Native Hawaiian, and Pacific </a:t>
            </a:r>
            <a:r>
              <a:rPr lang="en-US" sz="2400" dirty="0" smtClean="0"/>
              <a:t>Islander (AANHPI) females</a:t>
            </a:r>
            <a:br>
              <a:rPr lang="en-US" sz="2400" dirty="0" smtClean="0"/>
            </a:br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Development </a:t>
            </a:r>
            <a:r>
              <a:rPr lang="en-US" sz="16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of a multilevel integrated dataset of electronic health record, cancer registry, and environmental </a:t>
            </a:r>
            <a:r>
              <a:rPr lang="en-US" sz="16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data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(NCI R01CA204070)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7593" y="3946809"/>
            <a:ext cx="7930480" cy="421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Mindy C Hebert-DeRouen, PhD, MPH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MDeRouen4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11480" y="4588472"/>
            <a:ext cx="8549640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NAACCR / IACR Combined Annual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multilevel integrated dataset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018001" y="912183"/>
            <a:ext cx="3069759" cy="58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Cohort members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2,211,476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Females N=1,275,838; Males N=935,638)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0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multilevel integrated dataset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018001" y="912183"/>
            <a:ext cx="3069759" cy="58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Cohort members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2,211,476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Females N=1,275,838; Males N=935,638)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1850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EHR data extraction &amp; harmonization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Sociodemographic </a:t>
            </a:r>
            <a:r>
              <a:rPr lang="en-US" sz="1100" i="1" dirty="0">
                <a:solidFill>
                  <a:schemeClr val="bg1"/>
                </a:solidFill>
              </a:rPr>
              <a:t>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Sex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Race/ethnicity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Language, translator request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i="1" dirty="0">
                <a:solidFill>
                  <a:schemeClr val="bg1"/>
                </a:solidFill>
              </a:rPr>
              <a:t>Known and putative  risk 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Smoking status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Previous lung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Infectious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Reproductive history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Body size</a:t>
            </a:r>
          </a:p>
          <a:p>
            <a:r>
              <a:rPr lang="en-US" sz="1100" i="1" dirty="0">
                <a:solidFill>
                  <a:schemeClr val="bg1"/>
                </a:solidFill>
              </a:rPr>
              <a:t>Molecular characteristics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EGFR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ALK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271850" y="1551964"/>
            <a:ext cx="8580666" cy="325559"/>
          </a:xfrm>
          <a:prstGeom prst="triangle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9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multilevel integrated dataset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018001" y="912183"/>
            <a:ext cx="3069759" cy="58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Cohort members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2,211,476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Females N=1,275,838; Males N=935,638)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2276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Geospatial measures assigned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Sutter addresses </a:t>
            </a:r>
            <a:r>
              <a:rPr lang="en-US" sz="1100" dirty="0" smtClean="0">
                <a:solidFill>
                  <a:schemeClr val="bg1"/>
                </a:solidFill>
              </a:rPr>
              <a:t>geocoded</a:t>
            </a:r>
          </a:p>
          <a:p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         (KPHI address already geocoded)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Neighborhood </a:t>
            </a:r>
            <a:r>
              <a:rPr lang="en-US" sz="1100" dirty="0">
                <a:solidFill>
                  <a:schemeClr val="bg1"/>
                </a:solidFill>
              </a:rPr>
              <a:t>SES and ethnic enclave variables values </a:t>
            </a:r>
            <a:r>
              <a:rPr lang="en-US" sz="1100" dirty="0" smtClean="0">
                <a:solidFill>
                  <a:schemeClr val="bg1"/>
                </a:solidFill>
              </a:rPr>
              <a:t>assigned to census units</a:t>
            </a:r>
            <a:endParaRPr lang="en-US" sz="1100" dirty="0">
              <a:solidFill>
                <a:schemeClr val="bg1"/>
              </a:solidFill>
            </a:endParaRP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Particulate matter exposures (PM2.5 and PM10) </a:t>
            </a:r>
            <a:r>
              <a:rPr lang="en-US" sz="1100" dirty="0" smtClean="0">
                <a:solidFill>
                  <a:schemeClr val="bg1"/>
                </a:solidFill>
              </a:rPr>
              <a:t>and traffic density calculated </a:t>
            </a:r>
            <a:r>
              <a:rPr lang="en-US" sz="1100" dirty="0">
                <a:solidFill>
                  <a:schemeClr val="bg1"/>
                </a:solidFill>
              </a:rPr>
              <a:t>(Sutter only)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1850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EHR data extraction &amp; harmonization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Sociodemographic </a:t>
            </a:r>
            <a:r>
              <a:rPr lang="en-US" sz="1100" i="1" dirty="0">
                <a:solidFill>
                  <a:schemeClr val="bg1"/>
                </a:solidFill>
              </a:rPr>
              <a:t>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Sex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Race/ethnicity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Language, translator request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i="1" dirty="0">
                <a:solidFill>
                  <a:schemeClr val="bg1"/>
                </a:solidFill>
              </a:rPr>
              <a:t>Known and putative  risk 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Smoking status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Previous lung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Infectious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Reproductive history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Body size</a:t>
            </a:r>
          </a:p>
          <a:p>
            <a:r>
              <a:rPr lang="en-US" sz="1100" i="1" dirty="0">
                <a:solidFill>
                  <a:schemeClr val="bg1"/>
                </a:solidFill>
              </a:rPr>
              <a:t>Molecular characteristics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EGFR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ALK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271850" y="1551964"/>
            <a:ext cx="8580666" cy="325559"/>
          </a:xfrm>
          <a:prstGeom prst="triangle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33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multilevel integrated dataset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018001" y="912183"/>
            <a:ext cx="3069759" cy="58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Cohort members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2,211,476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Females N=1,275,838; Males N=935,638)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5037" y="1934675"/>
            <a:ext cx="2697480" cy="6746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Cancer registry </a:t>
            </a:r>
            <a:r>
              <a:rPr lang="en-US" sz="1100" b="1" u="sng" dirty="0" smtClean="0">
                <a:solidFill>
                  <a:schemeClr val="bg1"/>
                </a:solidFill>
              </a:rPr>
              <a:t>linkage</a:t>
            </a:r>
            <a:endParaRPr lang="en-US" sz="1100" b="1" u="sng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Matching criteria: names, DOB, SSN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Follow-up through 2013 (soon 2016)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2276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Geospatial measures assigned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Sutter addresses </a:t>
            </a:r>
            <a:r>
              <a:rPr lang="en-US" sz="1100" dirty="0" smtClean="0">
                <a:solidFill>
                  <a:schemeClr val="bg1"/>
                </a:solidFill>
              </a:rPr>
              <a:t>geocoded</a:t>
            </a:r>
          </a:p>
          <a:p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         (KPHI address already geocoded)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Neighborhood </a:t>
            </a:r>
            <a:r>
              <a:rPr lang="en-US" sz="1100" dirty="0">
                <a:solidFill>
                  <a:schemeClr val="bg1"/>
                </a:solidFill>
              </a:rPr>
              <a:t>SES and ethnic enclave variables values </a:t>
            </a:r>
            <a:r>
              <a:rPr lang="en-US" sz="1100" dirty="0" smtClean="0">
                <a:solidFill>
                  <a:schemeClr val="bg1"/>
                </a:solidFill>
              </a:rPr>
              <a:t>assigned to census units</a:t>
            </a:r>
            <a:endParaRPr lang="en-US" sz="1100" dirty="0">
              <a:solidFill>
                <a:schemeClr val="bg1"/>
              </a:solidFill>
            </a:endParaRP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Particulate matter exposures (PM2.5 and PM10) </a:t>
            </a:r>
            <a:r>
              <a:rPr lang="en-US" sz="1100" dirty="0" smtClean="0">
                <a:solidFill>
                  <a:schemeClr val="bg1"/>
                </a:solidFill>
              </a:rPr>
              <a:t>and traffic density calculated </a:t>
            </a:r>
            <a:r>
              <a:rPr lang="en-US" sz="1100" dirty="0">
                <a:solidFill>
                  <a:schemeClr val="bg1"/>
                </a:solidFill>
              </a:rPr>
              <a:t>(Sutter only)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1850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EHR data extraction &amp; harmonization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Sociodemographic </a:t>
            </a:r>
            <a:r>
              <a:rPr lang="en-US" sz="1100" i="1" dirty="0">
                <a:solidFill>
                  <a:schemeClr val="bg1"/>
                </a:solidFill>
              </a:rPr>
              <a:t>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Sex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Race/ethnicity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Language, translator request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i="1" dirty="0">
                <a:solidFill>
                  <a:schemeClr val="bg1"/>
                </a:solidFill>
              </a:rPr>
              <a:t>Known and putative  risk 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Smoking status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Previous lung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Infectious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Reproductive history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Body size</a:t>
            </a:r>
          </a:p>
          <a:p>
            <a:r>
              <a:rPr lang="en-US" sz="1100" i="1" dirty="0">
                <a:solidFill>
                  <a:schemeClr val="bg1"/>
                </a:solidFill>
              </a:rPr>
              <a:t>Molecular characteristics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EGFR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ALK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271850" y="1551964"/>
            <a:ext cx="8580666" cy="325559"/>
          </a:xfrm>
          <a:prstGeom prst="triangle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54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multilevel integrated dataset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018001" y="912183"/>
            <a:ext cx="3069759" cy="58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Cohort members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2,211,476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Females N=1,275,838; Males N=935,638)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5038" y="2834948"/>
            <a:ext cx="2697480" cy="731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Lung cancer cases</a:t>
            </a:r>
          </a:p>
          <a:p>
            <a:pPr algn="ctr"/>
            <a:r>
              <a:rPr lang="en-US" sz="1100" i="1" dirty="0">
                <a:solidFill>
                  <a:schemeClr val="bg1"/>
                </a:solidFill>
              </a:rPr>
              <a:t>Microscopically confirmed, carcinoma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7274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Females N=3867; Males N=3407)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24" idx="2"/>
            <a:endCxn id="21" idx="0"/>
          </p:cNvCxnSpPr>
          <p:nvPr/>
        </p:nvCxnSpPr>
        <p:spPr>
          <a:xfrm>
            <a:off x="7503777" y="2609348"/>
            <a:ext cx="1" cy="22560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55037" y="1934675"/>
            <a:ext cx="2697480" cy="6746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Cancer registry </a:t>
            </a:r>
            <a:r>
              <a:rPr lang="en-US" sz="1100" b="1" u="sng" dirty="0" smtClean="0">
                <a:solidFill>
                  <a:schemeClr val="bg1"/>
                </a:solidFill>
              </a:rPr>
              <a:t>linkage</a:t>
            </a:r>
            <a:endParaRPr lang="en-US" sz="1100" b="1" u="sng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Matching criteria: names, DOB, SSN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Follow-up through 2013 (soon 2016)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2276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Geospatial measures assigned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Sutter addresses </a:t>
            </a:r>
            <a:r>
              <a:rPr lang="en-US" sz="1100" dirty="0" smtClean="0">
                <a:solidFill>
                  <a:schemeClr val="bg1"/>
                </a:solidFill>
              </a:rPr>
              <a:t>geocoded</a:t>
            </a:r>
          </a:p>
          <a:p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         (KPHI address already geocoded)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Neighborhood </a:t>
            </a:r>
            <a:r>
              <a:rPr lang="en-US" sz="1100" dirty="0">
                <a:solidFill>
                  <a:schemeClr val="bg1"/>
                </a:solidFill>
              </a:rPr>
              <a:t>SES and ethnic enclave variables values </a:t>
            </a:r>
            <a:r>
              <a:rPr lang="en-US" sz="1100" dirty="0" smtClean="0">
                <a:solidFill>
                  <a:schemeClr val="bg1"/>
                </a:solidFill>
              </a:rPr>
              <a:t>assigned to census units</a:t>
            </a:r>
            <a:endParaRPr lang="en-US" sz="1100" dirty="0">
              <a:solidFill>
                <a:schemeClr val="bg1"/>
              </a:solidFill>
            </a:endParaRP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Particulate matter exposures (PM2.5 and PM10) </a:t>
            </a:r>
            <a:r>
              <a:rPr lang="en-US" sz="1100" dirty="0" smtClean="0">
                <a:solidFill>
                  <a:schemeClr val="bg1"/>
                </a:solidFill>
              </a:rPr>
              <a:t>and traffic density calculated </a:t>
            </a:r>
            <a:r>
              <a:rPr lang="en-US" sz="1100" dirty="0">
                <a:solidFill>
                  <a:schemeClr val="bg1"/>
                </a:solidFill>
              </a:rPr>
              <a:t>(Sutter only)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1850" y="1927433"/>
            <a:ext cx="2697480" cy="2648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EHR data extraction &amp; harmonization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Sociodemographic </a:t>
            </a:r>
            <a:r>
              <a:rPr lang="en-US" sz="1100" i="1" dirty="0">
                <a:solidFill>
                  <a:schemeClr val="bg1"/>
                </a:solidFill>
              </a:rPr>
              <a:t>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Sex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Race/ethnicity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Language, translator request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i="1" dirty="0">
                <a:solidFill>
                  <a:schemeClr val="bg1"/>
                </a:solidFill>
              </a:rPr>
              <a:t>Known and putative  risk factors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Smoking status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Previous lung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Infectious diseases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Reproductive history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Body size</a:t>
            </a:r>
          </a:p>
          <a:p>
            <a:r>
              <a:rPr lang="en-US" sz="1100" i="1" dirty="0">
                <a:solidFill>
                  <a:schemeClr val="bg1"/>
                </a:solidFill>
              </a:rPr>
              <a:t>Molecular characteristics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EGFR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ALK</a:t>
            </a:r>
          </a:p>
        </p:txBody>
      </p:sp>
      <p:cxnSp>
        <p:nvCxnSpPr>
          <p:cNvPr id="27" name="Straight Arrow Connector 26"/>
          <p:cNvCxnSpPr>
            <a:stCxn id="21" idx="2"/>
            <a:endCxn id="28" idx="0"/>
          </p:cNvCxnSpPr>
          <p:nvPr/>
        </p:nvCxnSpPr>
        <p:spPr>
          <a:xfrm flipH="1">
            <a:off x="7503776" y="3566773"/>
            <a:ext cx="2" cy="23555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55036" y="3802323"/>
            <a:ext cx="2697480" cy="774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Tumor factors (from registries)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Date of diagnosis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Tumor stage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Tumor histology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271850" y="1551964"/>
            <a:ext cx="8580666" cy="325559"/>
          </a:xfrm>
          <a:prstGeom prst="triangle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37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Cohort description – Race/ethnicity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286377"/>
              </p:ext>
            </p:extLst>
          </p:nvPr>
        </p:nvGraphicFramePr>
        <p:xfrm>
          <a:off x="489637" y="1156450"/>
          <a:ext cx="813753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Female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Male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Total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sng" dirty="0" smtClean="0"/>
                        <a:t>2,211,476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sng" dirty="0" smtClean="0"/>
                        <a:t>1,275,838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sng" dirty="0" smtClean="0"/>
                        <a:t>935,638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AANHPI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433,565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(19.6%)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250,053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(19.6%)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183,512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(19.6%)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299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NHPI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81,489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(3.7%)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43,409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(3.4%)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38,080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(4.1%)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</a:t>
                      </a:r>
                      <a:r>
                        <a:rPr lang="en-US" sz="1400" baseline="0" dirty="0" smtClean="0"/>
                        <a:t> Asian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352,076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(15.9%)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206,644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(16.2%)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145,432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(15.5%)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58,638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(2.7%)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36,640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21,998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(2.4%)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Hispanic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172,581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(7.8%)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103,759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(8.1%)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68,822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(7.4%)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Non-Hispanic White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918,473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(41.5%)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535,007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(41.9%)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383,466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(41.0%)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Non-AANHPI multiple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63,482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39,434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(3.1%)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24,048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(2.6%)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44,775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26,159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18,616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(2.0%)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Unknown/Missing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519,962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(23.5%)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284,786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(22.3%)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235,176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(25.1%)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12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Cohort description – Race/ethnicity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286377"/>
              </p:ext>
            </p:extLst>
          </p:nvPr>
        </p:nvGraphicFramePr>
        <p:xfrm>
          <a:off x="489637" y="1156450"/>
          <a:ext cx="813753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9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Female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Male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Total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sng" dirty="0" smtClean="0"/>
                        <a:t>2,211,476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sng" dirty="0" smtClean="0"/>
                        <a:t>1,275,838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sng" dirty="0" smtClean="0"/>
                        <a:t>935,638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AANHPI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433,565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(19.6%)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250,053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(19.6%)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183,512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(19.6%)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299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 NHPI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81,489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(3.7%)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43,409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(3.4%)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38,080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(4.1%)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</a:t>
                      </a:r>
                      <a:r>
                        <a:rPr lang="en-US" sz="1400" baseline="0" dirty="0" smtClean="0"/>
                        <a:t> Asian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352,076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(15.9%)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206,644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(16.2%)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145,432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(15.5%)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58,638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(2.7%)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36,640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21,998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(2.4%)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Hispanic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172,581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(7.8%)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103,759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(8.1%)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68,822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(7.4%)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Non-Hispanic White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918,473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(41.5%)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535,007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(41.9%)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383,466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(41.0%)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Non-AANHPI multiple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63,482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39,434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(3.1%)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24,048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(2.6%)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44,775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26,159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(2.1%)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18,616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(2.0%)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Unknown/Missing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519,962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(23.5%)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284,786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(22.3%)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235,176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(25.1%)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41644" y="1768510"/>
            <a:ext cx="8390374" cy="954593"/>
          </a:xfrm>
          <a:prstGeom prst="roundRect">
            <a:avLst/>
          </a:prstGeom>
          <a:solidFill>
            <a:srgbClr val="F48024">
              <a:alpha val="19000"/>
            </a:srgbClr>
          </a:solidFill>
          <a:ln w="19050" algn="ctr">
            <a:solidFill>
              <a:srgbClr val="F48024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529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Cohort description – AANHPI females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047831"/>
              </p:ext>
            </p:extLst>
          </p:nvPr>
        </p:nvGraphicFramePr>
        <p:xfrm>
          <a:off x="326573" y="1033153"/>
          <a:ext cx="3246984" cy="33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8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AANHPI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250,053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   NHPI</a:t>
                      </a:r>
                      <a:endParaRPr lang="en-US" sz="1200" dirty="0" smtClean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43,409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lvl="0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       Native Hawaiian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26,760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Other Pacific Islander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16,649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Any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206,644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Asian Indian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37,434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Chinese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38,950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Filipino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36,539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Japanese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19,804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38,804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Multiple,</a:t>
                      </a:r>
                      <a:r>
                        <a:rPr lang="en-US" sz="1200" baseline="0" dirty="0" smtClean="0"/>
                        <a:t> Asian only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10,338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Multiple, Asian &amp; non-Asian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24,775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22189967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535,007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020496100"/>
                  </a:ext>
                </a:extLst>
              </a:tr>
            </a:tbl>
          </a:graphicData>
        </a:graphic>
      </p:graphicFrame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03112"/>
            <a:ext cx="5180846" cy="204317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1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Cohort description – AANHPI females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903543"/>
              </p:ext>
            </p:extLst>
          </p:nvPr>
        </p:nvGraphicFramePr>
        <p:xfrm>
          <a:off x="326573" y="1033153"/>
          <a:ext cx="3246984" cy="33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8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AANHPI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250,053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   NHPI</a:t>
                      </a:r>
                      <a:endParaRPr lang="en-US" sz="1200" dirty="0" smtClean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43,409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lvl="0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       Native Hawaiian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26,760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Other Pacific Islander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16,649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Any Asian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206,644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Asian Indian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37,434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Chinese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38,950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Filipino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36,539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Japanese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19,804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38,804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Multiple,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Asian only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10,338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       Multiple, Asian &amp; non-Asian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24,775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22189967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535,007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020496100"/>
                  </a:ext>
                </a:extLst>
              </a:tr>
            </a:tbl>
          </a:graphicData>
        </a:graphic>
      </p:graphicFrame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03112"/>
            <a:ext cx="5180846" cy="204317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25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Cohort description – AANHPI females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6573" y="1033153"/>
          <a:ext cx="3246984" cy="33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8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AANHPI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250,053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   NHPI</a:t>
                      </a:r>
                      <a:endParaRPr lang="en-US" sz="1200" dirty="0" smtClean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43,409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lvl="0"/>
                      <a:r>
                        <a:rPr lang="en-US" sz="1200" baseline="0" dirty="0" smtClean="0"/>
                        <a:t>        Native Hawaiian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26,760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Pacific Islander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16,649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Any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206,644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Asian Indian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37,434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Chinese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38,950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Filipino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36,539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Japanese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19,804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38,804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Multiple,</a:t>
                      </a:r>
                      <a:r>
                        <a:rPr lang="en-US" sz="1200" baseline="0" dirty="0" smtClean="0"/>
                        <a:t> Asian only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10,338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Multiple, Asian &amp; non-Asian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24,775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22189967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535,007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020496100"/>
                  </a:ext>
                </a:extLst>
              </a:tr>
            </a:tbl>
          </a:graphicData>
        </a:graphic>
      </p:graphicFrame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03112"/>
            <a:ext cx="5180846" cy="204317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466768" y="858741"/>
          <a:ext cx="5557961" cy="38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950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among AANHPI females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Incidence varies widely </a:t>
            </a:r>
            <a:endParaRPr lang="en-US" sz="24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29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Cohort description – AANHPI female </a:t>
            </a:r>
            <a:r>
              <a:rPr lang="en-US" sz="2800" dirty="0"/>
              <a:t>l</a:t>
            </a:r>
            <a:r>
              <a:rPr lang="en-US" sz="2800" dirty="0" smtClean="0"/>
              <a:t>ung </a:t>
            </a:r>
            <a:r>
              <a:rPr lang="en-US" sz="2800" dirty="0"/>
              <a:t>c</a:t>
            </a:r>
            <a:r>
              <a:rPr lang="en-US" sz="2800" dirty="0" smtClean="0"/>
              <a:t>ancer cases</a:t>
            </a:r>
            <a:endParaRPr lang="en-US" sz="2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03112"/>
            <a:ext cx="5180846" cy="204317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68780"/>
              </p:ext>
            </p:extLst>
          </p:nvPr>
        </p:nvGraphicFramePr>
        <p:xfrm>
          <a:off x="326573" y="1033153"/>
          <a:ext cx="3246984" cy="33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8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 (N)</a:t>
                      </a:r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AANHPI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613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   NHPI</a:t>
                      </a:r>
                      <a:endParaRPr lang="en-US" sz="1200" dirty="0" smtClean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201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lvl="0"/>
                      <a:r>
                        <a:rPr lang="en-US" sz="1200" baseline="0" dirty="0" smtClean="0"/>
                        <a:t>        Native Hawaiian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Pacific Islander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41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Any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412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Asian Indian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Chinese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Filipino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Japanese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Multiple,</a:t>
                      </a:r>
                      <a:r>
                        <a:rPr lang="en-US" sz="1200" baseline="0" dirty="0" smtClean="0"/>
                        <a:t> Asian only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Multiple, Asian &amp; non-Asian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22189967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1489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02049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4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Cohort description – AANHPI female </a:t>
            </a:r>
            <a:r>
              <a:rPr lang="en-US" sz="2800" dirty="0"/>
              <a:t>l</a:t>
            </a:r>
            <a:r>
              <a:rPr lang="en-US" sz="2800" dirty="0" smtClean="0"/>
              <a:t>ung </a:t>
            </a:r>
            <a:r>
              <a:rPr lang="en-US" sz="2800" dirty="0"/>
              <a:t>c</a:t>
            </a:r>
            <a:r>
              <a:rPr lang="en-US" sz="2800" dirty="0" smtClean="0"/>
              <a:t>ancer cases</a:t>
            </a:r>
            <a:endParaRPr lang="en-US" sz="2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03112"/>
            <a:ext cx="5180846" cy="204317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6573" y="1033153"/>
          <a:ext cx="3246984" cy="33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8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AANHPI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613</a:t>
                      </a:r>
                      <a:endParaRPr lang="en-US" sz="1200" dirty="0"/>
                    </a:p>
                  </a:txBody>
                  <a:tcPr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   NHPI</a:t>
                      </a:r>
                      <a:endParaRPr lang="en-US" sz="1200" dirty="0" smtClean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201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lvl="0"/>
                      <a:r>
                        <a:rPr lang="en-US" sz="1200" baseline="0" dirty="0" smtClean="0"/>
                        <a:t>        Native Hawaiian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Pacific Islander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41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Any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412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Asian Indian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Chinese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Filipino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Japanese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74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Other Asian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Multiple,</a:t>
                      </a:r>
                      <a:r>
                        <a:rPr lang="en-US" sz="1200" baseline="0" dirty="0" smtClean="0"/>
                        <a:t> Asian only</a:t>
                      </a:r>
                      <a:endParaRPr lang="en-US" sz="12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     Multiple, Asian &amp; non-Asian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22189967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1489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020496100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411111" y="842838"/>
          <a:ext cx="5550010" cy="390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162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88932"/>
            <a:ext cx="5259198" cy="113020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Lung cancer incidence – AANHPI females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Age-adjusted incidence rates (AAIR)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01984"/>
              </p:ext>
            </p:extLst>
          </p:nvPr>
        </p:nvGraphicFramePr>
        <p:xfrm>
          <a:off x="321587" y="1346106"/>
          <a:ext cx="8500827" cy="294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19345438"/>
                    </a:ext>
                  </a:extLst>
                </a:gridCol>
                <a:gridCol w="1146608">
                  <a:extLst>
                    <a:ext uri="{9D8B030D-6E8A-4147-A177-3AD203B41FA5}">
                      <a16:colId xmlns:a16="http://schemas.microsoft.com/office/drawing/2014/main" val="6806794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54147873"/>
                    </a:ext>
                  </a:extLst>
                </a:gridCol>
                <a:gridCol w="1146608">
                  <a:extLst>
                    <a:ext uri="{9D8B030D-6E8A-4147-A177-3AD203B41FA5}">
                      <a16:colId xmlns:a16="http://schemas.microsoft.com/office/drawing/2014/main" val="193772947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718301143"/>
                    </a:ext>
                  </a:extLst>
                </a:gridCol>
                <a:gridCol w="1146608">
                  <a:extLst>
                    <a:ext uri="{9D8B030D-6E8A-4147-A177-3AD203B41FA5}">
                      <a16:colId xmlns:a16="http://schemas.microsoft.com/office/drawing/2014/main" val="576507059"/>
                    </a:ext>
                  </a:extLst>
                </a:gridCol>
              </a:tblGrid>
              <a:tr h="34741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Never-smoking (LCINS)</a:t>
                      </a:r>
                      <a:endParaRPr lang="en-US" sz="1200" dirty="0"/>
                    </a:p>
                  </a:txBody>
                  <a:tcPr marL="86865" marR="86865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Ever-smoking</a:t>
                      </a:r>
                      <a:endParaRPr lang="en-US" sz="1200" dirty="0"/>
                    </a:p>
                  </a:txBody>
                  <a:tcPr marL="86865" marR="86865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</a:t>
                      </a:r>
                      <a:endParaRPr lang="en-US" sz="1200" dirty="0"/>
                    </a:p>
                  </a:txBody>
                  <a:tcPr marL="86865" marR="86865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 Asian (Asian &amp; non-Asian)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30.2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(22.0, 43.1)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48.2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(32.9, 80.7)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43.1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(34.9, 54.7)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50151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Native Hawaiian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28.7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(20.4, 40.4)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86.1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(69.1, 108.6)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59.3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(50.2, 70.3)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Chinese</a:t>
                      </a: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23.1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(17.6, 36.3)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26.2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20.5, 38.6)</a:t>
                      </a:r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402837545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Filipino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21.7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(15.4, 33.3)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52.0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(35.0, 91.2)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29.0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(22.7, 39.2)</a:t>
                      </a:r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1767152852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Asian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20.8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(13.9, 32.7)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27.4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(20.4, 38.6)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212777579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12.1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(10.9, 13.7)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46.1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(43.1, 50.7)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28.6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(27.2, 30.3)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Japanese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8.0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(4.9,</a:t>
                      </a:r>
                      <a:r>
                        <a:rPr lang="en-US" sz="1200" baseline="0" dirty="0" smtClean="0"/>
                        <a:t> 30.2)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36.6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(25.0, 135.0)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19.1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(14.8, 36.8)</a:t>
                      </a:r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Other</a:t>
                      </a:r>
                      <a:r>
                        <a:rPr lang="en-US" sz="1200" baseline="0" dirty="0" smtClean="0"/>
                        <a:t> Pacific Islander</a:t>
                      </a:r>
                      <a:endParaRPr lang="en-US" sz="1200" dirty="0" smtClean="0"/>
                    </a:p>
                  </a:txBody>
                  <a:tcPr marL="86865" marR="86865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51.0</a:t>
                      </a:r>
                      <a:endParaRPr lang="en-US" sz="1200" dirty="0"/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(30.9, 89.0)</a:t>
                      </a:r>
                      <a:endParaRPr lang="en-US" sz="1200" dirty="0"/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35.9</a:t>
                      </a:r>
                      <a:endParaRPr lang="en-US" sz="1200" dirty="0"/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(25.0, 51.3)</a:t>
                      </a:r>
                      <a:endParaRPr lang="en-US" sz="1200" dirty="0"/>
                    </a:p>
                  </a:txBody>
                  <a:tcPr marL="86865" marR="86865"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1503374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 Asian (Asian only)</a:t>
                      </a:r>
                      <a:endParaRPr lang="en-US" sz="1200" dirty="0"/>
                    </a:p>
                  </a:txBody>
                  <a:tcPr marL="86865" marR="86865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29.0</a:t>
                      </a:r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(16.4,</a:t>
                      </a:r>
                      <a:r>
                        <a:rPr lang="en-US" sz="1200" baseline="0" dirty="0" smtClean="0"/>
                        <a:t> 68.4)</a:t>
                      </a:r>
                      <a:endParaRPr lang="en-US" sz="1200" dirty="0"/>
                    </a:p>
                  </a:txBody>
                  <a:tcPr marL="86865" marR="86865"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95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34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888932"/>
            <a:ext cx="5259198" cy="113020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Lung cancer incidence – AANHPI females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Age-adjusted incidence rates (AAIR)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645061"/>
              </p:ext>
            </p:extLst>
          </p:nvPr>
        </p:nvGraphicFramePr>
        <p:xfrm>
          <a:off x="321587" y="1346106"/>
          <a:ext cx="8500827" cy="268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19345438"/>
                    </a:ext>
                  </a:extLst>
                </a:gridCol>
                <a:gridCol w="1146608">
                  <a:extLst>
                    <a:ext uri="{9D8B030D-6E8A-4147-A177-3AD203B41FA5}">
                      <a16:colId xmlns:a16="http://schemas.microsoft.com/office/drawing/2014/main" val="6806794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54147873"/>
                    </a:ext>
                  </a:extLst>
                </a:gridCol>
                <a:gridCol w="1146608">
                  <a:extLst>
                    <a:ext uri="{9D8B030D-6E8A-4147-A177-3AD203B41FA5}">
                      <a16:colId xmlns:a16="http://schemas.microsoft.com/office/drawing/2014/main" val="193772947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718301143"/>
                    </a:ext>
                  </a:extLst>
                </a:gridCol>
                <a:gridCol w="1146608">
                  <a:extLst>
                    <a:ext uri="{9D8B030D-6E8A-4147-A177-3AD203B41FA5}">
                      <a16:colId xmlns:a16="http://schemas.microsoft.com/office/drawing/2014/main" val="576507059"/>
                    </a:ext>
                  </a:extLst>
                </a:gridCol>
              </a:tblGrid>
              <a:tr h="34741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865" marR="86865" marT="18288" marB="1828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Never-smoking (LCINS)</a:t>
                      </a:r>
                      <a:endParaRPr lang="en-US" sz="1200" dirty="0"/>
                    </a:p>
                  </a:txBody>
                  <a:tcPr marL="86865" marR="86865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Ever-smoking</a:t>
                      </a:r>
                      <a:endParaRPr lang="en-US" sz="1200" dirty="0"/>
                    </a:p>
                  </a:txBody>
                  <a:tcPr marL="86865" marR="86865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</a:t>
                      </a:r>
                      <a:endParaRPr lang="en-US" sz="1200" dirty="0"/>
                    </a:p>
                  </a:txBody>
                  <a:tcPr marL="86865" marR="86865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288" marB="1828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AANHPI females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8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59786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 Asian (Asian &amp; non-Asian)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30.2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(22.0, 43.1)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48.2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(32.9, 80.7)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43.1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(34.9, 54.7)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50151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Native Hawaiian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28.7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(20.4, 40.4)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86.1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(69.1, 108.6)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59.3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(50.2, 70.3)</a:t>
                      </a:r>
                      <a:endParaRPr lang="en-US" sz="1200" dirty="0"/>
                    </a:p>
                  </a:txBody>
                  <a:tcPr marL="86865" marR="86865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Chinese</a:t>
                      </a: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23.1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(17.6, 36.3)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26.2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20.5, 38.6)</a:t>
                      </a:r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402837545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Filipino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21.7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(15.4, 33.3)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52.0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(35.0, 91.2)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29.0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(22.7, 39.2)</a:t>
                      </a:r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1767152852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Asian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20.8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(13.9, 32.7)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~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27.4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(20.4, 38.6)</a:t>
                      </a:r>
                      <a:endParaRPr lang="en-US" sz="1200" dirty="0"/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212777579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Non-Hispanic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White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12.1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(10.9, 13.7)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46.1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(43.1, 50.7)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28.6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(27.2, 30.3)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86865" marR="86865" marT="18288" marB="18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Japanese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8.0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(4.9,</a:t>
                      </a:r>
                      <a:r>
                        <a:rPr lang="en-US" sz="1200" baseline="0" dirty="0" smtClean="0"/>
                        <a:t> 30.2)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36.6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(25.0, 135.0)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19.1</a:t>
                      </a:r>
                      <a:endParaRPr lang="en-US" sz="1200" dirty="0"/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(14.8, 36.8)</a:t>
                      </a:r>
                    </a:p>
                  </a:txBody>
                  <a:tcPr marL="86865" marR="86865" marT="18288" marB="18288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AANHPI</a:t>
                      </a:r>
                    </a:p>
                  </a:txBody>
                  <a:tcPr marL="86865" marR="86865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20.4</a:t>
                      </a:r>
                      <a:endParaRPr lang="en-US" sz="1200" dirty="0">
                        <a:solidFill>
                          <a:srgbClr val="EC1848"/>
                        </a:solidFill>
                      </a:endParaRPr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(18.0, 23.4)</a:t>
                      </a:r>
                      <a:endParaRPr lang="en-US" sz="1200" dirty="0">
                        <a:solidFill>
                          <a:srgbClr val="EC1848"/>
                        </a:solidFill>
                      </a:endParaRPr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56.2</a:t>
                      </a:r>
                      <a:endParaRPr lang="en-US" sz="1200" dirty="0">
                        <a:solidFill>
                          <a:srgbClr val="EC1848"/>
                        </a:solidFill>
                      </a:endParaRPr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(49.4, 65.0</a:t>
                      </a:r>
                      <a:r>
                        <a:rPr lang="en-US" sz="1200" dirty="0">
                          <a:solidFill>
                            <a:srgbClr val="EC1848"/>
                          </a:solidFill>
                        </a:rPr>
                        <a:t>)</a:t>
                      </a:r>
                      <a:endParaRPr lang="en-US" sz="1200" dirty="0" smtClean="0">
                        <a:solidFill>
                          <a:srgbClr val="EC1848"/>
                        </a:solidFill>
                      </a:endParaRPr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32.9</a:t>
                      </a:r>
                      <a:endParaRPr lang="en-US" sz="1200" dirty="0">
                        <a:solidFill>
                          <a:srgbClr val="EC1848"/>
                        </a:solidFill>
                      </a:endParaRPr>
                    </a:p>
                  </a:txBody>
                  <a:tcPr marL="86865" marR="86865" marT="18288" marB="182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EC1848"/>
                          </a:solidFill>
                        </a:rPr>
                        <a:t>(30.3,</a:t>
                      </a:r>
                      <a:r>
                        <a:rPr lang="en-US" sz="1200" baseline="0" dirty="0" smtClean="0">
                          <a:solidFill>
                            <a:srgbClr val="EC1848"/>
                          </a:solidFill>
                        </a:rPr>
                        <a:t> 35.9)</a:t>
                      </a:r>
                      <a:endParaRPr lang="en-US" sz="1200" dirty="0">
                        <a:solidFill>
                          <a:srgbClr val="EC1848"/>
                        </a:solidFill>
                      </a:endParaRPr>
                    </a:p>
                  </a:txBody>
                  <a:tcPr marL="86865" marR="86865"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150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68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Continuing analyses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distribution of sociodemographic and tumor characteristics</a:t>
            </a:r>
          </a:p>
          <a:p>
            <a:pPr lvl="1"/>
            <a:r>
              <a:rPr lang="en-US" dirty="0" smtClean="0"/>
              <a:t>Language preference/translator request</a:t>
            </a:r>
          </a:p>
          <a:p>
            <a:pPr lvl="1"/>
            <a:r>
              <a:rPr lang="en-US" dirty="0" smtClean="0"/>
              <a:t>Lung cancer histology</a:t>
            </a:r>
          </a:p>
          <a:p>
            <a:pPr lvl="1"/>
            <a:r>
              <a:rPr lang="en-US" dirty="0" smtClean="0"/>
              <a:t>Molecular markers</a:t>
            </a:r>
          </a:p>
          <a:p>
            <a:r>
              <a:rPr lang="en-US" dirty="0" smtClean="0"/>
              <a:t>Risk analyses</a:t>
            </a:r>
          </a:p>
          <a:p>
            <a:pPr lvl="1"/>
            <a:r>
              <a:rPr lang="en-US" dirty="0" smtClean="0"/>
              <a:t>Extraction of EHR data on known and putative risk factors</a:t>
            </a:r>
          </a:p>
          <a:p>
            <a:pPr lvl="1"/>
            <a:r>
              <a:rPr lang="en-US" dirty="0" smtClean="0"/>
              <a:t>Population attributable fractions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1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Administrative supplement -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Neighborhood environment-wide association study (</a:t>
            </a:r>
            <a:r>
              <a:rPr lang="en-US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NeWAS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) of lung cancer risk and prognosis among never-smoking Asian American, Native Hawaiian, and Pacific Islander females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683" y="1872343"/>
            <a:ext cx="8137665" cy="2461118"/>
          </a:xfrm>
        </p:spPr>
        <p:txBody>
          <a:bodyPr>
            <a:normAutofit/>
          </a:bodyPr>
          <a:lstStyle/>
          <a:p>
            <a:pPr marL="0" lvl="1" indent="0"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 smtClean="0"/>
              <a:t>Discovery of novel risk factors and interactions using the California Neighborhoods Data System (CNDS)</a:t>
            </a:r>
            <a:r>
              <a:rPr lang="en-US" sz="2200" dirty="0" smtClean="0"/>
              <a:t>	</a:t>
            </a:r>
          </a:p>
          <a:p>
            <a:pPr marL="342900" lvl="1" indent="-342900">
              <a:spcAft>
                <a:spcPts val="0"/>
              </a:spcAft>
              <a:buClr>
                <a:schemeClr val="accent2"/>
              </a:buClr>
            </a:pPr>
            <a:r>
              <a:rPr lang="en-US" sz="1800" dirty="0" smtClean="0"/>
              <a:t>39 </a:t>
            </a:r>
            <a:r>
              <a:rPr lang="en-US" sz="1800" dirty="0"/>
              <a:t>neighborhood attributes measuring </a:t>
            </a:r>
            <a:r>
              <a:rPr lang="en-US" sz="1800" dirty="0" smtClean="0"/>
              <a:t>multiple neighborhood </a:t>
            </a:r>
            <a:r>
              <a:rPr lang="en-US" sz="1800" dirty="0"/>
              <a:t>dimensions for 7,008 CA Census tracts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Gomez</a:t>
            </a:r>
            <a:r>
              <a:rPr lang="en-US" sz="1400" dirty="0"/>
              <a:t>, Scarlett Lin, et al. "The California Neighborhoods Data System: a new resource for </a:t>
            </a:r>
            <a:r>
              <a:rPr lang="en-US" sz="1400" dirty="0" smtClean="0"/>
              <a:t>examining </a:t>
            </a:r>
            <a:r>
              <a:rPr lang="en-US" sz="1400" dirty="0"/>
              <a:t>the impact of neighborhood characteristics on cancer incidence and outcomes in </a:t>
            </a:r>
            <a:r>
              <a:rPr lang="en-US" sz="1400" dirty="0" smtClean="0"/>
              <a:t>populations</a:t>
            </a:r>
            <a:r>
              <a:rPr lang="en-US" sz="1400" dirty="0"/>
              <a:t>." </a:t>
            </a:r>
            <a:r>
              <a:rPr lang="en-US" sz="1400" i="1" dirty="0"/>
              <a:t>Cancer Causes &amp; Control</a:t>
            </a:r>
            <a:r>
              <a:rPr lang="en-US" sz="1400" dirty="0"/>
              <a:t> 22.4 (2011): 631-647.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00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SzPct val="15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large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multilevel cohort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much-needed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lung cancer risk, especially among AANHPI female never-smokers.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400"/>
              </a:spcAft>
              <a:buSzPct val="150000"/>
              <a:buNone/>
            </a:pP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is the first study to characterize the burden of lung cancer among distinct AANHPI groups according to smoking status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400"/>
              </a:spcAft>
              <a:buSzPct val="15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results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 as a critical evidence base to inform screening, further targeted research, and public health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8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412" y="319089"/>
            <a:ext cx="7769038" cy="393606"/>
          </a:xfrm>
        </p:spPr>
        <p:txBody>
          <a:bodyPr>
            <a:noAutofit/>
          </a:bodyPr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743" y="1036155"/>
            <a:ext cx="4303643" cy="3551720"/>
          </a:xfrm>
        </p:spPr>
        <p:txBody>
          <a:bodyPr>
            <a:noAutofit/>
          </a:bodyPr>
          <a:lstStyle/>
          <a:p>
            <a:r>
              <a:rPr lang="en-US" sz="1600" dirty="0" smtClean="0"/>
              <a:t>DREAM Lab @ UCSF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Scarlett Lin Gomez (Multi-PI)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Iona Cheng (Multi-PI)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Salma Shariff-Marco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Peggy Reynolds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Daphne Lichtensztajn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Alison J. Canchola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Jennifer Jain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Yuqing Li</a:t>
            </a:r>
          </a:p>
          <a:p>
            <a:pPr lvl="1">
              <a:spcAft>
                <a:spcPts val="500"/>
              </a:spcAft>
            </a:pPr>
            <a:r>
              <a:rPr lang="en-US" sz="1200" dirty="0" smtClean="0"/>
              <a:t>Laura Allen</a:t>
            </a:r>
          </a:p>
          <a:p>
            <a:r>
              <a:rPr lang="en-US" sz="1600" dirty="0"/>
              <a:t>California Cancer Registry</a:t>
            </a:r>
          </a:p>
          <a:p>
            <a:r>
              <a:rPr lang="en-US" sz="1600" dirty="0"/>
              <a:t>Hawaii Tumor Registry</a:t>
            </a:r>
          </a:p>
          <a:p>
            <a:pPr lvl="1">
              <a:spcAft>
                <a:spcPts val="500"/>
              </a:spcAft>
            </a:pPr>
            <a:endParaRPr lang="en-US" sz="1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13605" y="1085850"/>
            <a:ext cx="3832225" cy="3502025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Sutter Health Northern California, Palo Alto Medical Foundation Research Institute</a:t>
            </a:r>
          </a:p>
          <a:p>
            <a:pPr lvl="1"/>
            <a:r>
              <a:rPr lang="en-US" sz="2200" dirty="0"/>
              <a:t>Caroline Thompson (SDSU</a:t>
            </a:r>
            <a:r>
              <a:rPr lang="en-US" sz="2200" dirty="0" smtClean="0"/>
              <a:t>)</a:t>
            </a:r>
          </a:p>
          <a:p>
            <a:pPr lvl="1">
              <a:spcAft>
                <a:spcPts val="500"/>
              </a:spcAft>
            </a:pPr>
            <a:r>
              <a:rPr lang="en-US" sz="2200" dirty="0" smtClean="0"/>
              <a:t>Su-Ying Lang</a:t>
            </a:r>
          </a:p>
          <a:p>
            <a:pPr lvl="1">
              <a:spcAft>
                <a:spcPts val="500"/>
              </a:spcAft>
            </a:pPr>
            <a:r>
              <a:rPr lang="en-US" sz="2200" dirty="0" smtClean="0"/>
              <a:t>Anqi Jin</a:t>
            </a:r>
          </a:p>
          <a:p>
            <a:r>
              <a:rPr lang="en-US" sz="2900" dirty="0" smtClean="0"/>
              <a:t>Kaiser Permanente Hawaii</a:t>
            </a:r>
          </a:p>
          <a:p>
            <a:pPr lvl="1">
              <a:spcAft>
                <a:spcPts val="500"/>
              </a:spcAft>
            </a:pPr>
            <a:r>
              <a:rPr lang="en-US" sz="2200" dirty="0" smtClean="0"/>
              <a:t>Beth E. </a:t>
            </a:r>
            <a:r>
              <a:rPr lang="en-US" sz="2200" dirty="0" err="1" smtClean="0"/>
              <a:t>Waitzfelder</a:t>
            </a:r>
            <a:endParaRPr lang="en-US" sz="2200" dirty="0" smtClean="0"/>
          </a:p>
          <a:p>
            <a:pPr lvl="1">
              <a:spcAft>
                <a:spcPts val="500"/>
              </a:spcAft>
            </a:pPr>
            <a:r>
              <a:rPr lang="en-US" sz="2200" dirty="0" err="1" smtClean="0"/>
              <a:t>Yihe</a:t>
            </a:r>
            <a:r>
              <a:rPr lang="en-US" sz="2200" dirty="0" smtClean="0"/>
              <a:t> G. </a:t>
            </a:r>
            <a:r>
              <a:rPr lang="en-US" sz="2200" dirty="0" err="1" smtClean="0"/>
              <a:t>Daida</a:t>
            </a:r>
            <a:endParaRPr lang="en-US" sz="2200" dirty="0" smtClean="0"/>
          </a:p>
          <a:p>
            <a:pPr lvl="1">
              <a:spcAft>
                <a:spcPts val="500"/>
              </a:spcAft>
            </a:pPr>
            <a:r>
              <a:rPr lang="en-US" sz="2200" dirty="0" err="1" smtClean="0"/>
              <a:t>Sixiang</a:t>
            </a:r>
            <a:r>
              <a:rPr lang="en-US" sz="2200" dirty="0" smtClean="0"/>
              <a:t> </a:t>
            </a:r>
            <a:r>
              <a:rPr lang="en-US" sz="2200" dirty="0" err="1" smtClean="0"/>
              <a:t>Nie</a:t>
            </a:r>
            <a:endParaRPr lang="en-US" sz="2200" dirty="0" smtClean="0"/>
          </a:p>
          <a:p>
            <a:pPr lvl="1"/>
            <a:r>
              <a:rPr lang="en-US" sz="2200" dirty="0" smtClean="0"/>
              <a:t>Carmen Wong</a:t>
            </a:r>
          </a:p>
          <a:p>
            <a:r>
              <a:rPr lang="en-US" sz="2500" dirty="0" smtClean="0"/>
              <a:t>Heather </a:t>
            </a:r>
            <a:r>
              <a:rPr lang="en-US" sz="2500" dirty="0" err="1" smtClean="0"/>
              <a:t>Wakalee</a:t>
            </a:r>
            <a:r>
              <a:rPr lang="en-US" sz="2500" dirty="0" smtClean="0"/>
              <a:t>, Stanford University</a:t>
            </a:r>
          </a:p>
          <a:p>
            <a:r>
              <a:rPr lang="en-US" sz="2500" dirty="0" smtClean="0"/>
              <a:t>Manali Patel, Stanford University</a:t>
            </a:r>
          </a:p>
          <a:p>
            <a:r>
              <a:rPr lang="en-US" sz="2500" dirty="0" smtClean="0"/>
              <a:t>Robert Haile, Cedars-Sinai Medical Center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456432" y="502921"/>
            <a:ext cx="45719" cy="457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99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456432" y="502921"/>
            <a:ext cx="45719" cy="457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066780" y="1956197"/>
            <a:ext cx="3010440" cy="12311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Thank you!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MDeRouen@psg.ucsf.edu</a:t>
            </a:r>
          </a:p>
          <a:p>
            <a:pPr algn="ctr"/>
            <a:r>
              <a:rPr lang="en-US" sz="2000" dirty="0" smtClean="0"/>
              <a:t>          @</a:t>
            </a:r>
            <a:r>
              <a:rPr lang="en-US" sz="2000" dirty="0" smtClean="0"/>
              <a:t>MDeRouen4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82" y="2857940"/>
            <a:ext cx="453317" cy="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11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among AANHPI females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Incidence varies widely </a:t>
            </a:r>
            <a:endParaRPr lang="en-US" sz="24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/>
              <a:t>70% of cases are lung cancers in never-smokers (LCINS)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among AANHPI females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Incidence varies widely </a:t>
            </a:r>
            <a:endParaRPr lang="en-US" sz="24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/>
              <a:t>70% of cases are lung cancers in never-smokers (LCINS)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Risk factors for LCINS are largely unknown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8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among AANHPI females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Incidence varies widely </a:t>
            </a:r>
            <a:endParaRPr lang="en-US" sz="24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/>
              <a:t>70% of cases are lung cancers in never-smokers (LCINS)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Risk factors for LCINS are largely unknown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 smtClean="0"/>
              <a:t>No sufficiently large data source to document incidence by smoking status</a:t>
            </a: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77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4946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Assemble multilevel integrated dataset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0661647"/>
              </p:ext>
            </p:extLst>
          </p:nvPr>
        </p:nvGraphicFramePr>
        <p:xfrm>
          <a:off x="1035425" y="1896035"/>
          <a:ext cx="7198853" cy="255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79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E7BC37-4E78-449C-A90C-D2921D622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0BE7BC37-4E78-449C-A90C-D2921D622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0BE7BC37-4E78-449C-A90C-D2921D622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C5B412-4A41-4C59-849D-68F5046E1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72C5B412-4A41-4C59-849D-68F5046E1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72C5B412-4A41-4C59-849D-68F5046E1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3E1E37-68CC-4130-93B7-0C39D206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393E1E37-68CC-4130-93B7-0C39D206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393E1E37-68CC-4130-93B7-0C39D206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E89ABD5-16F9-4E00-B110-40A788B4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DE89ABD5-16F9-4E00-B110-40A788B4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DE89ABD5-16F9-4E00-B110-40A788B4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703E40D-2E1E-4F79-9A8B-B7595AAA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F703E40D-2E1E-4F79-9A8B-B7595AAA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F703E40D-2E1E-4F79-9A8B-B7595AAAF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ECDF6A4-BD85-4C62-AF0E-6693BCE1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DECDF6A4-BD85-4C62-AF0E-6693BCE1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DECDF6A4-BD85-4C62-AF0E-6693BCE1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9E2E3D-E91E-4A13-96C2-63B32117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A19E2E3D-E91E-4A13-96C2-63B32117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A19E2E3D-E91E-4A13-96C2-63B32117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4FB3F4A-8FAE-4D95-9B32-6AA8985BD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graphicEl>
                                              <a:dgm id="{A4FB3F4A-8FAE-4D95-9B32-6AA8985BD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dgm id="{A4FB3F4A-8FAE-4D95-9B32-6AA8985BD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Assemble multilevel integrated dataset 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Conduct incidence analysis by smoking status and detailed racial/ethnic groups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7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Assemble multilevel integrated dataset 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Conduct incidence analysis by smoking status and detailed racial/ethnic groups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Among AANHPI females: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	Compare distribution of sociodemographic, tumor, and 	molecular characteristics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	Conduct risk analyses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1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a multilevel integrated dataset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196785" y="2003937"/>
            <a:ext cx="3072210" cy="971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u="sng" dirty="0">
                <a:solidFill>
                  <a:schemeClr val="bg1"/>
                </a:solidFill>
              </a:rPr>
              <a:t>Inclusion criteria: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18+ years of </a:t>
            </a:r>
            <a:r>
              <a:rPr lang="en-US" sz="1100" dirty="0" smtClean="0">
                <a:solidFill>
                  <a:schemeClr val="bg1"/>
                </a:solidFill>
              </a:rPr>
              <a:t>age</a:t>
            </a: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CA (Sutter) or HI (KPHI) address 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171459" indent="-171459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Collection </a:t>
            </a:r>
            <a:r>
              <a:rPr lang="en-US" sz="1100" dirty="0">
                <a:solidFill>
                  <a:schemeClr val="bg1"/>
                </a:solidFill>
              </a:rPr>
              <a:t>of social history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96781" y="1218577"/>
            <a:ext cx="3072213" cy="602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Baseline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In-person visit at Sutter NorCal or KPHI,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2000-2013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216" y="2837329"/>
            <a:ext cx="2269480" cy="494508"/>
          </a:xfrm>
          <a:prstGeom prst="rect">
            <a:avLst/>
          </a:prstGeom>
          <a:solidFill>
            <a:srgbClr val="F7E9E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u="sng" dirty="0">
                <a:solidFill>
                  <a:schemeClr val="bg1"/>
                </a:solidFill>
              </a:rPr>
              <a:t>Exclusion criteria:</a:t>
            </a:r>
          </a:p>
          <a:p>
            <a:r>
              <a:rPr lang="en-US" sz="1100" dirty="0">
                <a:solidFill>
                  <a:schemeClr val="bg1"/>
                </a:solidFill>
              </a:rPr>
              <a:t>History of lung cancer at </a:t>
            </a:r>
            <a:r>
              <a:rPr lang="en-US" sz="1100" dirty="0" smtClean="0">
                <a:solidFill>
                  <a:schemeClr val="bg1"/>
                </a:solidFill>
              </a:rPr>
              <a:t>baseline</a:t>
            </a:r>
          </a:p>
        </p:txBody>
      </p:sp>
      <p:cxnSp>
        <p:nvCxnSpPr>
          <p:cNvPr id="15" name="Straight Arrow Connector 14"/>
          <p:cNvCxnSpPr>
            <a:stCxn id="13" idx="2"/>
            <a:endCxn id="12" idx="0"/>
          </p:cNvCxnSpPr>
          <p:nvPr/>
        </p:nvCxnSpPr>
        <p:spPr>
          <a:xfrm>
            <a:off x="4732888" y="1821558"/>
            <a:ext cx="2" cy="18237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96785" y="3331836"/>
            <a:ext cx="3072210" cy="582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Cohort members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 = </a:t>
            </a:r>
            <a:r>
              <a:rPr lang="en-US" sz="1100" dirty="0" smtClean="0">
                <a:solidFill>
                  <a:schemeClr val="bg1"/>
                </a:solidFill>
              </a:rPr>
              <a:t>2,211,476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(Sutter N=1,871,175; KPHI N=340,301)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2" idx="2"/>
            <a:endCxn id="16" idx="0"/>
          </p:cNvCxnSpPr>
          <p:nvPr/>
        </p:nvCxnSpPr>
        <p:spPr>
          <a:xfrm>
            <a:off x="4732890" y="2975627"/>
            <a:ext cx="0" cy="35620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69696" y="3095545"/>
            <a:ext cx="1763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0" y="4903395"/>
            <a:ext cx="5180846" cy="104034"/>
          </a:xfrm>
        </p:spPr>
        <p:txBody>
          <a:bodyPr/>
          <a:lstStyle/>
          <a:p>
            <a:r>
              <a:rPr lang="en-US" dirty="0" smtClean="0"/>
              <a:t>Lung cancer incidence and risk factors in never-smoking Asian American, Native Hawaiian, and Pacific Islander females: development of a multilevel integrated dataset of electronic health record, cancer registry, and environmental data (R01CA204070)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27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3157</TotalTime>
  <Words>5210</Words>
  <Application>Microsoft Office PowerPoint</Application>
  <PresentationFormat>On-screen Show (16:9)</PresentationFormat>
  <Paragraphs>871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.AppleSystemUIFont</vt:lpstr>
      <vt:lpstr>Arial</vt:lpstr>
      <vt:lpstr>Garamond</vt:lpstr>
      <vt:lpstr>Wingdings</vt:lpstr>
      <vt:lpstr>UCSF Classic</vt:lpstr>
      <vt:lpstr>UCSF Contemporary</vt:lpstr>
      <vt:lpstr>Lung cancer incidence and risk factors in never-smoking Asian American, Native Hawaiian, and Pacific Islander (AANHPI) females    Development of a multilevel integrated dataset of electronic health record, cancer registry, and environmental data  (NCI R01CA204070)</vt:lpstr>
      <vt:lpstr>Lung cancer among AANHPI females</vt:lpstr>
      <vt:lpstr>Lung cancer among AANHPI females</vt:lpstr>
      <vt:lpstr>Lung cancer among AANHPI females</vt:lpstr>
      <vt:lpstr>Lung cancer among AANHPI females</vt:lpstr>
      <vt:lpstr>Objectives</vt:lpstr>
      <vt:lpstr>Objectives</vt:lpstr>
      <vt:lpstr>Objectives</vt:lpstr>
      <vt:lpstr>Development of a multilevel integrated dataset</vt:lpstr>
      <vt:lpstr>Development of a multilevel integrated dataset</vt:lpstr>
      <vt:lpstr>Development of a multilevel integrated dataset</vt:lpstr>
      <vt:lpstr>Development of a multilevel integrated dataset</vt:lpstr>
      <vt:lpstr>Development of a multilevel integrated dataset</vt:lpstr>
      <vt:lpstr>Development of a multilevel integrated dataset</vt:lpstr>
      <vt:lpstr>Cohort description – Race/ethnicity</vt:lpstr>
      <vt:lpstr>Cohort description – Race/ethnicity</vt:lpstr>
      <vt:lpstr>Cohort description – AANHPI females </vt:lpstr>
      <vt:lpstr>Cohort description – AANHPI females </vt:lpstr>
      <vt:lpstr>Cohort description – AANHPI females </vt:lpstr>
      <vt:lpstr>Cohort description – AANHPI female lung cancer cases</vt:lpstr>
      <vt:lpstr>Cohort description – AANHPI female lung cancer cases</vt:lpstr>
      <vt:lpstr>Lung cancer incidence – AANHPI females</vt:lpstr>
      <vt:lpstr>Lung cancer incidence – AANHPI females</vt:lpstr>
      <vt:lpstr>Ongoing work</vt:lpstr>
      <vt:lpstr>Ongoing work</vt:lpstr>
      <vt:lpstr>Conclusions</vt:lpstr>
      <vt:lpstr>Acknowledgements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DeRouen, Mindy</cp:lastModifiedBy>
  <cp:revision>168</cp:revision>
  <dcterms:created xsi:type="dcterms:W3CDTF">2017-04-18T17:07:44Z</dcterms:created>
  <dcterms:modified xsi:type="dcterms:W3CDTF">2019-06-10T19:20:46Z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