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2" r:id="rId2"/>
  </p:sldMasterIdLst>
  <p:notesMasterIdLst>
    <p:notesMasterId r:id="rId26"/>
  </p:notesMasterIdLst>
  <p:handoutMasterIdLst>
    <p:handoutMasterId r:id="rId27"/>
  </p:handoutMasterIdLst>
  <p:sldIdLst>
    <p:sldId id="256" r:id="rId3"/>
    <p:sldId id="303" r:id="rId4"/>
    <p:sldId id="339" r:id="rId5"/>
    <p:sldId id="271" r:id="rId6"/>
    <p:sldId id="349" r:id="rId7"/>
    <p:sldId id="343" r:id="rId8"/>
    <p:sldId id="367" r:id="rId9"/>
    <p:sldId id="352" r:id="rId10"/>
    <p:sldId id="359" r:id="rId11"/>
    <p:sldId id="360" r:id="rId12"/>
    <p:sldId id="368" r:id="rId13"/>
    <p:sldId id="348" r:id="rId14"/>
    <p:sldId id="341" r:id="rId15"/>
    <p:sldId id="350" r:id="rId16"/>
    <p:sldId id="351" r:id="rId17"/>
    <p:sldId id="358" r:id="rId18"/>
    <p:sldId id="361" r:id="rId19"/>
    <p:sldId id="346" r:id="rId20"/>
    <p:sldId id="362" r:id="rId21"/>
    <p:sldId id="340" r:id="rId22"/>
    <p:sldId id="369" r:id="rId23"/>
    <p:sldId id="370" r:id="rId24"/>
    <p:sldId id="317" r:id="rId2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44F04"/>
    <a:srgbClr val="006EC0"/>
    <a:srgbClr val="F8E154"/>
    <a:srgbClr val="86CAE5"/>
    <a:srgbClr val="B01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0" autoAdjust="0"/>
    <p:restoredTop sz="79651" autoAdjust="0"/>
  </p:normalViewPr>
  <p:slideViewPr>
    <p:cSldViewPr snapToGrid="0">
      <p:cViewPr varScale="1">
        <p:scale>
          <a:sx n="92" d="100"/>
          <a:sy n="92" d="100"/>
        </p:scale>
        <p:origin x="2424" y="78"/>
      </p:cViewPr>
      <p:guideLst/>
    </p:cSldViewPr>
  </p:slideViewPr>
  <p:outlineViewPr>
    <p:cViewPr>
      <p:scale>
        <a:sx n="33" d="100"/>
        <a:sy n="33" d="100"/>
      </p:scale>
      <p:origin x="0" y="-396"/>
    </p:cViewPr>
  </p:outlineViewPr>
  <p:notesTextViewPr>
    <p:cViewPr>
      <p:scale>
        <a:sx n="1" d="1"/>
        <a:sy n="1" d="1"/>
      </p:scale>
      <p:origin x="0" y="0"/>
    </p:cViewPr>
  </p:notesTextViewPr>
  <p:sorterViewPr>
    <p:cViewPr>
      <p:scale>
        <a:sx n="195" d="100"/>
        <a:sy n="195" d="100"/>
      </p:scale>
      <p:origin x="0" y="-2336"/>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B79A778-D2F1-42D8-9E44-2C308556D567}" type="datetimeFigureOut">
              <a:rPr lang="en-US" smtClean="0"/>
              <a:t>6/11/2019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322E902-7AF8-47C8-8C5E-F28263F2A527}" type="slidenum">
              <a:rPr lang="en-US" smtClean="0"/>
              <a:t>‹#›</a:t>
            </a:fld>
            <a:endParaRPr lang="en-US"/>
          </a:p>
        </p:txBody>
      </p:sp>
    </p:spTree>
    <p:extLst>
      <p:ext uri="{BB962C8B-B14F-4D97-AF65-F5344CB8AC3E}">
        <p14:creationId xmlns:p14="http://schemas.microsoft.com/office/powerpoint/2010/main" val="1837414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wrap="square" lIns="93162" tIns="93162" rIns="93162" bIns="9316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wrap="square" lIns="93162" tIns="93162" rIns="93162" bIns="9316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wrap="square" lIns="93162" tIns="93162" rIns="93162" bIns="93162"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wrap="square" lIns="93162" tIns="93162" rIns="93162" bIns="9316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5028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a:buNone/>
            </a:pPr>
            <a:endParaRPr lang="en-US" baseline="0" dirty="0" smtClean="0"/>
          </a:p>
        </p:txBody>
      </p:sp>
      <p:sp>
        <p:nvSpPr>
          <p:cNvPr id="113" name="Shape 11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109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a:t>
            </a:r>
            <a:r>
              <a:rPr lang="en-US" baseline="0" dirty="0" smtClean="0"/>
              <a:t> is a small example of the variations in free text in the birth certificate race fields that we mapped to the NAACCR race and Hispanic origin codes. </a:t>
            </a:r>
            <a:r>
              <a:rPr lang="en-US" b="1" baseline="0" dirty="0" smtClean="0"/>
              <a:t>PAUSE</a:t>
            </a:r>
            <a:r>
              <a:rPr lang="en-US" b="0" baseline="0" dirty="0" smtClean="0"/>
              <a:t> As you can see, some very specific races and nationalities or different spellings are condensed into one code</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334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400"/>
              </a:spcBef>
              <a:buNone/>
            </a:pPr>
            <a:r>
              <a:rPr lang="en-US" dirty="0" smtClean="0"/>
              <a:t>These</a:t>
            </a:r>
            <a:r>
              <a:rPr lang="en-US" baseline="0" dirty="0" smtClean="0"/>
              <a:t> are our linkage results by year of earliest cancer diagnosis and role on a birth certificate. Utah has nearly 250,000</a:t>
            </a:r>
            <a:r>
              <a:rPr lang="en-US" sz="1200" dirty="0" smtClean="0"/>
              <a:t> patients in our database diagnosed with a reportable cancer from Utah’s SEER reference year of</a:t>
            </a:r>
            <a:r>
              <a:rPr lang="en-US" sz="1200" baseline="0" dirty="0" smtClean="0"/>
              <a:t> 1973 to 2016</a:t>
            </a:r>
            <a:r>
              <a:rPr lang="en-US" sz="1200" dirty="0" smtClean="0"/>
              <a:t>. 71.5% or just</a:t>
            </a:r>
            <a:r>
              <a:rPr lang="en-US" sz="1200" baseline="0" dirty="0" smtClean="0"/>
              <a:t> over 178,000 of those patients</a:t>
            </a:r>
            <a:r>
              <a:rPr lang="en-US" dirty="0" smtClean="0"/>
              <a:t> linked</a:t>
            </a:r>
            <a:r>
              <a:rPr lang="en-US" baseline="0" dirty="0" smtClean="0"/>
              <a:t> as a child and/or as a parent on at least one Utah birth certificate, and that linkage rate is pretty steady across all years of diagnosis in our registry database. We’re less likely to get a child role birth certificate on the patients diagnosed longer ago because they may have been born before 1915, when electronic birth certificates are available, but as we get to more recent cases we can get both roles.</a:t>
            </a:r>
            <a:endParaRPr lang="en-US" sz="1200" dirty="0" smtClean="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933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linkage results for our </a:t>
            </a:r>
            <a:r>
              <a:rPr lang="en-US" sz="1200" dirty="0" smtClean="0"/>
              <a:t>reportable cancer patients by race</a:t>
            </a:r>
            <a:r>
              <a:rPr lang="en-US" sz="1200" baseline="0" dirty="0" smtClean="0"/>
              <a:t> and ethnicity and role on a birth certificate; Utah is not a very diverse state but less than half of our Black, Hispanic, and Asian patients linked to any role on a birth certificate</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830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400"/>
              </a:spcBef>
              <a:buNone/>
            </a:pPr>
            <a:r>
              <a:rPr lang="en-US" dirty="0" smtClean="0"/>
              <a:t>For the patients who did link, this is the distribution</a:t>
            </a:r>
            <a:r>
              <a:rPr lang="en-US" baseline="0" dirty="0" smtClean="0"/>
              <a:t> of individual birth certificates they linked to by role and birth year. There were an average of 3.2 parent role birth certificates per patient. And because this was Utah with the highest birth rate in the United States, more than 10% of the patients were parents on more than 6 birth certificates. </a:t>
            </a:r>
            <a:endParaRPr lang="en-US" sz="1200" dirty="0" smtClean="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762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We compared Utah</a:t>
            </a:r>
            <a:r>
              <a:rPr lang="en-US" baseline="0" dirty="0" smtClean="0"/>
              <a:t> Cancer Registry’s original place of birth to the new value from the linked birth certificates. </a:t>
            </a:r>
            <a:r>
              <a:rPr lang="en-US" b="1" dirty="0" smtClean="0"/>
              <a:t>CLICK </a:t>
            </a:r>
            <a:r>
              <a:rPr lang="en-US" b="1" baseline="0" dirty="0" smtClean="0"/>
              <a:t> </a:t>
            </a:r>
            <a:r>
              <a:rPr lang="en-US" dirty="0" smtClean="0"/>
              <a:t>We received a lot of new information on birth place from this linkage, </a:t>
            </a:r>
          </a:p>
          <a:p>
            <a:pPr marL="0" indent="0">
              <a:buNone/>
            </a:pPr>
            <a:r>
              <a:rPr lang="en-US" b="1" dirty="0" smtClean="0"/>
              <a:t>CLICK </a:t>
            </a:r>
            <a:r>
              <a:rPr lang="en-US" b="1" dirty="0" err="1" smtClean="0"/>
              <a:t>CLICK</a:t>
            </a:r>
            <a:endParaRPr lang="en-US" b="1" dirty="0" smtClean="0"/>
          </a:p>
          <a:p>
            <a:pPr>
              <a:buNone/>
            </a:pPr>
            <a:r>
              <a:rPr lang="en-US" dirty="0" smtClean="0"/>
              <a:t>2. And it also agreed well with our existing information, </a:t>
            </a:r>
          </a:p>
          <a:p>
            <a:pPr>
              <a:buNone/>
            </a:pPr>
            <a:r>
              <a:rPr lang="en-US" b="1" dirty="0" smtClean="0"/>
              <a:t>CLICK </a:t>
            </a:r>
            <a:r>
              <a:rPr lang="en-US" b="1" dirty="0" err="1" smtClean="0"/>
              <a:t>CLICK</a:t>
            </a:r>
            <a:endParaRPr lang="en-US" b="1" dirty="0" smtClean="0"/>
          </a:p>
          <a:p>
            <a:pPr>
              <a:buNone/>
            </a:pPr>
            <a:r>
              <a:rPr lang="en-US" dirty="0" smtClean="0"/>
              <a:t>3.</a:t>
            </a:r>
            <a:r>
              <a:rPr lang="en-US" baseline="0" dirty="0" smtClean="0"/>
              <a:t> There were also very few discrepancies to resolve, but given how well birth place agrees with our existing data overall, we are inclined to prioritize the birth certificate’s information for the birth place variables</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445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smtClean="0"/>
              <a:t>We increased our known place of birth from 58% to 87% with fairly simple, straightforward logic and minimal manual reconciliation.  </a:t>
            </a:r>
            <a:r>
              <a:rPr lang="en-US" b="1" baseline="0" dirty="0" smtClean="0"/>
              <a:t>CLICK</a:t>
            </a:r>
            <a:r>
              <a:rPr lang="en-US" baseline="0" dirty="0" smtClean="0"/>
              <a:t> There were few disagreements on birth place when one patient was a parent on multiple birth certificates, and little disagreement between the birth certificates and our registry’s data. </a:t>
            </a:r>
            <a:r>
              <a:rPr lang="en-US" dirty="0" smtClean="0"/>
              <a:t>This linkage was</a:t>
            </a:r>
            <a:r>
              <a:rPr lang="en-US" baseline="0" dirty="0" smtClean="0"/>
              <a:t> very successful for updating the state and country of birth variables in our cancer registry database.</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924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a:t>
            </a:r>
            <a:r>
              <a:rPr lang="en-US" baseline="0" dirty="0" smtClean="0"/>
              <a:t> we moved on to the more complex race variables. Some birth certificate forms indicate race should be self-reported by a parent, but on others it was unclear or specified that a birth attendant should complete that section. There were also disagreements on race when one patient was a parent on multiple birth certificates, or one birth certificate may have had ethnicity while another did not. So we had to program more complex logic to pick the best birth certificate by reporter or aggregate multiple birth certificates to derive a more complete or specific race and Hispanic origin while adhering to SEER coding rules. And finally Utah’s birth certificates don’t have a field for a Child’s race, so if you want to consider patients who only have a Child role birth certificate, you would have to consider the race of both parents.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379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baseline="0" dirty="0" smtClean="0"/>
              <a:t>already had fairly good completeness on our registry’s race and ethnicity variables, but we did use the birth certificates to update </a:t>
            </a:r>
            <a:r>
              <a:rPr lang="en-US" baseline="0" smtClean="0"/>
              <a:t>race </a:t>
            </a:r>
            <a:r>
              <a:rPr lang="en-US" b="1" baseline="0" smtClean="0"/>
              <a:t>CLICK </a:t>
            </a:r>
            <a:r>
              <a:rPr lang="en-US" baseline="0" smtClean="0"/>
              <a:t>on </a:t>
            </a:r>
            <a:r>
              <a:rPr lang="en-US" baseline="0" dirty="0" smtClean="0"/>
              <a:t>almost 300 of our previously unknown patients and Hispanic origin on over 650 patients. </a:t>
            </a:r>
            <a:endParaRPr lang="en-US" dirty="0" smtClean="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180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Then we calculated</a:t>
            </a:r>
            <a:r>
              <a:rPr lang="en-US" baseline="0" dirty="0" smtClean="0"/>
              <a:t> agreement between our existing race values and the value derived from the linked birth certificates. Utah is not very diverse, so visually agreement looks OK in the table because there is such a large white population. </a:t>
            </a:r>
            <a:r>
              <a:rPr lang="en-US" b="1" baseline="0" dirty="0" smtClean="0"/>
              <a:t>CLICK</a:t>
            </a:r>
            <a:r>
              <a:rPr lang="en-US" baseline="0" dirty="0" smtClean="0"/>
              <a:t> </a:t>
            </a:r>
            <a:r>
              <a:rPr lang="en-US" sz="1200" b="0" i="0" u="none" strike="noStrike" kern="1200" cap="none" dirty="0" smtClean="0">
                <a:solidFill>
                  <a:schemeClr val="dk1"/>
                </a:solidFill>
                <a:effectLst/>
                <a:latin typeface="Calibri"/>
                <a:ea typeface="Calibri"/>
                <a:cs typeface="Calibri"/>
                <a:sym typeface="Calibri"/>
              </a:rPr>
              <a:t>And the statistics look</a:t>
            </a:r>
            <a:r>
              <a:rPr lang="en-US" sz="1200" b="0" i="0" u="none" strike="noStrike" kern="1200" cap="none" baseline="0" dirty="0" smtClean="0">
                <a:solidFill>
                  <a:schemeClr val="dk1"/>
                </a:solidFill>
                <a:effectLst/>
                <a:latin typeface="Calibri"/>
                <a:ea typeface="Calibri"/>
                <a:cs typeface="Calibri"/>
                <a:sym typeface="Calibri"/>
              </a:rPr>
              <a:t> like acceptable</a:t>
            </a:r>
            <a:r>
              <a:rPr lang="en-US" sz="1200" b="0" i="0" u="none" strike="noStrike" kern="1200" cap="none" dirty="0" smtClean="0">
                <a:solidFill>
                  <a:schemeClr val="dk1"/>
                </a:solidFill>
                <a:effectLst/>
                <a:latin typeface="Calibri"/>
                <a:ea typeface="Calibri"/>
                <a:cs typeface="Calibri"/>
                <a:sym typeface="Calibri"/>
              </a:rPr>
              <a:t> agreement between the two sources. </a:t>
            </a:r>
            <a:r>
              <a:rPr lang="en-US" b="1" baseline="0" dirty="0" smtClean="0"/>
              <a:t>CLICK </a:t>
            </a:r>
            <a:r>
              <a:rPr lang="en-US" b="1" baseline="0" dirty="0" err="1" smtClean="0"/>
              <a:t>CLICK</a:t>
            </a:r>
            <a:r>
              <a:rPr lang="en-US" b="1" baseline="0" dirty="0" smtClean="0"/>
              <a:t> </a:t>
            </a:r>
            <a:r>
              <a:rPr lang="en-US" b="0" baseline="0" dirty="0" smtClean="0"/>
              <a:t>However, the proportion of disagreements in non-White races is concerning. For example, of the </a:t>
            </a:r>
            <a:r>
              <a:rPr lang="en-US" b="0" baseline="0" dirty="0" smtClean="0"/>
              <a:t>613 </a:t>
            </a:r>
            <a:r>
              <a:rPr lang="en-US" b="0" baseline="0" dirty="0" smtClean="0"/>
              <a:t>patients classified as Black by either source, only </a:t>
            </a:r>
            <a:r>
              <a:rPr lang="en-US" b="0" baseline="0" dirty="0" smtClean="0"/>
              <a:t>68% </a:t>
            </a:r>
            <a:r>
              <a:rPr lang="en-US" b="0" baseline="0" dirty="0" smtClean="0"/>
              <a:t>agree. </a:t>
            </a:r>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411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calculated agreement between Hispanic origin from the birth certificates and our existing data. </a:t>
            </a:r>
            <a:r>
              <a:rPr lang="en-US" b="1" baseline="0" dirty="0" smtClean="0"/>
              <a:t>CLICK</a:t>
            </a:r>
            <a:r>
              <a:rPr lang="en-US" baseline="0" dirty="0" smtClean="0"/>
              <a:t> </a:t>
            </a:r>
            <a:r>
              <a:rPr lang="en-US" sz="1200" b="0" i="0" u="none" strike="noStrike" kern="1200" cap="none" dirty="0" smtClean="0">
                <a:solidFill>
                  <a:schemeClr val="dk1"/>
                </a:solidFill>
                <a:effectLst/>
                <a:latin typeface="Calibri"/>
                <a:ea typeface="Calibri"/>
                <a:cs typeface="Calibri"/>
                <a:sym typeface="Calibri"/>
              </a:rPr>
              <a:t>And the statistics look</a:t>
            </a:r>
            <a:r>
              <a:rPr lang="en-US" sz="1200" b="0" i="0" u="none" strike="noStrike" kern="1200" cap="none" baseline="0" dirty="0" smtClean="0">
                <a:solidFill>
                  <a:schemeClr val="dk1"/>
                </a:solidFill>
                <a:effectLst/>
                <a:latin typeface="Calibri"/>
                <a:ea typeface="Calibri"/>
                <a:cs typeface="Calibri"/>
                <a:sym typeface="Calibri"/>
              </a:rPr>
              <a:t> like acceptable</a:t>
            </a:r>
            <a:r>
              <a:rPr lang="en-US" sz="1200" b="0" i="0" u="none" strike="noStrike" kern="1200" cap="none" dirty="0" smtClean="0">
                <a:solidFill>
                  <a:schemeClr val="dk1"/>
                </a:solidFill>
                <a:effectLst/>
                <a:latin typeface="Calibri"/>
                <a:ea typeface="Calibri"/>
                <a:cs typeface="Calibri"/>
                <a:sym typeface="Calibri"/>
              </a:rPr>
              <a:t> agreement between the two sources. </a:t>
            </a:r>
            <a:r>
              <a:rPr lang="en-US" b="1" baseline="0" dirty="0" smtClean="0"/>
              <a:t>CLICK </a:t>
            </a:r>
            <a:r>
              <a:rPr lang="en-US" b="1" baseline="0" dirty="0" err="1" smtClean="0"/>
              <a:t>CLICK</a:t>
            </a:r>
            <a:r>
              <a:rPr lang="en-US" b="1" baseline="0" dirty="0" smtClean="0"/>
              <a:t> </a:t>
            </a:r>
            <a:r>
              <a:rPr lang="en-US" b="0" baseline="0" dirty="0" smtClean="0"/>
              <a:t>However, again there is a concerning proportion of discordant data between our registry’s Hispanic origin variable and the value derived from the birth certificates.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611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Monitoring cancer trends by race, ethnicity, and place of birth is important for </a:t>
            </a:r>
            <a:r>
              <a:rPr lang="en-US" sz="1400" b="0" dirty="0" smtClean="0"/>
              <a:t>understanding cancer disparities. </a:t>
            </a:r>
            <a:r>
              <a:rPr lang="en-US" sz="1200" b="0" i="0" u="none" strike="noStrike" kern="1200" cap="none" dirty="0" smtClean="0">
                <a:solidFill>
                  <a:schemeClr val="dk1"/>
                </a:solidFill>
                <a:effectLst/>
                <a:latin typeface="Calibri"/>
                <a:ea typeface="Calibri"/>
                <a:cs typeface="Calibri"/>
                <a:sym typeface="Calibri"/>
              </a:rPr>
              <a:t>Cancer incidence in many primary sites differs by race, ethnicity, or place of birth, so we want to maintain</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good quality data for these items. </a:t>
            </a:r>
            <a:r>
              <a:rPr lang="en-US" sz="1400" baseline="0" dirty="0" smtClean="0"/>
              <a:t>But this </a:t>
            </a:r>
            <a:r>
              <a:rPr lang="en-US" sz="1400" dirty="0" smtClean="0"/>
              <a:t>information from hospitals or other sources may be incomplete or of unknown quality.</a:t>
            </a:r>
          </a:p>
          <a:p>
            <a:pPr>
              <a:buNone/>
            </a:pPr>
            <a:endParaRPr lang="en-US" sz="1400"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060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place of birth and ethnicity, we also plan to use birth certificate</a:t>
            </a:r>
            <a:r>
              <a:rPr lang="en-US" baseline="0" dirty="0" smtClean="0"/>
              <a:t> information</a:t>
            </a:r>
            <a:r>
              <a:rPr lang="en-US" dirty="0" smtClean="0"/>
              <a:t> to update some other registry demographic variables</a:t>
            </a:r>
            <a:r>
              <a:rPr lang="en-US" baseline="0" dirty="0" smtClean="0"/>
              <a:t> such as maiden names and current addresses. We also have partially unknown dates of birth that could be improved. </a:t>
            </a:r>
            <a:r>
              <a:rPr lang="en-US" b="1" baseline="0" dirty="0" smtClean="0"/>
              <a:t>PAUSE</a:t>
            </a:r>
            <a:endParaRPr lang="en-US" b="1" dirty="0" smtClean="0"/>
          </a:p>
          <a:p>
            <a:pPr>
              <a:buNone/>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34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Linking to birth certificates was overall very successful for the</a:t>
            </a:r>
            <a:r>
              <a:rPr lang="en-US" baseline="0" dirty="0" smtClean="0"/>
              <a:t> Utah Cancer Registry. Now that we have developed code to handle this data source, we can operationalize the process and we plan to repeat this linkage regularly. </a:t>
            </a:r>
            <a:r>
              <a:rPr lang="en-US" b="1" baseline="0" dirty="0" smtClean="0"/>
              <a:t>CLICK</a:t>
            </a:r>
            <a:r>
              <a:rPr lang="en-US" baseline="0" dirty="0" smtClean="0"/>
              <a:t> We recommend other cancer registries contact your vital records office to investigate this data source if you have holes in these demographic items. We had the Utah Population Database perform the linkage which gave us an advantage in time and coverage of the linkage, especially for linking Child role birth certificates. However, we found the Parent role birth certificates more valuable because they contain more demographic data items. And there is enough demographic information available on a birth certificate to perform this linkage internally at a cancer registry.</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683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So, what do you do if your</a:t>
            </a:r>
            <a:r>
              <a:rPr lang="en-US" sz="1200" baseline="0" dirty="0" smtClean="0"/>
              <a:t> registry gets birth certificates? Start with the easy win and use them to fill in unknown data. Develop good logic and rules to minimize making decisions on each individual’s linked set of birth certificates. You also need to consider how to weight birth certificates against your other data sources and if that should vary by data item. For example, in Utah we know certain years of the birth certificate form indicate that race should be self-reported, and SEER coding rules for race list self-declared identification as the highest priority source. So if the birth certificate form in a particular year asked the parent to fill it out, we should update our database with that value. But some of the disagreements concerned us, so we may need to consider other approaches like looking into how race categories changed over time, apply old coding rules, or compare our registry’s race values by original source against the birth certificate value. We’re still developing our plan.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017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a:t>
            </a:r>
            <a:r>
              <a:rPr lang="en-US" baseline="0" dirty="0" smtClean="0"/>
              <a:t> project had great benefits for Utah and we hope other cancer registries consider birth certificates as a data source. </a:t>
            </a:r>
            <a:r>
              <a:rPr lang="en-US" b="1" baseline="0" dirty="0" smtClean="0"/>
              <a:t>PAUSE</a:t>
            </a:r>
            <a:r>
              <a:rPr lang="en-US" baseline="0" dirty="0" smtClean="0"/>
              <a:t> </a:t>
            </a:r>
            <a:r>
              <a:rPr lang="en-US" dirty="0" smtClean="0"/>
              <a:t>Are</a:t>
            </a:r>
            <a:r>
              <a:rPr lang="en-US" baseline="0" dirty="0" smtClean="0"/>
              <a:t> there any questions?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17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u="none" strike="noStrike" kern="1200" cap="none" dirty="0" smtClean="0">
                <a:solidFill>
                  <a:schemeClr val="dk1"/>
                </a:solidFill>
                <a:effectLst/>
                <a:latin typeface="Calibri"/>
                <a:ea typeface="Calibri"/>
                <a:cs typeface="Calibri"/>
                <a:sym typeface="Calibri"/>
              </a:rPr>
              <a:t>In 2017, we</a:t>
            </a:r>
            <a:r>
              <a:rPr lang="en-US" sz="1200" b="0" i="0" u="none" strike="noStrike" kern="1200" cap="none" baseline="0" dirty="0" smtClean="0">
                <a:solidFill>
                  <a:schemeClr val="dk1"/>
                </a:solidFill>
                <a:effectLst/>
                <a:latin typeface="Calibri"/>
                <a:ea typeface="Calibri"/>
                <a:cs typeface="Calibri"/>
                <a:sym typeface="Calibri"/>
              </a:rPr>
              <a:t> realized that </a:t>
            </a:r>
            <a:r>
              <a:rPr lang="en-US" sz="1200" b="0" i="0" u="none" strike="noStrike" kern="1200" cap="none" dirty="0" smtClean="0">
                <a:solidFill>
                  <a:schemeClr val="dk1"/>
                </a:solidFill>
                <a:effectLst/>
                <a:latin typeface="Calibri"/>
                <a:ea typeface="Calibri"/>
                <a:cs typeface="Calibri"/>
                <a:sym typeface="Calibri"/>
              </a:rPr>
              <a:t>over</a:t>
            </a:r>
            <a:r>
              <a:rPr lang="en-US" sz="1200" b="0" i="0" u="none" strike="noStrike" kern="1200" cap="none" baseline="0" dirty="0" smtClean="0">
                <a:solidFill>
                  <a:schemeClr val="dk1"/>
                </a:solidFill>
                <a:effectLst/>
                <a:latin typeface="Calibri"/>
                <a:ea typeface="Calibri"/>
                <a:cs typeface="Calibri"/>
                <a:sym typeface="Calibri"/>
              </a:rPr>
              <a:t> 40% of the reportable cases in Utah’s database were missing place of birth. Most of the information we did have came from death certificates and some from hospital abstracts, but clearly those sources were not meeting our needs.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58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effectLst/>
                <a:latin typeface="Calibri"/>
                <a:ea typeface="Calibri"/>
                <a:cs typeface="Calibri"/>
                <a:sym typeface="Calibri"/>
              </a:rPr>
              <a:t>So</a:t>
            </a:r>
            <a:r>
              <a:rPr lang="en-US" sz="1200" b="0" i="0" u="none" strike="noStrike" kern="1200" cap="none" baseline="0" dirty="0" smtClean="0">
                <a:solidFill>
                  <a:schemeClr val="dk1"/>
                </a:solidFill>
                <a:effectLst/>
                <a:latin typeface="Calibri"/>
                <a:ea typeface="Calibri"/>
                <a:cs typeface="Calibri"/>
                <a:sym typeface="Calibri"/>
              </a:rPr>
              <a:t> we began a project to</a:t>
            </a:r>
            <a:r>
              <a:rPr lang="en-US" sz="1200" b="0" i="0" u="none" strike="noStrike" kern="1200" cap="none" dirty="0" smtClean="0">
                <a:solidFill>
                  <a:schemeClr val="dk1"/>
                </a:solidFill>
                <a:effectLst/>
                <a:latin typeface="Calibri"/>
                <a:ea typeface="Calibri"/>
                <a:cs typeface="Calibri"/>
                <a:sym typeface="Calibri"/>
              </a:rPr>
              <a:t> improve completeness of our data on place of birth, race, and Hispanic origin</a:t>
            </a:r>
            <a:r>
              <a:rPr lang="en-US" sz="1200" b="0" i="0" u="none" strike="noStrike" kern="1200" cap="none" baseline="0" dirty="0" smtClean="0">
                <a:solidFill>
                  <a:schemeClr val="dk1"/>
                </a:solidFill>
                <a:effectLst/>
                <a:latin typeface="Calibri"/>
                <a:ea typeface="Calibri"/>
                <a:cs typeface="Calibri"/>
                <a:sym typeface="Calibri"/>
              </a:rPr>
              <a:t> using birth certificates. We chose birth certificates because they contain all of the variables we were interested in, and lots of demographic information for matching. Utah Cancer Registry has been operating since 1966 and joined the SEER program in 1973, so we have to follow patients over a long period of time. If a patient died in the 1980’s and we didn’t get race or place of birth at that time, we’re not going to find it in modern data sources like electronic health records. In </a:t>
            </a:r>
            <a:r>
              <a:rPr lang="en-US" sz="1200" b="0" i="0" u="none" strike="noStrike" kern="1200" cap="none" dirty="0" smtClean="0">
                <a:solidFill>
                  <a:schemeClr val="dk1"/>
                </a:solidFill>
                <a:effectLst/>
                <a:latin typeface="Calibri"/>
                <a:ea typeface="Calibri"/>
                <a:cs typeface="Calibri"/>
                <a:sym typeface="Calibri"/>
              </a:rPr>
              <a:t>Utah, birth certificates are available in an electronic format </a:t>
            </a:r>
            <a:r>
              <a:rPr lang="en-US" sz="1200" b="0" i="0" u="none" strike="noStrike" kern="1200" cap="none" baseline="0" dirty="0" smtClean="0">
                <a:solidFill>
                  <a:schemeClr val="dk1"/>
                </a:solidFill>
                <a:effectLst/>
                <a:latin typeface="Calibri"/>
                <a:ea typeface="Calibri"/>
                <a:cs typeface="Calibri"/>
                <a:sym typeface="Calibri"/>
              </a:rPr>
              <a:t>back to about 1915, so we should be able to link the majority of our patients within that long time frame, as long as they were born in Utah or had a child in Utah.</a:t>
            </a:r>
            <a:endParaRPr lang="en-US" sz="1200" b="0" i="0" u="none" strike="noStrike" kern="1200"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72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i="0" u="none" strike="noStrike" kern="1200" cap="none" dirty="0" smtClean="0">
                <a:solidFill>
                  <a:schemeClr val="dk1"/>
                </a:solidFill>
                <a:effectLst/>
                <a:latin typeface="Calibri"/>
                <a:ea typeface="Calibri"/>
                <a:cs typeface="Calibri"/>
                <a:sym typeface="Calibri"/>
              </a:rPr>
              <a:t>We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initiated a data sharing agreement with the Utah Department of Health’s Office of Vital Statistics for birth certificate data. We took advantage of a unique data resource called the Utah Population Database at the Huntsman</a:t>
            </a:r>
            <a:r>
              <a:rPr lang="en-US" sz="1200" b="0" i="0" u="none" strike="noStrike" kern="1200" cap="none" baseline="0" dirty="0" smtClean="0">
                <a:solidFill>
                  <a:schemeClr val="dk1"/>
                </a:solidFill>
                <a:effectLst/>
                <a:latin typeface="Calibri"/>
                <a:ea typeface="Calibri"/>
                <a:cs typeface="Calibri"/>
                <a:sym typeface="Calibri"/>
              </a:rPr>
              <a:t> Cancer Institute in Utah. They link multiple databases such as drivers licenses, hospital discharge records, and vital records to maintain information on over 11 million individuals to support research in a variety of areas. We sent UPDB all of our reportable cancer case identifiers which they </a:t>
            </a:r>
            <a:r>
              <a:rPr lang="en-US" sz="1200" b="0" i="0" u="none" strike="noStrike" kern="1200" cap="none" dirty="0" smtClean="0">
                <a:solidFill>
                  <a:schemeClr val="dk1"/>
                </a:solidFill>
                <a:effectLst/>
                <a:latin typeface="Calibri"/>
                <a:ea typeface="Calibri"/>
                <a:cs typeface="Calibri"/>
                <a:sym typeface="Calibri"/>
              </a:rPr>
              <a:t>linked to individuals named as a parent or as a child on a Utah birth certificate. We performed quality</a:t>
            </a:r>
            <a:r>
              <a:rPr lang="en-US" sz="1200" b="0" i="0" u="none" strike="noStrike" kern="1200" cap="none" baseline="0" dirty="0" smtClean="0">
                <a:solidFill>
                  <a:schemeClr val="dk1"/>
                </a:solidFill>
                <a:effectLst/>
                <a:latin typeface="Calibri"/>
                <a:ea typeface="Calibri"/>
                <a:cs typeface="Calibri"/>
                <a:sym typeface="Calibri"/>
              </a:rPr>
              <a:t> control on the results and rejected less than 1% of their links.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267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We</a:t>
            </a:r>
            <a:r>
              <a:rPr lang="en-US" baseline="0" dirty="0" smtClean="0"/>
              <a:t> did not perform the linkage ourselves, but there are plenty of variables available on electronic birth certificates for registries to request for linkages with cancer patient identifiers. Other cancer registries may have more difficulty linking patients to their “Child” birth certificate without social security number, but since the Utah Population Database builds family pedigrees they were able to link Utah’s cancer patients to either role on a birth certificate.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4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a:t>
            </a:r>
            <a:r>
              <a:rPr lang="en-US" baseline="0" dirty="0" smtClean="0"/>
              <a:t> is the birth certificate form used in Utah in the 1940’s. They asked for the parent’s “color or race”, did not ask for Hispanic origin, and did not specify whether the parents or a birth attendant should complete that part of the </a:t>
            </a:r>
            <a:r>
              <a:rPr lang="en-US" b="0" baseline="0" dirty="0" smtClean="0"/>
              <a:t>form. So it is unclear if that information is self-reported, which is generally considered the highest priority for determining race or Hispanic origin information</a:t>
            </a:r>
            <a:endParaRPr lang="en-US" b="0" dirty="0" smtClean="0"/>
          </a:p>
          <a:p>
            <a:pPr>
              <a:buNone/>
            </a:pP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4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a:t>
            </a:r>
            <a:r>
              <a:rPr lang="en-US" baseline="0" dirty="0" smtClean="0"/>
              <a:t> is the birth certificate form used in Utah in the 1980’s. </a:t>
            </a:r>
            <a:r>
              <a:rPr lang="en-US" b="0" baseline="0" dirty="0" smtClean="0"/>
              <a:t>This form requests race and Hispanic origin, and does request that the parents fill out this section of the form. </a:t>
            </a:r>
            <a:endParaRPr lang="en-US" b="0" dirty="0" smtClean="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498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a:t>
            </a:r>
            <a:r>
              <a:rPr lang="en-US" baseline="0" dirty="0" smtClean="0"/>
              <a:t> might have noticed on the forms, the </a:t>
            </a:r>
            <a:r>
              <a:rPr lang="en-US" b="0" baseline="0" dirty="0" smtClean="0"/>
              <a:t>fields</a:t>
            </a:r>
            <a:r>
              <a:rPr lang="en-US" baseline="0" dirty="0" smtClean="0"/>
              <a:t> for place of birth and race are free text. Checkboxes were eventually added for Hispanic origin, but that information may also be in the race free text. We created crosswalks to map the free text to coded variables and implemented rules to handle multiple birth certificates per person.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determined the completeness of place of birth before and after the linkage.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compared our registry’s race and ethnicity information with data from the birth certificates to evaluate agreement between the two sources.</a:t>
            </a:r>
            <a:endParaRPr lang="en-US" dirty="0" smtClean="0"/>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275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997798"/>
            <a:ext cx="7772400" cy="1470025"/>
          </a:xfrm>
          <a:prstGeom prst="rect">
            <a:avLst/>
          </a:prstGeom>
          <a:noFill/>
          <a:ln>
            <a:noFill/>
          </a:ln>
        </p:spPr>
        <p:txBody>
          <a:bodyPr wrap="square" lIns="91425" tIns="91425" rIns="91425" bIns="91425" anchor="t" anchorCtr="0"/>
          <a:lstStyle>
            <a:lvl1pPr marL="0" marR="0" lvl="0" indent="0" algn="ctr" rtl="0">
              <a:spcBef>
                <a:spcPts val="0"/>
              </a:spcBef>
              <a:buClr>
                <a:srgbClr val="595959"/>
              </a:buClr>
              <a:buFont typeface="Century Gothic"/>
              <a:buNone/>
              <a:defRPr sz="3500" b="1" i="0" u="none" strike="noStrike" cap="none">
                <a:solidFill>
                  <a:srgbClr val="595959"/>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2" name="Shape 12"/>
          <p:cNvSpPr txBox="1">
            <a:spLocks noGrp="1"/>
          </p:cNvSpPr>
          <p:nvPr>
            <p:ph type="subTitle" idx="1"/>
          </p:nvPr>
        </p:nvSpPr>
        <p:spPr>
          <a:xfrm>
            <a:off x="1371600" y="4104306"/>
            <a:ext cx="6400800" cy="206175"/>
          </a:xfrm>
          <a:prstGeom prst="rect">
            <a:avLst/>
          </a:prstGeom>
          <a:noFill/>
          <a:ln>
            <a:noFill/>
          </a:ln>
        </p:spPr>
        <p:txBody>
          <a:bodyPr wrap="square" lIns="91425" tIns="91425" rIns="91425" bIns="91425" anchor="t" anchorCtr="0"/>
          <a:lstStyle>
            <a:lvl1pPr marL="0" marR="0" lvl="0" indent="0" algn="ctr" rtl="0">
              <a:spcBef>
                <a:spcPts val="200"/>
              </a:spcBef>
              <a:buClr>
                <a:srgbClr val="B01C32"/>
              </a:buClr>
              <a:buFont typeface="Arial"/>
              <a:buNone/>
              <a:defRPr sz="1000" b="1" i="1" u="none" strike="noStrike" cap="none">
                <a:solidFill>
                  <a:srgbClr val="B01C32"/>
                </a:solidFill>
                <a:latin typeface="Century Gothic"/>
                <a:ea typeface="Century Gothic"/>
                <a:cs typeface="Century Gothic"/>
                <a:sym typeface="Century Gothic"/>
              </a:defRPr>
            </a:lvl1pPr>
            <a:lvl2pPr marL="457181" marR="0" lvl="1" indent="-12681" algn="ctr" rtl="0">
              <a:spcBef>
                <a:spcPts val="480"/>
              </a:spcBef>
              <a:buClr>
                <a:srgbClr val="888888"/>
              </a:buClr>
              <a:buFont typeface="Arial"/>
              <a:buNone/>
              <a:defRPr sz="2400" b="0" i="0" u="none" strike="noStrike" cap="none">
                <a:solidFill>
                  <a:srgbClr val="888888"/>
                </a:solidFill>
                <a:latin typeface="Century Gothic"/>
                <a:ea typeface="Century Gothic"/>
                <a:cs typeface="Century Gothic"/>
                <a:sym typeface="Century Gothic"/>
              </a:defRPr>
            </a:lvl2pPr>
            <a:lvl3pPr marL="914363" marR="0" lvl="2" indent="-12662" algn="ctr" rtl="0">
              <a:spcBef>
                <a:spcPts val="400"/>
              </a:spcBef>
              <a:buClr>
                <a:srgbClr val="888888"/>
              </a:buClr>
              <a:buFont typeface="Arial"/>
              <a:buNone/>
              <a:defRPr sz="2000" b="0" i="0" u="none" strike="noStrike" cap="none">
                <a:solidFill>
                  <a:srgbClr val="888888"/>
                </a:solidFill>
                <a:latin typeface="Century Gothic"/>
                <a:ea typeface="Century Gothic"/>
                <a:cs typeface="Century Gothic"/>
                <a:sym typeface="Century Gothic"/>
              </a:defRPr>
            </a:lvl3pPr>
            <a:lvl4pPr marL="1371545" marR="0" lvl="3" indent="-12644" algn="ctr" rtl="0">
              <a:spcBef>
                <a:spcPts val="32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727" marR="0" lvl="4" indent="-12626" algn="ctr" rtl="0">
              <a:spcBef>
                <a:spcPts val="240"/>
              </a:spcBef>
              <a:buClr>
                <a:srgbClr val="888888"/>
              </a:buClr>
              <a:buFont typeface="Arial"/>
              <a:buNone/>
              <a:defRPr sz="1200" b="0" i="0" u="none" strike="noStrike" cap="none">
                <a:solidFill>
                  <a:srgbClr val="888888"/>
                </a:solidFill>
                <a:latin typeface="Century Gothic"/>
                <a:ea typeface="Century Gothic"/>
                <a:cs typeface="Century Gothic"/>
                <a:sym typeface="Century Gothic"/>
              </a:defRPr>
            </a:lvl5pPr>
            <a:lvl6pPr marL="2285909" marR="0" lvl="5" indent="-12608"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090" marR="0" lvl="6" indent="-12589"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272" marR="0" lvl="7" indent="-1257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454" marR="0" lvl="8" indent="-1255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cxnSp>
        <p:nvCxnSpPr>
          <p:cNvPr id="13" name="Shape 13"/>
          <p:cNvCxnSpPr/>
          <p:nvPr/>
        </p:nvCxnSpPr>
        <p:spPr>
          <a:xfrm rot="10800000" flipH="1">
            <a:off x="1461989" y="1650471"/>
            <a:ext cx="6220024" cy="5292"/>
          </a:xfrm>
          <a:prstGeom prst="straightConnector1">
            <a:avLst/>
          </a:prstGeom>
          <a:noFill/>
          <a:ln w="9525" cap="flat" cmpd="sng">
            <a:solidFill>
              <a:srgbClr val="B01C32"/>
            </a:solidFill>
            <a:prstDash val="solid"/>
            <a:round/>
            <a:headEnd type="none" w="med" len="med"/>
            <a:tailEnd type="none" w="med" len="med"/>
          </a:ln>
        </p:spPr>
      </p:cxnSp>
      <p:pic>
        <p:nvPicPr>
          <p:cNvPr id="15" name="Shape 15"/>
          <p:cNvPicPr preferRelativeResize="0"/>
          <p:nvPr/>
        </p:nvPicPr>
        <p:blipFill rotWithShape="1">
          <a:blip r:embed="rId2">
            <a:alphaModFix/>
          </a:blip>
          <a:srcRect/>
          <a:stretch/>
        </p:blipFill>
        <p:spPr>
          <a:xfrm>
            <a:off x="3580935" y="885613"/>
            <a:ext cx="1876595" cy="494089"/>
          </a:xfrm>
          <a:prstGeom prst="rect">
            <a:avLst/>
          </a:prstGeom>
          <a:noFill/>
          <a:ln>
            <a:noFill/>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7798"/>
            <a:ext cx="7772400" cy="1470025"/>
          </a:xfrm>
          <a:prstGeom prst="rect">
            <a:avLst/>
          </a:prstGeom>
        </p:spPr>
        <p:txBody>
          <a:bodyPr>
            <a:normAutofit/>
          </a:bodyPr>
          <a:lstStyle>
            <a:lvl1pPr algn="ctr">
              <a:defRPr sz="3500" baseline="0">
                <a:solidFill>
                  <a:schemeClr val="tx1">
                    <a:lumMod val="65000"/>
                    <a:lumOff val="35000"/>
                  </a:schemeClr>
                </a:solidFill>
                <a:latin typeface="Century Gothic Bold" charset="0"/>
              </a:defRPr>
            </a:lvl1pPr>
          </a:lstStyle>
          <a:p>
            <a:r>
              <a:rPr lang="en-US" dirty="0"/>
              <a:t>Click to edit Master title style</a:t>
            </a:r>
          </a:p>
        </p:txBody>
      </p:sp>
      <p:sp>
        <p:nvSpPr>
          <p:cNvPr id="3" name="Subtitle 2"/>
          <p:cNvSpPr>
            <a:spLocks noGrp="1"/>
          </p:cNvSpPr>
          <p:nvPr>
            <p:ph type="subTitle" idx="1" hasCustomPrompt="1"/>
          </p:nvPr>
        </p:nvSpPr>
        <p:spPr>
          <a:xfrm>
            <a:off x="1371600" y="4104306"/>
            <a:ext cx="6400800" cy="206175"/>
          </a:xfrm>
          <a:prstGeom prst="rect">
            <a:avLst/>
          </a:prstGeom>
        </p:spPr>
        <p:txBody>
          <a:bodyPr>
            <a:normAutofit/>
          </a:bodyPr>
          <a:lstStyle>
            <a:lvl1pPr marL="0" indent="0" algn="ctr">
              <a:buNone/>
              <a:defRPr sz="1000" cap="all" baseline="0">
                <a:solidFill>
                  <a:srgbClr val="B01C32"/>
                </a:solidFill>
                <a:latin typeface="Century Gothic Bold Italic"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PRESENTER NAME</a:t>
            </a:r>
          </a:p>
        </p:txBody>
      </p:sp>
      <p:cxnSp>
        <p:nvCxnSpPr>
          <p:cNvPr id="4" name="Straight Connector 3"/>
          <p:cNvCxnSpPr/>
          <p:nvPr userDrawn="1"/>
        </p:nvCxnSpPr>
        <p:spPr>
          <a:xfrm flipV="1">
            <a:off x="1461989" y="2907771"/>
            <a:ext cx="6220024"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0935" y="2142913"/>
            <a:ext cx="1882997" cy="494287"/>
          </a:xfrm>
          <a:prstGeom prst="rect">
            <a:avLst/>
          </a:prstGeom>
        </p:spPr>
      </p:pic>
    </p:spTree>
    <p:extLst>
      <p:ext uri="{BB962C8B-B14F-4D97-AF65-F5344CB8AC3E}">
        <p14:creationId xmlns:p14="http://schemas.microsoft.com/office/powerpoint/2010/main" val="83661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271118" y="3944937"/>
            <a:ext cx="4572000" cy="5292"/>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2271118" y="2622098"/>
            <a:ext cx="4572000" cy="1436688"/>
          </a:xfrm>
          <a:prstGeom prst="rect">
            <a:avLst/>
          </a:prstGeom>
        </p:spPr>
        <p:txBody>
          <a:bodyPr>
            <a:noAutofit/>
          </a:bodyPr>
          <a:lstStyle>
            <a:lvl1pPr marL="0" indent="0" algn="ctr">
              <a:buNone/>
              <a:defRPr sz="5000" b="0" i="0" spc="125" baseline="0">
                <a:solidFill>
                  <a:schemeClr val="bg1"/>
                </a:solidFill>
                <a:latin typeface="Century Gothic" charset="0"/>
                <a:ea typeface="Century Gothic" charset="0"/>
                <a:cs typeface="Century Gothic" charset="0"/>
              </a:defRPr>
            </a:lvl1pPr>
          </a:lstStyle>
          <a:p>
            <a:pPr lvl="0"/>
            <a:r>
              <a:rPr lang="en-US" dirty="0"/>
              <a:t>TITLE</a:t>
            </a:r>
          </a:p>
        </p:txBody>
      </p:sp>
      <p:sp>
        <p:nvSpPr>
          <p:cNvPr id="18" name="Text Placeholder 17"/>
          <p:cNvSpPr>
            <a:spLocks noGrp="1"/>
          </p:cNvSpPr>
          <p:nvPr>
            <p:ph type="body" sz="quarter" idx="11" hasCustomPrompt="1"/>
          </p:nvPr>
        </p:nvSpPr>
        <p:spPr>
          <a:xfrm>
            <a:off x="1620478" y="6555771"/>
            <a:ext cx="744471" cy="254000"/>
          </a:xfrm>
          <a:prstGeom prst="rect">
            <a:avLst/>
          </a:prstGeom>
        </p:spPr>
        <p:txBody>
          <a:bodyPr/>
          <a:lstStyle>
            <a:lvl1pPr marL="0" indent="0">
              <a:buNone/>
              <a:defRPr sz="750" b="1" i="0" spc="125" baseline="0">
                <a:solidFill>
                  <a:schemeClr val="bg1"/>
                </a:solidFill>
              </a:defRPr>
            </a:lvl1pPr>
          </a:lstStyle>
          <a:p>
            <a:pPr lvl="0"/>
            <a:r>
              <a:rPr lang="en-US" dirty="0"/>
              <a:t>@HANDLE</a:t>
            </a:r>
          </a:p>
        </p:txBody>
      </p:sp>
      <p:sp>
        <p:nvSpPr>
          <p:cNvPr id="19" name="Text Placeholder 17"/>
          <p:cNvSpPr>
            <a:spLocks noGrp="1"/>
          </p:cNvSpPr>
          <p:nvPr>
            <p:ph type="body" sz="quarter" idx="12" hasCustomPrompt="1"/>
          </p:nvPr>
        </p:nvSpPr>
        <p:spPr>
          <a:xfrm>
            <a:off x="2589754" y="6555771"/>
            <a:ext cx="744471" cy="254000"/>
          </a:xfrm>
          <a:prstGeom prst="rect">
            <a:avLst/>
          </a:prstGeom>
        </p:spPr>
        <p:txBody>
          <a:bodyPr/>
          <a:lstStyle>
            <a:lvl1pPr marL="0" indent="0">
              <a:buNone/>
              <a:defRPr sz="750" b="1" i="0" spc="125" baseline="0">
                <a:solidFill>
                  <a:schemeClr val="bg1"/>
                </a:solidFill>
              </a:defRPr>
            </a:lvl1pPr>
          </a:lstStyle>
          <a:p>
            <a:pPr lvl="0"/>
            <a:r>
              <a:rPr lang="en-US" dirty="0"/>
              <a:t>HASHTAG</a:t>
            </a:r>
          </a:p>
        </p:txBody>
      </p:sp>
      <p:sp>
        <p:nvSpPr>
          <p:cNvPr id="20" name="Text Placeholder 17"/>
          <p:cNvSpPr>
            <a:spLocks noGrp="1"/>
          </p:cNvSpPr>
          <p:nvPr>
            <p:ph type="body" sz="quarter" idx="13" hasCustomPrompt="1"/>
          </p:nvPr>
        </p:nvSpPr>
        <p:spPr>
          <a:xfrm>
            <a:off x="3559030" y="6555771"/>
            <a:ext cx="744471" cy="254000"/>
          </a:xfrm>
          <a:prstGeom prst="rect">
            <a:avLst/>
          </a:prstGeom>
        </p:spPr>
        <p:txBody>
          <a:bodyPr/>
          <a:lstStyle>
            <a:lvl1pPr marL="0" indent="0">
              <a:buNone/>
              <a:defRPr sz="750" b="1" i="0" spc="125" baseline="0">
                <a:solidFill>
                  <a:schemeClr val="bg1"/>
                </a:solidFill>
              </a:defRPr>
            </a:lvl1pPr>
          </a:lstStyle>
          <a:p>
            <a:pPr lvl="0"/>
            <a:r>
              <a:rPr lang="en-US" dirty="0"/>
              <a:t>MISC</a:t>
            </a:r>
          </a:p>
        </p:txBody>
      </p:sp>
      <p:sp>
        <p:nvSpPr>
          <p:cNvPr id="10" name="TextBox 9"/>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prstClr val="white"/>
                </a:solidFill>
                <a:latin typeface="Century Gothic" charset="0"/>
                <a:ea typeface="Century Gothic" charset="0"/>
                <a:cs typeface="Century Gothic" charset="0"/>
              </a:rPr>
              <a:t>©</a:t>
            </a:r>
            <a:r>
              <a:rPr lang="en-US" sz="750" b="1" kern="1200" spc="187" dirty="0">
                <a:solidFill>
                  <a:prstClr val="white"/>
                </a:solidFill>
                <a:latin typeface="Century Gothic" charset="0"/>
                <a:ea typeface="Century Gothic" charset="0"/>
                <a:cs typeface="Century Gothic" charset="0"/>
              </a:rPr>
              <a:t>UNIVERSITY OF UTAH HEALTH, 2017</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1248" y="4175760"/>
            <a:ext cx="1934806" cy="507816"/>
          </a:xfrm>
          <a:prstGeom prst="rect">
            <a:avLst/>
          </a:prstGeom>
        </p:spPr>
      </p:pic>
    </p:spTree>
    <p:extLst>
      <p:ext uri="{BB962C8B-B14F-4D97-AF65-F5344CB8AC3E}">
        <p14:creationId xmlns:p14="http://schemas.microsoft.com/office/powerpoint/2010/main" val="7508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a:ext>
            </a:extLst>
          </a:blip>
          <a:srcRect t="2729" r="3588" b="762"/>
          <a:stretch/>
        </p:blipFill>
        <p:spPr bwMode="auto">
          <a:xfrm>
            <a:off x="1" y="-6966"/>
            <a:ext cx="9144000" cy="6864967"/>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9" name="Text Placeholder 8"/>
          <p:cNvSpPr>
            <a:spLocks noGrp="1"/>
          </p:cNvSpPr>
          <p:nvPr>
            <p:ph type="body" sz="quarter" idx="10" hasCustomPrompt="1"/>
          </p:nvPr>
        </p:nvSpPr>
        <p:spPr>
          <a:xfrm>
            <a:off x="2271118" y="2622098"/>
            <a:ext cx="4572000" cy="1436688"/>
          </a:xfrm>
          <a:prstGeom prst="rect">
            <a:avLst/>
          </a:prstGeom>
        </p:spPr>
        <p:txBody>
          <a:bodyPr>
            <a:noAutofit/>
          </a:bodyPr>
          <a:lstStyle>
            <a:lvl1pPr marL="0" indent="0" algn="ctr">
              <a:buNone/>
              <a:defRPr sz="5000" b="0" i="0" spc="125" baseline="0">
                <a:solidFill>
                  <a:srgbClr val="A21727"/>
                </a:solidFill>
                <a:latin typeface="Century Gothic" charset="0"/>
                <a:ea typeface="Century Gothic" charset="0"/>
                <a:cs typeface="Century Gothic" charset="0"/>
              </a:defRPr>
            </a:lvl1pPr>
          </a:lstStyle>
          <a:p>
            <a:pPr lvl="0"/>
            <a:r>
              <a:rPr lang="en-US" dirty="0"/>
              <a:t>TITLE</a:t>
            </a:r>
          </a:p>
        </p:txBody>
      </p:sp>
      <p:cxnSp>
        <p:nvCxnSpPr>
          <p:cNvPr id="20" name="Straight Connector 19"/>
          <p:cNvCxnSpPr/>
          <p:nvPr userDrawn="1"/>
        </p:nvCxnSpPr>
        <p:spPr>
          <a:xfrm flipV="1">
            <a:off x="2271118" y="3944937"/>
            <a:ext cx="4572000"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a:spLocks noGrp="1"/>
          </p:cNvSpPr>
          <p:nvPr>
            <p:ph type="body" sz="quarter" idx="17" hasCustomPrompt="1"/>
          </p:nvPr>
        </p:nvSpPr>
        <p:spPr>
          <a:xfrm>
            <a:off x="1620329" y="6552021"/>
            <a:ext cx="744141" cy="254000"/>
          </a:xfrm>
          <a:prstGeom prst="rect">
            <a:avLst/>
          </a:prstGeom>
        </p:spPr>
        <p:txBody>
          <a:bodyPr/>
          <a:lstStyle>
            <a:lvl1pPr marL="0" indent="0">
              <a:buNone/>
              <a:defRPr sz="750" b="1" spc="125" baseline="0">
                <a:solidFill>
                  <a:srgbClr val="A21727"/>
                </a:solidFill>
              </a:defRPr>
            </a:lvl1pPr>
          </a:lstStyle>
          <a:p>
            <a:pPr lvl="0"/>
            <a:r>
              <a:rPr lang="en-US" dirty="0"/>
              <a:t>@HANDLE</a:t>
            </a:r>
          </a:p>
        </p:txBody>
      </p:sp>
      <p:sp>
        <p:nvSpPr>
          <p:cNvPr id="40" name="Text Placeholder 5"/>
          <p:cNvSpPr>
            <a:spLocks noGrp="1"/>
          </p:cNvSpPr>
          <p:nvPr>
            <p:ph type="body" sz="quarter" idx="18" hasCustomPrompt="1"/>
          </p:nvPr>
        </p:nvSpPr>
        <p:spPr>
          <a:xfrm>
            <a:off x="2589754" y="6552021"/>
            <a:ext cx="744141" cy="254000"/>
          </a:xfrm>
          <a:prstGeom prst="rect">
            <a:avLst/>
          </a:prstGeom>
        </p:spPr>
        <p:txBody>
          <a:bodyPr/>
          <a:lstStyle>
            <a:lvl1pPr marL="0" indent="0">
              <a:buNone/>
              <a:defRPr sz="750" b="1" spc="125" baseline="0">
                <a:solidFill>
                  <a:srgbClr val="A21727"/>
                </a:solidFill>
              </a:defRPr>
            </a:lvl1pPr>
          </a:lstStyle>
          <a:p>
            <a:pPr lvl="0"/>
            <a:r>
              <a:rPr lang="en-US" dirty="0"/>
              <a:t>HASHTAG</a:t>
            </a:r>
          </a:p>
        </p:txBody>
      </p:sp>
      <p:sp>
        <p:nvSpPr>
          <p:cNvPr id="41" name="Text Placeholder 5"/>
          <p:cNvSpPr>
            <a:spLocks noGrp="1"/>
          </p:cNvSpPr>
          <p:nvPr>
            <p:ph type="body" sz="quarter" idx="19" hasCustomPrompt="1"/>
          </p:nvPr>
        </p:nvSpPr>
        <p:spPr>
          <a:xfrm>
            <a:off x="3559360" y="6552021"/>
            <a:ext cx="744141" cy="254000"/>
          </a:xfrm>
          <a:prstGeom prst="rect">
            <a:avLst/>
          </a:prstGeom>
        </p:spPr>
        <p:txBody>
          <a:bodyPr/>
          <a:lstStyle>
            <a:lvl1pPr marL="0" indent="0">
              <a:buNone/>
              <a:defRPr sz="750" b="1" spc="125" baseline="0">
                <a:solidFill>
                  <a:srgbClr val="A21727"/>
                </a:solidFill>
              </a:defRPr>
            </a:lvl1pPr>
          </a:lstStyle>
          <a:p>
            <a:pPr lvl="0"/>
            <a:r>
              <a:rPr lang="en-US" dirty="0"/>
              <a:t>MISC</a:t>
            </a:r>
          </a:p>
        </p:txBody>
      </p:sp>
      <p:sp>
        <p:nvSpPr>
          <p:cNvPr id="11" name="TextBox 10"/>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72087" y="4267200"/>
            <a:ext cx="1964268" cy="515621"/>
          </a:xfrm>
          <a:prstGeom prst="rect">
            <a:avLst/>
          </a:prstGeom>
        </p:spPr>
      </p:pic>
    </p:spTree>
    <p:extLst>
      <p:ext uri="{BB962C8B-B14F-4D97-AF65-F5344CB8AC3E}">
        <p14:creationId xmlns:p14="http://schemas.microsoft.com/office/powerpoint/2010/main" val="52315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3" y="23149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5" name="Content Placeholder 2"/>
          <p:cNvSpPr>
            <a:spLocks noGrp="1"/>
          </p:cNvSpPr>
          <p:nvPr>
            <p:ph sz="half" idx="1"/>
          </p:nvPr>
        </p:nvSpPr>
        <p:spPr>
          <a:xfrm>
            <a:off x="690563" y="972274"/>
            <a:ext cx="7922759" cy="5249120"/>
          </a:xfrm>
          <a:prstGeom prst="rect">
            <a:avLst/>
          </a:prstGeo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spTree>
    <p:extLst>
      <p:ext uri="{BB962C8B-B14F-4D97-AF65-F5344CB8AC3E}">
        <p14:creationId xmlns:p14="http://schemas.microsoft.com/office/powerpoint/2010/main" val="200836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820B-8A1A-2F40-912C-CDD4E692FC4A}"/>
              </a:ext>
            </a:extLst>
          </p:cNvPr>
          <p:cNvSpPr>
            <a:spLocks noGrp="1"/>
          </p:cNvSpPr>
          <p:nvPr>
            <p:ph type="title"/>
          </p:nvPr>
        </p:nvSpPr>
        <p:spPr>
          <a:xfrm>
            <a:off x="457200" y="174271"/>
            <a:ext cx="8229600" cy="1325563"/>
          </a:xfrm>
          <a:prstGeom prst="rect">
            <a:avLst/>
          </a:prstGeom>
        </p:spPr>
        <p:txBody>
          <a:bodyPr/>
          <a:lstStyle>
            <a:lvl1pPr>
              <a:defRPr sz="3400" cap="none" baseline="0">
                <a:latin typeface="Century Gothic" panose="020B0502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F1AC698F-E8E5-554A-B940-37C72288CC12}"/>
              </a:ext>
            </a:extLst>
          </p:cNvPr>
          <p:cNvSpPr>
            <a:spLocks noGrp="1"/>
          </p:cNvSpPr>
          <p:nvPr>
            <p:ph sz="half" idx="1"/>
          </p:nvPr>
        </p:nvSpPr>
        <p:spPr>
          <a:xfrm>
            <a:off x="457200" y="972274"/>
            <a:ext cx="8229600" cy="5249120"/>
          </a:xfrm>
          <a:prstGeom prst="rect">
            <a:avLst/>
          </a:prstGeom>
        </p:spPr>
        <p:txBody>
          <a:bodyPr/>
          <a:lstStyle>
            <a:lvl1pPr>
              <a:lnSpc>
                <a:spcPct val="120000"/>
              </a:lnSpc>
              <a:spcAft>
                <a:spcPts val="600"/>
              </a:spcAft>
              <a:defRPr sz="2600"/>
            </a:lvl1pPr>
            <a:lvl2pPr>
              <a:lnSpc>
                <a:spcPct val="120000"/>
              </a:lnSpc>
              <a:spcAft>
                <a:spcPts val="600"/>
              </a:spcAft>
              <a:defRPr sz="2200"/>
            </a:lvl2pPr>
            <a:lvl3pPr>
              <a:lnSpc>
                <a:spcPct val="120000"/>
              </a:lnSpc>
              <a:spcAft>
                <a:spcPts val="600"/>
              </a:spcAft>
              <a:defRPr sz="2000"/>
            </a:lvl3pPr>
            <a:lvl4pPr>
              <a:lnSpc>
                <a:spcPct val="120000"/>
              </a:lnSpc>
              <a:spcAft>
                <a:spcPts val="600"/>
              </a:spcAft>
              <a:defRPr sz="1800"/>
            </a:lvl4pPr>
            <a:lvl5pPr>
              <a:lnSpc>
                <a:spcPct val="120000"/>
              </a:lnSpc>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07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11" name="Text Placeholder 17"/>
          <p:cNvSpPr>
            <a:spLocks noGrp="1"/>
          </p:cNvSpPr>
          <p:nvPr>
            <p:ph type="body" sz="quarter" idx="11" hasCustomPrompt="1"/>
          </p:nvPr>
        </p:nvSpPr>
        <p:spPr>
          <a:xfrm>
            <a:off x="1620478"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4"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MISC</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4303501" y="6238875"/>
            <a:ext cx="4840500" cy="308240"/>
          </a:xfrm>
          <a:prstGeom prst="rect">
            <a:avLst/>
          </a:prstGeom>
        </p:spPr>
        <p:txBody>
          <a:bodyPr/>
          <a:lstStyle>
            <a:lvl1pPr marL="0" indent="0">
              <a:buNone/>
              <a:defRPr sz="750" baseline="0">
                <a:solidFill>
                  <a:srgbClr val="A31527"/>
                </a:solidFill>
              </a:defRPr>
            </a:lvl1pPr>
          </a:lstStyle>
          <a:p>
            <a:pPr lvl="0"/>
            <a:r>
              <a:rPr lang="en-US" dirty="0"/>
              <a:t>Source:</a:t>
            </a:r>
          </a:p>
        </p:txBody>
      </p:sp>
      <p:sp>
        <p:nvSpPr>
          <p:cNvPr id="18" name="TextBox 17"/>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1" y="6431280"/>
            <a:ext cx="1114639" cy="292593"/>
          </a:xfrm>
          <a:prstGeom prst="rect">
            <a:avLst/>
          </a:prstGeom>
        </p:spPr>
      </p:pic>
      <p:sp>
        <p:nvSpPr>
          <p:cNvPr id="2" name="Slide Number Placeholder 1"/>
          <p:cNvSpPr>
            <a:spLocks noGrp="1"/>
          </p:cNvSpPr>
          <p:nvPr>
            <p:ph type="sldNum" sz="quarter" idx="16"/>
          </p:nvPr>
        </p:nvSpPr>
        <p:spPr>
          <a:xfrm>
            <a:off x="6458480" y="6175188"/>
            <a:ext cx="2057136" cy="365125"/>
          </a:xfrm>
          <a:prstGeom prst="rect">
            <a:avLst/>
          </a:prstGeom>
        </p:spPr>
        <p:txBody>
          <a:bodyPr/>
          <a:lstStyle/>
          <a:p>
            <a:fld id="{1F4CD52B-44F2-2C4E-883F-5CCB9B09FC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0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18" name="TextBox 17"/>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spTree>
    <p:extLst>
      <p:ext uri="{BB962C8B-B14F-4D97-AF65-F5344CB8AC3E}">
        <p14:creationId xmlns:p14="http://schemas.microsoft.com/office/powerpoint/2010/main" val="382536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5" name="Content Placeholder 2"/>
          <p:cNvSpPr>
            <a:spLocks noGrp="1"/>
          </p:cNvSpPr>
          <p:nvPr>
            <p:ph sz="half" idx="1"/>
          </p:nvPr>
        </p:nvSpPr>
        <p:spPr>
          <a:xfrm>
            <a:off x="690563" y="1762390"/>
            <a:ext cx="3787393"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7"/>
          <p:cNvSpPr>
            <a:spLocks noGrp="1"/>
          </p:cNvSpPr>
          <p:nvPr>
            <p:ph type="body" sz="quarter" idx="11" hasCustomPrompt="1"/>
          </p:nvPr>
        </p:nvSpPr>
        <p:spPr>
          <a:xfrm>
            <a:off x="1620478"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4"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MISC</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sz="half" idx="15"/>
          </p:nvPr>
        </p:nvSpPr>
        <p:spPr>
          <a:xfrm>
            <a:off x="4899408" y="1762390"/>
            <a:ext cx="3787393"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hasCustomPrompt="1"/>
          </p:nvPr>
        </p:nvSpPr>
        <p:spPr>
          <a:xfrm>
            <a:off x="4303501" y="6238875"/>
            <a:ext cx="4840500" cy="308240"/>
          </a:xfrm>
          <a:prstGeom prst="rect">
            <a:avLst/>
          </a:prstGeom>
        </p:spPr>
        <p:txBody>
          <a:bodyPr/>
          <a:lstStyle>
            <a:lvl1pPr marL="0" indent="0">
              <a:buNone/>
              <a:defRPr sz="750" baseline="0">
                <a:solidFill>
                  <a:srgbClr val="A31527"/>
                </a:solidFill>
              </a:defRPr>
            </a:lvl1pPr>
          </a:lstStyle>
          <a:p>
            <a:pPr lvl="0"/>
            <a:r>
              <a:rPr lang="en-US" dirty="0"/>
              <a:t>Source:</a:t>
            </a:r>
          </a:p>
        </p:txBody>
      </p:sp>
      <p:sp>
        <p:nvSpPr>
          <p:cNvPr id="19" name="TextBox 18"/>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1" y="6431280"/>
            <a:ext cx="1114639" cy="292593"/>
          </a:xfrm>
          <a:prstGeom prst="rect">
            <a:avLst/>
          </a:prstGeom>
        </p:spPr>
      </p:pic>
      <p:sp>
        <p:nvSpPr>
          <p:cNvPr id="3" name="Slide Number Placeholder 2"/>
          <p:cNvSpPr>
            <a:spLocks noGrp="1"/>
          </p:cNvSpPr>
          <p:nvPr>
            <p:ph type="sldNum" sz="quarter" idx="17"/>
          </p:nvPr>
        </p:nvSpPr>
        <p:spPr>
          <a:xfrm>
            <a:off x="6458480" y="6175190"/>
            <a:ext cx="2057136" cy="365125"/>
          </a:xfrm>
          <a:prstGeom prst="rect">
            <a:avLst/>
          </a:prstGeom>
        </p:spPr>
        <p:txBody>
          <a:bodyPr/>
          <a:lstStyle/>
          <a:p>
            <a:fld id="{1F4CD52B-44F2-2C4E-883F-5CCB9B09FC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6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11" name="Text Placeholder 17"/>
          <p:cNvSpPr>
            <a:spLocks noGrp="1"/>
          </p:cNvSpPr>
          <p:nvPr>
            <p:ph type="body" sz="quarter" idx="11" hasCustomPrompt="1"/>
          </p:nvPr>
        </p:nvSpPr>
        <p:spPr>
          <a:xfrm>
            <a:off x="1620478"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@HANDLE</a:t>
            </a:r>
          </a:p>
        </p:txBody>
      </p:sp>
      <p:sp>
        <p:nvSpPr>
          <p:cNvPr id="12" name="Text Placeholder 17"/>
          <p:cNvSpPr>
            <a:spLocks noGrp="1"/>
          </p:cNvSpPr>
          <p:nvPr>
            <p:ph type="body" sz="quarter" idx="12" hasCustomPrompt="1"/>
          </p:nvPr>
        </p:nvSpPr>
        <p:spPr>
          <a:xfrm>
            <a:off x="2589754"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HASHTAG</a:t>
            </a:r>
          </a:p>
        </p:txBody>
      </p:sp>
      <p:sp>
        <p:nvSpPr>
          <p:cNvPr id="13" name="Text Placeholder 17"/>
          <p:cNvSpPr>
            <a:spLocks noGrp="1"/>
          </p:cNvSpPr>
          <p:nvPr>
            <p:ph type="body" sz="quarter" idx="13" hasCustomPrompt="1"/>
          </p:nvPr>
        </p:nvSpPr>
        <p:spPr>
          <a:xfrm>
            <a:off x="3559030" y="6555771"/>
            <a:ext cx="744471" cy="254000"/>
          </a:xfrm>
          <a:prstGeom prst="rect">
            <a:avLst/>
          </a:prstGeom>
        </p:spPr>
        <p:txBody>
          <a:bodyPr/>
          <a:lstStyle>
            <a:lvl1pPr marL="0" indent="0">
              <a:buNone/>
              <a:defRPr sz="750" b="1" i="0" spc="125" baseline="0">
                <a:solidFill>
                  <a:srgbClr val="A21727"/>
                </a:solidFill>
              </a:defRPr>
            </a:lvl1pPr>
          </a:lstStyle>
          <a:p>
            <a:pPr lvl="0"/>
            <a:r>
              <a:rPr lang="en-US" dirty="0"/>
              <a:t>MISC</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203657" y="1348889"/>
            <a:ext cx="9580602" cy="4862859"/>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1800" kern="1200">
              <a:solidFill>
                <a:prstClr val="white"/>
              </a:solidFill>
            </a:endParaRPr>
          </a:p>
        </p:txBody>
      </p:sp>
      <p:sp>
        <p:nvSpPr>
          <p:cNvPr id="18" name="Text Placeholder 16"/>
          <p:cNvSpPr>
            <a:spLocks noGrp="1"/>
          </p:cNvSpPr>
          <p:nvPr>
            <p:ph type="body" sz="quarter" idx="15" hasCustomPrompt="1"/>
          </p:nvPr>
        </p:nvSpPr>
        <p:spPr>
          <a:xfrm>
            <a:off x="4303501" y="6238875"/>
            <a:ext cx="4840500" cy="308240"/>
          </a:xfrm>
          <a:prstGeom prst="rect">
            <a:avLst/>
          </a:prstGeom>
        </p:spPr>
        <p:txBody>
          <a:bodyPr/>
          <a:lstStyle>
            <a:lvl1pPr marL="0" indent="0">
              <a:buNone/>
              <a:defRPr sz="750" baseline="0">
                <a:solidFill>
                  <a:srgbClr val="A31527"/>
                </a:solidFill>
              </a:defRPr>
            </a:lvl1pPr>
          </a:lstStyle>
          <a:p>
            <a:pPr lvl="0"/>
            <a:r>
              <a:rPr lang="en-US" dirty="0"/>
              <a:t>Source:</a:t>
            </a:r>
          </a:p>
        </p:txBody>
      </p:sp>
      <p:sp>
        <p:nvSpPr>
          <p:cNvPr id="19" name="TextBox 18"/>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srgbClr val="A21727"/>
                </a:solidFill>
                <a:latin typeface="Century Gothic" charset="0"/>
                <a:ea typeface="Century Gothic" charset="0"/>
                <a:cs typeface="Century Gothic" charset="0"/>
              </a:rPr>
              <a:t>©</a:t>
            </a:r>
            <a:r>
              <a:rPr lang="en-US" sz="750" b="1" kern="1200" spc="187" dirty="0">
                <a:solidFill>
                  <a:srgbClr val="A21727"/>
                </a:solidFill>
                <a:latin typeface="Century Gothic" charset="0"/>
                <a:ea typeface="Century Gothic" charset="0"/>
                <a:cs typeface="Century Gothic" charset="0"/>
              </a:rPr>
              <a:t>UNIVERSITY OF UTAH HEALTH, 2017</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1" y="6431280"/>
            <a:ext cx="1114639" cy="292593"/>
          </a:xfrm>
          <a:prstGeom prst="rect">
            <a:avLst/>
          </a:prstGeom>
        </p:spPr>
      </p:pic>
      <p:sp>
        <p:nvSpPr>
          <p:cNvPr id="3" name="Slide Number Placeholder 2"/>
          <p:cNvSpPr>
            <a:spLocks noGrp="1"/>
          </p:cNvSpPr>
          <p:nvPr>
            <p:ph type="sldNum" sz="quarter" idx="16"/>
          </p:nvPr>
        </p:nvSpPr>
        <p:spPr>
          <a:xfrm>
            <a:off x="6458480" y="6175189"/>
            <a:ext cx="2057136" cy="365125"/>
          </a:xfrm>
          <a:prstGeom prst="rect">
            <a:avLst/>
          </a:prstGeom>
        </p:spPr>
        <p:txBody>
          <a:bodyPr/>
          <a:lstStyle/>
          <a:p>
            <a:fld id="{1F4CD52B-44F2-2C4E-883F-5CCB9B09FC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99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79375" cy="68580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Tree>
    <p:extLst>
      <p:ext uri="{BB962C8B-B14F-4D97-AF65-F5344CB8AC3E}">
        <p14:creationId xmlns:p14="http://schemas.microsoft.com/office/powerpoint/2010/main" val="31024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90563" y="173609"/>
            <a:ext cx="7996238" cy="1079457"/>
          </a:xfrm>
          <a:prstGeom prst="rect">
            <a:avLst/>
          </a:prstGeom>
          <a:noFill/>
          <a:ln>
            <a:noFill/>
          </a:ln>
        </p:spPr>
        <p:txBody>
          <a:bodyPr wrap="square" lIns="91425" tIns="91425" rIns="91425" bIns="91425" anchor="t" anchorCtr="0"/>
          <a:lstStyle>
            <a:lvl1pPr marL="0" marR="0" lvl="0" indent="0" algn="l" rtl="0">
              <a:spcBef>
                <a:spcPts val="0"/>
              </a:spcBef>
              <a:buClr>
                <a:srgbClr val="B01C32"/>
              </a:buClr>
              <a:buFont typeface="Century Gothic"/>
              <a:buNone/>
              <a:defRPr sz="3200" b="0" i="0" u="none" strike="noStrike" cap="none">
                <a:solidFill>
                  <a:srgbClr val="B01C3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8" name="Shape 18"/>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body" idx="1"/>
          </p:nvPr>
        </p:nvSpPr>
        <p:spPr>
          <a:xfrm>
            <a:off x="724431" y="1457982"/>
            <a:ext cx="7962370" cy="4807352"/>
          </a:xfrm>
          <a:prstGeom prst="rect">
            <a:avLst/>
          </a:prstGeom>
          <a:noFill/>
          <a:ln>
            <a:noFill/>
          </a:ln>
        </p:spPr>
        <p:txBody>
          <a:bodyPr wrap="square" lIns="91425" tIns="91425" rIns="91425" bIns="91425" anchor="t" anchorCtr="0"/>
          <a:lstStyle>
            <a:lvl1pPr marL="342886" marR="0" lvl="0" indent="-165086" algn="l" rtl="0">
              <a:lnSpc>
                <a:spcPct val="130000"/>
              </a:lnSpc>
              <a:spcBef>
                <a:spcPts val="560"/>
              </a:spcBef>
              <a:buClr>
                <a:srgbClr val="595959"/>
              </a:buClr>
              <a:buSzPct val="100000"/>
              <a:buFont typeface="Arial"/>
              <a:buChar char="•"/>
              <a:defRPr sz="2600" b="0" i="0" u="none" strike="noStrike" cap="none">
                <a:solidFill>
                  <a:srgbClr val="595959"/>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26935"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4pPr>
            <a:lvl5pPr marL="2057318" marR="0" lvl="4" indent="-126918"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5pPr>
            <a:lvl6pPr marL="2514499" marR="0" lvl="5" indent="-12689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681" marR="0" lvl="6" indent="-12688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63" marR="0" lvl="7" indent="-12686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45" marR="0" lvl="8" indent="-12684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3" name="Straight Connector 2">
            <a:extLst>
              <a:ext uri="{FF2B5EF4-FFF2-40B4-BE49-F238E27FC236}">
                <a16:creationId xmlns:a16="http://schemas.microsoft.com/office/drawing/2014/main" id="{7B64F2FB-3B3F-224C-B6C9-48E8E18089AD}"/>
              </a:ext>
            </a:extLst>
          </p:cNvPr>
          <p:cNvCxnSpPr>
            <a:cxnSpLocks/>
          </p:cNvCxnSpPr>
          <p:nvPr userDrawn="1"/>
        </p:nvCxnSpPr>
        <p:spPr>
          <a:xfrm>
            <a:off x="690563" y="1238158"/>
            <a:ext cx="7996238"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76700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63789" y="2887927"/>
            <a:ext cx="8024813" cy="11430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4575968" y="4255824"/>
            <a:ext cx="4012407" cy="305593"/>
          </a:xfrm>
          <a:prstGeom prst="rect">
            <a:avLst/>
          </a:prstGeom>
        </p:spPr>
        <p:txBody>
          <a:bodyPr>
            <a:normAutofit/>
          </a:bodyPr>
          <a:lstStyle>
            <a:lvl1pPr marL="0" indent="0" algn="r">
              <a:buNone/>
              <a:defRPr sz="1125"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2" name="Text Placeholder 17"/>
          <p:cNvSpPr>
            <a:spLocks noGrp="1"/>
          </p:cNvSpPr>
          <p:nvPr>
            <p:ph type="body" sz="quarter" idx="12" hasCustomPrompt="1"/>
          </p:nvPr>
        </p:nvSpPr>
        <p:spPr>
          <a:xfrm>
            <a:off x="1620478" y="6555771"/>
            <a:ext cx="744471" cy="254000"/>
          </a:xfrm>
          <a:prstGeom prst="rect">
            <a:avLst/>
          </a:prstGeom>
        </p:spPr>
        <p:txBody>
          <a:bodyPr/>
          <a:lstStyle>
            <a:lvl1pPr marL="0" indent="0">
              <a:buNone/>
              <a:defRPr sz="750" b="1" i="0" spc="125" baseline="0">
                <a:solidFill>
                  <a:schemeClr val="bg1"/>
                </a:solidFill>
              </a:defRPr>
            </a:lvl1pPr>
          </a:lstStyle>
          <a:p>
            <a:pPr lvl="0"/>
            <a:r>
              <a:rPr lang="en-US" dirty="0"/>
              <a:t>@HANDLE</a:t>
            </a:r>
          </a:p>
        </p:txBody>
      </p:sp>
      <p:sp>
        <p:nvSpPr>
          <p:cNvPr id="13" name="Text Placeholder 17"/>
          <p:cNvSpPr>
            <a:spLocks noGrp="1"/>
          </p:cNvSpPr>
          <p:nvPr>
            <p:ph type="body" sz="quarter" idx="13" hasCustomPrompt="1"/>
          </p:nvPr>
        </p:nvSpPr>
        <p:spPr>
          <a:xfrm>
            <a:off x="2589754" y="6555771"/>
            <a:ext cx="744471" cy="254000"/>
          </a:xfrm>
          <a:prstGeom prst="rect">
            <a:avLst/>
          </a:prstGeom>
        </p:spPr>
        <p:txBody>
          <a:bodyPr/>
          <a:lstStyle>
            <a:lvl1pPr marL="0" indent="0">
              <a:buNone/>
              <a:defRPr sz="750" b="1" i="0" spc="125" baseline="0">
                <a:solidFill>
                  <a:schemeClr val="bg1"/>
                </a:solidFill>
              </a:defRPr>
            </a:lvl1pPr>
          </a:lstStyle>
          <a:p>
            <a:pPr lvl="0"/>
            <a:r>
              <a:rPr lang="en-US" dirty="0"/>
              <a:t>HASHTAG</a:t>
            </a:r>
          </a:p>
        </p:txBody>
      </p:sp>
      <p:sp>
        <p:nvSpPr>
          <p:cNvPr id="14" name="Text Placeholder 17"/>
          <p:cNvSpPr>
            <a:spLocks noGrp="1"/>
          </p:cNvSpPr>
          <p:nvPr>
            <p:ph type="body" sz="quarter" idx="14" hasCustomPrompt="1"/>
          </p:nvPr>
        </p:nvSpPr>
        <p:spPr>
          <a:xfrm>
            <a:off x="3559030" y="6555771"/>
            <a:ext cx="744471" cy="254000"/>
          </a:xfrm>
          <a:prstGeom prst="rect">
            <a:avLst/>
          </a:prstGeom>
        </p:spPr>
        <p:txBody>
          <a:bodyPr/>
          <a:lstStyle>
            <a:lvl1pPr marL="0" indent="0">
              <a:buNone/>
              <a:defRPr sz="750" b="1" i="0" spc="125" baseline="0">
                <a:solidFill>
                  <a:schemeClr val="bg1"/>
                </a:solidFill>
              </a:defRPr>
            </a:lvl1pPr>
          </a:lstStyle>
          <a:p>
            <a:pPr lvl="0"/>
            <a:r>
              <a:rPr lang="en-US" dirty="0"/>
              <a:t>MISC</a:t>
            </a:r>
          </a:p>
        </p:txBody>
      </p:sp>
      <p:cxnSp>
        <p:nvCxnSpPr>
          <p:cNvPr id="15" name="Straight Connector 14"/>
          <p:cNvCxnSpPr/>
          <p:nvPr userDrawn="1"/>
        </p:nvCxnSpPr>
        <p:spPr>
          <a:xfrm>
            <a:off x="1610321" y="6547115"/>
            <a:ext cx="79543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1"/>
            <a:ext cx="79375" cy="68580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a:defRPr/>
            </a:pPr>
            <a:endParaRPr lang="en-US" sz="2880" kern="1200">
              <a:solidFill>
                <a:prstClr val="white"/>
              </a:solidFill>
            </a:endParaRPr>
          </a:p>
        </p:txBody>
      </p:sp>
      <p:sp>
        <p:nvSpPr>
          <p:cNvPr id="20" name="Text Placeholder 16"/>
          <p:cNvSpPr>
            <a:spLocks noGrp="1"/>
          </p:cNvSpPr>
          <p:nvPr>
            <p:ph type="body" sz="quarter" idx="15" hasCustomPrompt="1"/>
          </p:nvPr>
        </p:nvSpPr>
        <p:spPr>
          <a:xfrm>
            <a:off x="4303501" y="6238875"/>
            <a:ext cx="4840500" cy="308240"/>
          </a:xfrm>
          <a:prstGeom prst="rect">
            <a:avLst/>
          </a:prstGeom>
        </p:spPr>
        <p:txBody>
          <a:bodyPr/>
          <a:lstStyle>
            <a:lvl1pPr marL="0" indent="0">
              <a:buNone/>
              <a:defRPr sz="750" baseline="0">
                <a:solidFill>
                  <a:schemeClr val="bg1"/>
                </a:solidFill>
              </a:defRPr>
            </a:lvl1pPr>
          </a:lstStyle>
          <a:p>
            <a:pPr lvl="0"/>
            <a:r>
              <a:rPr lang="en-US" dirty="0"/>
              <a:t>Source:</a:t>
            </a:r>
          </a:p>
        </p:txBody>
      </p:sp>
      <p:sp>
        <p:nvSpPr>
          <p:cNvPr id="16" name="TextBox 15"/>
          <p:cNvSpPr txBox="1"/>
          <p:nvPr userDrawn="1"/>
        </p:nvSpPr>
        <p:spPr>
          <a:xfrm>
            <a:off x="6538348" y="6548036"/>
            <a:ext cx="2605653" cy="207749"/>
          </a:xfrm>
          <a:prstGeom prst="rect">
            <a:avLst/>
          </a:prstGeom>
          <a:noFill/>
        </p:spPr>
        <p:txBody>
          <a:bodyPr wrap="square">
            <a:spAutoFit/>
          </a:bodyPr>
          <a:lstStyle/>
          <a:p>
            <a:pPr defTabSz="609576">
              <a:defRPr/>
            </a:pPr>
            <a:r>
              <a:rPr lang="de-DE" sz="750" b="1" kern="1200" spc="187" dirty="0">
                <a:solidFill>
                  <a:prstClr val="white"/>
                </a:solidFill>
                <a:latin typeface="Century Gothic" charset="0"/>
                <a:ea typeface="Century Gothic" charset="0"/>
                <a:cs typeface="Century Gothic" charset="0"/>
              </a:rPr>
              <a:t>©</a:t>
            </a:r>
            <a:r>
              <a:rPr lang="en-US" sz="750" b="1" kern="1200" spc="187" dirty="0">
                <a:solidFill>
                  <a:prstClr val="white"/>
                </a:solidFill>
                <a:latin typeface="Century Gothic" charset="0"/>
                <a:ea typeface="Century Gothic" charset="0"/>
                <a:cs typeface="Century Gothic" charset="0"/>
              </a:rPr>
              <a:t>UNIVERSITY OF UTAH HEALTH, 2017</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431280"/>
            <a:ext cx="1094766" cy="287337"/>
          </a:xfrm>
          <a:prstGeom prst="rect">
            <a:avLst/>
          </a:prstGeom>
        </p:spPr>
      </p:pic>
      <p:sp>
        <p:nvSpPr>
          <p:cNvPr id="3" name="Slide Number Placeholder 2"/>
          <p:cNvSpPr>
            <a:spLocks noGrp="1"/>
          </p:cNvSpPr>
          <p:nvPr>
            <p:ph type="sldNum" sz="quarter" idx="16"/>
          </p:nvPr>
        </p:nvSpPr>
        <p:spPr>
          <a:xfrm>
            <a:off x="6458480" y="6175186"/>
            <a:ext cx="2057136" cy="365125"/>
          </a:xfrm>
          <a:prstGeom prst="rect">
            <a:avLst/>
          </a:prstGeom>
        </p:spPr>
        <p:txBody>
          <a:bodyPr/>
          <a:lstStyle/>
          <a:p>
            <a:fld id="{1F4CD52B-44F2-2C4E-883F-5CCB9B09FC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3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90563" y="173609"/>
            <a:ext cx="7996238" cy="1079457"/>
          </a:xfrm>
          <a:prstGeom prst="rect">
            <a:avLst/>
          </a:prstGeom>
          <a:noFill/>
          <a:ln>
            <a:noFill/>
          </a:ln>
        </p:spPr>
        <p:txBody>
          <a:bodyPr wrap="square" lIns="91425" tIns="91425" rIns="91425" bIns="91425" anchor="t" anchorCtr="0"/>
          <a:lstStyle>
            <a:lvl1pPr marL="0" marR="0" lvl="0" indent="0" algn="l" rtl="0">
              <a:spcBef>
                <a:spcPts val="0"/>
              </a:spcBef>
              <a:buClr>
                <a:srgbClr val="B01C32"/>
              </a:buClr>
              <a:buFont typeface="Century Gothic"/>
              <a:buNone/>
              <a:defRPr sz="3200" b="0" i="0" u="none" strike="noStrike" cap="none">
                <a:solidFill>
                  <a:srgbClr val="B01C3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8" name="Shape 18"/>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body" idx="1"/>
          </p:nvPr>
        </p:nvSpPr>
        <p:spPr>
          <a:xfrm>
            <a:off x="724431" y="1457982"/>
            <a:ext cx="7962370" cy="4807352"/>
          </a:xfrm>
          <a:prstGeom prst="rect">
            <a:avLst/>
          </a:prstGeom>
          <a:noFill/>
          <a:ln>
            <a:noFill/>
          </a:ln>
        </p:spPr>
        <p:txBody>
          <a:bodyPr wrap="square" lIns="91425" tIns="91425" rIns="91425" bIns="91425" anchor="t" anchorCtr="0"/>
          <a:lstStyle>
            <a:lvl1pPr marL="342886" marR="0" lvl="0" indent="-165086" algn="l" rtl="0">
              <a:lnSpc>
                <a:spcPct val="130000"/>
              </a:lnSpc>
              <a:spcBef>
                <a:spcPts val="560"/>
              </a:spcBef>
              <a:buClr>
                <a:srgbClr val="595959"/>
              </a:buClr>
              <a:buSzPct val="100000"/>
              <a:buFont typeface="Arial"/>
              <a:buChar char="•"/>
              <a:defRPr sz="2600" b="0" i="0" u="none" strike="noStrike" cap="none">
                <a:solidFill>
                  <a:srgbClr val="595959"/>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26935"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4pPr>
            <a:lvl5pPr marL="2057318" marR="0" lvl="4" indent="-126918"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5pPr>
            <a:lvl6pPr marL="2514499" marR="0" lvl="5" indent="-12689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681" marR="0" lvl="6" indent="-12688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63" marR="0" lvl="7" indent="-12686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45" marR="0" lvl="8" indent="-12684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3" name="Straight Connector 2">
            <a:extLst>
              <a:ext uri="{FF2B5EF4-FFF2-40B4-BE49-F238E27FC236}">
                <a16:creationId xmlns:a16="http://schemas.microsoft.com/office/drawing/2014/main" id="{7B64F2FB-3B3F-224C-B6C9-48E8E18089AD}"/>
              </a:ext>
            </a:extLst>
          </p:cNvPr>
          <p:cNvCxnSpPr>
            <a:cxnSpLocks/>
          </p:cNvCxnSpPr>
          <p:nvPr userDrawn="1"/>
        </p:nvCxnSpPr>
        <p:spPr>
          <a:xfrm>
            <a:off x="690563" y="1238158"/>
            <a:ext cx="7996238" cy="0"/>
          </a:xfrm>
          <a:prstGeom prst="line">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490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90563" y="173610"/>
            <a:ext cx="7996238" cy="549537"/>
          </a:xfrm>
          <a:prstGeom prst="rect">
            <a:avLst/>
          </a:prstGeom>
          <a:noFill/>
          <a:ln>
            <a:noFill/>
          </a:ln>
        </p:spPr>
        <p:txBody>
          <a:bodyPr wrap="square" lIns="91425" tIns="91425" rIns="91425" bIns="91425" anchor="t" anchorCtr="0"/>
          <a:lstStyle>
            <a:lvl1pPr marL="0" marR="0" lvl="0" indent="0" algn="l" rtl="0">
              <a:spcBef>
                <a:spcPts val="0"/>
              </a:spcBef>
              <a:buClr>
                <a:srgbClr val="B01C32"/>
              </a:buClr>
              <a:buFont typeface="Century Gothic"/>
              <a:buNone/>
              <a:defRPr sz="2800" b="0" i="0" u="none" strike="noStrike" cap="none">
                <a:solidFill>
                  <a:srgbClr val="B01C3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8" name="Shape 18"/>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body" idx="1"/>
          </p:nvPr>
        </p:nvSpPr>
        <p:spPr>
          <a:xfrm>
            <a:off x="690563" y="983848"/>
            <a:ext cx="7922759" cy="5237545"/>
          </a:xfrm>
          <a:prstGeom prst="rect">
            <a:avLst/>
          </a:prstGeom>
          <a:noFill/>
          <a:ln>
            <a:noFill/>
          </a:ln>
        </p:spPr>
        <p:txBody>
          <a:bodyPr wrap="square" lIns="91425" tIns="91425" rIns="91425" bIns="91425" anchor="t" anchorCtr="0"/>
          <a:lstStyle>
            <a:lvl1pPr marL="342886" marR="0" lvl="0" indent="-165086" algn="l" rtl="0">
              <a:lnSpc>
                <a:spcPct val="130000"/>
              </a:lnSpc>
              <a:spcBef>
                <a:spcPts val="560"/>
              </a:spcBef>
              <a:buClr>
                <a:srgbClr val="595959"/>
              </a:buClr>
              <a:buSzPct val="100000"/>
              <a:buFont typeface="Arial"/>
              <a:buChar char="•"/>
              <a:defRPr sz="2600" b="0" i="0" u="none" strike="noStrike" cap="none">
                <a:solidFill>
                  <a:srgbClr val="595959"/>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26935"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4pPr>
            <a:lvl5pPr marL="2057318" marR="0" lvl="4" indent="-126918"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5pPr>
            <a:lvl6pPr marL="2514499" marR="0" lvl="5" indent="-12689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681" marR="0" lvl="6" indent="-12688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63" marR="0" lvl="7" indent="-12686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45" marR="0" lvl="8" indent="-12684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ransition Slide 1">
    <p:bg>
      <p:bgPr>
        <a:gradFill>
          <a:gsLst>
            <a:gs pos="0">
              <a:srgbClr val="AC1829"/>
            </a:gs>
            <a:gs pos="100000">
              <a:srgbClr val="A21727"/>
            </a:gs>
          </a:gsLst>
          <a:path path="circle">
            <a:fillToRect l="50000" t="50000" r="50000" b="50000"/>
          </a:path>
          <a:tileRect/>
        </a:gradFill>
        <a:effectLst/>
      </p:bgPr>
    </p:bg>
    <p:spTree>
      <p:nvGrpSpPr>
        <p:cNvPr id="1" name="Shape 27"/>
        <p:cNvGrpSpPr/>
        <p:nvPr/>
      </p:nvGrpSpPr>
      <p:grpSpPr>
        <a:xfrm>
          <a:off x="0" y="0"/>
          <a:ext cx="0" cy="0"/>
          <a:chOff x="0" y="0"/>
          <a:chExt cx="0" cy="0"/>
        </a:xfrm>
      </p:grpSpPr>
      <p:cxnSp>
        <p:nvCxnSpPr>
          <p:cNvPr id="28" name="Shape 28"/>
          <p:cNvCxnSpPr/>
          <p:nvPr/>
        </p:nvCxnSpPr>
        <p:spPr>
          <a:xfrm rot="10800000" flipH="1">
            <a:off x="2271118" y="3944937"/>
            <a:ext cx="4572000" cy="5292"/>
          </a:xfrm>
          <a:prstGeom prst="straightConnector1">
            <a:avLst/>
          </a:prstGeom>
          <a:noFill/>
          <a:ln w="9525" cap="flat" cmpd="sng">
            <a:solidFill>
              <a:schemeClr val="lt1"/>
            </a:solidFill>
            <a:prstDash val="solid"/>
            <a:round/>
            <a:headEnd type="none" w="med" len="med"/>
            <a:tailEnd type="none" w="med" len="med"/>
          </a:ln>
        </p:spPr>
      </p:cxnSp>
      <p:sp>
        <p:nvSpPr>
          <p:cNvPr id="29" name="Shape 29"/>
          <p:cNvSpPr txBox="1">
            <a:spLocks noGrp="1"/>
          </p:cNvSpPr>
          <p:nvPr>
            <p:ph type="body" idx="1"/>
          </p:nvPr>
        </p:nvSpPr>
        <p:spPr>
          <a:xfrm>
            <a:off x="2271118" y="2622098"/>
            <a:ext cx="4572000" cy="1436688"/>
          </a:xfrm>
          <a:prstGeom prst="rect">
            <a:avLst/>
          </a:prstGeom>
          <a:noFill/>
          <a:ln>
            <a:noFill/>
          </a:ln>
        </p:spPr>
        <p:txBody>
          <a:bodyPr wrap="square" lIns="91425" tIns="91425" rIns="91425" bIns="91425" anchor="t" anchorCtr="0"/>
          <a:lstStyle>
            <a:lvl1pPr marL="0" marR="0" lvl="0" indent="0" algn="ctr" rtl="0">
              <a:spcBef>
                <a:spcPts val="1000"/>
              </a:spcBef>
              <a:buClr>
                <a:schemeClr val="lt1"/>
              </a:buClr>
              <a:buFont typeface="Arial"/>
              <a:buChar char="●"/>
              <a:defRPr sz="5000" b="0"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1620478" y="6555771"/>
            <a:ext cx="744471" cy="25400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1"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3"/>
          </p:nvPr>
        </p:nvSpPr>
        <p:spPr>
          <a:xfrm>
            <a:off x="2589754" y="6555771"/>
            <a:ext cx="744471" cy="25400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1"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4"/>
          </p:nvPr>
        </p:nvSpPr>
        <p:spPr>
          <a:xfrm>
            <a:off x="3559030" y="6555771"/>
            <a:ext cx="744471" cy="25400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1"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p:nvPr/>
        </p:nvSpPr>
        <p:spPr>
          <a:xfrm>
            <a:off x="6538348" y="6548036"/>
            <a:ext cx="2605653" cy="20774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750" b="1" i="0" u="none" strike="noStrike" cap="none">
                <a:solidFill>
                  <a:schemeClr val="lt1"/>
                </a:solidFill>
                <a:latin typeface="Century Gothic"/>
                <a:ea typeface="Century Gothic"/>
                <a:cs typeface="Century Gothic"/>
                <a:sym typeface="Century Gothic"/>
              </a:rPr>
              <a:t>©UNIVERSITY OF UTAH HEALTH, 2017</a:t>
            </a:r>
          </a:p>
        </p:txBody>
      </p:sp>
      <p:pic>
        <p:nvPicPr>
          <p:cNvPr id="34" name="Shape 34"/>
          <p:cNvPicPr preferRelativeResize="0"/>
          <p:nvPr/>
        </p:nvPicPr>
        <p:blipFill rotWithShape="1">
          <a:blip r:embed="rId2">
            <a:alphaModFix/>
          </a:blip>
          <a:srcRect/>
          <a:stretch/>
        </p:blipFill>
        <p:spPr>
          <a:xfrm>
            <a:off x="3581248" y="4175760"/>
            <a:ext cx="1930969" cy="507503"/>
          </a:xfrm>
          <a:prstGeom prst="rect">
            <a:avLst/>
          </a:prstGeom>
          <a:noFill/>
          <a:ln>
            <a:noFill/>
          </a:ln>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ransition Slide 2">
    <p:bg>
      <p:bgPr>
        <a:solidFill>
          <a:schemeClr val="lt1"/>
        </a:solidFill>
        <a:effectLst/>
      </p:bgPr>
    </p:bg>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mt="30000"/>
          </a:blip>
          <a:srcRect t="2729" r="3587" b="761"/>
          <a:stretch/>
        </p:blipFill>
        <p:spPr>
          <a:xfrm>
            <a:off x="1" y="-6966"/>
            <a:ext cx="9135161" cy="6810048"/>
          </a:xfrm>
          <a:prstGeom prst="rect">
            <a:avLst/>
          </a:prstGeom>
          <a:noFill/>
          <a:ln>
            <a:noFill/>
          </a:ln>
        </p:spPr>
      </p:pic>
      <p:sp>
        <p:nvSpPr>
          <p:cNvPr id="37" name="Shape 37"/>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sp>
        <p:nvSpPr>
          <p:cNvPr id="38" name="Shape 38"/>
          <p:cNvSpPr txBox="1">
            <a:spLocks noGrp="1"/>
          </p:cNvSpPr>
          <p:nvPr>
            <p:ph type="body" idx="1"/>
          </p:nvPr>
        </p:nvSpPr>
        <p:spPr>
          <a:xfrm>
            <a:off x="2271118" y="2622098"/>
            <a:ext cx="4572000" cy="1436688"/>
          </a:xfrm>
          <a:prstGeom prst="rect">
            <a:avLst/>
          </a:prstGeom>
          <a:noFill/>
          <a:ln>
            <a:noFill/>
          </a:ln>
        </p:spPr>
        <p:txBody>
          <a:bodyPr wrap="square" lIns="91425" tIns="91425" rIns="91425" bIns="91425" anchor="t" anchorCtr="0"/>
          <a:lstStyle>
            <a:lvl1pPr marL="0" marR="0" lvl="0" indent="0" algn="ctr" rtl="0">
              <a:spcBef>
                <a:spcPts val="1000"/>
              </a:spcBef>
              <a:buClr>
                <a:srgbClr val="A21727"/>
              </a:buClr>
              <a:buFont typeface="Arial"/>
              <a:buChar char="●"/>
              <a:defRPr sz="5000" b="0" i="0" u="none" strike="noStrike" cap="none">
                <a:solidFill>
                  <a:srgbClr val="A21727"/>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39" name="Shape 39"/>
          <p:cNvCxnSpPr/>
          <p:nvPr/>
        </p:nvCxnSpPr>
        <p:spPr>
          <a:xfrm rot="10800000" flipH="1">
            <a:off x="2271118" y="3944937"/>
            <a:ext cx="4572000" cy="5292"/>
          </a:xfrm>
          <a:prstGeom prst="straightConnector1">
            <a:avLst/>
          </a:prstGeom>
          <a:noFill/>
          <a:ln w="9525" cap="flat" cmpd="sng">
            <a:solidFill>
              <a:srgbClr val="B01C32"/>
            </a:solidFill>
            <a:prstDash val="solid"/>
            <a:round/>
            <a:headEnd type="none" w="med" len="med"/>
            <a:tailEnd type="none" w="med" len="med"/>
          </a:ln>
        </p:spPr>
      </p:cxnSp>
      <p:sp>
        <p:nvSpPr>
          <p:cNvPr id="40" name="Shape 40"/>
          <p:cNvSpPr txBox="1">
            <a:spLocks noGrp="1"/>
          </p:cNvSpPr>
          <p:nvPr>
            <p:ph type="body" idx="2"/>
          </p:nvPr>
        </p:nvSpPr>
        <p:spPr>
          <a:xfrm>
            <a:off x="1620329" y="6552021"/>
            <a:ext cx="744141" cy="254000"/>
          </a:xfrm>
          <a:prstGeom prst="rect">
            <a:avLst/>
          </a:prstGeom>
          <a:noFill/>
          <a:ln>
            <a:noFill/>
          </a:ln>
        </p:spPr>
        <p:txBody>
          <a:bodyPr wrap="square" lIns="91425" tIns="91425" rIns="91425" bIns="91425" anchor="t" anchorCtr="0"/>
          <a:lstStyle>
            <a:lvl1pPr marL="0" marR="0" lvl="0" indent="0" algn="l" rtl="0">
              <a:spcBef>
                <a:spcPts val="150"/>
              </a:spcBef>
              <a:buClr>
                <a:srgbClr val="A21727"/>
              </a:buClr>
              <a:buFont typeface="Arial"/>
              <a:buChar char="●"/>
              <a:defRPr sz="750" b="1" i="0" u="none" strike="noStrike" cap="none">
                <a:solidFill>
                  <a:srgbClr val="A21727"/>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2589754" y="6552021"/>
            <a:ext cx="744141" cy="254000"/>
          </a:xfrm>
          <a:prstGeom prst="rect">
            <a:avLst/>
          </a:prstGeom>
          <a:noFill/>
          <a:ln>
            <a:noFill/>
          </a:ln>
        </p:spPr>
        <p:txBody>
          <a:bodyPr wrap="square" lIns="91425" tIns="91425" rIns="91425" bIns="91425" anchor="t" anchorCtr="0"/>
          <a:lstStyle>
            <a:lvl1pPr marL="0" marR="0" lvl="0" indent="0" algn="l" rtl="0">
              <a:spcBef>
                <a:spcPts val="150"/>
              </a:spcBef>
              <a:buClr>
                <a:srgbClr val="A21727"/>
              </a:buClr>
              <a:buFont typeface="Arial"/>
              <a:buChar char="●"/>
              <a:defRPr sz="750" b="1" i="0" u="none" strike="noStrike" cap="none">
                <a:solidFill>
                  <a:srgbClr val="A21727"/>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3559360" y="6552021"/>
            <a:ext cx="744141" cy="254000"/>
          </a:xfrm>
          <a:prstGeom prst="rect">
            <a:avLst/>
          </a:prstGeom>
          <a:noFill/>
          <a:ln>
            <a:noFill/>
          </a:ln>
        </p:spPr>
        <p:txBody>
          <a:bodyPr wrap="square" lIns="91425" tIns="91425" rIns="91425" bIns="91425" anchor="t" anchorCtr="0"/>
          <a:lstStyle>
            <a:lvl1pPr marL="0" marR="0" lvl="0" indent="0" algn="l" rtl="0">
              <a:spcBef>
                <a:spcPts val="150"/>
              </a:spcBef>
              <a:buClr>
                <a:srgbClr val="A21727"/>
              </a:buClr>
              <a:buFont typeface="Arial"/>
              <a:buChar char="●"/>
              <a:defRPr sz="750" b="1" i="0" u="none" strike="noStrike" cap="none">
                <a:solidFill>
                  <a:srgbClr val="A21727"/>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txBox="1"/>
          <p:nvPr/>
        </p:nvSpPr>
        <p:spPr>
          <a:xfrm>
            <a:off x="6538348" y="6548036"/>
            <a:ext cx="2605653" cy="20774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750" b="1" i="0" u="none" strike="noStrike" cap="none">
                <a:solidFill>
                  <a:srgbClr val="A21727"/>
                </a:solidFill>
                <a:latin typeface="Century Gothic"/>
                <a:ea typeface="Century Gothic"/>
                <a:cs typeface="Century Gothic"/>
                <a:sym typeface="Century Gothic"/>
              </a:rPr>
              <a:t>©UNIVERSITY OF UTAH HEALTH, 2017</a:t>
            </a:r>
          </a:p>
        </p:txBody>
      </p:sp>
      <p:pic>
        <p:nvPicPr>
          <p:cNvPr id="44" name="Shape 44"/>
          <p:cNvPicPr preferRelativeResize="0"/>
          <p:nvPr/>
        </p:nvPicPr>
        <p:blipFill rotWithShape="1">
          <a:blip r:embed="rId3">
            <a:alphaModFix/>
          </a:blip>
          <a:srcRect/>
          <a:stretch/>
        </p:blipFill>
        <p:spPr>
          <a:xfrm>
            <a:off x="3572087" y="4267200"/>
            <a:ext cx="1962435" cy="515226"/>
          </a:xfrm>
          <a:prstGeom prst="rect">
            <a:avLst/>
          </a:prstGeom>
          <a:noFill/>
          <a:ln>
            <a:noFill/>
          </a:ln>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and Footer">
    <p:spTree>
      <p:nvGrpSpPr>
        <p:cNvPr id="1" name="Shape 45"/>
        <p:cNvGrpSpPr/>
        <p:nvPr/>
      </p:nvGrpSpPr>
      <p:grpSpPr>
        <a:xfrm>
          <a:off x="0" y="0"/>
          <a:ext cx="0" cy="0"/>
          <a:chOff x="0" y="0"/>
          <a:chExt cx="0" cy="0"/>
        </a:xfrm>
      </p:grpSpPr>
      <p:sp>
        <p:nvSpPr>
          <p:cNvPr id="46" name="Shape 46"/>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pic>
        <p:nvPicPr>
          <p:cNvPr id="53" name="Shape 53"/>
          <p:cNvPicPr preferRelativeResize="0"/>
          <p:nvPr/>
        </p:nvPicPr>
        <p:blipFill rotWithShape="1">
          <a:blip r:embed="rId2">
            <a:alphaModFix/>
          </a:blip>
          <a:srcRect/>
          <a:stretch/>
        </p:blipFill>
        <p:spPr>
          <a:xfrm>
            <a:off x="381001" y="6431280"/>
            <a:ext cx="1112744" cy="292544"/>
          </a:xfrm>
          <a:prstGeom prst="rect">
            <a:avLst/>
          </a:prstGeom>
          <a:noFill/>
          <a:ln>
            <a:noFill/>
          </a:ln>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Two Column Text/Title and One Column with Photo">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90563" y="578735"/>
            <a:ext cx="7996238" cy="549537"/>
          </a:xfrm>
          <a:prstGeom prst="rect">
            <a:avLst/>
          </a:prstGeom>
          <a:noFill/>
          <a:ln>
            <a:noFill/>
          </a:ln>
        </p:spPr>
        <p:txBody>
          <a:bodyPr wrap="square" lIns="91425" tIns="91425" rIns="91425" bIns="91425" anchor="t" anchorCtr="0"/>
          <a:lstStyle>
            <a:lvl1pPr marL="0" marR="0" lvl="0" indent="0" algn="l" rtl="0">
              <a:spcBef>
                <a:spcPts val="0"/>
              </a:spcBef>
              <a:buClr>
                <a:srgbClr val="B01C32"/>
              </a:buClr>
              <a:buFont typeface="Century Gothic"/>
              <a:buNone/>
              <a:defRPr sz="2800" b="0" i="0" u="none" strike="noStrike" cap="none">
                <a:solidFill>
                  <a:srgbClr val="B01C3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sp>
        <p:nvSpPr>
          <p:cNvPr id="67" name="Shape 67"/>
          <p:cNvSpPr txBox="1">
            <a:spLocks noGrp="1"/>
          </p:cNvSpPr>
          <p:nvPr>
            <p:ph type="body" idx="1"/>
          </p:nvPr>
        </p:nvSpPr>
        <p:spPr>
          <a:xfrm>
            <a:off x="690563" y="1762390"/>
            <a:ext cx="3787393" cy="4459003"/>
          </a:xfrm>
          <a:prstGeom prst="rect">
            <a:avLst/>
          </a:prstGeom>
          <a:noFill/>
          <a:ln>
            <a:noFill/>
          </a:ln>
        </p:spPr>
        <p:txBody>
          <a:bodyPr wrap="square" lIns="91425" tIns="91425" rIns="91425" bIns="91425" anchor="t" anchorCtr="0"/>
          <a:lstStyle>
            <a:lvl1pPr marL="342886" marR="0" lvl="0" indent="-165086" algn="l" rtl="0">
              <a:spcBef>
                <a:spcPts val="560"/>
              </a:spcBef>
              <a:buClr>
                <a:srgbClr val="595959"/>
              </a:buClr>
              <a:buSzPct val="100000"/>
              <a:buFont typeface="Arial"/>
              <a:buChar char="•"/>
              <a:defRPr sz="2800" b="0" i="0" u="none" strike="noStrike" cap="none">
                <a:solidFill>
                  <a:srgbClr val="595959"/>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26935"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4pPr>
            <a:lvl5pPr marL="2057318" marR="0" lvl="4" indent="-126918"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5pPr>
            <a:lvl6pPr marL="2514499" marR="0" lvl="5" indent="-12689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681" marR="0" lvl="6" indent="-12688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63" marR="0" lvl="7" indent="-12686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45" marR="0" lvl="8" indent="-12684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5"/>
          </p:nvPr>
        </p:nvSpPr>
        <p:spPr>
          <a:xfrm>
            <a:off x="4899408" y="1762390"/>
            <a:ext cx="3787393" cy="4459003"/>
          </a:xfrm>
          <a:prstGeom prst="rect">
            <a:avLst/>
          </a:prstGeom>
          <a:noFill/>
          <a:ln>
            <a:noFill/>
          </a:ln>
        </p:spPr>
        <p:txBody>
          <a:bodyPr wrap="square" lIns="91425" tIns="91425" rIns="91425" bIns="91425" anchor="t" anchorCtr="0"/>
          <a:lstStyle>
            <a:lvl1pPr marL="342886" marR="0" lvl="0" indent="-165086" algn="l" rtl="0">
              <a:spcBef>
                <a:spcPts val="560"/>
              </a:spcBef>
              <a:buClr>
                <a:srgbClr val="595959"/>
              </a:buClr>
              <a:buSzPct val="100000"/>
              <a:buFont typeface="Arial"/>
              <a:buChar char="•"/>
              <a:defRPr sz="2800" b="0" i="0" u="none" strike="noStrike" cap="none">
                <a:solidFill>
                  <a:srgbClr val="595959"/>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26935"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4pPr>
            <a:lvl5pPr marL="2057318" marR="0" lvl="4" indent="-126918" algn="l" rtl="0">
              <a:spcBef>
                <a:spcPts val="360"/>
              </a:spcBef>
              <a:buClr>
                <a:srgbClr val="595959"/>
              </a:buClr>
              <a:buSzPct val="100000"/>
              <a:buFont typeface="Arial"/>
              <a:buChar char="»"/>
              <a:defRPr sz="1800" b="0" i="0" u="none" strike="noStrike" cap="none">
                <a:solidFill>
                  <a:srgbClr val="595959"/>
                </a:solidFill>
                <a:latin typeface="Century Gothic"/>
                <a:ea typeface="Century Gothic"/>
                <a:cs typeface="Century Gothic"/>
                <a:sym typeface="Century Gothic"/>
              </a:defRPr>
            </a:lvl5pPr>
            <a:lvl6pPr marL="2514499" marR="0" lvl="5" indent="-126899"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681" marR="0" lvl="6" indent="-12688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863" marR="0" lvl="7" indent="-12686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045" marR="0" lvl="8" indent="-126844"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Shape 75"/>
          <p:cNvPicPr preferRelativeResize="0"/>
          <p:nvPr/>
        </p:nvPicPr>
        <p:blipFill rotWithShape="1">
          <a:blip r:embed="rId2">
            <a:alphaModFix/>
          </a:blip>
          <a:srcRect/>
          <a:stretch/>
        </p:blipFill>
        <p:spPr>
          <a:xfrm>
            <a:off x="381001" y="6431280"/>
            <a:ext cx="1112744" cy="292544"/>
          </a:xfrm>
          <a:prstGeom prst="rect">
            <a:avLst/>
          </a:prstGeom>
          <a:noFill/>
          <a:ln>
            <a:noFill/>
          </a:ln>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Photo Collage">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90563" y="578735"/>
            <a:ext cx="7996238" cy="549537"/>
          </a:xfrm>
          <a:prstGeom prst="rect">
            <a:avLst/>
          </a:prstGeom>
          <a:noFill/>
          <a:ln>
            <a:noFill/>
          </a:ln>
        </p:spPr>
        <p:txBody>
          <a:bodyPr wrap="square" lIns="91425" tIns="91425" rIns="91425" bIns="91425" anchor="t" anchorCtr="0"/>
          <a:lstStyle>
            <a:lvl1pPr marL="0" marR="0" lvl="0" indent="0" algn="l" rtl="0">
              <a:spcBef>
                <a:spcPts val="0"/>
              </a:spcBef>
              <a:buClr>
                <a:srgbClr val="B01C32"/>
              </a:buClr>
              <a:buFont typeface="Century Gothic"/>
              <a:buNone/>
              <a:defRPr sz="2800" b="0" i="0" u="none" strike="noStrike" cap="none">
                <a:solidFill>
                  <a:srgbClr val="B01C3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p:nvPr/>
        </p:nvSpPr>
        <p:spPr>
          <a:xfrm>
            <a:off x="0" y="0"/>
            <a:ext cx="79375" cy="6918854"/>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cxnSp>
        <p:nvCxnSpPr>
          <p:cNvPr id="82" name="Shape 82"/>
          <p:cNvCxnSpPr/>
          <p:nvPr/>
        </p:nvCxnSpPr>
        <p:spPr>
          <a:xfrm>
            <a:off x="1610321" y="6547115"/>
            <a:ext cx="7954367" cy="0"/>
          </a:xfrm>
          <a:prstGeom prst="straightConnector1">
            <a:avLst/>
          </a:prstGeom>
          <a:noFill/>
          <a:ln w="12700" cap="flat" cmpd="sng">
            <a:solidFill>
              <a:srgbClr val="A21727"/>
            </a:solidFill>
            <a:prstDash val="solid"/>
            <a:round/>
            <a:headEnd type="none" w="med" len="med"/>
            <a:tailEnd type="none" w="med" len="med"/>
          </a:ln>
        </p:spPr>
      </p:cxnSp>
      <p:sp>
        <p:nvSpPr>
          <p:cNvPr id="83" name="Shape 83"/>
          <p:cNvSpPr/>
          <p:nvPr/>
        </p:nvSpPr>
        <p:spPr>
          <a:xfrm>
            <a:off x="-203657" y="1348889"/>
            <a:ext cx="9580602" cy="4862859"/>
          </a:xfrm>
          <a:prstGeom prst="rect">
            <a:avLst/>
          </a:prstGeom>
          <a:solidFill>
            <a:srgbClr val="A21727"/>
          </a:solidFill>
          <a:ln>
            <a:noFill/>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Shape 85"/>
          <p:cNvSpPr txBox="1"/>
          <p:nvPr/>
        </p:nvSpPr>
        <p:spPr>
          <a:xfrm>
            <a:off x="6538348" y="6548036"/>
            <a:ext cx="2605653" cy="20774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750" b="1" i="0" u="none" strike="noStrike" cap="none">
                <a:solidFill>
                  <a:srgbClr val="A21727"/>
                </a:solidFill>
                <a:latin typeface="Century Gothic"/>
                <a:ea typeface="Century Gothic"/>
                <a:cs typeface="Century Gothic"/>
                <a:sym typeface="Century Gothic"/>
              </a:rPr>
              <a:t>©UNIVERSITY OF UTAH HEALTH, 2017</a:t>
            </a:r>
          </a:p>
        </p:txBody>
      </p:sp>
      <p:pic>
        <p:nvPicPr>
          <p:cNvPr id="86" name="Shape 86"/>
          <p:cNvPicPr preferRelativeResize="0"/>
          <p:nvPr/>
        </p:nvPicPr>
        <p:blipFill rotWithShape="1">
          <a:blip r:embed="rId2">
            <a:alphaModFix/>
          </a:blip>
          <a:srcRect/>
          <a:stretch/>
        </p:blipFill>
        <p:spPr>
          <a:xfrm>
            <a:off x="381001" y="6431280"/>
            <a:ext cx="1112744" cy="292544"/>
          </a:xfrm>
          <a:prstGeom prst="rect">
            <a:avLst/>
          </a:prstGeom>
          <a:noFill/>
          <a:ln>
            <a:noFill/>
          </a:ln>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Slide">
    <p:bg>
      <p:bgPr>
        <a:gradFill>
          <a:gsLst>
            <a:gs pos="0">
              <a:srgbClr val="333333"/>
            </a:gs>
            <a:gs pos="60000">
              <a:srgbClr val="333333"/>
            </a:gs>
            <a:gs pos="100000">
              <a:srgbClr val="1E1E1E"/>
            </a:gs>
          </a:gsLst>
          <a:path path="circle">
            <a:fillToRect l="50000" t="50000" r="50000" b="50000"/>
          </a:path>
          <a:tileRect/>
        </a:gradFill>
        <a:effectLst/>
      </p:bgPr>
    </p:bg>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563789" y="2887927"/>
            <a:ext cx="8024813" cy="1143000"/>
          </a:xfrm>
          <a:prstGeom prst="rect">
            <a:avLst/>
          </a:prstGeom>
          <a:noFill/>
          <a:ln>
            <a:noFill/>
          </a:ln>
        </p:spPr>
        <p:txBody>
          <a:bodyPr wrap="square" lIns="91425" tIns="91425" rIns="91425" bIns="91425" anchor="t" anchorCtr="0"/>
          <a:lstStyle>
            <a:lvl1pPr marL="0" marR="0" lvl="0" indent="0" algn="l" rtl="0">
              <a:spcBef>
                <a:spcPts val="560"/>
              </a:spcBef>
              <a:buClr>
                <a:schemeClr val="lt1"/>
              </a:buClr>
              <a:buFont typeface="Arial"/>
              <a:buChar char="●"/>
              <a:defRPr sz="2800" b="0"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4575968" y="4255824"/>
            <a:ext cx="4012407" cy="305593"/>
          </a:xfrm>
          <a:prstGeom prst="rect">
            <a:avLst/>
          </a:prstGeom>
          <a:noFill/>
          <a:ln>
            <a:noFill/>
          </a:ln>
        </p:spPr>
        <p:txBody>
          <a:bodyPr wrap="square" lIns="91425" tIns="91425" rIns="91425" bIns="91425" anchor="t" anchorCtr="0"/>
          <a:lstStyle>
            <a:lvl1pPr marL="0" marR="0" lvl="0" indent="0" algn="r" rtl="0">
              <a:spcBef>
                <a:spcPts val="225"/>
              </a:spcBef>
              <a:buClr>
                <a:schemeClr val="lt1"/>
              </a:buClr>
              <a:buFont typeface="Arial"/>
              <a:buChar char="●"/>
              <a:defRPr sz="1125" b="0" i="1"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3"/>
          </p:nvPr>
        </p:nvSpPr>
        <p:spPr>
          <a:xfrm>
            <a:off x="1620478" y="6555771"/>
            <a:ext cx="744471" cy="25400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1"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4"/>
          </p:nvPr>
        </p:nvSpPr>
        <p:spPr>
          <a:xfrm>
            <a:off x="2589754" y="6555771"/>
            <a:ext cx="744471" cy="25400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1"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5"/>
          </p:nvPr>
        </p:nvSpPr>
        <p:spPr>
          <a:xfrm>
            <a:off x="3559030" y="6555771"/>
            <a:ext cx="744471" cy="25400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1"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95" name="Shape 95"/>
          <p:cNvCxnSpPr/>
          <p:nvPr/>
        </p:nvCxnSpPr>
        <p:spPr>
          <a:xfrm>
            <a:off x="1610321" y="6547115"/>
            <a:ext cx="7954367" cy="0"/>
          </a:xfrm>
          <a:prstGeom prst="straightConnector1">
            <a:avLst/>
          </a:prstGeom>
          <a:noFill/>
          <a:ln w="12700" cap="flat" cmpd="sng">
            <a:solidFill>
              <a:schemeClr val="lt1"/>
            </a:solidFill>
            <a:prstDash val="solid"/>
            <a:round/>
            <a:headEnd type="none" w="med" len="med"/>
            <a:tailEnd type="none" w="med" len="med"/>
          </a:ln>
        </p:spPr>
      </p:cxnSp>
      <p:sp>
        <p:nvSpPr>
          <p:cNvPr id="96" name="Shape 96"/>
          <p:cNvSpPr/>
          <p:nvPr/>
        </p:nvSpPr>
        <p:spPr>
          <a:xfrm>
            <a:off x="0" y="1"/>
            <a:ext cx="79375" cy="6858000"/>
          </a:xfrm>
          <a:prstGeom prst="rect">
            <a:avLst/>
          </a:prstGeom>
          <a:solidFill>
            <a:srgbClr val="AF282C">
              <a:alpha val="80000"/>
            </a:srgbClr>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2880" b="0" i="0" u="none" strike="noStrike" cap="none">
              <a:solidFill>
                <a:schemeClr val="lt1"/>
              </a:solidFill>
              <a:latin typeface="Calibri"/>
              <a:ea typeface="Calibri"/>
              <a:cs typeface="Calibri"/>
              <a:sym typeface="Calibri"/>
            </a:endParaRPr>
          </a:p>
        </p:txBody>
      </p:sp>
      <p:sp>
        <p:nvSpPr>
          <p:cNvPr id="97" name="Shape 97"/>
          <p:cNvSpPr txBox="1">
            <a:spLocks noGrp="1"/>
          </p:cNvSpPr>
          <p:nvPr>
            <p:ph type="body" idx="6"/>
          </p:nvPr>
        </p:nvSpPr>
        <p:spPr>
          <a:xfrm>
            <a:off x="4303501" y="6238875"/>
            <a:ext cx="4840500" cy="308240"/>
          </a:xfrm>
          <a:prstGeom prst="rect">
            <a:avLst/>
          </a:prstGeom>
          <a:noFill/>
          <a:ln>
            <a:noFill/>
          </a:ln>
        </p:spPr>
        <p:txBody>
          <a:bodyPr wrap="square" lIns="91425" tIns="91425" rIns="91425" bIns="91425" anchor="t" anchorCtr="0"/>
          <a:lstStyle>
            <a:lvl1pPr marL="0" marR="0" lvl="0" indent="0" algn="l" rtl="0">
              <a:spcBef>
                <a:spcPts val="150"/>
              </a:spcBef>
              <a:buClr>
                <a:schemeClr val="lt1"/>
              </a:buClr>
              <a:buFont typeface="Arial"/>
              <a:buChar char="●"/>
              <a:defRPr sz="750" b="0" i="0" u="none" strike="noStrike" cap="none">
                <a:solidFill>
                  <a:schemeClr val="lt1"/>
                </a:solidFill>
                <a:latin typeface="Century Gothic"/>
                <a:ea typeface="Century Gothic"/>
                <a:cs typeface="Century Gothic"/>
                <a:sym typeface="Century Gothic"/>
              </a:defRPr>
            </a:lvl1pPr>
            <a:lvl2pPr marL="742920" marR="0" lvl="1" indent="-146020" algn="l" rtl="0">
              <a:spcBef>
                <a:spcPts val="480"/>
              </a:spcBef>
              <a:buClr>
                <a:srgbClr val="595959"/>
              </a:buClr>
              <a:buSzPct val="100000"/>
              <a:buFont typeface="Arial"/>
              <a:buChar char="–"/>
              <a:defRPr sz="2400" b="0" i="0" u="none" strike="noStrike" cap="none">
                <a:solidFill>
                  <a:srgbClr val="595959"/>
                </a:solidFill>
                <a:latin typeface="Century Gothic"/>
                <a:ea typeface="Century Gothic"/>
                <a:cs typeface="Century Gothic"/>
                <a:sym typeface="Century Gothic"/>
              </a:defRPr>
            </a:lvl2pPr>
            <a:lvl3pPr marL="1142954" marR="0" lvl="2" indent="-114253" algn="l" rtl="0">
              <a:spcBef>
                <a:spcPts val="400"/>
              </a:spcBef>
              <a:buClr>
                <a:srgbClr val="595959"/>
              </a:buClr>
              <a:buSzPct val="100000"/>
              <a:buFont typeface="Arial"/>
              <a:buChar char="•"/>
              <a:defRPr sz="2000" b="0" i="0" u="none" strike="noStrike" cap="none">
                <a:solidFill>
                  <a:srgbClr val="595959"/>
                </a:solidFill>
                <a:latin typeface="Century Gothic"/>
                <a:ea typeface="Century Gothic"/>
                <a:cs typeface="Century Gothic"/>
                <a:sym typeface="Century Gothic"/>
              </a:defRPr>
            </a:lvl3pPr>
            <a:lvl4pPr marL="1600136" marR="0" lvl="3" indent="-139635" algn="l" rtl="0">
              <a:spcBef>
                <a:spcPts val="320"/>
              </a:spcBef>
              <a:buClr>
                <a:srgbClr val="595959"/>
              </a:buClr>
              <a:buSzPct val="100000"/>
              <a:buFont typeface="Arial"/>
              <a:buChar char="–"/>
              <a:defRPr sz="1600" b="0" i="0" u="none" strike="noStrike" cap="none">
                <a:solidFill>
                  <a:srgbClr val="595959"/>
                </a:solidFill>
                <a:latin typeface="Century Gothic"/>
                <a:ea typeface="Century Gothic"/>
                <a:cs typeface="Century Gothic"/>
                <a:sym typeface="Century Gothic"/>
              </a:defRPr>
            </a:lvl4pPr>
            <a:lvl5pPr marL="2057318" marR="0" lvl="4" indent="-165018" algn="l" rtl="0">
              <a:spcBef>
                <a:spcPts val="240"/>
              </a:spcBef>
              <a:buClr>
                <a:srgbClr val="595959"/>
              </a:buClr>
              <a:buSzPct val="100000"/>
              <a:buFont typeface="Arial"/>
              <a:buChar char="»"/>
              <a:defRPr sz="1200" b="0" i="0" u="none" strike="noStrike" cap="none">
                <a:solidFill>
                  <a:srgbClr val="595959"/>
                </a:solidFill>
                <a:latin typeface="Century Gothic"/>
                <a:ea typeface="Century Gothic"/>
                <a:cs typeface="Century Gothic"/>
                <a:sym typeface="Century Gothic"/>
              </a:defRPr>
            </a:lvl5pPr>
            <a:lvl6pPr marL="2514499" marR="0" lvl="5" indent="-114199"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681" marR="0" lvl="6" indent="-11418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863" marR="0" lvl="7" indent="-114163"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045" marR="0" lvl="8" indent="-114144"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p:nvPr/>
        </p:nvSpPr>
        <p:spPr>
          <a:xfrm>
            <a:off x="6538348" y="6548036"/>
            <a:ext cx="2605653" cy="20774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750" b="1" i="0" u="none" strike="noStrike" cap="none">
                <a:solidFill>
                  <a:schemeClr val="lt1"/>
                </a:solidFill>
                <a:latin typeface="Century Gothic"/>
                <a:ea typeface="Century Gothic"/>
                <a:cs typeface="Century Gothic"/>
                <a:sym typeface="Century Gothic"/>
              </a:rPr>
              <a:t>©UNIVERSITY OF UTAH HEALTH, 2017</a:t>
            </a:r>
          </a:p>
        </p:txBody>
      </p:sp>
      <p:pic>
        <p:nvPicPr>
          <p:cNvPr id="99" name="Shape 99"/>
          <p:cNvPicPr preferRelativeResize="0"/>
          <p:nvPr/>
        </p:nvPicPr>
        <p:blipFill rotWithShape="1">
          <a:blip r:embed="rId2">
            <a:alphaModFix/>
          </a:blip>
          <a:srcRect/>
          <a:stretch/>
        </p:blipFill>
        <p:spPr>
          <a:xfrm>
            <a:off x="381000" y="6431280"/>
            <a:ext cx="1094109" cy="287315"/>
          </a:xfrm>
          <a:prstGeom prst="rect">
            <a:avLst/>
          </a:prstGeom>
          <a:noFill/>
          <a:ln>
            <a:noFill/>
          </a:ln>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75" r:id="rId2"/>
    <p:sldLayoutId id="2147483649" r:id="rId3"/>
    <p:sldLayoutId id="2147483650" r:id="rId4"/>
    <p:sldLayoutId id="2147483651" r:id="rId5"/>
    <p:sldLayoutId id="2147483652" r:id="rId6"/>
    <p:sldLayoutId id="2147483654" r:id="rId7"/>
    <p:sldLayoutId id="2147483655" r:id="rId8"/>
    <p:sldLayoutId id="2147483657" r:id="rId9"/>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318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3" r:id="rId5"/>
    <p:sldLayoutId id="2147483667" r:id="rId6"/>
    <p:sldLayoutId id="2147483668" r:id="rId7"/>
    <p:sldLayoutId id="2147483669" r:id="rId8"/>
    <p:sldLayoutId id="2147483670" r:id="rId9"/>
    <p:sldLayoutId id="2147483671" r:id="rId10"/>
    <p:sldLayoutId id="2147483672" r:id="rId11"/>
    <p:sldLayoutId id="214748367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2" rtl="0" eaLnBrk="1" latinLnBrk="0" hangingPunct="1">
        <a:spcBef>
          <a:spcPct val="0"/>
        </a:spcBef>
        <a:buNone/>
        <a:defRPr sz="2800" b="0" i="0" kern="1200" cap="all" baseline="0">
          <a:solidFill>
            <a:srgbClr val="B01C32"/>
          </a:solidFill>
          <a:latin typeface="Century Gothic" charset="0"/>
          <a:ea typeface="+mj-ea"/>
          <a:cs typeface="Avenir Roman"/>
        </a:defRPr>
      </a:lvl1pPr>
    </p:titleStyle>
    <p:bodyStyle>
      <a:lvl1pPr marL="342886" indent="-342886" algn="l" defTabSz="457182" rtl="0" eaLnBrk="1" latinLnBrk="0" hangingPunct="1">
        <a:spcBef>
          <a:spcPct val="20000"/>
        </a:spcBef>
        <a:buFont typeface="Arial"/>
        <a:buChar char="•"/>
        <a:defRPr sz="2800" b="0" i="0" kern="1200" baseline="0">
          <a:solidFill>
            <a:schemeClr val="tx1">
              <a:lumMod val="65000"/>
              <a:lumOff val="35000"/>
            </a:schemeClr>
          </a:solidFill>
          <a:latin typeface="Century Gothic" charset="0"/>
          <a:ea typeface="+mn-ea"/>
          <a:cs typeface="Avenir Roman"/>
        </a:defRPr>
      </a:lvl1pPr>
      <a:lvl2pPr marL="742920" indent="-285739" algn="l" defTabSz="457182"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mn-ea"/>
          <a:cs typeface="Avenir Roman"/>
        </a:defRPr>
      </a:lvl2pPr>
      <a:lvl3pPr marL="1142954" indent="-228591" algn="l" defTabSz="457182" rtl="0" eaLnBrk="1" latinLnBrk="0" hangingPunct="1">
        <a:spcBef>
          <a:spcPct val="20000"/>
        </a:spcBef>
        <a:buFont typeface="Arial"/>
        <a:buChar char="•"/>
        <a:defRPr sz="2000" b="0" i="0" kern="1200" baseline="0">
          <a:solidFill>
            <a:schemeClr val="tx1">
              <a:lumMod val="65000"/>
              <a:lumOff val="35000"/>
            </a:schemeClr>
          </a:solidFill>
          <a:latin typeface="Century Gothic" charset="0"/>
          <a:ea typeface="Century Gothic" charset="0"/>
          <a:cs typeface="Century Gothic" charset="0"/>
        </a:defRPr>
      </a:lvl3pPr>
      <a:lvl4pPr marL="1600136" indent="-228591" algn="l" defTabSz="457182"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Roman"/>
        </a:defRPr>
      </a:lvl4pPr>
      <a:lvl5pPr marL="2057318" indent="-228591" algn="l" defTabSz="457182" rtl="0" eaLnBrk="1" latinLnBrk="0" hangingPunct="1">
        <a:spcBef>
          <a:spcPct val="20000"/>
        </a:spcBef>
        <a:buFont typeface="Arial"/>
        <a:buChar char="»"/>
        <a:defRPr sz="1200" b="0" i="0" kern="1200" baseline="0">
          <a:solidFill>
            <a:schemeClr val="tx1">
              <a:lumMod val="65000"/>
              <a:lumOff val="35000"/>
            </a:schemeClr>
          </a:solidFill>
          <a:latin typeface="Century Gothic" charset="0"/>
          <a:ea typeface="+mn-ea"/>
          <a:cs typeface="Avenir Roman"/>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2">
          <p15:clr>
            <a:srgbClr val="F26B43"/>
          </p15:clr>
        </p15:guide>
        <p15:guide id="2" orient="horz" pos="49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228600" y="1838607"/>
            <a:ext cx="8651631" cy="1848733"/>
          </a:xfrm>
          <a:prstGeom prst="rect">
            <a:avLst/>
          </a:prstGeom>
          <a:noFill/>
          <a:ln>
            <a:noFill/>
          </a:ln>
        </p:spPr>
        <p:txBody>
          <a:bodyPr wrap="square" lIns="91425" tIns="45700" rIns="91425" bIns="45700" anchor="t" anchorCtr="0">
            <a:noAutofit/>
          </a:bodyPr>
          <a:lstStyle/>
          <a:p>
            <a:pPr lvl="0">
              <a:buSzPct val="25000"/>
            </a:pPr>
            <a:r>
              <a:rPr lang="en-US" sz="4000" dirty="0" smtClean="0"/>
              <a:t>Opportunities </a:t>
            </a:r>
            <a:r>
              <a:rPr lang="en-US" sz="4000" dirty="0"/>
              <a:t>to Improve Place of Birth, Race, and Ethnicity with Electronic Birth Certificate Linkage</a:t>
            </a:r>
            <a:endParaRPr lang="en-US" sz="4000" b="1" i="0" u="none" strike="noStrike" cap="none" dirty="0">
              <a:solidFill>
                <a:srgbClr val="595959"/>
              </a:solidFill>
              <a:sym typeface="Century Gothic"/>
            </a:endParaRPr>
          </a:p>
        </p:txBody>
      </p:sp>
      <p:sp>
        <p:nvSpPr>
          <p:cNvPr id="116" name="Shape 116"/>
          <p:cNvSpPr txBox="1">
            <a:spLocks noGrp="1"/>
          </p:cNvSpPr>
          <p:nvPr>
            <p:ph type="subTitle" idx="1"/>
          </p:nvPr>
        </p:nvSpPr>
        <p:spPr>
          <a:xfrm>
            <a:off x="1385887" y="4473362"/>
            <a:ext cx="6400800" cy="721894"/>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rgbClr val="B01C32"/>
              </a:buClr>
              <a:buSzPct val="25000"/>
              <a:buFont typeface="Arial"/>
              <a:buNone/>
            </a:pPr>
            <a:r>
              <a:rPr lang="en-US" sz="2000" b="0" i="0" dirty="0" smtClean="0">
                <a:solidFill>
                  <a:schemeClr val="tx1"/>
                </a:solidFill>
              </a:rPr>
              <a:t>Valerie Yoder Otto</a:t>
            </a:r>
            <a:endParaRPr lang="en-US" sz="2000" b="0" i="0" dirty="0">
              <a:solidFill>
                <a:schemeClr val="tx1"/>
              </a:solidFill>
            </a:endParaRPr>
          </a:p>
          <a:p>
            <a:pPr marL="0" marR="0" lvl="0" indent="0" algn="ctr" rtl="0">
              <a:lnSpc>
                <a:spcPct val="90000"/>
              </a:lnSpc>
              <a:spcBef>
                <a:spcPts val="0"/>
              </a:spcBef>
              <a:spcAft>
                <a:spcPts val="0"/>
              </a:spcAft>
              <a:buClr>
                <a:srgbClr val="B01C32"/>
              </a:buClr>
              <a:buSzPct val="25000"/>
              <a:buFont typeface="Arial"/>
              <a:buNone/>
            </a:pPr>
            <a:r>
              <a:rPr lang="en-US" sz="2000" b="0" i="0" dirty="0">
                <a:solidFill>
                  <a:schemeClr val="tx1"/>
                </a:solidFill>
              </a:rPr>
              <a:t>Utah Cancer Registry</a:t>
            </a:r>
          </a:p>
          <a:p>
            <a:pPr marL="0" marR="0" lvl="0" indent="0" algn="ctr" rtl="0">
              <a:lnSpc>
                <a:spcPct val="90000"/>
              </a:lnSpc>
              <a:spcBef>
                <a:spcPts val="0"/>
              </a:spcBef>
              <a:spcAft>
                <a:spcPts val="0"/>
              </a:spcAft>
              <a:buClr>
                <a:srgbClr val="B01C32"/>
              </a:buClr>
              <a:buSzPct val="25000"/>
              <a:buFont typeface="Arial"/>
              <a:buNone/>
            </a:pPr>
            <a:endParaRPr lang="en-US" sz="2000" b="0" i="0" dirty="0">
              <a:solidFill>
                <a:schemeClr val="tx1"/>
              </a:solidFill>
            </a:endParaRPr>
          </a:p>
          <a:p>
            <a:pPr marL="0" marR="0" lvl="0" indent="0" algn="ctr" rtl="0">
              <a:lnSpc>
                <a:spcPct val="90000"/>
              </a:lnSpc>
              <a:spcBef>
                <a:spcPts val="0"/>
              </a:spcBef>
              <a:spcAft>
                <a:spcPts val="0"/>
              </a:spcAft>
              <a:buClr>
                <a:srgbClr val="B01C32"/>
              </a:buClr>
              <a:buSzPct val="25000"/>
              <a:buFont typeface="Arial"/>
              <a:buNone/>
            </a:pPr>
            <a:r>
              <a:rPr lang="en-US" sz="2000" b="0" i="0" dirty="0">
                <a:solidFill>
                  <a:schemeClr val="tx1"/>
                </a:solidFill>
              </a:rPr>
              <a:t>Presentation for </a:t>
            </a:r>
            <a:r>
              <a:rPr lang="en-US" sz="2000" b="0" i="0" dirty="0" smtClean="0">
                <a:solidFill>
                  <a:schemeClr val="tx1"/>
                </a:solidFill>
              </a:rPr>
              <a:t>NAACCR / IACR </a:t>
            </a:r>
            <a:r>
              <a:rPr lang="en-US" sz="2000" b="0" i="0" dirty="0">
                <a:solidFill>
                  <a:schemeClr val="tx1"/>
                </a:solidFill>
              </a:rPr>
              <a:t>annual </a:t>
            </a:r>
            <a:r>
              <a:rPr lang="en-US" sz="2000" b="0" i="0" dirty="0" smtClean="0">
                <a:solidFill>
                  <a:schemeClr val="tx1"/>
                </a:solidFill>
              </a:rPr>
              <a:t>conference, </a:t>
            </a:r>
            <a:r>
              <a:rPr lang="en-US" sz="2000" b="0" i="0" u="none" strike="noStrike" cap="none" dirty="0" smtClean="0">
                <a:solidFill>
                  <a:schemeClr val="tx1"/>
                </a:solidFill>
                <a:latin typeface="Century Gothic"/>
                <a:ea typeface="Century Gothic"/>
                <a:cs typeface="Century Gothic"/>
                <a:sym typeface="Century Gothic"/>
              </a:rPr>
              <a:t>June 13, </a:t>
            </a:r>
            <a:r>
              <a:rPr lang="en-US" sz="2000" b="0" i="0" u="none" strike="noStrike" cap="none" dirty="0">
                <a:solidFill>
                  <a:schemeClr val="tx1"/>
                </a:solidFill>
                <a:latin typeface="Century Gothic"/>
                <a:ea typeface="Century Gothic"/>
                <a:cs typeface="Century Gothic"/>
                <a:sym typeface="Century Gothic"/>
              </a:rPr>
              <a:t>2019</a:t>
            </a:r>
          </a:p>
          <a:p>
            <a:pPr marL="0" marR="0" lvl="0" indent="0" algn="ctr" rtl="0">
              <a:lnSpc>
                <a:spcPct val="90000"/>
              </a:lnSpc>
              <a:spcBef>
                <a:spcPts val="0"/>
              </a:spcBef>
              <a:spcAft>
                <a:spcPts val="0"/>
              </a:spcAft>
              <a:buClr>
                <a:srgbClr val="B01C32"/>
              </a:buClr>
              <a:buSzPct val="25000"/>
              <a:buFont typeface="Arial"/>
              <a:buNone/>
            </a:pPr>
            <a:endParaRPr sz="1600" b="1" i="1" u="none" strike="noStrike" cap="none" dirty="0">
              <a:solidFill>
                <a:srgbClr val="B01C32"/>
              </a:solidFill>
              <a:latin typeface="Century Gothic"/>
              <a:ea typeface="Century Gothic"/>
              <a:cs typeface="Century Gothic"/>
              <a:sym typeface="Century Gothic"/>
            </a:endParaRPr>
          </a:p>
          <a:p>
            <a:pPr marL="0" marR="0" lvl="0" indent="0" algn="ctr" rtl="0">
              <a:lnSpc>
                <a:spcPct val="90000"/>
              </a:lnSpc>
              <a:spcBef>
                <a:spcPts val="280"/>
              </a:spcBef>
              <a:buClr>
                <a:srgbClr val="B01C32"/>
              </a:buClr>
              <a:buSzPct val="25000"/>
              <a:buFont typeface="Arial"/>
              <a:buNone/>
            </a:pPr>
            <a:endParaRPr sz="1400" b="1" i="1" u="none" strike="noStrike" cap="none" dirty="0">
              <a:solidFill>
                <a:srgbClr val="B01C32"/>
              </a:solidFill>
              <a:latin typeface="Century Gothic"/>
              <a:ea typeface="Century Gothic"/>
              <a:cs typeface="Century Gothic"/>
              <a:sym typeface="Century Gothic"/>
            </a:endParaRPr>
          </a:p>
        </p:txBody>
      </p:sp>
      <p:sp>
        <p:nvSpPr>
          <p:cNvPr id="117" name="Shape 117"/>
          <p:cNvSpPr txBox="1"/>
          <p:nvPr/>
        </p:nvSpPr>
        <p:spPr>
          <a:xfrm>
            <a:off x="228600" y="5909645"/>
            <a:ext cx="8772525" cy="886519"/>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B01C32"/>
              </a:buClr>
              <a:buSzPct val="25000"/>
              <a:buFont typeface="Arial"/>
              <a:buNone/>
            </a:pPr>
            <a:r>
              <a:rPr lang="en-US" sz="1600" i="1" u="none" strike="noStrike" cap="none" dirty="0">
                <a:solidFill>
                  <a:schemeClr val="tx1">
                    <a:lumMod val="65000"/>
                    <a:lumOff val="35000"/>
                  </a:schemeClr>
                </a:solidFill>
                <a:latin typeface="Century Gothic"/>
                <a:ea typeface="Century Gothic"/>
                <a:cs typeface="Century Gothic"/>
                <a:sym typeface="Century Gothic"/>
              </a:rPr>
              <a:t>Acknowledgement: </a:t>
            </a:r>
          </a:p>
          <a:p>
            <a:pPr marL="0" marR="0" lvl="0" indent="0" algn="ctr" rtl="0">
              <a:spcBef>
                <a:spcPts val="0"/>
              </a:spcBef>
              <a:spcAft>
                <a:spcPts val="0"/>
              </a:spcAft>
              <a:buClr>
                <a:srgbClr val="B01C32"/>
              </a:buClr>
              <a:buSzPct val="25000"/>
              <a:buFont typeface="Arial"/>
              <a:buNone/>
            </a:pPr>
            <a:r>
              <a:rPr lang="en-US" sz="1600" i="1" u="none" strike="noStrike" cap="none" dirty="0">
                <a:solidFill>
                  <a:schemeClr val="tx1">
                    <a:lumMod val="65000"/>
                    <a:lumOff val="35000"/>
                  </a:schemeClr>
                </a:solidFill>
                <a:latin typeface="Century Gothic"/>
                <a:ea typeface="Century Gothic"/>
                <a:cs typeface="Century Gothic"/>
                <a:sym typeface="Century Gothic"/>
              </a:rPr>
              <a:t>Supported by the Centers for Disease Control and Prevention </a:t>
            </a:r>
            <a:r>
              <a:rPr lang="en-US" sz="1600" i="1" dirty="0">
                <a:solidFill>
                  <a:schemeClr val="tx1">
                    <a:lumMod val="65000"/>
                    <a:lumOff val="35000"/>
                  </a:schemeClr>
                </a:solidFill>
                <a:latin typeface="Century Gothic"/>
                <a:ea typeface="Century Gothic"/>
                <a:cs typeface="Century Gothic"/>
                <a:sym typeface="Century Gothic"/>
              </a:rPr>
              <a:t>National Program of Cancer Registries under cooperative agreement NU58DP006320.</a:t>
            </a:r>
            <a:endParaRPr lang="en-US" sz="1600" i="1" u="none" strike="noStrike" cap="none"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Clr>
                <a:srgbClr val="B01C32"/>
              </a:buClr>
              <a:buSzPct val="25000"/>
              <a:buFont typeface="Arial"/>
              <a:buNone/>
            </a:pPr>
            <a:endParaRPr lang="en-US" sz="1800" b="1" i="1" u="none" strike="noStrike" cap="none" dirty="0">
              <a:solidFill>
                <a:srgbClr val="B01C32"/>
              </a:solidFill>
              <a:latin typeface="Century Gothic"/>
              <a:ea typeface="Century Gothic"/>
              <a:cs typeface="Century Gothic"/>
              <a:sym typeface="Century Gothic"/>
            </a:endParaRPr>
          </a:p>
          <a:p>
            <a:pPr marL="0" marR="0" lvl="0" indent="0" algn="ctr" rtl="0">
              <a:spcBef>
                <a:spcPts val="0"/>
              </a:spcBef>
              <a:buClr>
                <a:srgbClr val="B01C32"/>
              </a:buClr>
              <a:buFont typeface="Arial"/>
              <a:buNone/>
            </a:pPr>
            <a:endParaRPr sz="1050" b="1" i="1" u="none" strike="noStrike" cap="none" dirty="0">
              <a:solidFill>
                <a:srgbClr val="B01C32"/>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447"/>
            <a:ext cx="8229600" cy="1325563"/>
          </a:xfrm>
        </p:spPr>
        <p:txBody>
          <a:bodyPr/>
          <a:lstStyle/>
          <a:p>
            <a:r>
              <a:rPr lang="en-US" sz="2600" dirty="0"/>
              <a:t>Translating b</a:t>
            </a:r>
            <a:r>
              <a:rPr lang="en-US" sz="2600" dirty="0" smtClean="0"/>
              <a:t>irth </a:t>
            </a:r>
            <a:r>
              <a:rPr lang="en-US" sz="2600" dirty="0"/>
              <a:t>certificate race and ethnicity text to NAACCR variables - Examples</a:t>
            </a:r>
          </a:p>
        </p:txBody>
      </p:sp>
      <p:graphicFrame>
        <p:nvGraphicFramePr>
          <p:cNvPr id="6" name="Content Placeholder 5">
            <a:extLst>
              <a:ext uri="{FF2B5EF4-FFF2-40B4-BE49-F238E27FC236}">
                <a16:creationId xmlns:a16="http://schemas.microsoft.com/office/drawing/2014/main" id="{5C390F77-21EC-264F-B1BD-1596C61EED2B}"/>
              </a:ext>
            </a:extLst>
          </p:cNvPr>
          <p:cNvGraphicFramePr>
            <a:graphicFrameLocks noGrp="1"/>
          </p:cNvGraphicFramePr>
          <p:nvPr>
            <p:ph sz="half" idx="1"/>
            <p:extLst>
              <p:ext uri="{D42A27DB-BD31-4B8C-83A1-F6EECF244321}">
                <p14:modId xmlns:p14="http://schemas.microsoft.com/office/powerpoint/2010/main" val="1095937976"/>
              </p:ext>
            </p:extLst>
          </p:nvPr>
        </p:nvGraphicFramePr>
        <p:xfrm>
          <a:off x="557561" y="931630"/>
          <a:ext cx="8285356" cy="5632704"/>
        </p:xfrm>
        <a:graphic>
          <a:graphicData uri="http://schemas.openxmlformats.org/drawingml/2006/table">
            <a:tbl>
              <a:tblPr firstRow="1" firstCol="1" bandRow="1"/>
              <a:tblGrid>
                <a:gridCol w="2835145">
                  <a:extLst>
                    <a:ext uri="{9D8B030D-6E8A-4147-A177-3AD203B41FA5}">
                      <a16:colId xmlns:a16="http://schemas.microsoft.com/office/drawing/2014/main" val="752874886"/>
                    </a:ext>
                  </a:extLst>
                </a:gridCol>
                <a:gridCol w="2044278">
                  <a:extLst>
                    <a:ext uri="{9D8B030D-6E8A-4147-A177-3AD203B41FA5}">
                      <a16:colId xmlns:a16="http://schemas.microsoft.com/office/drawing/2014/main" val="3024900220"/>
                    </a:ext>
                  </a:extLst>
                </a:gridCol>
                <a:gridCol w="1153387">
                  <a:extLst>
                    <a:ext uri="{9D8B030D-6E8A-4147-A177-3AD203B41FA5}">
                      <a16:colId xmlns:a16="http://schemas.microsoft.com/office/drawing/2014/main" val="3283848330"/>
                    </a:ext>
                  </a:extLst>
                </a:gridCol>
                <a:gridCol w="2252546">
                  <a:extLst>
                    <a:ext uri="{9D8B030D-6E8A-4147-A177-3AD203B41FA5}">
                      <a16:colId xmlns:a16="http://schemas.microsoft.com/office/drawing/2014/main" val="2142273473"/>
                    </a:ext>
                  </a:extLst>
                </a:gridCol>
              </a:tblGrid>
              <a:tr h="91440">
                <a:tc>
                  <a:txBody>
                    <a:bodyPr/>
                    <a:lstStyle/>
                    <a:p>
                      <a:pPr marL="0" marR="0" algn="ctr">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Birth </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Certificate Text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Race </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Race </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Spanish/Hispanic </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Origin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754180"/>
                  </a:ext>
                </a:extLst>
              </a:tr>
              <a:tr h="91440">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 American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 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Spanish-Amer.</a:t>
                      </a:r>
                    </a:p>
                    <a:p>
                      <a:pPr marL="0" marR="0">
                        <a:lnSpc>
                          <a:spcPct val="105000"/>
                        </a:lnSpc>
                        <a:spcBef>
                          <a:spcPts val="0"/>
                        </a:spcBef>
                        <a:spcAft>
                          <a:spcPts val="0"/>
                        </a:spcAft>
                      </a:pP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Irish-Spanish</a:t>
                      </a: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Spanish-Italian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White(Spanish)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White &amp; </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 White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Spanish, NOS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369698802"/>
                  </a:ext>
                </a:extLst>
              </a:tr>
              <a:tr h="91440">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 &amp; Japanese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05 Japanese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 White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Spanish, NOS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87989442"/>
                  </a:ext>
                </a:extLst>
              </a:tr>
              <a:tr h="91440">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Utah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Unknown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548397098"/>
                  </a:ext>
                </a:extLst>
              </a:tr>
              <a:tr h="91440">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Ute Indian</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Indian-Ute</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Ute Ind</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Ute</a:t>
                      </a:r>
                      <a:endParaRPr lang="en-US" sz="160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Ute Pueblo</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33363" marR="0" indent="-222250">
                        <a:lnSpc>
                          <a:spcPct val="105000"/>
                        </a:lnSpc>
                        <a:spcBef>
                          <a:spcPts val="0"/>
                        </a:spcBef>
                        <a:spcAft>
                          <a:spcPts val="0"/>
                        </a:spcAft>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 All indigenous populations of the Western</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hemisphere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850014579"/>
                  </a:ext>
                </a:extLst>
              </a:tr>
              <a:tr h="91440">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American (White)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Caucasion</a:t>
                      </a: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Cau</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White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German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Irish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White-American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 White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899675"/>
                  </a:ext>
                </a:extLst>
              </a:tr>
            </a:tbl>
          </a:graphicData>
        </a:graphic>
      </p:graphicFrame>
    </p:spTree>
    <p:extLst>
      <p:ext uri="{BB962C8B-B14F-4D97-AF65-F5344CB8AC3E}">
        <p14:creationId xmlns:p14="http://schemas.microsoft.com/office/powerpoint/2010/main" val="223326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3091"/>
          <a:stretch/>
        </p:blipFill>
        <p:spPr>
          <a:xfrm>
            <a:off x="189438" y="1013552"/>
            <a:ext cx="8765125" cy="5844448"/>
          </a:xfrm>
          <a:prstGeom prst="rect">
            <a:avLst/>
          </a:prstGeom>
        </p:spPr>
      </p:pic>
      <p:sp>
        <p:nvSpPr>
          <p:cNvPr id="2" name="Title 1">
            <a:extLst>
              <a:ext uri="{FF2B5EF4-FFF2-40B4-BE49-F238E27FC236}">
                <a16:creationId xmlns:a16="http://schemas.microsoft.com/office/drawing/2014/main" id="{C234F8F2-D432-774C-81B5-A98A547A47D3}"/>
              </a:ext>
            </a:extLst>
          </p:cNvPr>
          <p:cNvSpPr>
            <a:spLocks noGrp="1"/>
          </p:cNvSpPr>
          <p:nvPr>
            <p:ph type="title"/>
          </p:nvPr>
        </p:nvSpPr>
        <p:spPr>
          <a:xfrm>
            <a:off x="372534" y="21874"/>
            <a:ext cx="8616737" cy="1325563"/>
          </a:xfrm>
        </p:spPr>
        <p:txBody>
          <a:bodyPr/>
          <a:lstStyle/>
          <a:p>
            <a:r>
              <a:rPr lang="en-US" sz="3200" dirty="0"/>
              <a:t>Cancer </a:t>
            </a:r>
            <a:r>
              <a:rPr lang="en-US" sz="3200" dirty="0" smtClean="0"/>
              <a:t>registry case linkage </a:t>
            </a:r>
            <a:r>
              <a:rPr lang="en-US" sz="3200" dirty="0"/>
              <a:t>to </a:t>
            </a:r>
            <a:r>
              <a:rPr lang="en-US" sz="3200" dirty="0" smtClean="0"/>
              <a:t>birth certificates </a:t>
            </a:r>
            <a:r>
              <a:rPr lang="en-US" sz="3200" dirty="0"/>
              <a:t>by </a:t>
            </a:r>
            <a:r>
              <a:rPr lang="en-US" sz="3200" dirty="0" smtClean="0"/>
              <a:t>year </a:t>
            </a:r>
            <a:r>
              <a:rPr lang="en-US" sz="3200" dirty="0"/>
              <a:t>of </a:t>
            </a:r>
            <a:r>
              <a:rPr lang="en-US" sz="3200" dirty="0" smtClean="0"/>
              <a:t>diagnosis</a:t>
            </a:r>
            <a:endParaRPr lang="en-US" sz="3200" dirty="0"/>
          </a:p>
        </p:txBody>
      </p:sp>
      <p:grpSp>
        <p:nvGrpSpPr>
          <p:cNvPr id="15" name="Group 14">
            <a:extLst>
              <a:ext uri="{FF2B5EF4-FFF2-40B4-BE49-F238E27FC236}">
                <a16:creationId xmlns:a16="http://schemas.microsoft.com/office/drawing/2014/main" id="{FC914049-DE05-5940-A6CC-088BD1214699}"/>
              </a:ext>
            </a:extLst>
          </p:cNvPr>
          <p:cNvGrpSpPr/>
          <p:nvPr/>
        </p:nvGrpSpPr>
        <p:grpSpPr>
          <a:xfrm>
            <a:off x="1014980" y="6140503"/>
            <a:ext cx="5406292" cy="389465"/>
            <a:chOff x="1747904" y="3340946"/>
            <a:chExt cx="5578305" cy="389465"/>
          </a:xfrm>
        </p:grpSpPr>
        <p:sp>
          <p:nvSpPr>
            <p:cNvPr id="16" name="TextBox 3">
              <a:extLst>
                <a:ext uri="{FF2B5EF4-FFF2-40B4-BE49-F238E27FC236}">
                  <a16:creationId xmlns:a16="http://schemas.microsoft.com/office/drawing/2014/main" id="{900CB186-AFC3-764D-BF08-FA539D2C86C4}"/>
                </a:ext>
              </a:extLst>
            </p:cNvPr>
            <p:cNvSpPr txBox="1"/>
            <p:nvPr/>
          </p:nvSpPr>
          <p:spPr>
            <a:xfrm>
              <a:off x="1747904" y="3362113"/>
              <a:ext cx="1028700"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smtClean="0">
                  <a:solidFill>
                    <a:schemeClr val="tx1">
                      <a:lumMod val="65000"/>
                      <a:lumOff val="35000"/>
                    </a:schemeClr>
                  </a:solidFill>
                </a:rPr>
                <a:t>n=19,368</a:t>
              </a:r>
              <a:endParaRPr lang="en-US" sz="1400" b="1" dirty="0">
                <a:solidFill>
                  <a:schemeClr val="tx1">
                    <a:lumMod val="65000"/>
                    <a:lumOff val="35000"/>
                  </a:schemeClr>
                </a:solidFill>
              </a:endParaRPr>
            </a:p>
          </p:txBody>
        </p:sp>
        <p:sp>
          <p:nvSpPr>
            <p:cNvPr id="17" name="TextBox 4">
              <a:extLst>
                <a:ext uri="{FF2B5EF4-FFF2-40B4-BE49-F238E27FC236}">
                  <a16:creationId xmlns:a16="http://schemas.microsoft.com/office/drawing/2014/main" id="{76FF32FB-6D53-124E-B7F8-312E7D4B5B06}"/>
                </a:ext>
              </a:extLst>
            </p:cNvPr>
            <p:cNvSpPr txBox="1"/>
            <p:nvPr/>
          </p:nvSpPr>
          <p:spPr>
            <a:xfrm>
              <a:off x="2868585" y="3357880"/>
              <a:ext cx="1028700"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smtClean="0">
                  <a:solidFill>
                    <a:schemeClr val="tx1">
                      <a:lumMod val="65000"/>
                      <a:lumOff val="35000"/>
                    </a:schemeClr>
                  </a:solidFill>
                </a:rPr>
                <a:t>n=36,858</a:t>
              </a:r>
              <a:endParaRPr lang="en-US" sz="1400" b="1" dirty="0">
                <a:solidFill>
                  <a:schemeClr val="tx1">
                    <a:lumMod val="65000"/>
                    <a:lumOff val="35000"/>
                  </a:schemeClr>
                </a:solidFill>
              </a:endParaRPr>
            </a:p>
          </p:txBody>
        </p:sp>
        <p:sp>
          <p:nvSpPr>
            <p:cNvPr id="18" name="TextBox 5">
              <a:extLst>
                <a:ext uri="{FF2B5EF4-FFF2-40B4-BE49-F238E27FC236}">
                  <a16:creationId xmlns:a16="http://schemas.microsoft.com/office/drawing/2014/main" id="{4D768333-CA7B-0A40-B2EE-7BD2A7F77092}"/>
                </a:ext>
              </a:extLst>
            </p:cNvPr>
            <p:cNvSpPr txBox="1"/>
            <p:nvPr/>
          </p:nvSpPr>
          <p:spPr>
            <a:xfrm>
              <a:off x="3979798" y="3349412"/>
              <a:ext cx="1064442" cy="3640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smtClean="0">
                  <a:solidFill>
                    <a:schemeClr val="tx1">
                      <a:lumMod val="65000"/>
                      <a:lumOff val="35000"/>
                    </a:schemeClr>
                  </a:solidFill>
                </a:rPr>
                <a:t>n=53,767</a:t>
              </a:r>
              <a:endParaRPr lang="en-US" sz="1400" b="1" dirty="0">
                <a:solidFill>
                  <a:schemeClr val="tx1">
                    <a:lumMod val="65000"/>
                    <a:lumOff val="35000"/>
                  </a:schemeClr>
                </a:solidFill>
              </a:endParaRPr>
            </a:p>
          </p:txBody>
        </p:sp>
        <p:sp>
          <p:nvSpPr>
            <p:cNvPr id="19" name="TextBox 6">
              <a:extLst>
                <a:ext uri="{FF2B5EF4-FFF2-40B4-BE49-F238E27FC236}">
                  <a16:creationId xmlns:a16="http://schemas.microsoft.com/office/drawing/2014/main" id="{EF9B979A-1687-D04C-B299-790B5CA42F73}"/>
                </a:ext>
              </a:extLst>
            </p:cNvPr>
            <p:cNvSpPr txBox="1"/>
            <p:nvPr/>
          </p:nvSpPr>
          <p:spPr>
            <a:xfrm>
              <a:off x="5137039" y="3349412"/>
              <a:ext cx="1110395"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smtClean="0">
                  <a:solidFill>
                    <a:schemeClr val="tx1">
                      <a:lumMod val="65000"/>
                      <a:lumOff val="35000"/>
                    </a:schemeClr>
                  </a:solidFill>
                </a:rPr>
                <a:t>n=74,265</a:t>
              </a:r>
              <a:endParaRPr lang="en-US" sz="1400" b="1" dirty="0">
                <a:solidFill>
                  <a:schemeClr val="tx1">
                    <a:lumMod val="65000"/>
                    <a:lumOff val="35000"/>
                  </a:schemeClr>
                </a:solidFill>
              </a:endParaRPr>
            </a:p>
          </p:txBody>
        </p:sp>
        <p:sp>
          <p:nvSpPr>
            <p:cNvPr id="20" name="TextBox 7">
              <a:extLst>
                <a:ext uri="{FF2B5EF4-FFF2-40B4-BE49-F238E27FC236}">
                  <a16:creationId xmlns:a16="http://schemas.microsoft.com/office/drawing/2014/main" id="{52B4318F-9029-D84B-BF1E-96329F2B7610}"/>
                </a:ext>
              </a:extLst>
            </p:cNvPr>
            <p:cNvSpPr txBox="1"/>
            <p:nvPr/>
          </p:nvSpPr>
          <p:spPr>
            <a:xfrm>
              <a:off x="6297509" y="3340946"/>
              <a:ext cx="1028700"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b="1" dirty="0" smtClean="0">
                  <a:solidFill>
                    <a:schemeClr val="tx1">
                      <a:lumMod val="65000"/>
                      <a:lumOff val="35000"/>
                    </a:schemeClr>
                  </a:solidFill>
                </a:rPr>
                <a:t>n=64,986</a:t>
              </a:r>
              <a:endParaRPr lang="en-US" sz="1400" b="1" dirty="0">
                <a:solidFill>
                  <a:schemeClr val="tx1">
                    <a:lumMod val="65000"/>
                    <a:lumOff val="35000"/>
                  </a:schemeClr>
                </a:solidFill>
              </a:endParaRPr>
            </a:p>
          </p:txBody>
        </p:sp>
      </p:grpSp>
    </p:spTree>
    <p:extLst>
      <p:ext uri="{BB962C8B-B14F-4D97-AF65-F5344CB8AC3E}">
        <p14:creationId xmlns:p14="http://schemas.microsoft.com/office/powerpoint/2010/main" val="403471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58" r="2775" b="18660"/>
          <a:stretch/>
        </p:blipFill>
        <p:spPr>
          <a:xfrm>
            <a:off x="15678" y="1333500"/>
            <a:ext cx="9107540" cy="4227729"/>
          </a:xfrm>
          <a:prstGeom prst="rect">
            <a:avLst/>
          </a:prstGeom>
        </p:spPr>
      </p:pic>
      <p:sp>
        <p:nvSpPr>
          <p:cNvPr id="7" name="Title 1">
            <a:extLst>
              <a:ext uri="{FF2B5EF4-FFF2-40B4-BE49-F238E27FC236}">
                <a16:creationId xmlns:a16="http://schemas.microsoft.com/office/drawing/2014/main" id="{35E8C773-20E1-2242-A278-E13B4D9871D0}"/>
              </a:ext>
            </a:extLst>
          </p:cNvPr>
          <p:cNvSpPr txBox="1">
            <a:spLocks/>
          </p:cNvSpPr>
          <p:nvPr/>
        </p:nvSpPr>
        <p:spPr>
          <a:xfrm>
            <a:off x="263631" y="7937"/>
            <a:ext cx="8616737" cy="1325563"/>
          </a:xfrm>
          <a:prstGeom prst="rect">
            <a:avLst/>
          </a:prstGeom>
        </p:spPr>
        <p:txBody>
          <a:bodyPr/>
          <a:lstStyle>
            <a:lvl1pPr algn="l" defTabSz="457182" rtl="0" eaLnBrk="1" latinLnBrk="0" hangingPunct="1">
              <a:spcBef>
                <a:spcPct val="0"/>
              </a:spcBef>
              <a:buNone/>
              <a:defRPr sz="3400" b="0" i="0" kern="1200" cap="none" baseline="0">
                <a:solidFill>
                  <a:srgbClr val="B01C32"/>
                </a:solidFill>
                <a:latin typeface="Century Gothic" panose="020B0502020202020204" pitchFamily="34" charset="0"/>
                <a:ea typeface="+mj-ea"/>
                <a:cs typeface="Avenir Roman"/>
              </a:defRPr>
            </a:lvl1pPr>
          </a:lstStyle>
          <a:p>
            <a:r>
              <a:rPr lang="en-US" sz="3200" dirty="0"/>
              <a:t>Cancer </a:t>
            </a:r>
            <a:r>
              <a:rPr lang="en-US" sz="3200" dirty="0" smtClean="0"/>
              <a:t>registry patient linkage </a:t>
            </a:r>
            <a:r>
              <a:rPr lang="en-US" sz="3200" dirty="0"/>
              <a:t>to </a:t>
            </a:r>
            <a:r>
              <a:rPr lang="en-US" sz="3200" dirty="0" smtClean="0"/>
              <a:t>birth certificates </a:t>
            </a:r>
            <a:r>
              <a:rPr lang="en-US" sz="3200" dirty="0"/>
              <a:t>by </a:t>
            </a:r>
            <a:r>
              <a:rPr lang="en-US" sz="3200" dirty="0" smtClean="0"/>
              <a:t>registry race </a:t>
            </a:r>
            <a:r>
              <a:rPr lang="en-US" sz="3200" dirty="0"/>
              <a:t>and </a:t>
            </a:r>
            <a:r>
              <a:rPr lang="en-US" sz="3200" dirty="0" smtClean="0"/>
              <a:t>ethnicity</a:t>
            </a:r>
            <a:endParaRPr lang="en-US" sz="3200" dirty="0"/>
          </a:p>
        </p:txBody>
      </p:sp>
      <p:sp>
        <p:nvSpPr>
          <p:cNvPr id="11" name="TextBox 3">
            <a:extLst>
              <a:ext uri="{FF2B5EF4-FFF2-40B4-BE49-F238E27FC236}">
                <a16:creationId xmlns:a16="http://schemas.microsoft.com/office/drawing/2014/main" id="{5A8BAA13-2CD0-D743-B761-89A179052EB7}"/>
              </a:ext>
            </a:extLst>
          </p:cNvPr>
          <p:cNvSpPr txBox="1"/>
          <p:nvPr/>
        </p:nvSpPr>
        <p:spPr>
          <a:xfrm>
            <a:off x="493532" y="6058368"/>
            <a:ext cx="1020450"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n=242,511</a:t>
            </a:r>
            <a:endParaRPr lang="en-US" sz="1350" b="1" dirty="0">
              <a:solidFill>
                <a:schemeClr val="tx1">
                  <a:lumMod val="65000"/>
                  <a:lumOff val="35000"/>
                </a:schemeClr>
              </a:solidFill>
            </a:endParaRPr>
          </a:p>
        </p:txBody>
      </p:sp>
      <p:sp>
        <p:nvSpPr>
          <p:cNvPr id="12" name="TextBox 4">
            <a:extLst>
              <a:ext uri="{FF2B5EF4-FFF2-40B4-BE49-F238E27FC236}">
                <a16:creationId xmlns:a16="http://schemas.microsoft.com/office/drawing/2014/main" id="{3939D6FF-64C4-1D4F-84CC-C65F48255BE1}"/>
              </a:ext>
            </a:extLst>
          </p:cNvPr>
          <p:cNvSpPr txBox="1"/>
          <p:nvPr/>
        </p:nvSpPr>
        <p:spPr>
          <a:xfrm>
            <a:off x="1430815" y="6058368"/>
            <a:ext cx="1020450"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n=1,490</a:t>
            </a:r>
            <a:endParaRPr lang="en-US" sz="1350" b="1" dirty="0">
              <a:solidFill>
                <a:schemeClr val="tx1">
                  <a:lumMod val="65000"/>
                  <a:lumOff val="35000"/>
                </a:schemeClr>
              </a:solidFill>
            </a:endParaRPr>
          </a:p>
        </p:txBody>
      </p:sp>
      <p:sp>
        <p:nvSpPr>
          <p:cNvPr id="13" name="TextBox 5">
            <a:extLst>
              <a:ext uri="{FF2B5EF4-FFF2-40B4-BE49-F238E27FC236}">
                <a16:creationId xmlns:a16="http://schemas.microsoft.com/office/drawing/2014/main" id="{271822AF-6FCD-1042-8076-4833DC54AD3F}"/>
              </a:ext>
            </a:extLst>
          </p:cNvPr>
          <p:cNvSpPr txBox="1"/>
          <p:nvPr/>
        </p:nvSpPr>
        <p:spPr>
          <a:xfrm>
            <a:off x="2281833" y="6083768"/>
            <a:ext cx="1171628" cy="330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n=3,660</a:t>
            </a:r>
            <a:endParaRPr lang="en-US" sz="1350" b="1" dirty="0">
              <a:solidFill>
                <a:schemeClr val="tx1">
                  <a:lumMod val="65000"/>
                  <a:lumOff val="35000"/>
                </a:schemeClr>
              </a:solidFill>
            </a:endParaRPr>
          </a:p>
        </p:txBody>
      </p:sp>
      <p:sp>
        <p:nvSpPr>
          <p:cNvPr id="14" name="TextBox 6">
            <a:extLst>
              <a:ext uri="{FF2B5EF4-FFF2-40B4-BE49-F238E27FC236}">
                <a16:creationId xmlns:a16="http://schemas.microsoft.com/office/drawing/2014/main" id="{0BA5280F-86DF-B04E-BB74-B822FF8C93B4}"/>
              </a:ext>
            </a:extLst>
          </p:cNvPr>
          <p:cNvSpPr txBox="1"/>
          <p:nvPr/>
        </p:nvSpPr>
        <p:spPr>
          <a:xfrm>
            <a:off x="3241453" y="6083768"/>
            <a:ext cx="1058244" cy="330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n=918</a:t>
            </a:r>
            <a:endParaRPr lang="en-US" sz="1350" b="1" dirty="0">
              <a:solidFill>
                <a:schemeClr val="tx1">
                  <a:lumMod val="65000"/>
                  <a:lumOff val="35000"/>
                </a:schemeClr>
              </a:solidFill>
            </a:endParaRPr>
          </a:p>
        </p:txBody>
      </p:sp>
      <p:sp>
        <p:nvSpPr>
          <p:cNvPr id="15" name="TextBox 7">
            <a:extLst>
              <a:ext uri="{FF2B5EF4-FFF2-40B4-BE49-F238E27FC236}">
                <a16:creationId xmlns:a16="http://schemas.microsoft.com/office/drawing/2014/main" id="{C2F358B9-A3F5-0040-9552-770F2A65216A}"/>
              </a:ext>
            </a:extLst>
          </p:cNvPr>
          <p:cNvSpPr txBox="1"/>
          <p:nvPr/>
        </p:nvSpPr>
        <p:spPr>
          <a:xfrm>
            <a:off x="5161652" y="6058368"/>
            <a:ext cx="1020450"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n=15,971</a:t>
            </a:r>
            <a:endParaRPr lang="en-US" sz="1350" b="1" dirty="0">
              <a:solidFill>
                <a:schemeClr val="tx1">
                  <a:lumMod val="65000"/>
                  <a:lumOff val="35000"/>
                </a:schemeClr>
              </a:solidFill>
            </a:endParaRPr>
          </a:p>
        </p:txBody>
      </p:sp>
      <p:sp>
        <p:nvSpPr>
          <p:cNvPr id="18" name="TextBox 7">
            <a:extLst>
              <a:ext uri="{FF2B5EF4-FFF2-40B4-BE49-F238E27FC236}">
                <a16:creationId xmlns:a16="http://schemas.microsoft.com/office/drawing/2014/main" id="{6C68EFA4-2D97-E74D-B9CC-9F96322718A9}"/>
              </a:ext>
            </a:extLst>
          </p:cNvPr>
          <p:cNvSpPr txBox="1"/>
          <p:nvPr/>
        </p:nvSpPr>
        <p:spPr>
          <a:xfrm>
            <a:off x="6098935" y="6058368"/>
            <a:ext cx="1022518"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n=232,973</a:t>
            </a:r>
            <a:endParaRPr lang="en-US" sz="1350" b="1" dirty="0">
              <a:solidFill>
                <a:schemeClr val="tx1">
                  <a:lumMod val="65000"/>
                  <a:lumOff val="35000"/>
                </a:schemeClr>
              </a:solidFill>
            </a:endParaRPr>
          </a:p>
        </p:txBody>
      </p:sp>
      <p:sp>
        <p:nvSpPr>
          <p:cNvPr id="16" name="TextBox 7">
            <a:extLst>
              <a:ext uri="{FF2B5EF4-FFF2-40B4-BE49-F238E27FC236}">
                <a16:creationId xmlns:a16="http://schemas.microsoft.com/office/drawing/2014/main" id="{6C68EFA4-2D97-E74D-B9CC-9F96322718A9}"/>
              </a:ext>
            </a:extLst>
          </p:cNvPr>
          <p:cNvSpPr txBox="1"/>
          <p:nvPr/>
        </p:nvSpPr>
        <p:spPr>
          <a:xfrm>
            <a:off x="489081" y="5492875"/>
            <a:ext cx="1022518"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White</a:t>
            </a:r>
            <a:endParaRPr lang="en-US" sz="1350" b="1" dirty="0">
              <a:solidFill>
                <a:schemeClr val="tx1">
                  <a:lumMod val="65000"/>
                  <a:lumOff val="35000"/>
                </a:schemeClr>
              </a:solidFill>
            </a:endParaRPr>
          </a:p>
        </p:txBody>
      </p:sp>
      <p:sp>
        <p:nvSpPr>
          <p:cNvPr id="17" name="TextBox 7">
            <a:extLst>
              <a:ext uri="{FF2B5EF4-FFF2-40B4-BE49-F238E27FC236}">
                <a16:creationId xmlns:a16="http://schemas.microsoft.com/office/drawing/2014/main" id="{6C68EFA4-2D97-E74D-B9CC-9F96322718A9}"/>
              </a:ext>
            </a:extLst>
          </p:cNvPr>
          <p:cNvSpPr txBox="1"/>
          <p:nvPr/>
        </p:nvSpPr>
        <p:spPr>
          <a:xfrm>
            <a:off x="1428747" y="5486525"/>
            <a:ext cx="1022518"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Black</a:t>
            </a:r>
            <a:endParaRPr lang="en-US" sz="1350" b="1" dirty="0">
              <a:solidFill>
                <a:schemeClr val="tx1">
                  <a:lumMod val="65000"/>
                  <a:lumOff val="35000"/>
                </a:schemeClr>
              </a:solidFill>
            </a:endParaRPr>
          </a:p>
        </p:txBody>
      </p:sp>
      <p:sp>
        <p:nvSpPr>
          <p:cNvPr id="20" name="TextBox 7">
            <a:extLst>
              <a:ext uri="{FF2B5EF4-FFF2-40B4-BE49-F238E27FC236}">
                <a16:creationId xmlns:a16="http://schemas.microsoft.com/office/drawing/2014/main" id="{6C68EFA4-2D97-E74D-B9CC-9F96322718A9}"/>
              </a:ext>
            </a:extLst>
          </p:cNvPr>
          <p:cNvSpPr txBox="1"/>
          <p:nvPr/>
        </p:nvSpPr>
        <p:spPr>
          <a:xfrm>
            <a:off x="2291908" y="5486525"/>
            <a:ext cx="1152743"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Asian/Pacific Isl.</a:t>
            </a:r>
            <a:endParaRPr lang="en-US" sz="1350" b="1" dirty="0">
              <a:solidFill>
                <a:schemeClr val="tx1">
                  <a:lumMod val="65000"/>
                  <a:lumOff val="35000"/>
                </a:schemeClr>
              </a:solidFill>
            </a:endParaRPr>
          </a:p>
        </p:txBody>
      </p:sp>
      <p:sp>
        <p:nvSpPr>
          <p:cNvPr id="21" name="TextBox 7">
            <a:extLst>
              <a:ext uri="{FF2B5EF4-FFF2-40B4-BE49-F238E27FC236}">
                <a16:creationId xmlns:a16="http://schemas.microsoft.com/office/drawing/2014/main" id="{6C68EFA4-2D97-E74D-B9CC-9F96322718A9}"/>
              </a:ext>
            </a:extLst>
          </p:cNvPr>
          <p:cNvSpPr txBox="1"/>
          <p:nvPr/>
        </p:nvSpPr>
        <p:spPr>
          <a:xfrm>
            <a:off x="3159369" y="5486525"/>
            <a:ext cx="1223651"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Amer. Ind./Alaska Nat.</a:t>
            </a:r>
            <a:endParaRPr lang="en-US" sz="1350" b="1" dirty="0">
              <a:solidFill>
                <a:schemeClr val="tx1">
                  <a:lumMod val="65000"/>
                  <a:lumOff val="35000"/>
                </a:schemeClr>
              </a:solidFill>
            </a:endParaRPr>
          </a:p>
        </p:txBody>
      </p:sp>
      <p:sp>
        <p:nvSpPr>
          <p:cNvPr id="22" name="TextBox 7">
            <a:extLst>
              <a:ext uri="{FF2B5EF4-FFF2-40B4-BE49-F238E27FC236}">
                <a16:creationId xmlns:a16="http://schemas.microsoft.com/office/drawing/2014/main" id="{6C68EFA4-2D97-E74D-B9CC-9F96322718A9}"/>
              </a:ext>
            </a:extLst>
          </p:cNvPr>
          <p:cNvSpPr txBox="1"/>
          <p:nvPr/>
        </p:nvSpPr>
        <p:spPr>
          <a:xfrm>
            <a:off x="5101159" y="5486525"/>
            <a:ext cx="1022518"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Hispanic</a:t>
            </a:r>
            <a:endParaRPr lang="en-US" sz="1350" b="1" dirty="0">
              <a:solidFill>
                <a:schemeClr val="tx1">
                  <a:lumMod val="65000"/>
                  <a:lumOff val="35000"/>
                </a:schemeClr>
              </a:solidFill>
            </a:endParaRPr>
          </a:p>
        </p:txBody>
      </p:sp>
      <p:sp>
        <p:nvSpPr>
          <p:cNvPr id="23" name="TextBox 7">
            <a:extLst>
              <a:ext uri="{FF2B5EF4-FFF2-40B4-BE49-F238E27FC236}">
                <a16:creationId xmlns:a16="http://schemas.microsoft.com/office/drawing/2014/main" id="{6C68EFA4-2D97-E74D-B9CC-9F96322718A9}"/>
              </a:ext>
            </a:extLst>
          </p:cNvPr>
          <p:cNvSpPr txBox="1"/>
          <p:nvPr/>
        </p:nvSpPr>
        <p:spPr>
          <a:xfrm>
            <a:off x="5936743" y="5490585"/>
            <a:ext cx="1309736" cy="355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350" b="1" dirty="0" smtClean="0">
                <a:solidFill>
                  <a:schemeClr val="tx1">
                    <a:lumMod val="65000"/>
                    <a:lumOff val="35000"/>
                  </a:schemeClr>
                </a:solidFill>
              </a:rPr>
              <a:t>Non-Hispanic</a:t>
            </a:r>
            <a:endParaRPr lang="en-US" sz="1350" b="1" dirty="0">
              <a:solidFill>
                <a:schemeClr val="tx1">
                  <a:lumMod val="65000"/>
                  <a:lumOff val="35000"/>
                </a:schemeClr>
              </a:solidFill>
            </a:endParaRPr>
          </a:p>
        </p:txBody>
      </p:sp>
      <p:sp>
        <p:nvSpPr>
          <p:cNvPr id="24" name="TextBox 6">
            <a:extLst>
              <a:ext uri="{FF2B5EF4-FFF2-40B4-BE49-F238E27FC236}">
                <a16:creationId xmlns:a16="http://schemas.microsoft.com/office/drawing/2014/main" id="{0BA5280F-86DF-B04E-BB74-B822FF8C93B4}"/>
              </a:ext>
            </a:extLst>
          </p:cNvPr>
          <p:cNvSpPr txBox="1"/>
          <p:nvPr/>
        </p:nvSpPr>
        <p:spPr>
          <a:xfrm>
            <a:off x="3060567" y="6413968"/>
            <a:ext cx="2040592" cy="330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smtClean="0">
                <a:solidFill>
                  <a:schemeClr val="tx1">
                    <a:lumMod val="65000"/>
                    <a:lumOff val="35000"/>
                  </a:schemeClr>
                </a:solidFill>
              </a:rPr>
              <a:t>Race and Hispanic Origin</a:t>
            </a:r>
            <a:endParaRPr lang="en-US" sz="1400" b="1" dirty="0">
              <a:solidFill>
                <a:schemeClr val="tx1">
                  <a:lumMod val="65000"/>
                  <a:lumOff val="35000"/>
                </a:schemeClr>
              </a:solidFill>
            </a:endParaRPr>
          </a:p>
        </p:txBody>
      </p:sp>
    </p:spTree>
    <p:extLst>
      <p:ext uri="{BB962C8B-B14F-4D97-AF65-F5344CB8AC3E}">
        <p14:creationId xmlns:p14="http://schemas.microsoft.com/office/powerpoint/2010/main" val="429341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F8F2-D432-774C-81B5-A98A547A47D3}"/>
              </a:ext>
            </a:extLst>
          </p:cNvPr>
          <p:cNvSpPr>
            <a:spLocks noGrp="1"/>
          </p:cNvSpPr>
          <p:nvPr>
            <p:ph type="title"/>
          </p:nvPr>
        </p:nvSpPr>
        <p:spPr>
          <a:xfrm>
            <a:off x="457200" y="-28925"/>
            <a:ext cx="8229600" cy="1325563"/>
          </a:xfrm>
        </p:spPr>
        <p:txBody>
          <a:bodyPr/>
          <a:lstStyle/>
          <a:p>
            <a:r>
              <a:rPr lang="en-US" sz="3200" dirty="0"/>
              <a:t>Results – Utah Cancer Registry </a:t>
            </a:r>
            <a:r>
              <a:rPr lang="en-US" sz="3200" dirty="0" smtClean="0"/>
              <a:t>patient linkage </a:t>
            </a:r>
            <a:r>
              <a:rPr lang="en-US" sz="3200" dirty="0"/>
              <a:t>to </a:t>
            </a:r>
            <a:r>
              <a:rPr lang="en-US" sz="3200" dirty="0" smtClean="0"/>
              <a:t>electronic birth certificates</a:t>
            </a:r>
            <a:endParaRPr lang="en-US" dirty="0"/>
          </a:p>
        </p:txBody>
      </p:sp>
      <p:pic>
        <p:nvPicPr>
          <p:cNvPr id="6" name="Picture 5"/>
          <p:cNvPicPr>
            <a:picLocks noChangeAspect="1"/>
          </p:cNvPicPr>
          <p:nvPr/>
        </p:nvPicPr>
        <p:blipFill>
          <a:blip r:embed="rId3"/>
          <a:stretch>
            <a:fillRect/>
          </a:stretch>
        </p:blipFill>
        <p:spPr>
          <a:xfrm>
            <a:off x="14599" y="1295927"/>
            <a:ext cx="9114801" cy="5200902"/>
          </a:xfrm>
          <a:prstGeom prst="rect">
            <a:avLst/>
          </a:prstGeom>
        </p:spPr>
      </p:pic>
    </p:spTree>
    <p:extLst>
      <p:ext uri="{BB962C8B-B14F-4D97-AF65-F5344CB8AC3E}">
        <p14:creationId xmlns:p14="http://schemas.microsoft.com/office/powerpoint/2010/main" val="4017703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F8F2-D432-774C-81B5-A98A547A47D3}"/>
              </a:ext>
            </a:extLst>
          </p:cNvPr>
          <p:cNvSpPr>
            <a:spLocks noGrp="1"/>
          </p:cNvSpPr>
          <p:nvPr>
            <p:ph type="title"/>
          </p:nvPr>
        </p:nvSpPr>
        <p:spPr>
          <a:xfrm>
            <a:off x="457200" y="93518"/>
            <a:ext cx="8229600" cy="1203120"/>
          </a:xfrm>
        </p:spPr>
        <p:txBody>
          <a:bodyPr/>
          <a:lstStyle/>
          <a:p>
            <a:r>
              <a:rPr lang="en-US" sz="2600" dirty="0"/>
              <a:t>Cancer </a:t>
            </a:r>
            <a:r>
              <a:rPr lang="en-US" sz="2600" dirty="0" smtClean="0"/>
              <a:t>registry place </a:t>
            </a:r>
            <a:r>
              <a:rPr lang="en-US" sz="2600" dirty="0"/>
              <a:t>of </a:t>
            </a:r>
            <a:r>
              <a:rPr lang="en-US" sz="2600" dirty="0" smtClean="0"/>
              <a:t>birth variables </a:t>
            </a:r>
            <a:r>
              <a:rPr lang="en-US" sz="2600" dirty="0"/>
              <a:t>and </a:t>
            </a:r>
            <a:r>
              <a:rPr lang="en-US" sz="2600" dirty="0" smtClean="0"/>
              <a:t>birth certificate linkage</a:t>
            </a:r>
            <a:r>
              <a:rPr lang="en-US" sz="2600" dirty="0"/>
              <a:t>: </a:t>
            </a:r>
            <a:r>
              <a:rPr lang="en-US" sz="2600" dirty="0" smtClean="0"/>
              <a:t>new data </a:t>
            </a:r>
            <a:r>
              <a:rPr lang="en-US" sz="2600" dirty="0"/>
              <a:t>and </a:t>
            </a:r>
            <a:r>
              <a:rPr lang="en-US" sz="2600" dirty="0" smtClean="0"/>
              <a:t>agreement</a:t>
            </a:r>
            <a:endParaRPr lang="en-US" sz="2600" dirty="0"/>
          </a:p>
        </p:txBody>
      </p:sp>
      <p:graphicFrame>
        <p:nvGraphicFramePr>
          <p:cNvPr id="6" name="Table 5">
            <a:extLst>
              <a:ext uri="{FF2B5EF4-FFF2-40B4-BE49-F238E27FC236}">
                <a16:creationId xmlns:a16="http://schemas.microsoft.com/office/drawing/2014/main" id="{6A7C48E4-4C5C-D844-9C93-FED3F156289F}"/>
              </a:ext>
            </a:extLst>
          </p:cNvPr>
          <p:cNvGraphicFramePr>
            <a:graphicFrameLocks noGrp="1"/>
          </p:cNvGraphicFramePr>
          <p:nvPr>
            <p:extLst>
              <p:ext uri="{D42A27DB-BD31-4B8C-83A1-F6EECF244321}">
                <p14:modId xmlns:p14="http://schemas.microsoft.com/office/powerpoint/2010/main" val="3313292450"/>
              </p:ext>
            </p:extLst>
          </p:nvPr>
        </p:nvGraphicFramePr>
        <p:xfrm>
          <a:off x="191729" y="1185391"/>
          <a:ext cx="8834282" cy="3911544"/>
        </p:xfrm>
        <a:graphic>
          <a:graphicData uri="http://schemas.openxmlformats.org/drawingml/2006/table">
            <a:tbl>
              <a:tblPr firstRow="1" firstCol="1" bandRow="1"/>
              <a:tblGrid>
                <a:gridCol w="1047136">
                  <a:extLst>
                    <a:ext uri="{9D8B030D-6E8A-4147-A177-3AD203B41FA5}">
                      <a16:colId xmlns:a16="http://schemas.microsoft.com/office/drawing/2014/main" val="3435808871"/>
                    </a:ext>
                  </a:extLst>
                </a:gridCol>
                <a:gridCol w="1099386">
                  <a:extLst>
                    <a:ext uri="{9D8B030D-6E8A-4147-A177-3AD203B41FA5}">
                      <a16:colId xmlns:a16="http://schemas.microsoft.com/office/drawing/2014/main" val="4041389069"/>
                    </a:ext>
                  </a:extLst>
                </a:gridCol>
                <a:gridCol w="65315">
                  <a:extLst>
                    <a:ext uri="{9D8B030D-6E8A-4147-A177-3AD203B41FA5}">
                      <a16:colId xmlns:a16="http://schemas.microsoft.com/office/drawing/2014/main" val="1104725755"/>
                    </a:ext>
                  </a:extLst>
                </a:gridCol>
                <a:gridCol w="1087301">
                  <a:extLst>
                    <a:ext uri="{9D8B030D-6E8A-4147-A177-3AD203B41FA5}">
                      <a16:colId xmlns:a16="http://schemas.microsoft.com/office/drawing/2014/main" val="385723546"/>
                    </a:ext>
                  </a:extLst>
                </a:gridCol>
                <a:gridCol w="62230">
                  <a:extLst>
                    <a:ext uri="{9D8B030D-6E8A-4147-A177-3AD203B41FA5}">
                      <a16:colId xmlns:a16="http://schemas.microsoft.com/office/drawing/2014/main" val="975203148"/>
                    </a:ext>
                  </a:extLst>
                </a:gridCol>
                <a:gridCol w="1123406">
                  <a:extLst>
                    <a:ext uri="{9D8B030D-6E8A-4147-A177-3AD203B41FA5}">
                      <a16:colId xmlns:a16="http://schemas.microsoft.com/office/drawing/2014/main" val="3961990567"/>
                    </a:ext>
                  </a:extLst>
                </a:gridCol>
                <a:gridCol w="71846">
                  <a:extLst>
                    <a:ext uri="{9D8B030D-6E8A-4147-A177-3AD203B41FA5}">
                      <a16:colId xmlns:a16="http://schemas.microsoft.com/office/drawing/2014/main" val="4083060651"/>
                    </a:ext>
                  </a:extLst>
                </a:gridCol>
                <a:gridCol w="1048909">
                  <a:extLst>
                    <a:ext uri="{9D8B030D-6E8A-4147-A177-3AD203B41FA5}">
                      <a16:colId xmlns:a16="http://schemas.microsoft.com/office/drawing/2014/main" val="2775324157"/>
                    </a:ext>
                  </a:extLst>
                </a:gridCol>
                <a:gridCol w="157500">
                  <a:extLst>
                    <a:ext uri="{9D8B030D-6E8A-4147-A177-3AD203B41FA5}">
                      <a16:colId xmlns:a16="http://schemas.microsoft.com/office/drawing/2014/main" val="2082170157"/>
                    </a:ext>
                  </a:extLst>
                </a:gridCol>
                <a:gridCol w="1023751">
                  <a:extLst>
                    <a:ext uri="{9D8B030D-6E8A-4147-A177-3AD203B41FA5}">
                      <a16:colId xmlns:a16="http://schemas.microsoft.com/office/drawing/2014/main" val="1690783377"/>
                    </a:ext>
                  </a:extLst>
                </a:gridCol>
                <a:gridCol w="1023751">
                  <a:extLst>
                    <a:ext uri="{9D8B030D-6E8A-4147-A177-3AD203B41FA5}">
                      <a16:colId xmlns:a16="http://schemas.microsoft.com/office/drawing/2014/main" val="3324712816"/>
                    </a:ext>
                  </a:extLst>
                </a:gridCol>
                <a:gridCol w="1023751">
                  <a:extLst>
                    <a:ext uri="{9D8B030D-6E8A-4147-A177-3AD203B41FA5}">
                      <a16:colId xmlns:a16="http://schemas.microsoft.com/office/drawing/2014/main" val="3713784104"/>
                    </a:ext>
                  </a:extLst>
                </a:gridCol>
              </a:tblGrid>
              <a:tr h="713983">
                <a:tc gridSpan="2">
                  <a:txBody>
                    <a:bodyPr/>
                    <a:lstStyle/>
                    <a:p>
                      <a:pPr marL="0" marR="0" algn="ctr">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Registry place of birth before linkage</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Total</a:t>
                      </a:r>
                    </a:p>
                    <a:p>
                      <a:pPr marL="0" marR="0" algn="ctr">
                        <a:lnSpc>
                          <a:spcPct val="105000"/>
                        </a:lnSpc>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a:t>
                      </a:r>
                      <a:r>
                        <a:rPr lang="en-US" sz="1500" dirty="0" smtClean="0">
                          <a:effectLst/>
                          <a:latin typeface="Arial" panose="020B0604020202020204" pitchFamily="34" charset="0"/>
                          <a:ea typeface="Calibri" panose="020F0502020204030204" pitchFamily="34" charset="0"/>
                          <a:cs typeface="Arial" panose="020B0604020202020204" pitchFamily="34" charset="0"/>
                        </a:rPr>
                        <a:t>n=248,944)</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Not linked</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n=70,833)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Linked as child </a:t>
                      </a:r>
                      <a:r>
                        <a:rPr lang="en-US" sz="1600" dirty="0">
                          <a:effectLst/>
                          <a:latin typeface="Arial" panose="020B0604020202020204" pitchFamily="34" charset="0"/>
                          <a:ea typeface="Calibri" panose="020F0502020204030204" pitchFamily="34" charset="0"/>
                          <a:cs typeface="Arial" panose="020B0604020202020204" pitchFamily="34" charset="0"/>
                        </a:rPr>
                        <a:t>(n=98,980)</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Linked as parent only</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(n=79,131)</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439656"/>
                  </a:ext>
                </a:extLst>
              </a:tr>
              <a:tr h="734147">
                <a:tc>
                  <a:txBody>
                    <a:bodyPr/>
                    <a:lstStyle/>
                    <a:p>
                      <a:pPr marL="91440" marR="0">
                        <a:lnSpc>
                          <a:spcPct val="105000"/>
                        </a:lnSpc>
                        <a:spcBef>
                          <a:spcPts val="0"/>
                        </a:spcBef>
                        <a:spcAft>
                          <a:spcPts val="0"/>
                        </a:spcAft>
                      </a:pPr>
                      <a:r>
                        <a:rPr lang="en-US" sz="1700">
                          <a:effectLst/>
                          <a:latin typeface="Arial" panose="020B0604020202020204" pitchFamily="34" charset="0"/>
                          <a:ea typeface="Calibri" panose="020F0502020204030204" pitchFamily="34" charset="0"/>
                          <a:cs typeface="Arial" panose="020B0604020202020204" pitchFamily="34" charset="0"/>
                        </a:rPr>
                        <a:t>Country</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State</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Country = U.S. </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Country = Non-U.S.</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Country = Unknown</a:t>
                      </a:r>
                    </a:p>
                  </a:txBody>
                  <a:tcPr marL="18415" marR="18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154418"/>
                  </a:ext>
                </a:extLst>
              </a:tr>
              <a:tr h="461313">
                <a:tc>
                  <a:txBody>
                    <a:bodyPr/>
                    <a:lstStyle/>
                    <a:p>
                      <a:pPr marL="91440" marR="0">
                        <a:lnSpc>
                          <a:spcPct val="105000"/>
                        </a:lnSpc>
                        <a:spcBef>
                          <a:spcPts val="0"/>
                        </a:spcBef>
                        <a:spcAft>
                          <a:spcPts val="0"/>
                        </a:spcAft>
                      </a:pPr>
                      <a:r>
                        <a:rPr lang="en-US" sz="1700">
                          <a:effectLst/>
                          <a:latin typeface="Arial" panose="020B0604020202020204" pitchFamily="34" charset="0"/>
                          <a:ea typeface="Calibri" panose="020F0502020204030204" pitchFamily="34" charset="0"/>
                          <a:cs typeface="Arial" panose="020B0604020202020204" pitchFamily="34" charset="0"/>
                        </a:rPr>
                        <a:t>U.S.</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Utah</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84,211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6,980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48,864</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28,367</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34573474"/>
                  </a:ext>
                </a:extLst>
              </a:tr>
              <a:tr h="462631">
                <a:tc>
                  <a:txBody>
                    <a:bodyPr/>
                    <a:lstStyle/>
                    <a:p>
                      <a:pPr marL="9144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U.S.</a:t>
                      </a:r>
                    </a:p>
                  </a:txBody>
                  <a:tcPr marL="18415" marR="18415" marT="0" marB="0" anchor="ctr">
                    <a:lnL>
                      <a:noFill/>
                    </a:lnL>
                    <a:lnR>
                      <a:noFill/>
                    </a:lnR>
                    <a:lnT>
                      <a:noFill/>
                    </a:lnT>
                    <a:lnB>
                      <a:noFill/>
                    </a:lnB>
                  </a:tcPr>
                </a:tc>
                <a:tc>
                  <a:txBody>
                    <a:bodyPr/>
                    <a:lstStyle/>
                    <a:p>
                      <a:pPr marL="91440" marR="0">
                        <a:lnSpc>
                          <a:spcPct val="105000"/>
                        </a:lnSpc>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Other state</a:t>
                      </a:r>
                    </a:p>
                  </a:txBody>
                  <a:tcPr marL="18415" marR="18415" marT="0" marB="0" anchor="ctr">
                    <a:lnL>
                      <a:noFill/>
                    </a:lnL>
                    <a:lnR>
                      <a:noFill/>
                    </a:lnR>
                    <a:lnT>
                      <a:noFill/>
                    </a:lnT>
                    <a:lnB>
                      <a:noFill/>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51,610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29,292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345</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21,973</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a:noFill/>
                    </a:lnT>
                    <a:lnB>
                      <a:noFill/>
                    </a:lnB>
                  </a:tcPr>
                </a:tc>
                <a:extLst>
                  <a:ext uri="{0D108BD9-81ED-4DB2-BD59-A6C34878D82A}">
                    <a16:rowId xmlns:a16="http://schemas.microsoft.com/office/drawing/2014/main" val="3715170769"/>
                  </a:ext>
                </a:extLst>
              </a:tr>
              <a:tr h="367732">
                <a:tc>
                  <a:txBody>
                    <a:bodyPr/>
                    <a:lstStyle/>
                    <a:p>
                      <a:pPr marL="91440" marR="0">
                        <a:lnSpc>
                          <a:spcPct val="105000"/>
                        </a:lnSpc>
                        <a:spcBef>
                          <a:spcPts val="0"/>
                        </a:spcBef>
                        <a:spcAft>
                          <a:spcPts val="0"/>
                        </a:spcAft>
                      </a:pPr>
                      <a:r>
                        <a:rPr lang="en-US" sz="1700">
                          <a:effectLst/>
                          <a:latin typeface="Arial" panose="020B0604020202020204" pitchFamily="34" charset="0"/>
                          <a:ea typeface="Calibri" panose="020F0502020204030204" pitchFamily="34" charset="0"/>
                          <a:cs typeface="Arial" panose="020B0604020202020204" pitchFamily="34" charset="0"/>
                        </a:rPr>
                        <a:t>U.S.</a:t>
                      </a:r>
                    </a:p>
                  </a:txBody>
                  <a:tcPr marL="18415" marR="18415" marT="0" marB="0" anchor="ctr">
                    <a:lnL>
                      <a:noFill/>
                    </a:lnL>
                    <a:lnR>
                      <a:noFill/>
                    </a:lnR>
                    <a:lnT>
                      <a:noFill/>
                    </a:lnT>
                    <a:lnB>
                      <a:noFill/>
                    </a:lnB>
                  </a:tcPr>
                </a:tc>
                <a:tc>
                  <a:txBody>
                    <a:bodyPr/>
                    <a:lstStyle/>
                    <a:p>
                      <a:pPr marL="9144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Unknown</a:t>
                      </a:r>
                    </a:p>
                  </a:txBody>
                  <a:tcPr marL="18415" marR="18415" marT="0" marB="0" anchor="ctr">
                    <a:lnL>
                      <a:noFill/>
                    </a:lnL>
                    <a:lnR>
                      <a:noFill/>
                    </a:lnR>
                    <a:lnT>
                      <a:noFill/>
                    </a:lnT>
                    <a:lnB>
                      <a:noFill/>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558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219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233</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106</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a:noFill/>
                    </a:lnT>
                    <a:lnB>
                      <a:noFill/>
                    </a:lnB>
                  </a:tcPr>
                </a:tc>
                <a:extLst>
                  <a:ext uri="{0D108BD9-81ED-4DB2-BD59-A6C34878D82A}">
                    <a16:rowId xmlns:a16="http://schemas.microsoft.com/office/drawing/2014/main" val="3706112144"/>
                  </a:ext>
                </a:extLst>
              </a:tr>
              <a:tr h="474494">
                <a:tc>
                  <a:txBody>
                    <a:bodyPr/>
                    <a:lstStyle/>
                    <a:p>
                      <a:pPr marL="91440" marR="0">
                        <a:lnSpc>
                          <a:spcPct val="105000"/>
                        </a:lnSpc>
                        <a:spcBef>
                          <a:spcPts val="0"/>
                        </a:spcBef>
                        <a:spcAft>
                          <a:spcPts val="0"/>
                        </a:spcAft>
                      </a:pPr>
                      <a:r>
                        <a:rPr lang="en-US" sz="1700">
                          <a:effectLst/>
                          <a:latin typeface="Arial" panose="020B0604020202020204" pitchFamily="34" charset="0"/>
                          <a:ea typeface="Calibri" panose="020F0502020204030204" pitchFamily="34" charset="0"/>
                          <a:cs typeface="Arial" panose="020B0604020202020204" pitchFamily="34" charset="0"/>
                        </a:rPr>
                        <a:t>Non-U.S.</a:t>
                      </a:r>
                    </a:p>
                  </a:txBody>
                  <a:tcPr marL="18415" marR="18415" marT="0" marB="0" anchor="ctr">
                    <a:lnL>
                      <a:noFill/>
                    </a:lnL>
                    <a:lnR>
                      <a:noFill/>
                    </a:lnR>
                    <a:lnT>
                      <a:noFill/>
                    </a:lnT>
                    <a:lnB>
                      <a:noFill/>
                    </a:lnB>
                  </a:tcPr>
                </a:tc>
                <a:tc>
                  <a:txBody>
                    <a:bodyPr/>
                    <a:lstStyle/>
                    <a:p>
                      <a:pPr marL="91440" marR="0">
                        <a:lnSpc>
                          <a:spcPct val="105000"/>
                        </a:lnSpc>
                        <a:spcBef>
                          <a:spcPts val="0"/>
                        </a:spcBef>
                        <a:spcAft>
                          <a:spcPts val="0"/>
                        </a:spcAft>
                      </a:pPr>
                      <a:r>
                        <a:rPr lang="en-US" sz="1700">
                          <a:effectLst/>
                          <a:latin typeface="Arial" panose="020B0604020202020204" pitchFamily="34" charset="0"/>
                          <a:ea typeface="Calibri" panose="020F0502020204030204" pitchFamily="34" charset="0"/>
                          <a:cs typeface="Arial" panose="020B0604020202020204" pitchFamily="34" charset="0"/>
                        </a:rPr>
                        <a:t>NA</a:t>
                      </a:r>
                    </a:p>
                  </a:txBody>
                  <a:tcPr marL="18415" marR="18415" marT="0" marB="0" anchor="ctr">
                    <a:lnL>
                      <a:noFill/>
                    </a:lnL>
                    <a:lnR>
                      <a:noFill/>
                    </a:lnR>
                    <a:lnT>
                      <a:noFill/>
                    </a:lnT>
                    <a:lnB>
                      <a:noFill/>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6,788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4,246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47</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2,494</a:t>
                      </a:r>
                    </a:p>
                  </a:txBody>
                  <a:tcPr marL="18415" marR="18415" marT="0" marB="0" anchor="ctr">
                    <a:lnL>
                      <a:noFill/>
                    </a:lnL>
                    <a:lnR>
                      <a:noFill/>
                    </a:lnR>
                    <a:lnT>
                      <a:noFill/>
                    </a:lnT>
                    <a:lnB>
                      <a:noFill/>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0</a:t>
                      </a:r>
                    </a:p>
                  </a:txBody>
                  <a:tcPr marL="18415" marR="18415" marT="0" marB="0" anchor="ctr">
                    <a:lnL>
                      <a:noFill/>
                    </a:lnL>
                    <a:lnR>
                      <a:noFill/>
                    </a:lnR>
                    <a:lnT>
                      <a:noFill/>
                    </a:lnT>
                    <a:lnB>
                      <a:noFill/>
                    </a:lnB>
                  </a:tcPr>
                </a:tc>
                <a:extLst>
                  <a:ext uri="{0D108BD9-81ED-4DB2-BD59-A6C34878D82A}">
                    <a16:rowId xmlns:a16="http://schemas.microsoft.com/office/drawing/2014/main" val="2194227272"/>
                  </a:ext>
                </a:extLst>
              </a:tr>
              <a:tr h="348622">
                <a:tc>
                  <a:txBody>
                    <a:bodyPr/>
                    <a:lstStyle/>
                    <a:p>
                      <a:pPr marL="91440" marR="0">
                        <a:lnSpc>
                          <a:spcPct val="105000"/>
                        </a:lnSpc>
                        <a:spcBef>
                          <a:spcPts val="0"/>
                        </a:spcBef>
                        <a:spcAft>
                          <a:spcPts val="0"/>
                        </a:spcAft>
                      </a:pPr>
                      <a:r>
                        <a:rPr lang="en-US" sz="1700">
                          <a:effectLst/>
                          <a:latin typeface="Arial" panose="020B0604020202020204" pitchFamily="34" charset="0"/>
                          <a:ea typeface="Calibri" panose="020F0502020204030204" pitchFamily="34" charset="0"/>
                          <a:cs typeface="Arial" panose="020B0604020202020204" pitchFamily="34" charset="0"/>
                        </a:rPr>
                        <a:t>Unknown</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9144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NA</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105,777</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30,096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49,491</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21,524</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2,860</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algn="r">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1,806</a:t>
                      </a:r>
                    </a:p>
                  </a:txBody>
                  <a:tcPr marL="18415" marR="18415"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658161"/>
                  </a:ext>
                </a:extLst>
              </a:tr>
              <a:tr h="348622">
                <a:tc gridSpan="12">
                  <a:txBody>
                    <a:bodyPr/>
                    <a:lstStyle/>
                    <a:p>
                      <a:pPr marL="91440" marR="0">
                        <a:lnSpc>
                          <a:spcPct val="105000"/>
                        </a:lnSpc>
                        <a:spcBef>
                          <a:spcPts val="0"/>
                        </a:spcBef>
                        <a:spcAft>
                          <a:spcPts val="0"/>
                        </a:spcAft>
                      </a:pPr>
                      <a:r>
                        <a:rPr lang="en-US" sz="1700" dirty="0">
                          <a:effectLst/>
                          <a:latin typeface="Arial" panose="020B0604020202020204" pitchFamily="34" charset="0"/>
                          <a:ea typeface="Calibri" panose="020F0502020204030204" pitchFamily="34" charset="0"/>
                          <a:cs typeface="Arial" panose="020B0604020202020204" pitchFamily="34" charset="0"/>
                        </a:rPr>
                        <a:t>~ Counts suppressed for cell sizes fewer than five.</a:t>
                      </a:r>
                    </a:p>
                  </a:txBody>
                  <a:tcPr marL="18415" marR="18415"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91440" marR="0">
                        <a:lnSpc>
                          <a:spcPct val="105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gn="ctr">
                        <a:lnSpc>
                          <a:spcPct val="105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91440" algn="r">
                        <a:lnSpc>
                          <a:spcPct val="10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816815"/>
                  </a:ext>
                </a:extLst>
              </a:tr>
            </a:tbl>
          </a:graphicData>
        </a:graphic>
      </p:graphicFrame>
      <p:grpSp>
        <p:nvGrpSpPr>
          <p:cNvPr id="21" name="Group 20">
            <a:extLst>
              <a:ext uri="{FF2B5EF4-FFF2-40B4-BE49-F238E27FC236}">
                <a16:creationId xmlns:a16="http://schemas.microsoft.com/office/drawing/2014/main" id="{83D5FE5F-1E0A-CB47-A2EC-242C172F768A}"/>
              </a:ext>
            </a:extLst>
          </p:cNvPr>
          <p:cNvGrpSpPr/>
          <p:nvPr/>
        </p:nvGrpSpPr>
        <p:grpSpPr>
          <a:xfrm>
            <a:off x="809290" y="3114275"/>
            <a:ext cx="6253141" cy="2759604"/>
            <a:chOff x="809290" y="3526862"/>
            <a:chExt cx="6253141" cy="2759604"/>
          </a:xfrm>
        </p:grpSpPr>
        <p:sp>
          <p:nvSpPr>
            <p:cNvPr id="16" name="Rectangle 15">
              <a:extLst>
                <a:ext uri="{FF2B5EF4-FFF2-40B4-BE49-F238E27FC236}">
                  <a16:creationId xmlns:a16="http://schemas.microsoft.com/office/drawing/2014/main" id="{0A595835-63E0-EF49-8599-F1F4F83C8AD8}"/>
                </a:ext>
              </a:extLst>
            </p:cNvPr>
            <p:cNvSpPr/>
            <p:nvPr/>
          </p:nvSpPr>
          <p:spPr>
            <a:xfrm>
              <a:off x="839216" y="5905121"/>
              <a:ext cx="989734" cy="381345"/>
            </a:xfrm>
            <a:prstGeom prst="rect">
              <a:avLst/>
            </a:prstGeom>
            <a:noFill/>
            <a:ln w="1016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4F7584D-0473-CE4E-B499-16CDD4D03D0A}"/>
                </a:ext>
              </a:extLst>
            </p:cNvPr>
            <p:cNvSpPr txBox="1"/>
            <p:nvPr/>
          </p:nvSpPr>
          <p:spPr>
            <a:xfrm>
              <a:off x="809290" y="5927537"/>
              <a:ext cx="1119217" cy="307777"/>
            </a:xfrm>
            <a:prstGeom prst="rect">
              <a:avLst/>
            </a:prstGeom>
            <a:noFill/>
          </p:spPr>
          <p:txBody>
            <a:bodyPr wrap="none" rtlCol="0">
              <a:spAutoFit/>
            </a:bodyPr>
            <a:lstStyle/>
            <a:p>
              <a:r>
                <a:rPr lang="en-US" b="1" dirty="0"/>
                <a:t>Discordant</a:t>
              </a:r>
            </a:p>
          </p:txBody>
        </p:sp>
        <p:sp>
          <p:nvSpPr>
            <p:cNvPr id="18" name="Rectangle 17">
              <a:extLst>
                <a:ext uri="{FF2B5EF4-FFF2-40B4-BE49-F238E27FC236}">
                  <a16:creationId xmlns:a16="http://schemas.microsoft.com/office/drawing/2014/main" id="{6228E083-6CB7-BE4C-B47B-B03BC6B78ED6}"/>
                </a:ext>
              </a:extLst>
            </p:cNvPr>
            <p:cNvSpPr/>
            <p:nvPr/>
          </p:nvSpPr>
          <p:spPr>
            <a:xfrm>
              <a:off x="4836435" y="4336159"/>
              <a:ext cx="1059366" cy="446049"/>
            </a:xfrm>
            <a:prstGeom prst="rect">
              <a:avLst/>
            </a:prstGeom>
            <a:noFill/>
            <a:ln w="1016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3A0558C-FF2D-B44F-B8DB-6D0F8464ACDF}"/>
                </a:ext>
              </a:extLst>
            </p:cNvPr>
            <p:cNvSpPr/>
            <p:nvPr/>
          </p:nvSpPr>
          <p:spPr>
            <a:xfrm>
              <a:off x="4814982" y="3526862"/>
              <a:ext cx="1059366" cy="446049"/>
            </a:xfrm>
            <a:prstGeom prst="rect">
              <a:avLst/>
            </a:prstGeom>
            <a:noFill/>
            <a:ln w="1016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CD36DDF-031C-2341-BEDB-5817021A4B4B}"/>
                </a:ext>
              </a:extLst>
            </p:cNvPr>
            <p:cNvSpPr/>
            <p:nvPr/>
          </p:nvSpPr>
          <p:spPr>
            <a:xfrm>
              <a:off x="6003065" y="4307055"/>
              <a:ext cx="1059366" cy="446049"/>
            </a:xfrm>
            <a:prstGeom prst="rect">
              <a:avLst/>
            </a:prstGeom>
            <a:noFill/>
            <a:ln w="1016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AB03FE8B-C78A-C04B-8D1F-BAFD3D07EF06}"/>
              </a:ext>
            </a:extLst>
          </p:cNvPr>
          <p:cNvGrpSpPr/>
          <p:nvPr/>
        </p:nvGrpSpPr>
        <p:grpSpPr>
          <a:xfrm>
            <a:off x="828675" y="3513626"/>
            <a:ext cx="7325486" cy="2389373"/>
            <a:chOff x="839216" y="3907007"/>
            <a:chExt cx="7325486" cy="2389373"/>
          </a:xfrm>
        </p:grpSpPr>
        <p:sp>
          <p:nvSpPr>
            <p:cNvPr id="22" name="Rectangle 21">
              <a:extLst>
                <a:ext uri="{FF2B5EF4-FFF2-40B4-BE49-F238E27FC236}">
                  <a16:creationId xmlns:a16="http://schemas.microsoft.com/office/drawing/2014/main" id="{CA3302B4-0605-604F-A3F3-C81880B4B9D6}"/>
                </a:ext>
              </a:extLst>
            </p:cNvPr>
            <p:cNvSpPr/>
            <p:nvPr/>
          </p:nvSpPr>
          <p:spPr>
            <a:xfrm>
              <a:off x="839216" y="5850331"/>
              <a:ext cx="1059366" cy="446049"/>
            </a:xfrm>
            <a:prstGeom prst="rect">
              <a:avLst/>
            </a:prstGeom>
            <a:noFill/>
            <a:ln w="1016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D016ECE-AE02-C946-9884-97C44185852E}"/>
                </a:ext>
              </a:extLst>
            </p:cNvPr>
            <p:cNvSpPr txBox="1"/>
            <p:nvPr/>
          </p:nvSpPr>
          <p:spPr>
            <a:xfrm>
              <a:off x="862067" y="5922580"/>
              <a:ext cx="990977" cy="307777"/>
            </a:xfrm>
            <a:prstGeom prst="rect">
              <a:avLst/>
            </a:prstGeom>
            <a:noFill/>
          </p:spPr>
          <p:txBody>
            <a:bodyPr wrap="none" rtlCol="0">
              <a:spAutoFit/>
            </a:bodyPr>
            <a:lstStyle/>
            <a:p>
              <a:r>
                <a:rPr lang="en-US" b="1" dirty="0"/>
                <a:t>New Data</a:t>
              </a:r>
            </a:p>
          </p:txBody>
        </p:sp>
        <p:sp>
          <p:nvSpPr>
            <p:cNvPr id="24" name="Rectangle 23">
              <a:extLst>
                <a:ext uri="{FF2B5EF4-FFF2-40B4-BE49-F238E27FC236}">
                  <a16:creationId xmlns:a16="http://schemas.microsoft.com/office/drawing/2014/main" id="{5A544055-F215-3B48-8134-AEEF3B5172C3}"/>
                </a:ext>
              </a:extLst>
            </p:cNvPr>
            <p:cNvSpPr/>
            <p:nvPr/>
          </p:nvSpPr>
          <p:spPr>
            <a:xfrm>
              <a:off x="4814982" y="4743497"/>
              <a:ext cx="1059366" cy="446049"/>
            </a:xfrm>
            <a:prstGeom prst="rect">
              <a:avLst/>
            </a:prstGeom>
            <a:noFill/>
            <a:ln w="1016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7C7F404-7F8B-6A4B-9EC2-31301EFFABA2}"/>
                </a:ext>
              </a:extLst>
            </p:cNvPr>
            <p:cNvSpPr/>
            <p:nvPr/>
          </p:nvSpPr>
          <p:spPr>
            <a:xfrm>
              <a:off x="7105336" y="4743495"/>
              <a:ext cx="1059366" cy="446049"/>
            </a:xfrm>
            <a:prstGeom prst="rect">
              <a:avLst/>
            </a:prstGeom>
            <a:noFill/>
            <a:ln w="1016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D6C4E36-C28D-A743-B60A-32DF4646C2E8}"/>
                </a:ext>
              </a:extLst>
            </p:cNvPr>
            <p:cNvSpPr/>
            <p:nvPr/>
          </p:nvSpPr>
          <p:spPr>
            <a:xfrm>
              <a:off x="5960159" y="4743496"/>
              <a:ext cx="1059366" cy="446049"/>
            </a:xfrm>
            <a:prstGeom prst="rect">
              <a:avLst/>
            </a:prstGeom>
            <a:noFill/>
            <a:ln w="1016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DE181A1-6935-474F-AF17-0E96999496D8}"/>
                </a:ext>
              </a:extLst>
            </p:cNvPr>
            <p:cNvSpPr/>
            <p:nvPr/>
          </p:nvSpPr>
          <p:spPr>
            <a:xfrm>
              <a:off x="4846976" y="3907007"/>
              <a:ext cx="1059366" cy="446049"/>
            </a:xfrm>
            <a:prstGeom prst="rect">
              <a:avLst/>
            </a:prstGeom>
            <a:noFill/>
            <a:ln w="1016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25F82493-04E8-FA49-BD9D-0E597A6076F8}"/>
              </a:ext>
            </a:extLst>
          </p:cNvPr>
          <p:cNvGrpSpPr/>
          <p:nvPr/>
        </p:nvGrpSpPr>
        <p:grpSpPr>
          <a:xfrm>
            <a:off x="797948" y="2692001"/>
            <a:ext cx="7366754" cy="3214231"/>
            <a:chOff x="797948" y="3104588"/>
            <a:chExt cx="7366754" cy="3214231"/>
          </a:xfrm>
        </p:grpSpPr>
        <p:grpSp>
          <p:nvGrpSpPr>
            <p:cNvPr id="15" name="Group 14">
              <a:extLst>
                <a:ext uri="{FF2B5EF4-FFF2-40B4-BE49-F238E27FC236}">
                  <a16:creationId xmlns:a16="http://schemas.microsoft.com/office/drawing/2014/main" id="{5C2954CD-6346-274C-8FA5-2B446073CFAA}"/>
                </a:ext>
              </a:extLst>
            </p:cNvPr>
            <p:cNvGrpSpPr/>
            <p:nvPr/>
          </p:nvGrpSpPr>
          <p:grpSpPr>
            <a:xfrm>
              <a:off x="797948" y="3104588"/>
              <a:ext cx="7366754" cy="3214231"/>
              <a:chOff x="772161" y="3104587"/>
              <a:chExt cx="7366754" cy="3214231"/>
            </a:xfrm>
          </p:grpSpPr>
          <p:sp>
            <p:nvSpPr>
              <p:cNvPr id="7" name="Rectangle 6">
                <a:extLst>
                  <a:ext uri="{FF2B5EF4-FFF2-40B4-BE49-F238E27FC236}">
                    <a16:creationId xmlns:a16="http://schemas.microsoft.com/office/drawing/2014/main" id="{43707316-9B81-C847-97A0-D3801BB59593}"/>
                  </a:ext>
                </a:extLst>
              </p:cNvPr>
              <p:cNvSpPr/>
              <p:nvPr/>
            </p:nvSpPr>
            <p:spPr>
              <a:xfrm>
                <a:off x="4789195" y="3104587"/>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0931B9-4BDE-3541-AD35-789E48B2D4E5}"/>
                  </a:ext>
                </a:extLst>
              </p:cNvPr>
              <p:cNvSpPr/>
              <p:nvPr/>
            </p:nvSpPr>
            <p:spPr>
              <a:xfrm>
                <a:off x="5915274" y="3104587"/>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667C47-77B5-3449-BC8A-CFF04F00A8C5}"/>
                  </a:ext>
                </a:extLst>
              </p:cNvPr>
              <p:cNvSpPr/>
              <p:nvPr/>
            </p:nvSpPr>
            <p:spPr>
              <a:xfrm>
                <a:off x="7079549" y="4336158"/>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80967C-2A77-E44B-9DD1-F0EB2ABF5B06}"/>
                  </a:ext>
                </a:extLst>
              </p:cNvPr>
              <p:cNvSpPr/>
              <p:nvPr/>
            </p:nvSpPr>
            <p:spPr>
              <a:xfrm>
                <a:off x="802888" y="5872769"/>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65303DC-6881-FA4F-9D2E-B12FBC9B4465}"/>
                  </a:ext>
                </a:extLst>
              </p:cNvPr>
              <p:cNvSpPr/>
              <p:nvPr/>
            </p:nvSpPr>
            <p:spPr>
              <a:xfrm>
                <a:off x="5932463" y="3497757"/>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E4D64AE-B23F-B04A-9E1E-EEB7F9F74C2E}"/>
                  </a:ext>
                </a:extLst>
              </p:cNvPr>
              <p:cNvSpPr txBox="1"/>
              <p:nvPr/>
            </p:nvSpPr>
            <p:spPr>
              <a:xfrm>
                <a:off x="772161" y="5919467"/>
                <a:ext cx="1120820" cy="307777"/>
              </a:xfrm>
              <a:prstGeom prst="rect">
                <a:avLst/>
              </a:prstGeom>
              <a:noFill/>
            </p:spPr>
            <p:txBody>
              <a:bodyPr wrap="none" rtlCol="0">
                <a:spAutoFit/>
              </a:bodyPr>
              <a:lstStyle/>
              <a:p>
                <a:r>
                  <a:rPr lang="en-US" b="1" dirty="0"/>
                  <a:t>Agreement</a:t>
                </a:r>
              </a:p>
            </p:txBody>
          </p:sp>
        </p:grpSp>
        <p:sp>
          <p:nvSpPr>
            <p:cNvPr id="29" name="Rectangle 28">
              <a:extLst>
                <a:ext uri="{FF2B5EF4-FFF2-40B4-BE49-F238E27FC236}">
                  <a16:creationId xmlns:a16="http://schemas.microsoft.com/office/drawing/2014/main" id="{0D34D970-D801-ED48-81A0-71A1667804B6}"/>
                </a:ext>
              </a:extLst>
            </p:cNvPr>
            <p:cNvSpPr/>
            <p:nvPr/>
          </p:nvSpPr>
          <p:spPr>
            <a:xfrm>
              <a:off x="6011593" y="3924655"/>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38798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F8F2-D432-774C-81B5-A98A547A47D3}"/>
              </a:ext>
            </a:extLst>
          </p:cNvPr>
          <p:cNvSpPr>
            <a:spLocks noGrp="1"/>
          </p:cNvSpPr>
          <p:nvPr>
            <p:ph type="title"/>
          </p:nvPr>
        </p:nvSpPr>
        <p:spPr>
          <a:xfrm>
            <a:off x="126124" y="93518"/>
            <a:ext cx="8891750" cy="1203120"/>
          </a:xfrm>
        </p:spPr>
        <p:txBody>
          <a:bodyPr/>
          <a:lstStyle/>
          <a:p>
            <a:r>
              <a:rPr lang="en-US" sz="2800" dirty="0"/>
              <a:t>Utah Cancer Registry </a:t>
            </a:r>
            <a:r>
              <a:rPr lang="en-US" sz="2800" dirty="0" smtClean="0"/>
              <a:t>place </a:t>
            </a:r>
            <a:r>
              <a:rPr lang="en-US" sz="2800" dirty="0"/>
              <a:t>of </a:t>
            </a:r>
            <a:r>
              <a:rPr lang="en-US" sz="2800" dirty="0" smtClean="0"/>
              <a:t>birth variables before </a:t>
            </a:r>
            <a:r>
              <a:rPr lang="en-US" sz="2800" dirty="0"/>
              <a:t>and </a:t>
            </a:r>
            <a:r>
              <a:rPr lang="en-US" sz="2800" dirty="0" smtClean="0"/>
              <a:t>after birth certificate update</a:t>
            </a:r>
            <a:endParaRPr lang="en-US" sz="2800" dirty="0"/>
          </a:p>
        </p:txBody>
      </p:sp>
      <p:sp>
        <p:nvSpPr>
          <p:cNvPr id="12" name="Rectangle 11">
            <a:extLst>
              <a:ext uri="{FF2B5EF4-FFF2-40B4-BE49-F238E27FC236}">
                <a16:creationId xmlns:a16="http://schemas.microsoft.com/office/drawing/2014/main" id="{A4BD22E8-BF05-B245-9F3B-68B456CB67FF}"/>
              </a:ext>
            </a:extLst>
          </p:cNvPr>
          <p:cNvSpPr/>
          <p:nvPr/>
        </p:nvSpPr>
        <p:spPr>
          <a:xfrm>
            <a:off x="126124" y="1653846"/>
            <a:ext cx="4445876" cy="3769492"/>
          </a:xfrm>
          <a:prstGeom prst="rect">
            <a:avLst/>
          </a:prstGeom>
          <a:no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6CDBAC-958A-D940-B311-DBAC7919E8A0}"/>
              </a:ext>
            </a:extLst>
          </p:cNvPr>
          <p:cNvSpPr/>
          <p:nvPr/>
        </p:nvSpPr>
        <p:spPr>
          <a:xfrm>
            <a:off x="4571998" y="1653846"/>
            <a:ext cx="4445876" cy="3769492"/>
          </a:xfrm>
          <a:prstGeom prst="rect">
            <a:avLst/>
          </a:prstGeom>
          <a:no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BAE039-A33C-264D-BE76-D4B050E4019E}"/>
              </a:ext>
            </a:extLst>
          </p:cNvPr>
          <p:cNvPicPr>
            <a:picLocks noChangeAspect="1"/>
          </p:cNvPicPr>
          <p:nvPr/>
        </p:nvPicPr>
        <p:blipFill>
          <a:blip r:embed="rId3"/>
          <a:stretch>
            <a:fillRect/>
          </a:stretch>
        </p:blipFill>
        <p:spPr>
          <a:xfrm>
            <a:off x="7460538" y="4729283"/>
            <a:ext cx="1055078" cy="1051264"/>
          </a:xfrm>
          <a:prstGeom prst="rect">
            <a:avLst/>
          </a:prstGeom>
        </p:spPr>
      </p:pic>
      <p:pic>
        <p:nvPicPr>
          <p:cNvPr id="7" name="Picture 6"/>
          <p:cNvPicPr>
            <a:picLocks noChangeAspect="1"/>
          </p:cNvPicPr>
          <p:nvPr/>
        </p:nvPicPr>
        <p:blipFill rotWithShape="1">
          <a:blip r:embed="rId4"/>
          <a:srcRect l="12790" r="7204"/>
          <a:stretch/>
        </p:blipFill>
        <p:spPr>
          <a:xfrm>
            <a:off x="85663" y="1653846"/>
            <a:ext cx="4461831" cy="3671549"/>
          </a:xfrm>
          <a:prstGeom prst="rect">
            <a:avLst/>
          </a:prstGeom>
        </p:spPr>
      </p:pic>
      <p:pic>
        <p:nvPicPr>
          <p:cNvPr id="8" name="Picture 7"/>
          <p:cNvPicPr>
            <a:picLocks noChangeAspect="1"/>
          </p:cNvPicPr>
          <p:nvPr/>
        </p:nvPicPr>
        <p:blipFill rotWithShape="1">
          <a:blip r:embed="rId5"/>
          <a:srcRect l="7095" r="13507"/>
          <a:stretch/>
        </p:blipFill>
        <p:spPr>
          <a:xfrm>
            <a:off x="4569528" y="1669427"/>
            <a:ext cx="4473359" cy="3671548"/>
          </a:xfrm>
          <a:prstGeom prst="rect">
            <a:avLst/>
          </a:prstGeom>
        </p:spPr>
      </p:pic>
    </p:spTree>
    <p:extLst>
      <p:ext uri="{BB962C8B-B14F-4D97-AF65-F5344CB8AC3E}">
        <p14:creationId xmlns:p14="http://schemas.microsoft.com/office/powerpoint/2010/main" val="273190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Race and </a:t>
            </a:r>
            <a:r>
              <a:rPr lang="en-US" sz="3200" dirty="0" smtClean="0"/>
              <a:t>ethnicity </a:t>
            </a:r>
            <a:r>
              <a:rPr lang="en-US" sz="3200" dirty="0"/>
              <a:t>of </a:t>
            </a:r>
            <a:r>
              <a:rPr lang="en-US" sz="3200" dirty="0" smtClean="0"/>
              <a:t>parents </a:t>
            </a:r>
            <a:r>
              <a:rPr lang="en-US" sz="3200" dirty="0"/>
              <a:t>on Utah </a:t>
            </a:r>
            <a:r>
              <a:rPr lang="en-US" sz="3200" dirty="0" smtClean="0"/>
              <a:t>birth certificate form</a:t>
            </a:r>
            <a:endParaRPr lang="en-US" sz="3200" dirty="0"/>
          </a:p>
        </p:txBody>
      </p:sp>
      <p:graphicFrame>
        <p:nvGraphicFramePr>
          <p:cNvPr id="5" name="Content Placeholder 4">
            <a:extLst>
              <a:ext uri="{FF2B5EF4-FFF2-40B4-BE49-F238E27FC236}">
                <a16:creationId xmlns:a16="http://schemas.microsoft.com/office/drawing/2014/main" id="{3F4A31B0-9525-8A43-A471-01C2B53309A0}"/>
              </a:ext>
            </a:extLst>
          </p:cNvPr>
          <p:cNvGraphicFramePr>
            <a:graphicFrameLocks noGrp="1"/>
          </p:cNvGraphicFramePr>
          <p:nvPr>
            <p:ph sz="half" idx="1"/>
            <p:extLst>
              <p:ext uri="{D42A27DB-BD31-4B8C-83A1-F6EECF244321}">
                <p14:modId xmlns:p14="http://schemas.microsoft.com/office/powerpoint/2010/main" val="1865064884"/>
              </p:ext>
            </p:extLst>
          </p:nvPr>
        </p:nvGraphicFramePr>
        <p:xfrm>
          <a:off x="457201" y="1269718"/>
          <a:ext cx="8343900" cy="5062890"/>
        </p:xfrm>
        <a:graphic>
          <a:graphicData uri="http://schemas.openxmlformats.org/drawingml/2006/table">
            <a:tbl>
              <a:tblPr firstRow="1" firstCol="1" bandRow="1"/>
              <a:tblGrid>
                <a:gridCol w="2225040">
                  <a:extLst>
                    <a:ext uri="{9D8B030D-6E8A-4147-A177-3AD203B41FA5}">
                      <a16:colId xmlns:a16="http://schemas.microsoft.com/office/drawing/2014/main" val="4116940565"/>
                    </a:ext>
                  </a:extLst>
                </a:gridCol>
                <a:gridCol w="2875696">
                  <a:extLst>
                    <a:ext uri="{9D8B030D-6E8A-4147-A177-3AD203B41FA5}">
                      <a16:colId xmlns:a16="http://schemas.microsoft.com/office/drawing/2014/main" val="2331635319"/>
                    </a:ext>
                  </a:extLst>
                </a:gridCol>
                <a:gridCol w="3243164">
                  <a:extLst>
                    <a:ext uri="{9D8B030D-6E8A-4147-A177-3AD203B41FA5}">
                      <a16:colId xmlns:a16="http://schemas.microsoft.com/office/drawing/2014/main" val="1905075192"/>
                    </a:ext>
                  </a:extLst>
                </a:gridCol>
              </a:tblGrid>
              <a:tr h="636551">
                <a:tc gridSpan="3">
                  <a:txBody>
                    <a:bodyPr/>
                    <a:lstStyle/>
                    <a:p>
                      <a:pPr marL="0" marR="0">
                        <a:lnSpc>
                          <a:spcPct val="105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5712189"/>
                  </a:ext>
                </a:extLst>
              </a:tr>
              <a:tr h="1209894">
                <a:tc>
                  <a:txBody>
                    <a:bodyPr/>
                    <a:lstStyle/>
                    <a:p>
                      <a:pPr marL="0" marR="0" algn="ctr">
                        <a:lnSpc>
                          <a:spcPct val="105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Birth Certificate Form Year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182" rtl="0" eaLnBrk="1" fontAlgn="auto" latinLnBrk="0" hangingPunct="1">
                        <a:lnSpc>
                          <a:spcPct val="105000"/>
                        </a:lnSpc>
                        <a:spcBef>
                          <a:spcPts val="0"/>
                        </a:spcBef>
                        <a:spcAft>
                          <a:spcPts val="0"/>
                        </a:spcAft>
                        <a:buClrTx/>
                        <a:buSzTx/>
                        <a:buFontTx/>
                        <a:buNone/>
                        <a:tabLst/>
                        <a:defRPr/>
                      </a:pPr>
                      <a:r>
                        <a:rPr lang="en-US" sz="2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Race/Ethnicity Fields</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Race/Ethnicity Reported by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745246"/>
                  </a:ext>
                </a:extLst>
              </a:tr>
              <a:tr h="636551">
                <a:tc>
                  <a:txBody>
                    <a:bodyPr/>
                    <a:lstStyle/>
                    <a:p>
                      <a:pPr marL="0" marR="0">
                        <a:lnSpc>
                          <a:spcPct val="10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1905-1977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lvl="0" indent="0" algn="l" defTabSz="457182" rtl="0" eaLnBrk="1" fontAlgn="auto" latinLnBrk="0" hangingPunct="1">
                        <a:lnSpc>
                          <a:spcPct val="105000"/>
                        </a:lnSpc>
                        <a:spcBef>
                          <a:spcPts val="0"/>
                        </a:spcBef>
                        <a:spcAft>
                          <a:spcPts val="0"/>
                        </a:spcAft>
                        <a:buClrTx/>
                        <a:buSzTx/>
                        <a:buFontTx/>
                        <a:buNone/>
                        <a:tabLst/>
                        <a:defRPr/>
                      </a:pP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Race or color</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a:t>
                      </a: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specified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29107123"/>
                  </a:ext>
                </a:extLst>
              </a:tr>
              <a:tr h="636551">
                <a:tc>
                  <a:txBody>
                    <a:bodyPr/>
                    <a:lstStyle/>
                    <a:p>
                      <a:pPr marL="0" marR="0">
                        <a:lnSpc>
                          <a:spcPct val="105000"/>
                        </a:lnSpc>
                        <a:spcBef>
                          <a:spcPts val="0"/>
                        </a:spcBef>
                        <a:spcAft>
                          <a:spcPts val="0"/>
                        </a:spcAf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1978-1991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tc>
                  <a:txBody>
                    <a:bodyPr/>
                    <a:lstStyle/>
                    <a:p>
                      <a:pPr marL="0" marR="0" lvl="0" indent="0" algn="l" defTabSz="457182" rtl="0" eaLnBrk="1" fontAlgn="auto" latinLnBrk="0" hangingPunct="1">
                        <a:lnSpc>
                          <a:spcPct val="105000"/>
                        </a:lnSpc>
                        <a:spcBef>
                          <a:spcPts val="0"/>
                        </a:spcBef>
                        <a:spcAft>
                          <a:spcPts val="0"/>
                        </a:spcAft>
                        <a:buClrTx/>
                        <a:buSzTx/>
                        <a:buFontTx/>
                        <a:buNone/>
                        <a:tabLst/>
                        <a:defRPr/>
                      </a:pP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Race and ethnicity</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tc>
                  <a:txBody>
                    <a:bodyPr/>
                    <a:lstStyle/>
                    <a:p>
                      <a:pPr marL="0" marR="0">
                        <a:lnSpc>
                          <a:spcPct val="10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Self-reported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extLst>
                  <a:ext uri="{0D108BD9-81ED-4DB2-BD59-A6C34878D82A}">
                    <a16:rowId xmlns:a16="http://schemas.microsoft.com/office/drawing/2014/main" val="2902447953"/>
                  </a:ext>
                </a:extLst>
              </a:tr>
              <a:tr h="636551">
                <a:tc>
                  <a:txBody>
                    <a:bodyPr/>
                    <a:lstStyle/>
                    <a:p>
                      <a:pPr marL="0" marR="0">
                        <a:lnSpc>
                          <a:spcPct val="10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1992-1996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tc>
                  <a:txBody>
                    <a:bodyPr/>
                    <a:lstStyle/>
                    <a:p>
                      <a:pPr marL="0" marR="0" lvl="0" indent="0" algn="l" defTabSz="457182" rtl="0" eaLnBrk="1" fontAlgn="auto" latinLnBrk="0" hangingPunct="1">
                        <a:lnSpc>
                          <a:spcPct val="105000"/>
                        </a:lnSpc>
                        <a:spcBef>
                          <a:spcPts val="0"/>
                        </a:spcBef>
                        <a:spcAft>
                          <a:spcPts val="0"/>
                        </a:spcAft>
                        <a:buClrTx/>
                        <a:buSzTx/>
                        <a:buFontTx/>
                        <a:buNone/>
                        <a:tabLst/>
                        <a:defRPr/>
                      </a:pP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Race and ethnicity</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tc>
                  <a:txBody>
                    <a:bodyPr/>
                    <a:lstStyle/>
                    <a:p>
                      <a:pPr marL="0" marR="0">
                        <a:lnSpc>
                          <a:spcPct val="10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Unknown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extLst>
                  <a:ext uri="{0D108BD9-81ED-4DB2-BD59-A6C34878D82A}">
                    <a16:rowId xmlns:a16="http://schemas.microsoft.com/office/drawing/2014/main" val="2039633599"/>
                  </a:ext>
                </a:extLst>
              </a:tr>
              <a:tr h="636551">
                <a:tc>
                  <a:txBody>
                    <a:bodyPr/>
                    <a:lstStyle/>
                    <a:p>
                      <a:pPr marL="0" marR="0">
                        <a:lnSpc>
                          <a:spcPct val="105000"/>
                        </a:lnSpc>
                        <a:spcBef>
                          <a:spcPts val="0"/>
                        </a:spcBef>
                        <a:spcAft>
                          <a:spcPts val="0"/>
                        </a:spcAf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1997-2008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tc>
                  <a:txBody>
                    <a:bodyPr/>
                    <a:lstStyle/>
                    <a:p>
                      <a:pPr marL="0" marR="0" lvl="0" indent="0" algn="l" defTabSz="457182" rtl="0" eaLnBrk="1" fontAlgn="auto" latinLnBrk="0" hangingPunct="1">
                        <a:lnSpc>
                          <a:spcPct val="105000"/>
                        </a:lnSpc>
                        <a:spcBef>
                          <a:spcPts val="0"/>
                        </a:spcBef>
                        <a:spcAft>
                          <a:spcPts val="0"/>
                        </a:spcAft>
                        <a:buClrTx/>
                        <a:buSzTx/>
                        <a:buFontTx/>
                        <a:buNone/>
                        <a:tabLst/>
                        <a:defRPr/>
                      </a:pP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Race and ethnicity</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tc>
                  <a:txBody>
                    <a:bodyPr/>
                    <a:lstStyle/>
                    <a:p>
                      <a:pPr marL="0" marR="0">
                        <a:lnSpc>
                          <a:spcPct val="105000"/>
                        </a:lnSpc>
                        <a:spcBef>
                          <a:spcPts val="0"/>
                        </a:spcBef>
                        <a:spcAft>
                          <a:spcPts val="0"/>
                        </a:spcAft>
                      </a:pP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Attendant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a:noFill/>
                    </a:lnB>
                  </a:tcPr>
                </a:tc>
                <a:extLst>
                  <a:ext uri="{0D108BD9-81ED-4DB2-BD59-A6C34878D82A}">
                    <a16:rowId xmlns:a16="http://schemas.microsoft.com/office/drawing/2014/main" val="1050999890"/>
                  </a:ext>
                </a:extLst>
              </a:tr>
              <a:tr h="636551">
                <a:tc>
                  <a:txBody>
                    <a:bodyPr/>
                    <a:lstStyle/>
                    <a:p>
                      <a:pPr marL="0" marR="0">
                        <a:lnSpc>
                          <a:spcPct val="105000"/>
                        </a:lnSpc>
                        <a:spcBef>
                          <a:spcPts val="0"/>
                        </a:spcBef>
                        <a:spcAft>
                          <a:spcPts val="0"/>
                        </a:spcAf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2009-present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l" defTabSz="457182" rtl="0" eaLnBrk="1" fontAlgn="auto" latinLnBrk="0" hangingPunct="1">
                        <a:lnSpc>
                          <a:spcPct val="105000"/>
                        </a:lnSpc>
                        <a:spcBef>
                          <a:spcPts val="0"/>
                        </a:spcBef>
                        <a:spcAft>
                          <a:spcPts val="0"/>
                        </a:spcAft>
                        <a:buClrTx/>
                        <a:buSzTx/>
                        <a:buFontTx/>
                        <a:buNone/>
                        <a:tabLst/>
                        <a:defRPr/>
                      </a:pPr>
                      <a:r>
                        <a:rPr lang="en-US" sz="2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Race and ethnicity</a:t>
                      </a:r>
                      <a:endParaRPr lang="en-US" sz="2400" dirty="0" smtClean="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Self-reported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82880" marR="18288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106435"/>
                  </a:ext>
                </a:extLst>
              </a:tr>
            </a:tbl>
          </a:graphicData>
        </a:graphic>
      </p:graphicFrame>
    </p:spTree>
    <p:extLst>
      <p:ext uri="{BB962C8B-B14F-4D97-AF65-F5344CB8AC3E}">
        <p14:creationId xmlns:p14="http://schemas.microsoft.com/office/powerpoint/2010/main" val="430894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447"/>
            <a:ext cx="8229600" cy="1325563"/>
          </a:xfrm>
        </p:spPr>
        <p:txBody>
          <a:bodyPr/>
          <a:lstStyle/>
          <a:p>
            <a:r>
              <a:rPr lang="en-US" sz="2800" dirty="0"/>
              <a:t>Birth certificate race or Hispanic origin for individuals linked as parents and previously unknown race or ethnicity</a:t>
            </a:r>
          </a:p>
        </p:txBody>
      </p:sp>
      <p:graphicFrame>
        <p:nvGraphicFramePr>
          <p:cNvPr id="5" name="Content Placeholder 4">
            <a:extLst>
              <a:ext uri="{FF2B5EF4-FFF2-40B4-BE49-F238E27FC236}">
                <a16:creationId xmlns:a16="http://schemas.microsoft.com/office/drawing/2014/main" id="{21B7C780-8133-F24E-ADE6-BA80186C0D94}"/>
              </a:ext>
            </a:extLst>
          </p:cNvPr>
          <p:cNvGraphicFramePr>
            <a:graphicFrameLocks noGrp="1"/>
          </p:cNvGraphicFramePr>
          <p:nvPr>
            <p:ph sz="half" idx="1"/>
            <p:extLst>
              <p:ext uri="{D42A27DB-BD31-4B8C-83A1-F6EECF244321}">
                <p14:modId xmlns:p14="http://schemas.microsoft.com/office/powerpoint/2010/main" val="1689125691"/>
              </p:ext>
            </p:extLst>
          </p:nvPr>
        </p:nvGraphicFramePr>
        <p:xfrm>
          <a:off x="641696" y="2322710"/>
          <a:ext cx="3867958" cy="3246120"/>
        </p:xfrm>
        <a:graphic>
          <a:graphicData uri="http://schemas.openxmlformats.org/drawingml/2006/table">
            <a:tbl>
              <a:tblPr/>
              <a:tblGrid>
                <a:gridCol w="3144975">
                  <a:extLst>
                    <a:ext uri="{9D8B030D-6E8A-4147-A177-3AD203B41FA5}">
                      <a16:colId xmlns:a16="http://schemas.microsoft.com/office/drawing/2014/main" val="878076254"/>
                    </a:ext>
                  </a:extLst>
                </a:gridCol>
                <a:gridCol w="722983">
                  <a:extLst>
                    <a:ext uri="{9D8B030D-6E8A-4147-A177-3AD203B41FA5}">
                      <a16:colId xmlns:a16="http://schemas.microsoft.com/office/drawing/2014/main" val="994993885"/>
                    </a:ext>
                  </a:extLst>
                </a:gridCol>
              </a:tblGrid>
              <a:tr h="203200">
                <a:tc>
                  <a:txBody>
                    <a:bodyPr/>
                    <a:lstStyle/>
                    <a:p>
                      <a:pPr algn="l" fontAlgn="b"/>
                      <a:r>
                        <a:rPr lang="en-US" sz="2400" b="0" i="0" u="none" strike="noStrike" dirty="0">
                          <a:solidFill>
                            <a:srgbClr val="000000"/>
                          </a:solidFill>
                          <a:effectLst/>
                          <a:latin typeface="Arial" panose="020B0604020202020204" pitchFamily="34" charset="0"/>
                          <a:cs typeface="Arial" panose="020B0604020202020204" pitchFamily="34" charset="0"/>
                        </a:rPr>
                        <a:t>Birth Certificate Race</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815626"/>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White</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278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28194187"/>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Black</a:t>
                      </a:r>
                    </a:p>
                  </a:txBody>
                  <a:tcPr marL="9525" marR="9525" marT="9525" marB="0" anchor="ctr">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025292940"/>
                  </a:ext>
                </a:extLst>
              </a:tr>
              <a:tr h="190500">
                <a:tc>
                  <a:txBody>
                    <a:bodyPr/>
                    <a:lstStyle/>
                    <a:p>
                      <a:pPr algn="l" fontAlgn="ctr"/>
                      <a:r>
                        <a:rPr lang="en-US" sz="2200" b="0" i="0" u="none" strike="noStrike" dirty="0" smtClean="0">
                          <a:solidFill>
                            <a:srgbClr val="000000"/>
                          </a:solidFill>
                          <a:effectLst/>
                          <a:latin typeface="Arial" panose="020B0604020202020204" pitchFamily="34" charset="0"/>
                          <a:cs typeface="Arial" panose="020B0604020202020204" pitchFamily="34" charset="0"/>
                        </a:rPr>
                        <a:t>Amer. Ind. / Alaska Nat.</a:t>
                      </a:r>
                      <a:endParaRPr lang="en-US" sz="2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791969251"/>
                  </a:ext>
                </a:extLst>
              </a:tr>
              <a:tr h="190500">
                <a:tc>
                  <a:txBody>
                    <a:bodyPr/>
                    <a:lstStyle/>
                    <a:p>
                      <a:pPr algn="l" fontAlgn="b"/>
                      <a:r>
                        <a:rPr lang="en-US" sz="2400" b="0" i="0" u="none" strike="noStrike" dirty="0" smtClean="0">
                          <a:solidFill>
                            <a:srgbClr val="000000"/>
                          </a:solidFill>
                          <a:effectLst/>
                          <a:latin typeface="Arial" panose="020B0604020202020204" pitchFamily="34" charset="0"/>
                          <a:cs typeface="Arial" panose="020B0604020202020204" pitchFamily="34" charset="0"/>
                        </a:rPr>
                        <a:t>Asian or Pacific Isl.</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1712860805"/>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Other</a:t>
                      </a:r>
                    </a:p>
                  </a:txBody>
                  <a:tcPr marL="9525" marR="9525" marT="9525" marB="0" anchor="ctr">
                    <a:lnL>
                      <a:noFill/>
                    </a:lnL>
                    <a:lnR>
                      <a:noFill/>
                    </a:lnR>
                    <a:lnT>
                      <a:noFill/>
                    </a:lnT>
                    <a:lnB>
                      <a:noFill/>
                    </a:lnB>
                  </a:tcPr>
                </a:tc>
                <a:tc>
                  <a:txBody>
                    <a:bodyPr/>
                    <a:lstStyle/>
                    <a:p>
                      <a:pPr algn="r" fontAlgn="b"/>
                      <a:r>
                        <a:rPr lang="en-US" sz="2400" b="0" i="0" u="none" strike="noStrike" dirty="0" smtClean="0">
                          <a:solidFill>
                            <a:srgbClr val="000000"/>
                          </a:solidFill>
                          <a:effectLst/>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26229447"/>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Unknown</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96153"/>
                  </a:ext>
                </a:extLst>
              </a:tr>
              <a:tr h="190500">
                <a:tc gridSpan="2">
                  <a:txBody>
                    <a:bodyPr/>
                    <a:lstStyle/>
                    <a:p>
                      <a:pPr marL="0" marR="0" lvl="0" indent="0" algn="l" defTabSz="457182" rtl="0" eaLnBrk="1" fontAlgn="ctr" latinLnBrk="0" hangingPunct="1">
                        <a:lnSpc>
                          <a:spcPct val="100000"/>
                        </a:lnSpc>
                        <a:spcBef>
                          <a:spcPts val="0"/>
                        </a:spcBef>
                        <a:spcAft>
                          <a:spcPts val="0"/>
                        </a:spcAft>
                        <a:buClrTx/>
                        <a:buSzTx/>
                        <a:buFontTx/>
                        <a:buNone/>
                        <a:tabLst/>
                        <a:defRPr/>
                      </a:pPr>
                      <a:r>
                        <a:rPr lang="en-US" sz="2000" dirty="0" smtClean="0">
                          <a:effectLst/>
                          <a:latin typeface="Arial" panose="020B0604020202020204" pitchFamily="34" charset="0"/>
                          <a:ea typeface="Calibri" panose="020F0502020204030204" pitchFamily="34" charset="0"/>
                          <a:cs typeface="Arial" panose="020B0604020202020204" pitchFamily="34" charset="0"/>
                        </a:rPr>
                        <a:t>~ Counts suppressed for cell sizes fewer than five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1487450"/>
                  </a:ext>
                </a:extLst>
              </a:tr>
            </a:tbl>
          </a:graphicData>
        </a:graphic>
      </p:graphicFrame>
      <p:graphicFrame>
        <p:nvGraphicFramePr>
          <p:cNvPr id="7" name="Content Placeholder 4">
            <a:extLst>
              <a:ext uri="{FF2B5EF4-FFF2-40B4-BE49-F238E27FC236}">
                <a16:creationId xmlns:a16="http://schemas.microsoft.com/office/drawing/2014/main" id="{3CCE6BDC-C78C-BA44-9202-8D9EC574253A}"/>
              </a:ext>
            </a:extLst>
          </p:cNvPr>
          <p:cNvGraphicFramePr>
            <a:graphicFrameLocks/>
          </p:cNvGraphicFramePr>
          <p:nvPr>
            <p:extLst>
              <p:ext uri="{D42A27DB-BD31-4B8C-83A1-F6EECF244321}">
                <p14:modId xmlns:p14="http://schemas.microsoft.com/office/powerpoint/2010/main" val="2317258539"/>
              </p:ext>
            </p:extLst>
          </p:nvPr>
        </p:nvGraphicFramePr>
        <p:xfrm>
          <a:off x="4833544" y="2322709"/>
          <a:ext cx="3579542" cy="1501140"/>
        </p:xfrm>
        <a:graphic>
          <a:graphicData uri="http://schemas.openxmlformats.org/drawingml/2006/table">
            <a:tbl>
              <a:tblPr/>
              <a:tblGrid>
                <a:gridCol w="2910469">
                  <a:extLst>
                    <a:ext uri="{9D8B030D-6E8A-4147-A177-3AD203B41FA5}">
                      <a16:colId xmlns:a16="http://schemas.microsoft.com/office/drawing/2014/main" val="878076254"/>
                    </a:ext>
                  </a:extLst>
                </a:gridCol>
                <a:gridCol w="669073">
                  <a:extLst>
                    <a:ext uri="{9D8B030D-6E8A-4147-A177-3AD203B41FA5}">
                      <a16:colId xmlns:a16="http://schemas.microsoft.com/office/drawing/2014/main" val="994993885"/>
                    </a:ext>
                  </a:extLst>
                </a:gridCol>
              </a:tblGrid>
              <a:tr h="203200">
                <a:tc>
                  <a:txBody>
                    <a:bodyPr/>
                    <a:lstStyle/>
                    <a:p>
                      <a:pPr algn="l" fontAlgn="b"/>
                      <a:r>
                        <a:rPr lang="en-US" sz="2400" b="0" i="0" u="none" strike="noStrike" dirty="0">
                          <a:solidFill>
                            <a:srgbClr val="000000"/>
                          </a:solidFill>
                          <a:effectLst/>
                          <a:latin typeface="Arial" panose="020B0604020202020204" pitchFamily="34" charset="0"/>
                          <a:cs typeface="Arial" panose="020B0604020202020204" pitchFamily="34" charset="0"/>
                        </a:rPr>
                        <a:t>Hispanic Origin</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815626"/>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Hispanic</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128194187"/>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Non-Hispanic</a:t>
                      </a:r>
                    </a:p>
                  </a:txBody>
                  <a:tcPr marL="9525" marR="9525" marT="9525" marB="0" anchor="ctr">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650</a:t>
                      </a:r>
                    </a:p>
                  </a:txBody>
                  <a:tcPr marL="9525" marR="9525" marT="9525" marB="0" anchor="b">
                    <a:lnL>
                      <a:noFill/>
                    </a:lnL>
                    <a:lnR>
                      <a:noFill/>
                    </a:lnR>
                    <a:lnT>
                      <a:noFill/>
                    </a:lnT>
                    <a:lnB>
                      <a:noFill/>
                    </a:lnB>
                  </a:tcPr>
                </a:tc>
                <a:extLst>
                  <a:ext uri="{0D108BD9-81ED-4DB2-BD59-A6C34878D82A}">
                    <a16:rowId xmlns:a16="http://schemas.microsoft.com/office/drawing/2014/main" val="1025292940"/>
                  </a:ext>
                </a:extLst>
              </a:tr>
              <a:tr h="190500">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Unknown</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000000"/>
                          </a:solidFill>
                          <a:effectLst/>
                          <a:latin typeface="Arial" panose="020B0604020202020204" pitchFamily="34" charset="0"/>
                          <a:cs typeface="Arial" panose="020B0604020202020204" pitchFamily="34" charset="0"/>
                        </a:rPr>
                        <a:t>~</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96153"/>
                  </a:ext>
                </a:extLst>
              </a:tr>
            </a:tbl>
          </a:graphicData>
        </a:graphic>
      </p:graphicFrame>
      <p:pic>
        <p:nvPicPr>
          <p:cNvPr id="8" name="Picture 7">
            <a:extLst>
              <a:ext uri="{FF2B5EF4-FFF2-40B4-BE49-F238E27FC236}">
                <a16:creationId xmlns:a16="http://schemas.microsoft.com/office/drawing/2014/main" id="{DC24B825-A2A5-E349-9B02-8BD09A756B52}"/>
              </a:ext>
            </a:extLst>
          </p:cNvPr>
          <p:cNvPicPr>
            <a:picLocks noChangeAspect="1"/>
          </p:cNvPicPr>
          <p:nvPr/>
        </p:nvPicPr>
        <p:blipFill>
          <a:blip r:embed="rId3"/>
          <a:stretch>
            <a:fillRect/>
          </a:stretch>
        </p:blipFill>
        <p:spPr>
          <a:xfrm>
            <a:off x="5308353" y="4796190"/>
            <a:ext cx="1055078" cy="1051264"/>
          </a:xfrm>
          <a:prstGeom prst="rect">
            <a:avLst/>
          </a:prstGeom>
        </p:spPr>
      </p:pic>
    </p:spTree>
    <p:extLst>
      <p:ext uri="{BB962C8B-B14F-4D97-AF65-F5344CB8AC3E}">
        <p14:creationId xmlns:p14="http://schemas.microsoft.com/office/powerpoint/2010/main" val="20539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1B31F7-165E-4D46-8188-E59B4306F24E}"/>
              </a:ext>
            </a:extLst>
          </p:cNvPr>
          <p:cNvGraphicFramePr>
            <a:graphicFrameLocks noGrp="1"/>
          </p:cNvGraphicFramePr>
          <p:nvPr>
            <p:extLst>
              <p:ext uri="{D42A27DB-BD31-4B8C-83A1-F6EECF244321}">
                <p14:modId xmlns:p14="http://schemas.microsoft.com/office/powerpoint/2010/main" val="3351621211"/>
              </p:ext>
            </p:extLst>
          </p:nvPr>
        </p:nvGraphicFramePr>
        <p:xfrm>
          <a:off x="370195" y="1284016"/>
          <a:ext cx="8564134" cy="3934754"/>
        </p:xfrm>
        <a:graphic>
          <a:graphicData uri="http://schemas.openxmlformats.org/drawingml/2006/table">
            <a:tbl>
              <a:tblPr/>
              <a:tblGrid>
                <a:gridCol w="2414569">
                  <a:extLst>
                    <a:ext uri="{9D8B030D-6E8A-4147-A177-3AD203B41FA5}">
                      <a16:colId xmlns:a16="http://schemas.microsoft.com/office/drawing/2014/main" val="3579824128"/>
                    </a:ext>
                  </a:extLst>
                </a:gridCol>
                <a:gridCol w="1053459">
                  <a:extLst>
                    <a:ext uri="{9D8B030D-6E8A-4147-A177-3AD203B41FA5}">
                      <a16:colId xmlns:a16="http://schemas.microsoft.com/office/drawing/2014/main" val="1143592550"/>
                    </a:ext>
                  </a:extLst>
                </a:gridCol>
                <a:gridCol w="836341">
                  <a:extLst>
                    <a:ext uri="{9D8B030D-6E8A-4147-A177-3AD203B41FA5}">
                      <a16:colId xmlns:a16="http://schemas.microsoft.com/office/drawing/2014/main" val="3549370365"/>
                    </a:ext>
                  </a:extLst>
                </a:gridCol>
                <a:gridCol w="1282392">
                  <a:extLst>
                    <a:ext uri="{9D8B030D-6E8A-4147-A177-3AD203B41FA5}">
                      <a16:colId xmlns:a16="http://schemas.microsoft.com/office/drawing/2014/main" val="3443744302"/>
                    </a:ext>
                  </a:extLst>
                </a:gridCol>
                <a:gridCol w="1150426">
                  <a:extLst>
                    <a:ext uri="{9D8B030D-6E8A-4147-A177-3AD203B41FA5}">
                      <a16:colId xmlns:a16="http://schemas.microsoft.com/office/drawing/2014/main" val="646818137"/>
                    </a:ext>
                  </a:extLst>
                </a:gridCol>
                <a:gridCol w="778735">
                  <a:extLst>
                    <a:ext uri="{9D8B030D-6E8A-4147-A177-3AD203B41FA5}">
                      <a16:colId xmlns:a16="http://schemas.microsoft.com/office/drawing/2014/main" val="1959102886"/>
                    </a:ext>
                  </a:extLst>
                </a:gridCol>
                <a:gridCol w="1048212">
                  <a:extLst>
                    <a:ext uri="{9D8B030D-6E8A-4147-A177-3AD203B41FA5}">
                      <a16:colId xmlns:a16="http://schemas.microsoft.com/office/drawing/2014/main" val="1315303504"/>
                    </a:ext>
                  </a:extLst>
                </a:gridCol>
              </a:tblGrid>
              <a:tr h="399817">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gridSpan="5">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Cancer Registry Race Variable</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hMerge="1">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0721210"/>
                  </a:ext>
                </a:extLst>
              </a:tr>
              <a:tr h="614910">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Birth Certificate Race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ctr" defTabSz="457182"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White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Black</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Amer. Ind. or Alaska Nat.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Asian or Pacific Isl.</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Other</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919860"/>
                  </a:ext>
                </a:extLst>
              </a:tr>
              <a:tr h="503431">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White</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155,312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84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164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155,674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76286632"/>
                  </a:ext>
                </a:extLst>
              </a:tr>
              <a:tr h="423746">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Black</a:t>
                      </a:r>
                    </a:p>
                  </a:txBody>
                  <a:tcPr marL="9525" marR="9525" marT="9525" marB="0" anchor="ctr">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415</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b">
                    <a:lnL>
                      <a:noFill/>
                    </a:lnL>
                    <a:lnR>
                      <a:noFill/>
                    </a:lnR>
                    <a:lnT>
                      <a:noFill/>
                    </a:lnT>
                    <a:lnB>
                      <a:noFill/>
                    </a:lnB>
                  </a:tcPr>
                </a:tc>
                <a:extLst>
                  <a:ext uri="{0D108BD9-81ED-4DB2-BD59-A6C34878D82A}">
                    <a16:rowId xmlns:a16="http://schemas.microsoft.com/office/drawing/2014/main" val="1654629922"/>
                  </a:ext>
                </a:extLst>
              </a:tr>
              <a:tr h="434898">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Amer. Ind. / Alaska Nat.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381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589</a:t>
                      </a:r>
                    </a:p>
                  </a:txBody>
                  <a:tcPr marL="9525" marR="9525" marT="9525" marB="0" anchor="b">
                    <a:lnL>
                      <a:noFill/>
                    </a:lnL>
                    <a:lnR>
                      <a:noFill/>
                    </a:lnR>
                    <a:lnT>
                      <a:noFill/>
                    </a:lnT>
                    <a:lnB>
                      <a:noFill/>
                    </a:lnB>
                  </a:tcPr>
                </a:tc>
                <a:extLst>
                  <a:ext uri="{0D108BD9-81ED-4DB2-BD59-A6C34878D82A}">
                    <a16:rowId xmlns:a16="http://schemas.microsoft.com/office/drawing/2014/main" val="3106028355"/>
                  </a:ext>
                </a:extLst>
              </a:tr>
              <a:tr h="434898">
                <a:tc>
                  <a:txBody>
                    <a:bodyPr/>
                    <a:lstStyle/>
                    <a:p>
                      <a:pPr algn="l" fontAlgn="b"/>
                      <a:r>
                        <a:rPr lang="en-US" sz="2000" b="0" i="0" u="none" strike="noStrike" dirty="0" smtClean="0">
                          <a:solidFill>
                            <a:srgbClr val="000000"/>
                          </a:solidFill>
                          <a:effectLst/>
                          <a:latin typeface="Arial" panose="020B0604020202020204" pitchFamily="34" charset="0"/>
                          <a:cs typeface="Arial" panose="020B0604020202020204" pitchFamily="34" charset="0"/>
                        </a:rPr>
                        <a:t>Asian or Pacific Isl.</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333</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1,170</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1,527</a:t>
                      </a:r>
                    </a:p>
                  </a:txBody>
                  <a:tcPr marL="9525" marR="9525" marT="9525" marB="0" anchor="b">
                    <a:lnL>
                      <a:noFill/>
                    </a:lnL>
                    <a:lnR>
                      <a:noFill/>
                    </a:lnR>
                    <a:lnT>
                      <a:noFill/>
                    </a:lnT>
                    <a:lnB>
                      <a:noFill/>
                    </a:lnB>
                  </a:tcPr>
                </a:tc>
                <a:extLst>
                  <a:ext uri="{0D108BD9-81ED-4DB2-BD59-A6C34878D82A}">
                    <a16:rowId xmlns:a16="http://schemas.microsoft.com/office/drawing/2014/main" val="3855155867"/>
                  </a:ext>
                </a:extLst>
              </a:tr>
              <a:tr h="457200">
                <a:tc>
                  <a:txBody>
                    <a:bodyPr/>
                    <a:lstStyle/>
                    <a:p>
                      <a:pPr algn="l" fontAlgn="ctr"/>
                      <a:r>
                        <a:rPr lang="en-US" sz="2000" b="0" i="0" u="none" strike="noStrike">
                          <a:solidFill>
                            <a:srgbClr val="000000"/>
                          </a:solidFill>
                          <a:effectLst/>
                          <a:latin typeface="Arial" panose="020B0604020202020204" pitchFamily="34" charset="0"/>
                          <a:cs typeface="Arial" panose="020B0604020202020204" pitchFamily="34" charset="0"/>
                        </a:rPr>
                        <a:t>Other</a:t>
                      </a:r>
                    </a:p>
                  </a:txBody>
                  <a:tcPr marL="9525" marR="9525" marT="9525" marB="0" anchor="ctr">
                    <a:lnL>
                      <a:noFill/>
                    </a:lnL>
                    <a:lnR>
                      <a:noFill/>
                    </a:lnR>
                    <a:lnT>
                      <a:noFill/>
                    </a:lnT>
                    <a:lnB>
                      <a:noFill/>
                    </a:lnB>
                  </a:tcPr>
                </a:tc>
                <a:tc>
                  <a:txBody>
                    <a:bodyPr/>
                    <a:lstStyle/>
                    <a:p>
                      <a:pPr algn="r" fontAlgn="b"/>
                      <a:r>
                        <a:rPr lang="en-US" sz="2000" b="0" i="0" u="none" strike="noStrike">
                          <a:solidFill>
                            <a:srgbClr val="000000"/>
                          </a:solidFill>
                          <a:effectLst/>
                          <a:latin typeface="Arial" panose="020B0604020202020204" pitchFamily="34" charset="0"/>
                          <a:cs typeface="Arial" panose="020B0604020202020204" pitchFamily="34" charset="0"/>
                        </a:rPr>
                        <a:t>242</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269</a:t>
                      </a:r>
                    </a:p>
                  </a:txBody>
                  <a:tcPr marL="9525" marR="9525" marT="9525" marB="0" anchor="b">
                    <a:lnL>
                      <a:noFill/>
                    </a:lnL>
                    <a:lnR>
                      <a:noFill/>
                    </a:lnR>
                    <a:lnT>
                      <a:noFill/>
                    </a:lnT>
                    <a:lnB>
                      <a:noFill/>
                    </a:lnB>
                  </a:tcPr>
                </a:tc>
                <a:extLst>
                  <a:ext uri="{0D108BD9-81ED-4DB2-BD59-A6C34878D82A}">
                    <a16:rowId xmlns:a16="http://schemas.microsoft.com/office/drawing/2014/main" val="318037800"/>
                  </a:ext>
                </a:extLst>
              </a:tr>
              <a:tr h="356839">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156,184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509</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471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1,363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158,578</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025372"/>
                  </a:ext>
                </a:extLst>
              </a:tr>
            </a:tbl>
          </a:graphicData>
        </a:graphic>
      </p:graphicFrame>
      <p:sp>
        <p:nvSpPr>
          <p:cNvPr id="2" name="Title 1">
            <a:extLst>
              <a:ext uri="{FF2B5EF4-FFF2-40B4-BE49-F238E27FC236}">
                <a16:creationId xmlns:a16="http://schemas.microsoft.com/office/drawing/2014/main" id="{7E05BBA9-3D0E-4947-AC06-A8D925B39359}"/>
              </a:ext>
            </a:extLst>
          </p:cNvPr>
          <p:cNvSpPr>
            <a:spLocks noGrp="1"/>
          </p:cNvSpPr>
          <p:nvPr>
            <p:ph type="title"/>
          </p:nvPr>
        </p:nvSpPr>
        <p:spPr>
          <a:xfrm>
            <a:off x="457200" y="73912"/>
            <a:ext cx="8229600" cy="1325563"/>
          </a:xfrm>
          <a:ln>
            <a:noFill/>
          </a:ln>
        </p:spPr>
        <p:txBody>
          <a:bodyPr/>
          <a:lstStyle/>
          <a:p>
            <a:r>
              <a:rPr lang="en-US" sz="2800" dirty="0"/>
              <a:t>Agreement between cancer registry race and parent race from birth certificate</a:t>
            </a:r>
          </a:p>
        </p:txBody>
      </p:sp>
      <p:graphicFrame>
        <p:nvGraphicFramePr>
          <p:cNvPr id="7" name="Table 6">
            <a:extLst>
              <a:ext uri="{FF2B5EF4-FFF2-40B4-BE49-F238E27FC236}">
                <a16:creationId xmlns:a16="http://schemas.microsoft.com/office/drawing/2014/main" id="{1C534D04-FA59-D24E-8F4F-7CEE2FB074FD}"/>
              </a:ext>
            </a:extLst>
          </p:cNvPr>
          <p:cNvGraphicFramePr>
            <a:graphicFrameLocks noGrp="1"/>
          </p:cNvGraphicFramePr>
          <p:nvPr>
            <p:extLst>
              <p:ext uri="{D42A27DB-BD31-4B8C-83A1-F6EECF244321}">
                <p14:modId xmlns:p14="http://schemas.microsoft.com/office/powerpoint/2010/main" val="3579596541"/>
              </p:ext>
            </p:extLst>
          </p:nvPr>
        </p:nvGraphicFramePr>
        <p:xfrm>
          <a:off x="880942" y="5486824"/>
          <a:ext cx="3010834" cy="283845"/>
        </p:xfrm>
        <a:graphic>
          <a:graphicData uri="http://schemas.openxmlformats.org/drawingml/2006/table">
            <a:tbl>
              <a:tblPr/>
              <a:tblGrid>
                <a:gridCol w="2228144">
                  <a:extLst>
                    <a:ext uri="{9D8B030D-6E8A-4147-A177-3AD203B41FA5}">
                      <a16:colId xmlns:a16="http://schemas.microsoft.com/office/drawing/2014/main" val="1233068684"/>
                    </a:ext>
                  </a:extLst>
                </a:gridCol>
                <a:gridCol w="782690">
                  <a:extLst>
                    <a:ext uri="{9D8B030D-6E8A-4147-A177-3AD203B41FA5}">
                      <a16:colId xmlns:a16="http://schemas.microsoft.com/office/drawing/2014/main" val="2425655848"/>
                    </a:ext>
                  </a:extLst>
                </a:gridCol>
              </a:tblGrid>
              <a:tr h="19050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Observed agreement</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0.992</a:t>
                      </a:r>
                    </a:p>
                  </a:txBody>
                  <a:tcPr marL="9525" marR="9525" marT="9525" marB="0" anchor="b">
                    <a:lnL>
                      <a:noFill/>
                    </a:lnL>
                    <a:lnR>
                      <a:noFill/>
                    </a:lnR>
                    <a:lnT>
                      <a:noFill/>
                    </a:lnT>
                    <a:lnB>
                      <a:noFill/>
                    </a:lnB>
                  </a:tcPr>
                </a:tc>
                <a:extLst>
                  <a:ext uri="{0D108BD9-81ED-4DB2-BD59-A6C34878D82A}">
                    <a16:rowId xmlns:a16="http://schemas.microsoft.com/office/drawing/2014/main" val="806865101"/>
                  </a:ext>
                </a:extLst>
              </a:tr>
            </a:tbl>
          </a:graphicData>
        </a:graphic>
      </p:graphicFrame>
      <p:graphicFrame>
        <p:nvGraphicFramePr>
          <p:cNvPr id="8" name="Table 7">
            <a:extLst>
              <a:ext uri="{FF2B5EF4-FFF2-40B4-BE49-F238E27FC236}">
                <a16:creationId xmlns:a16="http://schemas.microsoft.com/office/drawing/2014/main" id="{1A2D8A08-6E6C-A042-8DC9-B529613E8EFD}"/>
              </a:ext>
            </a:extLst>
          </p:cNvPr>
          <p:cNvGraphicFramePr>
            <a:graphicFrameLocks noGrp="1"/>
          </p:cNvGraphicFramePr>
          <p:nvPr>
            <p:extLst>
              <p:ext uri="{D42A27DB-BD31-4B8C-83A1-F6EECF244321}">
                <p14:modId xmlns:p14="http://schemas.microsoft.com/office/powerpoint/2010/main" val="468463253"/>
              </p:ext>
            </p:extLst>
          </p:nvPr>
        </p:nvGraphicFramePr>
        <p:xfrm>
          <a:off x="880942" y="5937504"/>
          <a:ext cx="3010834" cy="283845"/>
        </p:xfrm>
        <a:graphic>
          <a:graphicData uri="http://schemas.openxmlformats.org/drawingml/2006/table">
            <a:tbl>
              <a:tblPr/>
              <a:tblGrid>
                <a:gridCol w="2304219">
                  <a:extLst>
                    <a:ext uri="{9D8B030D-6E8A-4147-A177-3AD203B41FA5}">
                      <a16:colId xmlns:a16="http://schemas.microsoft.com/office/drawing/2014/main" val="3561454288"/>
                    </a:ext>
                  </a:extLst>
                </a:gridCol>
                <a:gridCol w="706615">
                  <a:extLst>
                    <a:ext uri="{9D8B030D-6E8A-4147-A177-3AD203B41FA5}">
                      <a16:colId xmlns:a16="http://schemas.microsoft.com/office/drawing/2014/main" val="1965293947"/>
                    </a:ext>
                  </a:extLst>
                </a:gridCol>
              </a:tblGrid>
              <a:tr h="19050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Expected agreement</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0.967</a:t>
                      </a:r>
                    </a:p>
                  </a:txBody>
                  <a:tcPr marL="9525" marR="9525" marT="9525" marB="0" anchor="b">
                    <a:lnL>
                      <a:noFill/>
                    </a:lnL>
                    <a:lnR>
                      <a:noFill/>
                    </a:lnR>
                    <a:lnT>
                      <a:noFill/>
                    </a:lnT>
                    <a:lnB>
                      <a:noFill/>
                    </a:lnB>
                  </a:tcPr>
                </a:tc>
                <a:extLst>
                  <a:ext uri="{0D108BD9-81ED-4DB2-BD59-A6C34878D82A}">
                    <a16:rowId xmlns:a16="http://schemas.microsoft.com/office/drawing/2014/main" val="1463403167"/>
                  </a:ext>
                </a:extLst>
              </a:tr>
            </a:tbl>
          </a:graphicData>
        </a:graphic>
      </p:graphicFrame>
      <p:graphicFrame>
        <p:nvGraphicFramePr>
          <p:cNvPr id="9" name="Table 8">
            <a:extLst>
              <a:ext uri="{FF2B5EF4-FFF2-40B4-BE49-F238E27FC236}">
                <a16:creationId xmlns:a16="http://schemas.microsoft.com/office/drawing/2014/main" id="{B3E1D485-681A-A949-9BEC-3F8FD8B3F64C}"/>
              </a:ext>
            </a:extLst>
          </p:cNvPr>
          <p:cNvGraphicFramePr>
            <a:graphicFrameLocks noGrp="1"/>
          </p:cNvGraphicFramePr>
          <p:nvPr>
            <p:extLst>
              <p:ext uri="{D42A27DB-BD31-4B8C-83A1-F6EECF244321}">
                <p14:modId xmlns:p14="http://schemas.microsoft.com/office/powerpoint/2010/main" val="1641860019"/>
              </p:ext>
            </p:extLst>
          </p:nvPr>
        </p:nvGraphicFramePr>
        <p:xfrm>
          <a:off x="880942" y="6317364"/>
          <a:ext cx="3010834" cy="283845"/>
        </p:xfrm>
        <a:graphic>
          <a:graphicData uri="http://schemas.openxmlformats.org/drawingml/2006/table">
            <a:tbl>
              <a:tblPr/>
              <a:tblGrid>
                <a:gridCol w="1408292">
                  <a:extLst>
                    <a:ext uri="{9D8B030D-6E8A-4147-A177-3AD203B41FA5}">
                      <a16:colId xmlns:a16="http://schemas.microsoft.com/office/drawing/2014/main" val="2121499106"/>
                    </a:ext>
                  </a:extLst>
                </a:gridCol>
                <a:gridCol w="1602542">
                  <a:extLst>
                    <a:ext uri="{9D8B030D-6E8A-4147-A177-3AD203B41FA5}">
                      <a16:colId xmlns:a16="http://schemas.microsoft.com/office/drawing/2014/main" val="1562740099"/>
                    </a:ext>
                  </a:extLst>
                </a:gridCol>
              </a:tblGrid>
              <a:tr h="190500">
                <a:tc>
                  <a:txBody>
                    <a:bodyPr/>
                    <a:lstStyle/>
                    <a:p>
                      <a:pPr algn="l" fontAlgn="b"/>
                      <a:r>
                        <a:rPr lang="en-US" sz="1800" b="0" i="0" u="none" strike="noStrike" dirty="0">
                          <a:solidFill>
                            <a:srgbClr val="000000"/>
                          </a:solidFill>
                          <a:effectLst/>
                          <a:latin typeface="Arial" panose="020B0604020202020204" pitchFamily="34" charset="0"/>
                          <a:cs typeface="Arial" panose="020B0604020202020204" pitchFamily="34" charset="0"/>
                        </a:rPr>
                        <a:t>Kappa</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Arial" panose="020B0604020202020204" pitchFamily="34" charset="0"/>
                          <a:cs typeface="Arial" panose="020B0604020202020204" pitchFamily="34" charset="0"/>
                        </a:rPr>
                        <a:t>0.753</a:t>
                      </a:r>
                    </a:p>
                  </a:txBody>
                  <a:tcPr marL="9525" marR="9525" marT="9525" marB="0" anchor="b">
                    <a:lnL>
                      <a:noFill/>
                    </a:lnL>
                    <a:lnR>
                      <a:noFill/>
                    </a:lnR>
                    <a:lnT>
                      <a:noFill/>
                    </a:lnT>
                    <a:lnB>
                      <a:noFill/>
                    </a:lnB>
                  </a:tcPr>
                </a:tc>
                <a:extLst>
                  <a:ext uri="{0D108BD9-81ED-4DB2-BD59-A6C34878D82A}">
                    <a16:rowId xmlns:a16="http://schemas.microsoft.com/office/drawing/2014/main" val="1449627540"/>
                  </a:ext>
                </a:extLst>
              </a:tr>
            </a:tbl>
          </a:graphicData>
        </a:graphic>
      </p:graphicFrame>
      <p:sp>
        <p:nvSpPr>
          <p:cNvPr id="11" name="Rectangle 10">
            <a:extLst>
              <a:ext uri="{FF2B5EF4-FFF2-40B4-BE49-F238E27FC236}">
                <a16:creationId xmlns:a16="http://schemas.microsoft.com/office/drawing/2014/main" id="{3CB535E1-B3C0-6D41-B7E4-8DB7B6E27526}"/>
              </a:ext>
            </a:extLst>
          </p:cNvPr>
          <p:cNvSpPr/>
          <p:nvPr/>
        </p:nvSpPr>
        <p:spPr>
          <a:xfrm>
            <a:off x="3995637" y="3144644"/>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2856916" y="2612171"/>
            <a:ext cx="5430644" cy="2260638"/>
            <a:chOff x="2856916" y="2612171"/>
            <a:chExt cx="5430644" cy="2260638"/>
          </a:xfrm>
        </p:grpSpPr>
        <p:sp>
          <p:nvSpPr>
            <p:cNvPr id="10" name="Rectangle 9">
              <a:extLst>
                <a:ext uri="{FF2B5EF4-FFF2-40B4-BE49-F238E27FC236}">
                  <a16:creationId xmlns:a16="http://schemas.microsoft.com/office/drawing/2014/main" id="{9C3F19F7-C650-4E41-888B-3CCBE5211010}"/>
                </a:ext>
              </a:extLst>
            </p:cNvPr>
            <p:cNvSpPr/>
            <p:nvPr/>
          </p:nvSpPr>
          <p:spPr>
            <a:xfrm>
              <a:off x="2856916" y="2612171"/>
              <a:ext cx="1034860" cy="532473"/>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89E1040-A67F-BA42-9E9B-0366EF8469B2}"/>
                </a:ext>
              </a:extLst>
            </p:cNvPr>
            <p:cNvSpPr/>
            <p:nvPr/>
          </p:nvSpPr>
          <p:spPr>
            <a:xfrm>
              <a:off x="5151224" y="3590693"/>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CDB73F9-FC54-FD48-A45A-5253387B1C26}"/>
                </a:ext>
              </a:extLst>
            </p:cNvPr>
            <p:cNvSpPr/>
            <p:nvPr/>
          </p:nvSpPr>
          <p:spPr>
            <a:xfrm>
              <a:off x="6306811" y="3979215"/>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2C6F39A-B1E5-A64E-8DFE-71A2062AA2CC}"/>
                </a:ext>
              </a:extLst>
            </p:cNvPr>
            <p:cNvSpPr/>
            <p:nvPr/>
          </p:nvSpPr>
          <p:spPr>
            <a:xfrm>
              <a:off x="7228194" y="4426760"/>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BD80967C-2A77-E44B-9DD1-F0EB2ABF5B06}"/>
              </a:ext>
            </a:extLst>
          </p:cNvPr>
          <p:cNvSpPr/>
          <p:nvPr/>
        </p:nvSpPr>
        <p:spPr>
          <a:xfrm>
            <a:off x="7228194" y="5557601"/>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7228194" y="5629727"/>
            <a:ext cx="1120820" cy="307777"/>
          </a:xfrm>
          <a:prstGeom prst="rect">
            <a:avLst/>
          </a:prstGeom>
          <a:noFill/>
        </p:spPr>
        <p:txBody>
          <a:bodyPr wrap="none" rtlCol="0">
            <a:spAutoFit/>
          </a:bodyPr>
          <a:lstStyle/>
          <a:p>
            <a:r>
              <a:rPr lang="en-US" b="1" dirty="0" smtClean="0"/>
              <a:t>Agreement</a:t>
            </a:r>
            <a:endParaRPr lang="en-US" b="1" dirty="0"/>
          </a:p>
        </p:txBody>
      </p:sp>
      <p:grpSp>
        <p:nvGrpSpPr>
          <p:cNvPr id="5" name="Group 4"/>
          <p:cNvGrpSpPr/>
          <p:nvPr/>
        </p:nvGrpSpPr>
        <p:grpSpPr>
          <a:xfrm>
            <a:off x="2936271" y="2678514"/>
            <a:ext cx="5411140" cy="3861874"/>
            <a:chOff x="2936271" y="2678514"/>
            <a:chExt cx="5411140" cy="3861874"/>
          </a:xfrm>
        </p:grpSpPr>
        <p:grpSp>
          <p:nvGrpSpPr>
            <p:cNvPr id="27" name="Group 26"/>
            <p:cNvGrpSpPr/>
            <p:nvPr/>
          </p:nvGrpSpPr>
          <p:grpSpPr>
            <a:xfrm>
              <a:off x="2936271" y="2678514"/>
              <a:ext cx="2079022" cy="932259"/>
              <a:chOff x="5128391" y="2697942"/>
              <a:chExt cx="2079022" cy="932259"/>
            </a:xfrm>
          </p:grpSpPr>
          <p:sp>
            <p:nvSpPr>
              <p:cNvPr id="23" name="Rectangle 22">
                <a:extLst>
                  <a:ext uri="{FF2B5EF4-FFF2-40B4-BE49-F238E27FC236}">
                    <a16:creationId xmlns:a16="http://schemas.microsoft.com/office/drawing/2014/main" id="{73A0558C-FF2D-B44F-B8DB-6D0F8464ACDF}"/>
                  </a:ext>
                </a:extLst>
              </p:cNvPr>
              <p:cNvSpPr/>
              <p:nvPr/>
            </p:nvSpPr>
            <p:spPr>
              <a:xfrm>
                <a:off x="6198927" y="2697942"/>
                <a:ext cx="1008486" cy="446049"/>
              </a:xfrm>
              <a:prstGeom prst="rect">
                <a:avLst/>
              </a:prstGeom>
              <a:noFill/>
              <a:ln w="889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3A0558C-FF2D-B44F-B8DB-6D0F8464ACDF}"/>
                  </a:ext>
                </a:extLst>
              </p:cNvPr>
              <p:cNvSpPr/>
              <p:nvPr/>
            </p:nvSpPr>
            <p:spPr>
              <a:xfrm>
                <a:off x="5128391" y="3164072"/>
                <a:ext cx="963146" cy="466129"/>
              </a:xfrm>
              <a:prstGeom prst="rect">
                <a:avLst/>
              </a:prstGeom>
              <a:noFill/>
              <a:ln w="889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BD80967C-2A77-E44B-9DD1-F0EB2ABF5B06}"/>
                </a:ext>
              </a:extLst>
            </p:cNvPr>
            <p:cNvSpPr/>
            <p:nvPr/>
          </p:nvSpPr>
          <p:spPr>
            <a:xfrm>
              <a:off x="7228194" y="6094339"/>
              <a:ext cx="1059366" cy="446049"/>
            </a:xfrm>
            <a:prstGeom prst="rect">
              <a:avLst/>
            </a:prstGeom>
            <a:noFill/>
            <a:ln w="889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228194" y="6166465"/>
              <a:ext cx="1119217" cy="307777"/>
            </a:xfrm>
            <a:prstGeom prst="rect">
              <a:avLst/>
            </a:prstGeom>
            <a:noFill/>
          </p:spPr>
          <p:txBody>
            <a:bodyPr wrap="none" rtlCol="0">
              <a:spAutoFit/>
            </a:bodyPr>
            <a:lstStyle/>
            <a:p>
              <a:r>
                <a:rPr lang="en-US" b="1" dirty="0" smtClean="0"/>
                <a:t>Discordant</a:t>
              </a:r>
              <a:endParaRPr lang="en-US" b="1" dirty="0"/>
            </a:p>
          </p:txBody>
        </p:sp>
      </p:grpSp>
    </p:spTree>
    <p:extLst>
      <p:ext uri="{BB962C8B-B14F-4D97-AF65-F5344CB8AC3E}">
        <p14:creationId xmlns:p14="http://schemas.microsoft.com/office/powerpoint/2010/main" val="102378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1B31F7-165E-4D46-8188-E59B4306F24E}"/>
              </a:ext>
            </a:extLst>
          </p:cNvPr>
          <p:cNvGraphicFramePr>
            <a:graphicFrameLocks noGrp="1"/>
          </p:cNvGraphicFramePr>
          <p:nvPr>
            <p:extLst>
              <p:ext uri="{D42A27DB-BD31-4B8C-83A1-F6EECF244321}">
                <p14:modId xmlns:p14="http://schemas.microsoft.com/office/powerpoint/2010/main" val="3280834305"/>
              </p:ext>
            </p:extLst>
          </p:nvPr>
        </p:nvGraphicFramePr>
        <p:xfrm>
          <a:off x="289932" y="1228261"/>
          <a:ext cx="8407259" cy="3302773"/>
        </p:xfrm>
        <a:graphic>
          <a:graphicData uri="http://schemas.openxmlformats.org/drawingml/2006/table">
            <a:tbl>
              <a:tblPr/>
              <a:tblGrid>
                <a:gridCol w="3494804">
                  <a:extLst>
                    <a:ext uri="{9D8B030D-6E8A-4147-A177-3AD203B41FA5}">
                      <a16:colId xmlns:a16="http://schemas.microsoft.com/office/drawing/2014/main" val="3579824128"/>
                    </a:ext>
                  </a:extLst>
                </a:gridCol>
                <a:gridCol w="1757473">
                  <a:extLst>
                    <a:ext uri="{9D8B030D-6E8A-4147-A177-3AD203B41FA5}">
                      <a16:colId xmlns:a16="http://schemas.microsoft.com/office/drawing/2014/main" val="1143592550"/>
                    </a:ext>
                  </a:extLst>
                </a:gridCol>
                <a:gridCol w="1873932">
                  <a:extLst>
                    <a:ext uri="{9D8B030D-6E8A-4147-A177-3AD203B41FA5}">
                      <a16:colId xmlns:a16="http://schemas.microsoft.com/office/drawing/2014/main" val="3549370365"/>
                    </a:ext>
                  </a:extLst>
                </a:gridCol>
                <a:gridCol w="1281050">
                  <a:extLst>
                    <a:ext uri="{9D8B030D-6E8A-4147-A177-3AD203B41FA5}">
                      <a16:colId xmlns:a16="http://schemas.microsoft.com/office/drawing/2014/main" val="1315303504"/>
                    </a:ext>
                  </a:extLst>
                </a:gridCol>
              </a:tblGrid>
              <a:tr h="1121915">
                <a:tc>
                  <a:txBody>
                    <a:bodyPr/>
                    <a:lstStyle/>
                    <a:p>
                      <a:pPr algn="l"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Cancer Registry Hispanic Origin Variable</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a:noFill/>
                    </a:lnL>
                    <a:lnR>
                      <a:noFill/>
                    </a:lnR>
                    <a:lnT>
                      <a:noFill/>
                    </a:lnT>
                    <a:lnB>
                      <a:noFill/>
                    </a:lnB>
                  </a:tcP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721210"/>
                  </a:ext>
                </a:extLst>
              </a:tr>
              <a:tr h="860615">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Birth Certificate Ethnicity</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ctr" defTabSz="457182" rtl="0" eaLnBrk="1" fontAlgn="b"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Arial" panose="020B0604020202020204" pitchFamily="34" charset="0"/>
                          <a:cs typeface="Arial" panose="020B0604020202020204" pitchFamily="34" charset="0"/>
                        </a:rPr>
                        <a:t>Hispanic</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Non-Hispanic</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919860"/>
                  </a:ext>
                </a:extLst>
              </a:tr>
              <a:tr h="440081">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Hispanic</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2,113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4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400" b="0" i="0" u="none" strike="noStrike">
                          <a:solidFill>
                            <a:srgbClr val="000000"/>
                          </a:solidFill>
                          <a:effectLst/>
                          <a:latin typeface="Arial" panose="020B0604020202020204" pitchFamily="34" charset="0"/>
                          <a:cs typeface="Arial" panose="020B0604020202020204" pitchFamily="34" charset="0"/>
                        </a:rPr>
                        <a:t>2,858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76286632"/>
                  </a:ext>
                </a:extLst>
              </a:tr>
              <a:tr h="440081">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Non-Hispanic</a:t>
                      </a:r>
                    </a:p>
                  </a:txBody>
                  <a:tcPr marL="9525" marR="9525" marT="9525" marB="0" anchor="ctr">
                    <a:lnL>
                      <a:noFill/>
                    </a:lnL>
                    <a:lnR>
                      <a:noFill/>
                    </a:lnR>
                    <a:lnT>
                      <a:noFill/>
                    </a:lnT>
                    <a:lnB>
                      <a:noFill/>
                    </a:lnB>
                  </a:tcPr>
                </a:tc>
                <a:tc>
                  <a:txBody>
                    <a:bodyPr/>
                    <a:lstStyle/>
                    <a:p>
                      <a:pPr algn="r" fontAlgn="b"/>
                      <a:r>
                        <a:rPr lang="en-US" sz="24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51,735</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52,399</a:t>
                      </a:r>
                    </a:p>
                  </a:txBody>
                  <a:tcPr marL="9525" marR="9525" marT="9525" marB="0" anchor="b">
                    <a:lnL>
                      <a:noFill/>
                    </a:lnL>
                    <a:lnR>
                      <a:noFill/>
                    </a:lnR>
                    <a:lnT>
                      <a:noFill/>
                    </a:lnT>
                    <a:lnB>
                      <a:noFill/>
                    </a:lnB>
                  </a:tcPr>
                </a:tc>
                <a:extLst>
                  <a:ext uri="{0D108BD9-81ED-4DB2-BD59-A6C34878D82A}">
                    <a16:rowId xmlns:a16="http://schemas.microsoft.com/office/drawing/2014/main" val="1654629922"/>
                  </a:ext>
                </a:extLst>
              </a:tr>
              <a:tr h="440081">
                <a:tc>
                  <a:txBody>
                    <a:bodyPr/>
                    <a:lstStyle/>
                    <a:p>
                      <a:pPr algn="l" fontAlgn="ctr"/>
                      <a:r>
                        <a:rPr lang="en-US" sz="24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2,777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52,480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000000"/>
                          </a:solidFill>
                          <a:effectLst/>
                          <a:latin typeface="Arial" panose="020B0604020202020204" pitchFamily="34" charset="0"/>
                          <a:cs typeface="Arial" panose="020B0604020202020204" pitchFamily="34" charset="0"/>
                        </a:rPr>
                        <a:t>55,257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5025372"/>
                  </a:ext>
                </a:extLst>
              </a:tr>
            </a:tbl>
          </a:graphicData>
        </a:graphic>
      </p:graphicFrame>
      <p:sp>
        <p:nvSpPr>
          <p:cNvPr id="2" name="Title 1">
            <a:extLst>
              <a:ext uri="{FF2B5EF4-FFF2-40B4-BE49-F238E27FC236}">
                <a16:creationId xmlns:a16="http://schemas.microsoft.com/office/drawing/2014/main" id="{7E05BBA9-3D0E-4947-AC06-A8D925B39359}"/>
              </a:ext>
            </a:extLst>
          </p:cNvPr>
          <p:cNvSpPr>
            <a:spLocks noGrp="1"/>
          </p:cNvSpPr>
          <p:nvPr>
            <p:ph type="title"/>
          </p:nvPr>
        </p:nvSpPr>
        <p:spPr>
          <a:xfrm>
            <a:off x="457200" y="73912"/>
            <a:ext cx="8396866" cy="1325563"/>
          </a:xfrm>
        </p:spPr>
        <p:txBody>
          <a:bodyPr/>
          <a:lstStyle/>
          <a:p>
            <a:r>
              <a:rPr lang="en-US" sz="2800" dirty="0"/>
              <a:t>Agreement between cancer registry Hispanic origin and parent ethnicity from birth certificate</a:t>
            </a:r>
          </a:p>
        </p:txBody>
      </p:sp>
      <p:graphicFrame>
        <p:nvGraphicFramePr>
          <p:cNvPr id="7" name="Table 6">
            <a:extLst>
              <a:ext uri="{FF2B5EF4-FFF2-40B4-BE49-F238E27FC236}">
                <a16:creationId xmlns:a16="http://schemas.microsoft.com/office/drawing/2014/main" id="{1C534D04-FA59-D24E-8F4F-7CEE2FB074FD}"/>
              </a:ext>
            </a:extLst>
          </p:cNvPr>
          <p:cNvGraphicFramePr>
            <a:graphicFrameLocks noGrp="1"/>
          </p:cNvGraphicFramePr>
          <p:nvPr>
            <p:extLst>
              <p:ext uri="{D42A27DB-BD31-4B8C-83A1-F6EECF244321}">
                <p14:modId xmlns:p14="http://schemas.microsoft.com/office/powerpoint/2010/main" val="2371279195"/>
              </p:ext>
            </p:extLst>
          </p:nvPr>
        </p:nvGraphicFramePr>
        <p:xfrm>
          <a:off x="1048210" y="4654651"/>
          <a:ext cx="3357535" cy="314325"/>
        </p:xfrm>
        <a:graphic>
          <a:graphicData uri="http://schemas.openxmlformats.org/drawingml/2006/table">
            <a:tbl>
              <a:tblPr/>
              <a:tblGrid>
                <a:gridCol w="2484717">
                  <a:extLst>
                    <a:ext uri="{9D8B030D-6E8A-4147-A177-3AD203B41FA5}">
                      <a16:colId xmlns:a16="http://schemas.microsoft.com/office/drawing/2014/main" val="1233068684"/>
                    </a:ext>
                  </a:extLst>
                </a:gridCol>
                <a:gridCol w="872818">
                  <a:extLst>
                    <a:ext uri="{9D8B030D-6E8A-4147-A177-3AD203B41FA5}">
                      <a16:colId xmlns:a16="http://schemas.microsoft.com/office/drawing/2014/main" val="2425655848"/>
                    </a:ext>
                  </a:extLst>
                </a:gridCol>
              </a:tblGrid>
              <a:tr h="19050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Observed agreement</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0.975</a:t>
                      </a:r>
                    </a:p>
                  </a:txBody>
                  <a:tcPr marL="9525" marR="9525" marT="9525" marB="0" anchor="b">
                    <a:lnL>
                      <a:noFill/>
                    </a:lnL>
                    <a:lnR>
                      <a:noFill/>
                    </a:lnR>
                    <a:lnT>
                      <a:noFill/>
                    </a:lnT>
                    <a:lnB>
                      <a:noFill/>
                    </a:lnB>
                  </a:tcPr>
                </a:tc>
                <a:extLst>
                  <a:ext uri="{0D108BD9-81ED-4DB2-BD59-A6C34878D82A}">
                    <a16:rowId xmlns:a16="http://schemas.microsoft.com/office/drawing/2014/main" val="806865101"/>
                  </a:ext>
                </a:extLst>
              </a:tr>
            </a:tbl>
          </a:graphicData>
        </a:graphic>
      </p:graphicFrame>
      <p:graphicFrame>
        <p:nvGraphicFramePr>
          <p:cNvPr id="8" name="Table 7">
            <a:extLst>
              <a:ext uri="{FF2B5EF4-FFF2-40B4-BE49-F238E27FC236}">
                <a16:creationId xmlns:a16="http://schemas.microsoft.com/office/drawing/2014/main" id="{1A2D8A08-6E6C-A042-8DC9-B529613E8EFD}"/>
              </a:ext>
            </a:extLst>
          </p:cNvPr>
          <p:cNvGraphicFramePr>
            <a:graphicFrameLocks noGrp="1"/>
          </p:cNvGraphicFramePr>
          <p:nvPr>
            <p:extLst>
              <p:ext uri="{D42A27DB-BD31-4B8C-83A1-F6EECF244321}">
                <p14:modId xmlns:p14="http://schemas.microsoft.com/office/powerpoint/2010/main" val="973999297"/>
              </p:ext>
            </p:extLst>
          </p:nvPr>
        </p:nvGraphicFramePr>
        <p:xfrm>
          <a:off x="1048210" y="5092593"/>
          <a:ext cx="3357535" cy="314325"/>
        </p:xfrm>
        <a:graphic>
          <a:graphicData uri="http://schemas.openxmlformats.org/drawingml/2006/table">
            <a:tbl>
              <a:tblPr/>
              <a:tblGrid>
                <a:gridCol w="2569554">
                  <a:extLst>
                    <a:ext uri="{9D8B030D-6E8A-4147-A177-3AD203B41FA5}">
                      <a16:colId xmlns:a16="http://schemas.microsoft.com/office/drawing/2014/main" val="3561454288"/>
                    </a:ext>
                  </a:extLst>
                </a:gridCol>
                <a:gridCol w="787981">
                  <a:extLst>
                    <a:ext uri="{9D8B030D-6E8A-4147-A177-3AD203B41FA5}">
                      <a16:colId xmlns:a16="http://schemas.microsoft.com/office/drawing/2014/main" val="1965293947"/>
                    </a:ext>
                  </a:extLst>
                </a:gridCol>
              </a:tblGrid>
              <a:tr h="19050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Expected agreement</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0.903</a:t>
                      </a:r>
                    </a:p>
                  </a:txBody>
                  <a:tcPr marL="9525" marR="9525" marT="9525" marB="0" anchor="b">
                    <a:lnL>
                      <a:noFill/>
                    </a:lnL>
                    <a:lnR>
                      <a:noFill/>
                    </a:lnR>
                    <a:lnT>
                      <a:noFill/>
                    </a:lnT>
                    <a:lnB>
                      <a:noFill/>
                    </a:lnB>
                  </a:tcPr>
                </a:tc>
                <a:extLst>
                  <a:ext uri="{0D108BD9-81ED-4DB2-BD59-A6C34878D82A}">
                    <a16:rowId xmlns:a16="http://schemas.microsoft.com/office/drawing/2014/main" val="1463403167"/>
                  </a:ext>
                </a:extLst>
              </a:tr>
            </a:tbl>
          </a:graphicData>
        </a:graphic>
      </p:graphicFrame>
      <p:graphicFrame>
        <p:nvGraphicFramePr>
          <p:cNvPr id="9" name="Table 8">
            <a:extLst>
              <a:ext uri="{FF2B5EF4-FFF2-40B4-BE49-F238E27FC236}">
                <a16:creationId xmlns:a16="http://schemas.microsoft.com/office/drawing/2014/main" id="{B3E1D485-681A-A949-9BEC-3F8FD8B3F64C}"/>
              </a:ext>
            </a:extLst>
          </p:cNvPr>
          <p:cNvGraphicFramePr>
            <a:graphicFrameLocks noGrp="1"/>
          </p:cNvGraphicFramePr>
          <p:nvPr>
            <p:extLst>
              <p:ext uri="{D42A27DB-BD31-4B8C-83A1-F6EECF244321}">
                <p14:modId xmlns:p14="http://schemas.microsoft.com/office/powerpoint/2010/main" val="993873207"/>
              </p:ext>
            </p:extLst>
          </p:nvPr>
        </p:nvGraphicFramePr>
        <p:xfrm>
          <a:off x="1048210" y="5520030"/>
          <a:ext cx="3357535" cy="314325"/>
        </p:xfrm>
        <a:graphic>
          <a:graphicData uri="http://schemas.openxmlformats.org/drawingml/2006/table">
            <a:tbl>
              <a:tblPr/>
              <a:tblGrid>
                <a:gridCol w="1570459">
                  <a:extLst>
                    <a:ext uri="{9D8B030D-6E8A-4147-A177-3AD203B41FA5}">
                      <a16:colId xmlns:a16="http://schemas.microsoft.com/office/drawing/2014/main" val="2121499106"/>
                    </a:ext>
                  </a:extLst>
                </a:gridCol>
                <a:gridCol w="1787076">
                  <a:extLst>
                    <a:ext uri="{9D8B030D-6E8A-4147-A177-3AD203B41FA5}">
                      <a16:colId xmlns:a16="http://schemas.microsoft.com/office/drawing/2014/main" val="1562740099"/>
                    </a:ext>
                  </a:extLst>
                </a:gridCol>
              </a:tblGrid>
              <a:tr h="19050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Kappa</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Arial" panose="020B0604020202020204" pitchFamily="34" charset="0"/>
                          <a:cs typeface="Arial" panose="020B0604020202020204" pitchFamily="34" charset="0"/>
                        </a:rPr>
                        <a:t>0.737</a:t>
                      </a:r>
                    </a:p>
                  </a:txBody>
                  <a:tcPr marL="9525" marR="9525" marT="9525" marB="0" anchor="b">
                    <a:lnL>
                      <a:noFill/>
                    </a:lnL>
                    <a:lnR>
                      <a:noFill/>
                    </a:lnR>
                    <a:lnT>
                      <a:noFill/>
                    </a:lnT>
                    <a:lnB>
                      <a:noFill/>
                    </a:lnB>
                  </a:tcPr>
                </a:tc>
                <a:extLst>
                  <a:ext uri="{0D108BD9-81ED-4DB2-BD59-A6C34878D82A}">
                    <a16:rowId xmlns:a16="http://schemas.microsoft.com/office/drawing/2014/main" val="1449627540"/>
                  </a:ext>
                </a:extLst>
              </a:tr>
            </a:tbl>
          </a:graphicData>
        </a:graphic>
      </p:graphicFrame>
      <p:grpSp>
        <p:nvGrpSpPr>
          <p:cNvPr id="19" name="Group 18"/>
          <p:cNvGrpSpPr/>
          <p:nvPr/>
        </p:nvGrpSpPr>
        <p:grpSpPr>
          <a:xfrm>
            <a:off x="4655633" y="3186965"/>
            <a:ext cx="3693381" cy="2816685"/>
            <a:chOff x="4655633" y="3186965"/>
            <a:chExt cx="3693381" cy="2816685"/>
          </a:xfrm>
        </p:grpSpPr>
        <p:grpSp>
          <p:nvGrpSpPr>
            <p:cNvPr id="14" name="Group 13"/>
            <p:cNvGrpSpPr/>
            <p:nvPr/>
          </p:nvGrpSpPr>
          <p:grpSpPr>
            <a:xfrm>
              <a:off x="4655633" y="3186965"/>
              <a:ext cx="2825781" cy="978522"/>
              <a:chOff x="4655633" y="3186965"/>
              <a:chExt cx="2825781" cy="978522"/>
            </a:xfrm>
          </p:grpSpPr>
          <p:sp>
            <p:nvSpPr>
              <p:cNvPr id="10" name="Rectangle 9">
                <a:extLst>
                  <a:ext uri="{FF2B5EF4-FFF2-40B4-BE49-F238E27FC236}">
                    <a16:creationId xmlns:a16="http://schemas.microsoft.com/office/drawing/2014/main" id="{9C3F19F7-C650-4E41-888B-3CCBE5211010}"/>
                  </a:ext>
                </a:extLst>
              </p:cNvPr>
              <p:cNvSpPr/>
              <p:nvPr/>
            </p:nvSpPr>
            <p:spPr>
              <a:xfrm>
                <a:off x="4655633" y="3186965"/>
                <a:ext cx="1034860" cy="532473"/>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B535E1-B3C0-6D41-B7E4-8DB7B6E27526}"/>
                  </a:ext>
                </a:extLst>
              </p:cNvPr>
              <p:cNvSpPr/>
              <p:nvPr/>
            </p:nvSpPr>
            <p:spPr>
              <a:xfrm>
                <a:off x="6422048" y="3719438"/>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BD80967C-2A77-E44B-9DD1-F0EB2ABF5B06}"/>
                </a:ext>
              </a:extLst>
            </p:cNvPr>
            <p:cNvSpPr/>
            <p:nvPr/>
          </p:nvSpPr>
          <p:spPr>
            <a:xfrm>
              <a:off x="7228194" y="5557601"/>
              <a:ext cx="1059366" cy="446049"/>
            </a:xfrm>
            <a:prstGeom prst="rect">
              <a:avLst/>
            </a:prstGeom>
            <a:noFill/>
            <a:ln w="1016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7228194" y="5629727"/>
              <a:ext cx="1120820" cy="307777"/>
            </a:xfrm>
            <a:prstGeom prst="rect">
              <a:avLst/>
            </a:prstGeom>
            <a:noFill/>
          </p:spPr>
          <p:txBody>
            <a:bodyPr wrap="none" rtlCol="0">
              <a:spAutoFit/>
            </a:bodyPr>
            <a:lstStyle/>
            <a:p>
              <a:r>
                <a:rPr lang="en-US" b="1" dirty="0" smtClean="0"/>
                <a:t>Agreement</a:t>
              </a:r>
              <a:endParaRPr lang="en-US" b="1" dirty="0"/>
            </a:p>
          </p:txBody>
        </p:sp>
      </p:grpSp>
      <p:grpSp>
        <p:nvGrpSpPr>
          <p:cNvPr id="20" name="Group 19"/>
          <p:cNvGrpSpPr/>
          <p:nvPr/>
        </p:nvGrpSpPr>
        <p:grpSpPr>
          <a:xfrm>
            <a:off x="4676588" y="3230176"/>
            <a:ext cx="3670823" cy="3310212"/>
            <a:chOff x="4676588" y="3230176"/>
            <a:chExt cx="3670823" cy="3310212"/>
          </a:xfrm>
        </p:grpSpPr>
        <p:grpSp>
          <p:nvGrpSpPr>
            <p:cNvPr id="5" name="Group 4"/>
            <p:cNvGrpSpPr/>
            <p:nvPr/>
          </p:nvGrpSpPr>
          <p:grpSpPr>
            <a:xfrm>
              <a:off x="4676588" y="3230176"/>
              <a:ext cx="2804826" cy="902179"/>
              <a:chOff x="4676588" y="3230176"/>
              <a:chExt cx="2804826" cy="902179"/>
            </a:xfrm>
          </p:grpSpPr>
          <p:sp>
            <p:nvSpPr>
              <p:cNvPr id="12" name="Rectangle 11">
                <a:extLst>
                  <a:ext uri="{FF2B5EF4-FFF2-40B4-BE49-F238E27FC236}">
                    <a16:creationId xmlns:a16="http://schemas.microsoft.com/office/drawing/2014/main" id="{3CB535E1-B3C0-6D41-B7E4-8DB7B6E27526}"/>
                  </a:ext>
                </a:extLst>
              </p:cNvPr>
              <p:cNvSpPr/>
              <p:nvPr/>
            </p:nvSpPr>
            <p:spPr>
              <a:xfrm>
                <a:off x="4676588" y="3686306"/>
                <a:ext cx="1059366" cy="446049"/>
              </a:xfrm>
              <a:prstGeom prst="rect">
                <a:avLst/>
              </a:prstGeom>
              <a:noFill/>
              <a:ln w="889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CB535E1-B3C0-6D41-B7E4-8DB7B6E27526}"/>
                  </a:ext>
                </a:extLst>
              </p:cNvPr>
              <p:cNvSpPr/>
              <p:nvPr/>
            </p:nvSpPr>
            <p:spPr>
              <a:xfrm>
                <a:off x="6422048" y="3230176"/>
                <a:ext cx="1059366" cy="446049"/>
              </a:xfrm>
              <a:prstGeom prst="rect">
                <a:avLst/>
              </a:prstGeom>
              <a:noFill/>
              <a:ln w="889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BD80967C-2A77-E44B-9DD1-F0EB2ABF5B06}"/>
                </a:ext>
              </a:extLst>
            </p:cNvPr>
            <p:cNvSpPr/>
            <p:nvPr/>
          </p:nvSpPr>
          <p:spPr>
            <a:xfrm>
              <a:off x="7228194" y="6094339"/>
              <a:ext cx="1059366" cy="446049"/>
            </a:xfrm>
            <a:prstGeom prst="rect">
              <a:avLst/>
            </a:prstGeom>
            <a:noFill/>
            <a:ln w="889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228194" y="6166465"/>
              <a:ext cx="1119217" cy="307777"/>
            </a:xfrm>
            <a:prstGeom prst="rect">
              <a:avLst/>
            </a:prstGeom>
            <a:noFill/>
          </p:spPr>
          <p:txBody>
            <a:bodyPr wrap="none" rtlCol="0">
              <a:spAutoFit/>
            </a:bodyPr>
            <a:lstStyle/>
            <a:p>
              <a:r>
                <a:rPr lang="en-US" b="1" dirty="0" smtClean="0"/>
                <a:t>Discordant</a:t>
              </a:r>
              <a:endParaRPr lang="en-US" b="1" dirty="0"/>
            </a:p>
          </p:txBody>
        </p:sp>
      </p:grpSp>
    </p:spTree>
    <p:extLst>
      <p:ext uri="{BB962C8B-B14F-4D97-AF65-F5344CB8AC3E}">
        <p14:creationId xmlns:p14="http://schemas.microsoft.com/office/powerpoint/2010/main" val="202735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 </a:t>
            </a:r>
            <a:r>
              <a:rPr lang="en-US" sz="2800" dirty="0"/>
              <a:t>Central cancer registry birthplace, race, and ethnicity variables</a:t>
            </a:r>
            <a:r>
              <a:rPr lang="en-US" sz="4000" dirty="0"/>
              <a:t/>
            </a:r>
            <a:br>
              <a:rPr lang="en-US" sz="4000" dirty="0"/>
            </a:br>
            <a:r>
              <a:rPr lang="en-US" sz="4000" dirty="0"/>
              <a:t/>
            </a:r>
            <a:br>
              <a:rPr lang="en-US" sz="4000" dirty="0"/>
            </a:br>
            <a:endParaRPr lang="en-US" sz="4000" dirty="0"/>
          </a:p>
        </p:txBody>
      </p:sp>
      <p:sp>
        <p:nvSpPr>
          <p:cNvPr id="3" name="Text Placeholder 2"/>
          <p:cNvSpPr>
            <a:spLocks noGrp="1"/>
          </p:cNvSpPr>
          <p:nvPr>
            <p:ph type="body" idx="1"/>
          </p:nvPr>
        </p:nvSpPr>
        <p:spPr>
          <a:prstGeom prst="rect">
            <a:avLst/>
          </a:prstGeom>
        </p:spPr>
        <p:txBody>
          <a:bodyPr/>
          <a:lstStyle/>
          <a:p>
            <a:pPr marL="460375" indent="-282575"/>
            <a:r>
              <a:rPr lang="en-US" sz="3200" dirty="0"/>
              <a:t>Monitoring cancer trends by race, ethnicity, and place of birth is important for understanding cancer disparities.  </a:t>
            </a:r>
          </a:p>
          <a:p>
            <a:pPr marL="460375" indent="-282575"/>
            <a:r>
              <a:rPr lang="en-US" sz="3200" dirty="0"/>
              <a:t>Birthplace, race and ethnicity information from hospitals may be incomplete or of unknown quality.</a:t>
            </a:r>
          </a:p>
          <a:p>
            <a:endParaRPr lang="en-US" sz="3600" dirty="0"/>
          </a:p>
        </p:txBody>
      </p:sp>
    </p:spTree>
    <p:extLst>
      <p:ext uri="{BB962C8B-B14F-4D97-AF65-F5344CB8AC3E}">
        <p14:creationId xmlns:p14="http://schemas.microsoft.com/office/powerpoint/2010/main" val="3863338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BBA9-3D0E-4947-AC06-A8D925B39359}"/>
              </a:ext>
            </a:extLst>
          </p:cNvPr>
          <p:cNvSpPr>
            <a:spLocks noGrp="1"/>
          </p:cNvSpPr>
          <p:nvPr>
            <p:ph type="title"/>
          </p:nvPr>
        </p:nvSpPr>
        <p:spPr/>
        <p:txBody>
          <a:bodyPr/>
          <a:lstStyle/>
          <a:p>
            <a:r>
              <a:rPr lang="en-US" dirty="0"/>
              <a:t>Registry variables potentially “fillable” from Utah birth certificate</a:t>
            </a:r>
          </a:p>
        </p:txBody>
      </p:sp>
      <p:graphicFrame>
        <p:nvGraphicFramePr>
          <p:cNvPr id="9" name="Table 8">
            <a:extLst>
              <a:ext uri="{FF2B5EF4-FFF2-40B4-BE49-F238E27FC236}">
                <a16:creationId xmlns:a16="http://schemas.microsoft.com/office/drawing/2014/main" id="{84B1501A-903A-E54E-8F75-C9503F5243C9}"/>
              </a:ext>
            </a:extLst>
          </p:cNvPr>
          <p:cNvGraphicFramePr>
            <a:graphicFrameLocks noGrp="1"/>
          </p:cNvGraphicFramePr>
          <p:nvPr>
            <p:extLst>
              <p:ext uri="{D42A27DB-BD31-4B8C-83A1-F6EECF244321}">
                <p14:modId xmlns:p14="http://schemas.microsoft.com/office/powerpoint/2010/main" val="3952946337"/>
              </p:ext>
            </p:extLst>
          </p:nvPr>
        </p:nvGraphicFramePr>
        <p:xfrm>
          <a:off x="457200" y="1450849"/>
          <a:ext cx="8229601" cy="5288211"/>
        </p:xfrm>
        <a:graphic>
          <a:graphicData uri="http://schemas.openxmlformats.org/drawingml/2006/table">
            <a:tbl>
              <a:tblPr firstRow="1" firstCol="1" bandRow="1"/>
              <a:tblGrid>
                <a:gridCol w="3282043">
                  <a:extLst>
                    <a:ext uri="{9D8B030D-6E8A-4147-A177-3AD203B41FA5}">
                      <a16:colId xmlns:a16="http://schemas.microsoft.com/office/drawing/2014/main" val="2140769890"/>
                    </a:ext>
                  </a:extLst>
                </a:gridCol>
                <a:gridCol w="2323902">
                  <a:extLst>
                    <a:ext uri="{9D8B030D-6E8A-4147-A177-3AD203B41FA5}">
                      <a16:colId xmlns:a16="http://schemas.microsoft.com/office/drawing/2014/main" val="875535215"/>
                    </a:ext>
                  </a:extLst>
                </a:gridCol>
                <a:gridCol w="1311828">
                  <a:extLst>
                    <a:ext uri="{9D8B030D-6E8A-4147-A177-3AD203B41FA5}">
                      <a16:colId xmlns:a16="http://schemas.microsoft.com/office/drawing/2014/main" val="2194634322"/>
                    </a:ext>
                  </a:extLst>
                </a:gridCol>
                <a:gridCol w="1311828">
                  <a:extLst>
                    <a:ext uri="{9D8B030D-6E8A-4147-A177-3AD203B41FA5}">
                      <a16:colId xmlns:a16="http://schemas.microsoft.com/office/drawing/2014/main" val="2894856260"/>
                    </a:ext>
                  </a:extLst>
                </a:gridCol>
              </a:tblGrid>
              <a:tr h="638731">
                <a:tc rowSpan="2">
                  <a:txBody>
                    <a:bodyPr/>
                    <a:lstStyle/>
                    <a:p>
                      <a:pPr marL="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Registry Variable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Quality Standard or Indicator?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Available from Birth Certificate?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83231139"/>
                  </a:ext>
                </a:extLst>
              </a:tr>
              <a:tr h="271893">
                <a:tc vMerge="1">
                  <a:txBody>
                    <a:bodyPr/>
                    <a:lstStyle/>
                    <a:p>
                      <a:endParaRPr lang="en-US"/>
                    </a:p>
                  </a:txBody>
                  <a:tcPr/>
                </a:tc>
                <a:tc vMerge="1">
                  <a:txBody>
                    <a:bodyPr/>
                    <a:lstStyle/>
                    <a:p>
                      <a:endParaRPr lang="en-US"/>
                    </a:p>
                  </a:txBody>
                  <a:tcPr/>
                </a:tc>
                <a:tc>
                  <a:txBody>
                    <a:bodyPr/>
                    <a:lstStyle/>
                    <a:p>
                      <a:pPr marL="91440" marR="0" algn="ctr">
                        <a:lnSpc>
                          <a:spcPct val="105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597139"/>
                  </a:ext>
                </a:extLst>
              </a:tr>
              <a:tr h="339586">
                <a:tc>
                  <a:txBody>
                    <a:bodyPr/>
                    <a:lstStyle/>
                    <a:p>
                      <a:pPr marL="0" marR="0">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Birthplace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a:t>
                      </a:r>
                      <a:r>
                        <a:rPr lang="en-US" sz="1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&amp; Country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CDC</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42345533"/>
                  </a:ext>
                </a:extLst>
              </a:tr>
              <a:tr h="339586">
                <a:tc>
                  <a:txBody>
                    <a:bodyPr/>
                    <a:lstStyle/>
                    <a:p>
                      <a:pPr marL="0" marR="0">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CDC, NAACCR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655706175"/>
                  </a:ext>
                </a:extLst>
              </a:tr>
              <a:tr h="339586">
                <a:tc>
                  <a:txBody>
                    <a:bodyPr/>
                    <a:lstStyle/>
                    <a:p>
                      <a:pPr marL="0" marR="0">
                        <a:lnSpc>
                          <a:spcPct val="105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Hispanic Origin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CDC</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845423725"/>
                  </a:ext>
                </a:extLst>
              </a:tr>
              <a:tr h="339586">
                <a:tc>
                  <a:txBody>
                    <a:bodyPr/>
                    <a:lstStyle/>
                    <a:p>
                      <a:pPr marL="0" marR="0">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Birth Date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380058465"/>
                  </a:ext>
                </a:extLst>
              </a:tr>
              <a:tr h="339586">
                <a:tc>
                  <a:txBody>
                    <a:bodyPr/>
                    <a:lstStyle/>
                    <a:p>
                      <a:pPr marL="0" marR="0">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CDC, NAACCR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439355412"/>
                  </a:ext>
                </a:extLst>
              </a:tr>
              <a:tr h="339586">
                <a:tc>
                  <a:txBody>
                    <a:bodyPr/>
                    <a:lstStyle/>
                    <a:p>
                      <a:pPr marL="0" marR="0">
                        <a:lnSpc>
                          <a:spcPct val="105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Sex</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CDC</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692138326"/>
                  </a:ext>
                </a:extLst>
              </a:tr>
              <a:tr h="339586">
                <a:tc>
                  <a:txBody>
                    <a:bodyPr/>
                    <a:lstStyle/>
                    <a:p>
                      <a:pPr marL="0" marR="0">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Date of Last Contact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nSpc>
                          <a:spcPct val="105000"/>
                        </a:lnSpc>
                        <a:spcBef>
                          <a:spcPts val="0"/>
                        </a:spcBef>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CDC, SEER</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902409245"/>
                  </a:ext>
                </a:extLst>
              </a:tr>
              <a:tr h="339586">
                <a:tc>
                  <a:txBody>
                    <a:bodyPr/>
                    <a:lstStyle/>
                    <a:p>
                      <a:pPr marL="0" marR="0">
                        <a:lnSpc>
                          <a:spcPct val="105000"/>
                        </a:lnSpc>
                        <a:spcBef>
                          <a:spcPts val="0"/>
                        </a:spcBef>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Name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tcPr>
                </a:tc>
                <a:tc>
                  <a:txBody>
                    <a:bodyPr/>
                    <a:lstStyle/>
                    <a:p>
                      <a:pPr marL="91440" marR="0">
                        <a:lnSpc>
                          <a:spcPct val="10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tcPr>
                </a:tc>
                <a:tc>
                  <a:txBody>
                    <a:bodyPr/>
                    <a:lstStyle/>
                    <a:p>
                      <a:pPr marL="91440" marR="0" algn="ctr">
                        <a:lnSpc>
                          <a:spcPct val="105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558345652"/>
                  </a:ext>
                </a:extLst>
              </a:tr>
              <a:tr h="339586">
                <a:tc>
                  <a:txBody>
                    <a:bodyPr/>
                    <a:lstStyle/>
                    <a:p>
                      <a:pPr marL="0" marR="0">
                        <a:lnSpc>
                          <a:spcPct val="105000"/>
                        </a:lnSpc>
                        <a:spcBef>
                          <a:spcPts val="0"/>
                        </a:spcBef>
                        <a:spcAft>
                          <a:spcPts val="0"/>
                        </a:spcAft>
                      </a:pPr>
                      <a:r>
                        <a:rPr lang="en-US" sz="18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Number</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a:lnSpc>
                          <a:spcPct val="10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algn="ctr">
                        <a:lnSpc>
                          <a:spcPct val="10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91440" marR="0" algn="ctr" defTabSz="457182" rtl="0" eaLnBrk="1" latinLnBrk="0" hangingPunct="1">
                        <a:lnSpc>
                          <a:spcPct val="105000"/>
                        </a:lnSpc>
                        <a:spcBef>
                          <a:spcPts val="0"/>
                        </a:spcBef>
                        <a:spcAft>
                          <a:spcPts val="0"/>
                        </a:spcAft>
                      </a:pPr>
                      <a:r>
                        <a:rPr lang="en-US" sz="18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53198991"/>
                  </a:ext>
                </a:extLst>
              </a:tr>
              <a:tr h="339586">
                <a:tc>
                  <a:txBody>
                    <a:bodyPr/>
                    <a:lstStyle/>
                    <a:p>
                      <a:pPr marL="0" marR="0">
                        <a:lnSpc>
                          <a:spcPct val="105000"/>
                        </a:lnSpc>
                        <a:spcBef>
                          <a:spcPts val="0"/>
                        </a:spcBef>
                        <a:spcAft>
                          <a:spcPts val="0"/>
                        </a:spcAft>
                      </a:pPr>
                      <a:r>
                        <a:rPr lang="en-US" sz="18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Current address</a:t>
                      </a:r>
                      <a:endPar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nSpc>
                          <a:spcPct val="10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gn="ctr">
                        <a:lnSpc>
                          <a:spcPct val="105000"/>
                        </a:lnSpc>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algn="ctr" defTabSz="457182" rtl="0" eaLnBrk="1" latinLnBrk="0" hangingPunct="1">
                        <a:lnSpc>
                          <a:spcPct val="105000"/>
                        </a:lnSpc>
                        <a:spcBef>
                          <a:spcPts val="0"/>
                        </a:spcBef>
                        <a:spcAft>
                          <a:spcPts val="0"/>
                        </a:spcAft>
                      </a:pPr>
                      <a:r>
                        <a:rPr lang="en-US" sz="18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997892"/>
                  </a:ext>
                </a:extLst>
              </a:tr>
              <a:tr h="965584">
                <a:tc gridSpan="4">
                  <a:txBody>
                    <a:bodyPr/>
                    <a:lstStyle/>
                    <a:p>
                      <a:pPr marL="114300" marR="0" indent="228600">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Y - Yes</a:t>
                      </a:r>
                    </a:p>
                    <a:p>
                      <a:pPr marL="114300" marR="0" indent="228600">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 - Derived </a:t>
                      </a:r>
                      <a:r>
                        <a:rPr lang="en-US" sz="1800" dirty="0" smtClean="0">
                          <a:effectLst/>
                          <a:latin typeface="Arial" panose="020B0604020202020204" pitchFamily="34" charset="0"/>
                          <a:ea typeface="Calibri" panose="020F0502020204030204" pitchFamily="34" charset="0"/>
                          <a:cs typeface="Arial" panose="020B0604020202020204" pitchFamily="34" charset="0"/>
                        </a:rPr>
                        <a:t>from parents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114300" marR="0" indent="228600">
                        <a:lnSpc>
                          <a:spcPct val="105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P - Partial; available for some years of birth</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980155"/>
                  </a:ext>
                </a:extLst>
              </a:tr>
            </a:tbl>
          </a:graphicData>
        </a:graphic>
      </p:graphicFrame>
    </p:spTree>
    <p:extLst>
      <p:ext uri="{BB962C8B-B14F-4D97-AF65-F5344CB8AC3E}">
        <p14:creationId xmlns:p14="http://schemas.microsoft.com/office/powerpoint/2010/main" val="36825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A3D418-F698-3441-B330-9095CB99D4CE}"/>
              </a:ext>
            </a:extLst>
          </p:cNvPr>
          <p:cNvSpPr>
            <a:spLocks noGrp="1"/>
          </p:cNvSpPr>
          <p:nvPr>
            <p:ph type="body" idx="1"/>
          </p:nvPr>
        </p:nvSpPr>
        <p:spPr>
          <a:xfrm>
            <a:off x="540327" y="1246909"/>
            <a:ext cx="8146474" cy="5018425"/>
          </a:xfrm>
        </p:spPr>
        <p:txBody>
          <a:bodyPr/>
          <a:lstStyle/>
          <a:p>
            <a:pPr>
              <a:spcBef>
                <a:spcPts val="600"/>
              </a:spcBef>
            </a:pPr>
            <a:r>
              <a:rPr lang="en-US" sz="3000" dirty="0"/>
              <a:t>Place of birth</a:t>
            </a:r>
          </a:p>
          <a:p>
            <a:pPr lvl="1">
              <a:spcBef>
                <a:spcPts val="600"/>
              </a:spcBef>
            </a:pPr>
            <a:r>
              <a:rPr lang="en-US" sz="2600" dirty="0"/>
              <a:t>Electronic birth certificate data has tremendous value added for place of birth for central registries.</a:t>
            </a:r>
          </a:p>
          <a:p>
            <a:pPr lvl="1">
              <a:spcBef>
                <a:spcPts val="600"/>
              </a:spcBef>
            </a:pPr>
            <a:r>
              <a:rPr lang="en-US" sz="2600" dirty="0"/>
              <a:t>Linkage as a parent proved to be a big contributing factor.</a:t>
            </a:r>
          </a:p>
          <a:p>
            <a:pPr>
              <a:spcBef>
                <a:spcPts val="600"/>
              </a:spcBef>
            </a:pPr>
            <a:r>
              <a:rPr lang="en-US" sz="2800" dirty="0"/>
              <a:t>Linkage</a:t>
            </a:r>
          </a:p>
          <a:p>
            <a:pPr lvl="1">
              <a:spcBef>
                <a:spcPts val="600"/>
              </a:spcBef>
            </a:pPr>
            <a:r>
              <a:rPr lang="en-US" sz="2600" dirty="0"/>
              <a:t>Utah Cancer Registry used a multi-database research resource for linkage.  Other registries may have less information for linkage.</a:t>
            </a:r>
          </a:p>
        </p:txBody>
      </p:sp>
      <p:sp>
        <p:nvSpPr>
          <p:cNvPr id="5" name="Title 1">
            <a:extLst>
              <a:ext uri="{FF2B5EF4-FFF2-40B4-BE49-F238E27FC236}">
                <a16:creationId xmlns:a16="http://schemas.microsoft.com/office/drawing/2014/main" id="{C5548ED5-D9F3-9640-9D33-048F54F68BCD}"/>
              </a:ext>
            </a:extLst>
          </p:cNvPr>
          <p:cNvSpPr txBox="1">
            <a:spLocks/>
          </p:cNvSpPr>
          <p:nvPr/>
        </p:nvSpPr>
        <p:spPr>
          <a:xfrm>
            <a:off x="690563" y="173610"/>
            <a:ext cx="7996238" cy="549537"/>
          </a:xfrm>
          <a:prstGeom prst="rect">
            <a:avLst/>
          </a:prstGeom>
        </p:spPr>
        <p:txBody>
          <a:bodyPr/>
          <a:lstStyle>
            <a:lvl1pPr algn="l" defTabSz="457182" rtl="0" eaLnBrk="1" latinLnBrk="0" hangingPunct="1">
              <a:spcBef>
                <a:spcPct val="0"/>
              </a:spcBef>
              <a:buNone/>
              <a:defRPr sz="3400" b="0" i="0" kern="1200" cap="none" baseline="0">
                <a:solidFill>
                  <a:srgbClr val="B01C32"/>
                </a:solidFill>
                <a:latin typeface="Century Gothic" panose="020B0502020202020204" pitchFamily="34" charset="0"/>
                <a:ea typeface="+mj-ea"/>
                <a:cs typeface="Avenir Roman"/>
              </a:defRPr>
            </a:lvl1pPr>
          </a:lstStyle>
          <a:p>
            <a:r>
              <a:rPr lang="en-US" sz="4000" dirty="0" smtClean="0"/>
              <a:t>Summary</a:t>
            </a:r>
            <a:r>
              <a:rPr lang="en-US" sz="4000" dirty="0"/>
              <a:t/>
            </a:r>
            <a:br>
              <a:rPr lang="en-US" sz="4000" dirty="0"/>
            </a:br>
            <a:r>
              <a:rPr lang="en-US" sz="4000" dirty="0">
                <a:solidFill>
                  <a:srgbClr val="595959"/>
                </a:solidFill>
                <a:latin typeface="Century Gothic"/>
                <a:ea typeface="Century Gothic"/>
                <a:cs typeface="Century Gothic"/>
                <a:sym typeface="Century Gothic"/>
              </a:rPr>
              <a:t/>
            </a:r>
            <a:br>
              <a:rPr lang="en-US" sz="4000" dirty="0">
                <a:solidFill>
                  <a:srgbClr val="595959"/>
                </a:solidFill>
                <a:latin typeface="Century Gothic"/>
                <a:ea typeface="Century Gothic"/>
                <a:cs typeface="Century Gothic"/>
                <a:sym typeface="Century Gothic"/>
              </a:rPr>
            </a:br>
            <a:endParaRPr lang="en-US" sz="4000" dirty="0">
              <a:solidFill>
                <a:srgbClr val="595959"/>
              </a:solidFill>
              <a:latin typeface="Century Gothic"/>
              <a:ea typeface="Century Gothic"/>
              <a:cs typeface="Century Gothic"/>
              <a:sym typeface="Century Gothic"/>
            </a:endParaRPr>
          </a:p>
        </p:txBody>
      </p:sp>
      <p:pic>
        <p:nvPicPr>
          <p:cNvPr id="6" name="Picture 5">
            <a:extLst>
              <a:ext uri="{FF2B5EF4-FFF2-40B4-BE49-F238E27FC236}">
                <a16:creationId xmlns:a16="http://schemas.microsoft.com/office/drawing/2014/main" id="{2435AB17-C14E-3545-BE29-2E8EFA7B0F19}"/>
              </a:ext>
            </a:extLst>
          </p:cNvPr>
          <p:cNvPicPr>
            <a:picLocks noChangeAspect="1"/>
          </p:cNvPicPr>
          <p:nvPr/>
        </p:nvPicPr>
        <p:blipFill>
          <a:blip r:embed="rId3"/>
          <a:stretch>
            <a:fillRect/>
          </a:stretch>
        </p:blipFill>
        <p:spPr>
          <a:xfrm>
            <a:off x="7885903" y="2958118"/>
            <a:ext cx="800898" cy="798003"/>
          </a:xfrm>
          <a:prstGeom prst="rect">
            <a:avLst/>
          </a:prstGeom>
        </p:spPr>
      </p:pic>
    </p:spTree>
    <p:extLst>
      <p:ext uri="{BB962C8B-B14F-4D97-AF65-F5344CB8AC3E}">
        <p14:creationId xmlns:p14="http://schemas.microsoft.com/office/powerpoint/2010/main" val="63607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A3D418-F698-3441-B330-9095CB99D4CE}"/>
              </a:ext>
            </a:extLst>
          </p:cNvPr>
          <p:cNvSpPr>
            <a:spLocks noGrp="1"/>
          </p:cNvSpPr>
          <p:nvPr>
            <p:ph type="body" idx="1"/>
          </p:nvPr>
        </p:nvSpPr>
        <p:spPr>
          <a:xfrm>
            <a:off x="540327" y="1246909"/>
            <a:ext cx="8146474" cy="5018425"/>
          </a:xfrm>
        </p:spPr>
        <p:txBody>
          <a:bodyPr/>
          <a:lstStyle/>
          <a:p>
            <a:pPr>
              <a:spcBef>
                <a:spcPts val="600"/>
              </a:spcBef>
            </a:pPr>
            <a:r>
              <a:rPr lang="en-US" sz="2800" dirty="0"/>
              <a:t>Easy answer if data item is previously missing or unknown.  Fill from birth certificate.</a:t>
            </a:r>
          </a:p>
          <a:p>
            <a:pPr>
              <a:spcBef>
                <a:spcPts val="600"/>
              </a:spcBef>
            </a:pPr>
            <a:r>
              <a:rPr lang="en-US" sz="2800" dirty="0"/>
              <a:t>What if the data item is already filled in cancer registry data, but information from birth certificate disagrees? </a:t>
            </a:r>
          </a:p>
          <a:p>
            <a:pPr lvl="1">
              <a:spcBef>
                <a:spcPts val="600"/>
              </a:spcBef>
            </a:pPr>
            <a:r>
              <a:rPr lang="en-US" dirty="0"/>
              <a:t>The central registry should to set up rules or algorithms on when to replace</a:t>
            </a:r>
          </a:p>
          <a:p>
            <a:pPr lvl="1">
              <a:spcBef>
                <a:spcPts val="600"/>
              </a:spcBef>
            </a:pPr>
            <a:r>
              <a:rPr lang="en-US" dirty="0"/>
              <a:t>A key question is whether to treat birth certificate race and ethnicity as self-reported</a:t>
            </a:r>
          </a:p>
          <a:p>
            <a:pPr lvl="1">
              <a:spcBef>
                <a:spcPts val="600"/>
              </a:spcBef>
            </a:pPr>
            <a:r>
              <a:rPr lang="en-US" dirty="0"/>
              <a:t>Be cautious proposing to review all discrepancies</a:t>
            </a:r>
          </a:p>
        </p:txBody>
      </p:sp>
      <p:sp>
        <p:nvSpPr>
          <p:cNvPr id="5" name="Title 1">
            <a:extLst>
              <a:ext uri="{FF2B5EF4-FFF2-40B4-BE49-F238E27FC236}">
                <a16:creationId xmlns:a16="http://schemas.microsoft.com/office/drawing/2014/main" id="{C5548ED5-D9F3-9640-9D33-048F54F68BCD}"/>
              </a:ext>
            </a:extLst>
          </p:cNvPr>
          <p:cNvSpPr txBox="1">
            <a:spLocks/>
          </p:cNvSpPr>
          <p:nvPr/>
        </p:nvSpPr>
        <p:spPr>
          <a:xfrm>
            <a:off x="690563" y="173610"/>
            <a:ext cx="7996238" cy="549537"/>
          </a:xfrm>
          <a:prstGeom prst="rect">
            <a:avLst/>
          </a:prstGeom>
        </p:spPr>
        <p:txBody>
          <a:bodyPr/>
          <a:lstStyle>
            <a:lvl1pPr algn="l" defTabSz="457182" rtl="0" eaLnBrk="1" latinLnBrk="0" hangingPunct="1">
              <a:spcBef>
                <a:spcPct val="0"/>
              </a:spcBef>
              <a:buNone/>
              <a:defRPr sz="3400" b="0" i="0" kern="1200" cap="none" baseline="0">
                <a:solidFill>
                  <a:srgbClr val="B01C32"/>
                </a:solidFill>
                <a:latin typeface="Century Gothic" panose="020B0502020202020204" pitchFamily="34" charset="0"/>
                <a:ea typeface="+mj-ea"/>
                <a:cs typeface="Avenir Roman"/>
              </a:defRPr>
            </a:lvl1pPr>
          </a:lstStyle>
          <a:p>
            <a:r>
              <a:rPr lang="en-US" sz="3200" dirty="0"/>
              <a:t>How should </a:t>
            </a:r>
            <a:r>
              <a:rPr lang="en-US" sz="3200" dirty="0" smtClean="0"/>
              <a:t>cancer </a:t>
            </a:r>
            <a:r>
              <a:rPr lang="en-US" sz="3200" dirty="0"/>
              <a:t>registries use data items from birth certificate?</a:t>
            </a:r>
            <a:br>
              <a:rPr lang="en-US" sz="3200" dirty="0"/>
            </a:br>
            <a:r>
              <a:rPr lang="en-US" sz="2700" dirty="0">
                <a:solidFill>
                  <a:srgbClr val="595959"/>
                </a:solidFill>
                <a:latin typeface="Century Gothic"/>
                <a:ea typeface="Century Gothic"/>
                <a:cs typeface="Century Gothic"/>
                <a:sym typeface="Century Gothic"/>
              </a:rPr>
              <a:t/>
            </a:r>
            <a:br>
              <a:rPr lang="en-US" sz="2700" dirty="0">
                <a:solidFill>
                  <a:srgbClr val="595959"/>
                </a:solidFill>
                <a:latin typeface="Century Gothic"/>
                <a:ea typeface="Century Gothic"/>
                <a:cs typeface="Century Gothic"/>
                <a:sym typeface="Century Gothic"/>
              </a:rPr>
            </a:br>
            <a:endParaRPr lang="en-US" sz="2700" dirty="0">
              <a:solidFill>
                <a:srgbClr val="595959"/>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52465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F422B-169F-064C-A6AF-D47784755B41}"/>
              </a:ext>
            </a:extLst>
          </p:cNvPr>
          <p:cNvSpPr>
            <a:spLocks noGrp="1"/>
          </p:cNvSpPr>
          <p:nvPr>
            <p:ph sz="half" idx="1"/>
          </p:nvPr>
        </p:nvSpPr>
        <p:spPr>
          <a:xfrm>
            <a:off x="457200" y="945907"/>
            <a:ext cx="8229600" cy="5249120"/>
          </a:xfrm>
          <a:prstGeom prst="rect">
            <a:avLst/>
          </a:prstGeom>
        </p:spPr>
        <p:txBody>
          <a:bodyPr/>
          <a:lstStyle/>
          <a:p>
            <a:pPr>
              <a:lnSpc>
                <a:spcPct val="110000"/>
              </a:lnSpc>
              <a:spcAft>
                <a:spcPts val="0"/>
              </a:spcAft>
            </a:pPr>
            <a:r>
              <a:rPr lang="en-US" sz="2000" dirty="0"/>
              <a:t>Utah Cancer Registry staff who contributed to this project:</a:t>
            </a:r>
          </a:p>
          <a:p>
            <a:pPr lvl="1">
              <a:lnSpc>
                <a:spcPct val="110000"/>
              </a:lnSpc>
              <a:spcAft>
                <a:spcPts val="0"/>
              </a:spcAft>
            </a:pPr>
            <a:r>
              <a:rPr lang="en-US" sz="1600" dirty="0" smtClean="0"/>
              <a:t>Carol Sweeney PhD, </a:t>
            </a:r>
            <a:r>
              <a:rPr lang="en-US" sz="1600" dirty="0"/>
              <a:t>Carrie Bateman BS, </a:t>
            </a:r>
            <a:r>
              <a:rPr lang="en-US" sz="1600" dirty="0" smtClean="0"/>
              <a:t>Judy </a:t>
            </a:r>
            <a:r>
              <a:rPr lang="en-US" sz="1600" dirty="0"/>
              <a:t>Ou </a:t>
            </a:r>
            <a:r>
              <a:rPr lang="en-US" sz="1600" dirty="0" smtClean="0"/>
              <a:t>PhD, Mandy Giles BS, SuAnn </a:t>
            </a:r>
            <a:r>
              <a:rPr lang="en-US" sz="1600" dirty="0"/>
              <a:t>McFadden CTR , Marjorie Carter MSPH</a:t>
            </a:r>
          </a:p>
          <a:p>
            <a:pPr>
              <a:lnSpc>
                <a:spcPct val="110000"/>
              </a:lnSpc>
              <a:spcAft>
                <a:spcPts val="0"/>
              </a:spcAft>
            </a:pPr>
            <a:r>
              <a:rPr lang="en-US" sz="2000" dirty="0"/>
              <a:t>Utah Department of Health, Vital Statistics Bureau</a:t>
            </a:r>
          </a:p>
          <a:p>
            <a:pPr lvl="1">
              <a:lnSpc>
                <a:spcPct val="110000"/>
              </a:lnSpc>
              <a:spcAft>
                <a:spcPts val="0"/>
              </a:spcAft>
            </a:pPr>
            <a:r>
              <a:rPr lang="en-US" sz="1600" dirty="0"/>
              <a:t>Richard </a:t>
            </a:r>
            <a:r>
              <a:rPr lang="en-US" sz="1600" dirty="0" err="1" smtClean="0"/>
              <a:t>Oborn</a:t>
            </a:r>
            <a:r>
              <a:rPr lang="en-US" sz="1600" dirty="0" smtClean="0"/>
              <a:t> MPA</a:t>
            </a:r>
            <a:endParaRPr lang="en-US" sz="1600" dirty="0"/>
          </a:p>
          <a:p>
            <a:pPr>
              <a:lnSpc>
                <a:spcPct val="110000"/>
              </a:lnSpc>
              <a:spcAft>
                <a:spcPts val="0"/>
              </a:spcAft>
            </a:pPr>
            <a:r>
              <a:rPr lang="en-US" sz="1800" dirty="0"/>
              <a:t>This work was supported </a:t>
            </a:r>
            <a:r>
              <a:rPr lang="en-US" sz="1800" dirty="0" smtClean="0"/>
              <a:t>by </a:t>
            </a:r>
            <a:r>
              <a:rPr lang="en-US" sz="1800" dirty="0" smtClean="0">
                <a:latin typeface="Century Gothic"/>
                <a:ea typeface="Century Gothic"/>
                <a:cs typeface="Century Gothic"/>
                <a:sym typeface="Century Gothic"/>
              </a:rPr>
              <a:t>the </a:t>
            </a:r>
            <a:r>
              <a:rPr lang="en-US" sz="1800" dirty="0">
                <a:latin typeface="Century Gothic"/>
                <a:ea typeface="Century Gothic"/>
                <a:cs typeface="Century Gothic"/>
                <a:sym typeface="Century Gothic"/>
              </a:rPr>
              <a:t>Centers for Disease Control and Prevention National Program of Cancer Registries under cooperative agreement NU58DP006320.</a:t>
            </a:r>
            <a:r>
              <a:rPr lang="en-US" sz="1800" dirty="0"/>
              <a:t> </a:t>
            </a:r>
          </a:p>
          <a:p>
            <a:pPr>
              <a:lnSpc>
                <a:spcPct val="110000"/>
              </a:lnSpc>
              <a:spcAft>
                <a:spcPts val="0"/>
              </a:spcAft>
            </a:pPr>
            <a:r>
              <a:rPr lang="en-US" sz="1800" dirty="0"/>
              <a:t>The Utah Cancer Registry is also supported in part by:</a:t>
            </a:r>
          </a:p>
          <a:p>
            <a:pPr lvl="1">
              <a:lnSpc>
                <a:spcPct val="110000"/>
              </a:lnSpc>
              <a:spcAft>
                <a:spcPts val="0"/>
              </a:spcAft>
            </a:pPr>
            <a:r>
              <a:rPr lang="en-US" sz="1600" dirty="0"/>
              <a:t>NCI Surveillance, Epidemiology, and End Results Program Contract  No. HHSN261201800016I</a:t>
            </a:r>
          </a:p>
          <a:p>
            <a:pPr lvl="1">
              <a:lnSpc>
                <a:spcPct val="110000"/>
              </a:lnSpc>
              <a:spcAft>
                <a:spcPts val="0"/>
              </a:spcAft>
            </a:pPr>
            <a:r>
              <a:rPr lang="en-US" sz="1600" dirty="0"/>
              <a:t>University of Utah Health</a:t>
            </a:r>
          </a:p>
          <a:p>
            <a:pPr lvl="1">
              <a:lnSpc>
                <a:spcPct val="110000"/>
              </a:lnSpc>
              <a:spcAft>
                <a:spcPts val="0"/>
              </a:spcAft>
            </a:pPr>
            <a:r>
              <a:rPr lang="en-US" sz="1600" dirty="0"/>
              <a:t>Huntsman Cancer Institute</a:t>
            </a:r>
            <a:r>
              <a:rPr lang="en-US" sz="1933" dirty="0"/>
              <a:t> </a:t>
            </a:r>
          </a:p>
          <a:p>
            <a:endParaRPr lang="en-US" dirty="0"/>
          </a:p>
        </p:txBody>
      </p:sp>
      <p:pic>
        <p:nvPicPr>
          <p:cNvPr id="9" name="Picture 8">
            <a:extLst>
              <a:ext uri="{FF2B5EF4-FFF2-40B4-BE49-F238E27FC236}">
                <a16:creationId xmlns:a16="http://schemas.microsoft.com/office/drawing/2014/main" id="{747589E1-E323-6B41-8332-9EFEB131368C}"/>
              </a:ext>
            </a:extLst>
          </p:cNvPr>
          <p:cNvPicPr>
            <a:picLocks noChangeAspect="1"/>
          </p:cNvPicPr>
          <p:nvPr/>
        </p:nvPicPr>
        <p:blipFill>
          <a:blip r:embed="rId3"/>
          <a:stretch>
            <a:fillRect/>
          </a:stretch>
        </p:blipFill>
        <p:spPr>
          <a:xfrm>
            <a:off x="168016" y="5048078"/>
            <a:ext cx="1738408" cy="1738408"/>
          </a:xfrm>
          <a:prstGeom prst="rect">
            <a:avLst/>
          </a:prstGeom>
        </p:spPr>
      </p:pic>
      <p:pic>
        <p:nvPicPr>
          <p:cNvPr id="10" name="Picture 9">
            <a:extLst>
              <a:ext uri="{FF2B5EF4-FFF2-40B4-BE49-F238E27FC236}">
                <a16:creationId xmlns:a16="http://schemas.microsoft.com/office/drawing/2014/main" id="{0C0BFF81-15EF-124C-AD9C-EEF4BEFF6292}"/>
              </a:ext>
            </a:extLst>
          </p:cNvPr>
          <p:cNvPicPr>
            <a:picLocks noChangeAspect="1"/>
          </p:cNvPicPr>
          <p:nvPr/>
        </p:nvPicPr>
        <p:blipFill>
          <a:blip r:embed="rId4"/>
          <a:stretch>
            <a:fillRect/>
          </a:stretch>
        </p:blipFill>
        <p:spPr>
          <a:xfrm>
            <a:off x="7223125" y="5082569"/>
            <a:ext cx="1746250" cy="1703917"/>
          </a:xfrm>
          <a:prstGeom prst="rect">
            <a:avLst/>
          </a:prstGeom>
        </p:spPr>
      </p:pic>
      <p:pic>
        <p:nvPicPr>
          <p:cNvPr id="17" name="Picture 16">
            <a:extLst>
              <a:ext uri="{FF2B5EF4-FFF2-40B4-BE49-F238E27FC236}">
                <a16:creationId xmlns:a16="http://schemas.microsoft.com/office/drawing/2014/main" id="{B3BF2758-98B4-F745-A77A-54F6C4669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927" y="5190586"/>
            <a:ext cx="1184300" cy="1228013"/>
          </a:xfrm>
          <a:prstGeom prst="rect">
            <a:avLst/>
          </a:prstGeom>
        </p:spPr>
      </p:pic>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2717164" y="5230226"/>
            <a:ext cx="1283336" cy="1220470"/>
          </a:xfrm>
          <a:prstGeom prst="rect">
            <a:avLst/>
          </a:prstGeom>
        </p:spPr>
      </p:pic>
      <p:sp>
        <p:nvSpPr>
          <p:cNvPr id="5" name="Title 4">
            <a:extLst>
              <a:ext uri="{FF2B5EF4-FFF2-40B4-BE49-F238E27FC236}">
                <a16:creationId xmlns:a16="http://schemas.microsoft.com/office/drawing/2014/main" id="{2E0335E7-C370-1742-BBCA-017FBFC3DF0C}"/>
              </a:ext>
            </a:extLst>
          </p:cNvPr>
          <p:cNvSpPr>
            <a:spLocks noGrp="1"/>
          </p:cNvSpPr>
          <p:nvPr>
            <p:ph type="title"/>
          </p:nvPr>
        </p:nvSpPr>
        <p:spPr/>
        <p:txBody>
          <a:bodyPr/>
          <a:lstStyle/>
          <a:p>
            <a:r>
              <a:rPr lang="en-US" sz="3600" dirty="0"/>
              <a:t>Acknowledgements</a:t>
            </a:r>
          </a:p>
        </p:txBody>
      </p:sp>
    </p:spTree>
    <p:extLst>
      <p:ext uri="{BB962C8B-B14F-4D97-AF65-F5344CB8AC3E}">
        <p14:creationId xmlns:p14="http://schemas.microsoft.com/office/powerpoint/2010/main" val="209589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A3D418-F698-3441-B330-9095CB99D4CE}"/>
              </a:ext>
            </a:extLst>
          </p:cNvPr>
          <p:cNvSpPr>
            <a:spLocks noGrp="1"/>
          </p:cNvSpPr>
          <p:nvPr>
            <p:ph type="body" idx="1"/>
          </p:nvPr>
        </p:nvSpPr>
        <p:spPr/>
        <p:txBody>
          <a:bodyPr/>
          <a:lstStyle/>
          <a:p>
            <a:pPr marL="457200" indent="-283464"/>
            <a:r>
              <a:rPr lang="en-US" sz="2800" dirty="0"/>
              <a:t>In 2017, Utah Cancer Registry had a large proportion of missing data for place of birth. </a:t>
            </a:r>
            <a:r>
              <a:rPr lang="en-US" sz="2800" dirty="0" smtClean="0"/>
              <a:t>Registry-wide</a:t>
            </a:r>
            <a:r>
              <a:rPr lang="en-US" sz="2800" dirty="0"/>
              <a:t>, among reportable cases since 1973, </a:t>
            </a:r>
          </a:p>
          <a:p>
            <a:pPr marL="857234" lvl="1" indent="-283464"/>
            <a:r>
              <a:rPr lang="en-US" sz="2800" dirty="0" smtClean="0"/>
              <a:t>43</a:t>
            </a:r>
            <a:r>
              <a:rPr lang="en-US" sz="2800" dirty="0"/>
              <a:t>% of cases were missing country of birth </a:t>
            </a:r>
            <a:r>
              <a:rPr lang="en-US" sz="2800" dirty="0" smtClean="0"/>
              <a:t>and</a:t>
            </a:r>
          </a:p>
          <a:p>
            <a:pPr marL="857234" lvl="1" indent="-283464"/>
            <a:r>
              <a:rPr lang="en-US" sz="2800" dirty="0" smtClean="0"/>
              <a:t>46</a:t>
            </a:r>
            <a:r>
              <a:rPr lang="en-US" sz="2800" dirty="0"/>
              <a:t>% of cases were missing state of </a:t>
            </a:r>
            <a:r>
              <a:rPr lang="en-US" sz="2800" dirty="0" smtClean="0"/>
              <a:t>birth.</a:t>
            </a:r>
          </a:p>
          <a:p>
            <a:pPr marL="457200" indent="-283464"/>
            <a:r>
              <a:rPr lang="en-US" sz="2800" dirty="0" smtClean="0"/>
              <a:t>Death </a:t>
            </a:r>
            <a:r>
              <a:rPr lang="en-US" sz="2800" dirty="0"/>
              <a:t>certificate was a major source of birthplace information.</a:t>
            </a:r>
          </a:p>
        </p:txBody>
      </p:sp>
      <p:sp>
        <p:nvSpPr>
          <p:cNvPr id="5" name="Title 1">
            <a:extLst>
              <a:ext uri="{FF2B5EF4-FFF2-40B4-BE49-F238E27FC236}">
                <a16:creationId xmlns:a16="http://schemas.microsoft.com/office/drawing/2014/main" id="{C5548ED5-D9F3-9640-9D33-048F54F68BCD}"/>
              </a:ext>
            </a:extLst>
          </p:cNvPr>
          <p:cNvSpPr txBox="1">
            <a:spLocks/>
          </p:cNvSpPr>
          <p:nvPr/>
        </p:nvSpPr>
        <p:spPr>
          <a:xfrm>
            <a:off x="690563" y="173610"/>
            <a:ext cx="7996238" cy="549537"/>
          </a:xfrm>
          <a:prstGeom prst="rect">
            <a:avLst/>
          </a:prstGeom>
        </p:spPr>
        <p:txBody>
          <a:bodyPr/>
          <a:lstStyle>
            <a:lvl1pPr algn="l" defTabSz="457182" rtl="0" eaLnBrk="1" latinLnBrk="0" hangingPunct="1">
              <a:spcBef>
                <a:spcPct val="0"/>
              </a:spcBef>
              <a:buNone/>
              <a:defRPr sz="3400" b="0" i="0" kern="1200" cap="none" baseline="0">
                <a:solidFill>
                  <a:srgbClr val="B01C32"/>
                </a:solidFill>
                <a:latin typeface="Century Gothic" panose="020B0502020202020204" pitchFamily="34" charset="0"/>
                <a:ea typeface="+mj-ea"/>
                <a:cs typeface="Avenir Roman"/>
              </a:defRPr>
            </a:lvl1pPr>
          </a:lstStyle>
          <a:p>
            <a:r>
              <a:rPr lang="en-US" sz="3200" dirty="0"/>
              <a:t>Background - Utah cancer registry birthplace variables</a:t>
            </a:r>
            <a:br>
              <a:rPr lang="en-US" sz="3200" dirty="0"/>
            </a:br>
            <a:r>
              <a:rPr lang="en-US" sz="2700" dirty="0">
                <a:solidFill>
                  <a:srgbClr val="595959"/>
                </a:solidFill>
                <a:latin typeface="Century Gothic"/>
                <a:ea typeface="Century Gothic"/>
                <a:cs typeface="Century Gothic"/>
                <a:sym typeface="Century Gothic"/>
              </a:rPr>
              <a:t/>
            </a:r>
            <a:br>
              <a:rPr lang="en-US" sz="2700" dirty="0">
                <a:solidFill>
                  <a:srgbClr val="595959"/>
                </a:solidFill>
                <a:latin typeface="Century Gothic"/>
                <a:ea typeface="Century Gothic"/>
                <a:cs typeface="Century Gothic"/>
                <a:sym typeface="Century Gothic"/>
              </a:rPr>
            </a:br>
            <a:endParaRPr lang="en-US" sz="2700" dirty="0">
              <a:solidFill>
                <a:srgbClr val="595959"/>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8593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Objective</a:t>
            </a:r>
          </a:p>
        </p:txBody>
      </p:sp>
      <p:sp>
        <p:nvSpPr>
          <p:cNvPr id="3" name="Text Placeholder 2"/>
          <p:cNvSpPr>
            <a:spLocks noGrp="1"/>
          </p:cNvSpPr>
          <p:nvPr>
            <p:ph type="body" idx="1"/>
          </p:nvPr>
        </p:nvSpPr>
        <p:spPr>
          <a:prstGeom prst="rect">
            <a:avLst/>
          </a:prstGeom>
        </p:spPr>
        <p:txBody>
          <a:bodyPr/>
          <a:lstStyle/>
          <a:p>
            <a:pPr indent="-274320"/>
            <a:r>
              <a:rPr lang="en-US" sz="3600" dirty="0"/>
              <a:t>To improve completeness and accuracy of cancer registry data on place of birth, race, and ethnicity through linkage to birth certificates.</a:t>
            </a:r>
          </a:p>
        </p:txBody>
      </p:sp>
    </p:spTree>
    <p:extLst>
      <p:ext uri="{BB962C8B-B14F-4D97-AF65-F5344CB8AC3E}">
        <p14:creationId xmlns:p14="http://schemas.microsoft.com/office/powerpoint/2010/main" val="68364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Methods - Linkage</a:t>
            </a:r>
            <a:endParaRPr lang="en-US" dirty="0"/>
          </a:p>
        </p:txBody>
      </p:sp>
      <p:sp>
        <p:nvSpPr>
          <p:cNvPr id="3" name="Text Placeholder 2"/>
          <p:cNvSpPr>
            <a:spLocks noGrp="1"/>
          </p:cNvSpPr>
          <p:nvPr>
            <p:ph type="body" idx="1"/>
          </p:nvPr>
        </p:nvSpPr>
        <p:spPr>
          <a:xfrm>
            <a:off x="724431" y="1246707"/>
            <a:ext cx="7962370" cy="4807352"/>
          </a:xfrm>
        </p:spPr>
        <p:txBody>
          <a:bodyPr/>
          <a:lstStyle/>
          <a:p>
            <a:pPr indent="-274320">
              <a:lnSpc>
                <a:spcPct val="120000"/>
              </a:lnSpc>
              <a:spcBef>
                <a:spcPts val="400"/>
              </a:spcBef>
            </a:pPr>
            <a:r>
              <a:rPr lang="en-US" sz="2800" dirty="0"/>
              <a:t>Established </a:t>
            </a:r>
            <a:r>
              <a:rPr lang="en-US" sz="2800" dirty="0" smtClean="0"/>
              <a:t>data </a:t>
            </a:r>
            <a:r>
              <a:rPr lang="en-US" sz="2800" dirty="0"/>
              <a:t>sharing agreement with Utah Department of Health </a:t>
            </a:r>
            <a:r>
              <a:rPr lang="en-US" sz="2800" dirty="0" smtClean="0"/>
              <a:t>Office </a:t>
            </a:r>
            <a:r>
              <a:rPr lang="en-US" sz="2800" dirty="0"/>
              <a:t>of Vital </a:t>
            </a:r>
            <a:r>
              <a:rPr lang="en-US" sz="2800" dirty="0" smtClean="0"/>
              <a:t>Statistics</a:t>
            </a:r>
          </a:p>
          <a:p>
            <a:pPr indent="-274320">
              <a:lnSpc>
                <a:spcPct val="120000"/>
              </a:lnSpc>
              <a:spcBef>
                <a:spcPts val="400"/>
              </a:spcBef>
            </a:pPr>
            <a:r>
              <a:rPr lang="en-US" sz="2800" dirty="0"/>
              <a:t>Matched cancer </a:t>
            </a:r>
            <a:r>
              <a:rPr lang="en-US" sz="2800" dirty="0" smtClean="0"/>
              <a:t>cases to </a:t>
            </a:r>
            <a:r>
              <a:rPr lang="en-US" sz="2800" dirty="0"/>
              <a:t>birth certificates through Utah Population Database (UPDB</a:t>
            </a:r>
            <a:r>
              <a:rPr lang="en-US" sz="2800" dirty="0" smtClean="0"/>
              <a:t>) </a:t>
            </a:r>
            <a:endParaRPr lang="en-US" sz="2800" dirty="0"/>
          </a:p>
          <a:p>
            <a:pPr lvl="1" indent="-274320"/>
            <a:r>
              <a:rPr lang="en-US" dirty="0"/>
              <a:t>UPDB builds linkages across multiple health and vital statistics </a:t>
            </a:r>
            <a:r>
              <a:rPr lang="en-US" dirty="0" smtClean="0"/>
              <a:t>databases (supports </a:t>
            </a:r>
            <a:r>
              <a:rPr lang="en-US" dirty="0"/>
              <a:t>hereditary cancer research and other </a:t>
            </a:r>
            <a:r>
              <a:rPr lang="en-US" dirty="0" smtClean="0"/>
              <a:t>research).</a:t>
            </a:r>
            <a:endParaRPr lang="en-US" dirty="0"/>
          </a:p>
          <a:p>
            <a:pPr lvl="1" indent="-274320"/>
            <a:r>
              <a:rPr lang="en-US" dirty="0" smtClean="0"/>
              <a:t>Shared </a:t>
            </a:r>
            <a:r>
              <a:rPr lang="en-US" dirty="0"/>
              <a:t>resource of Huntsman Cancer Institute, an NCI-funded comprehensive cancer </a:t>
            </a:r>
            <a:r>
              <a:rPr lang="en-US" dirty="0" smtClean="0"/>
              <a:t>center.</a:t>
            </a:r>
            <a:endParaRPr lang="en-US" dirty="0"/>
          </a:p>
        </p:txBody>
      </p:sp>
    </p:spTree>
    <p:extLst>
      <p:ext uri="{BB962C8B-B14F-4D97-AF65-F5344CB8AC3E}">
        <p14:creationId xmlns:p14="http://schemas.microsoft.com/office/powerpoint/2010/main" val="4141215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675"/>
            <a:ext cx="8229600" cy="1325563"/>
          </a:xfrm>
        </p:spPr>
        <p:txBody>
          <a:bodyPr/>
          <a:lstStyle/>
          <a:p>
            <a:r>
              <a:rPr lang="en-US" sz="3600" dirty="0"/>
              <a:t>Methods – Birth </a:t>
            </a:r>
            <a:r>
              <a:rPr lang="en-US" sz="3600" dirty="0" smtClean="0"/>
              <a:t>certificate variables available </a:t>
            </a:r>
            <a:r>
              <a:rPr lang="en-US" sz="3600" dirty="0"/>
              <a:t>for </a:t>
            </a:r>
            <a:r>
              <a:rPr lang="en-US" sz="3600" dirty="0" smtClean="0"/>
              <a:t>linkage</a:t>
            </a:r>
            <a:endParaRPr lang="en-US" sz="3200" dirty="0"/>
          </a:p>
        </p:txBody>
      </p:sp>
      <p:graphicFrame>
        <p:nvGraphicFramePr>
          <p:cNvPr id="6" name="Table 5">
            <a:extLst>
              <a:ext uri="{FF2B5EF4-FFF2-40B4-BE49-F238E27FC236}">
                <a16:creationId xmlns:a16="http://schemas.microsoft.com/office/drawing/2014/main" id="{A21085BF-6B5D-0A4D-9707-81EDDDDE8CA4}"/>
              </a:ext>
            </a:extLst>
          </p:cNvPr>
          <p:cNvGraphicFramePr>
            <a:graphicFrameLocks noGrp="1"/>
          </p:cNvGraphicFramePr>
          <p:nvPr>
            <p:extLst>
              <p:ext uri="{D42A27DB-BD31-4B8C-83A1-F6EECF244321}">
                <p14:modId xmlns:p14="http://schemas.microsoft.com/office/powerpoint/2010/main" val="2061825938"/>
              </p:ext>
            </p:extLst>
          </p:nvPr>
        </p:nvGraphicFramePr>
        <p:xfrm>
          <a:off x="347471" y="1245476"/>
          <a:ext cx="8496983" cy="4876544"/>
        </p:xfrm>
        <a:graphic>
          <a:graphicData uri="http://schemas.openxmlformats.org/drawingml/2006/table">
            <a:tbl>
              <a:tblPr firstRow="1" firstCol="1" bandRow="1"/>
              <a:tblGrid>
                <a:gridCol w="3744432">
                  <a:extLst>
                    <a:ext uri="{9D8B030D-6E8A-4147-A177-3AD203B41FA5}">
                      <a16:colId xmlns:a16="http://schemas.microsoft.com/office/drawing/2014/main" val="3658954415"/>
                    </a:ext>
                  </a:extLst>
                </a:gridCol>
                <a:gridCol w="2304267">
                  <a:extLst>
                    <a:ext uri="{9D8B030D-6E8A-4147-A177-3AD203B41FA5}">
                      <a16:colId xmlns:a16="http://schemas.microsoft.com/office/drawing/2014/main" val="3092932509"/>
                    </a:ext>
                  </a:extLst>
                </a:gridCol>
                <a:gridCol w="2448284">
                  <a:extLst>
                    <a:ext uri="{9D8B030D-6E8A-4147-A177-3AD203B41FA5}">
                      <a16:colId xmlns:a16="http://schemas.microsoft.com/office/drawing/2014/main" val="1203763276"/>
                    </a:ext>
                  </a:extLst>
                </a:gridCol>
              </a:tblGrid>
              <a:tr h="609568">
                <a:tc>
                  <a:txBody>
                    <a:bodyPr/>
                    <a:lstStyle/>
                    <a:p>
                      <a:pPr>
                        <a:lnSpc>
                          <a:spcPct val="107000"/>
                        </a:lnSpc>
                      </a:pPr>
                      <a:r>
                        <a:rPr lang="en-US" sz="2600" dirty="0">
                          <a:effectLst/>
                          <a:latin typeface="Arial" panose="020B0604020202020204" pitchFamily="34" charset="0"/>
                          <a:cs typeface="Arial" panose="020B0604020202020204" pitchFamily="34" charset="0"/>
                        </a:rPr>
                        <a:t>Variable</a:t>
                      </a: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 Role</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 Role</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898957"/>
                  </a:ext>
                </a:extLst>
              </a:tr>
              <a:tr h="609568">
                <a:tc>
                  <a:txBody>
                    <a:bodyPr/>
                    <a:lstStyle/>
                    <a:p>
                      <a:pPr marL="0" marR="0">
                        <a:lnSpc>
                          <a:spcPct val="105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First and middle name</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8292873"/>
                  </a:ext>
                </a:extLst>
              </a:tr>
              <a:tr h="609568">
                <a:tc>
                  <a:txBody>
                    <a:bodyPr/>
                    <a:lstStyle/>
                    <a:p>
                      <a:pPr marL="0" marR="0">
                        <a:lnSpc>
                          <a:spcPct val="105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last name</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lvl="0" indent="0" algn="ctr" defTabSz="457182" rtl="0" eaLnBrk="1" fontAlgn="auto" latinLnBrk="0" hangingPunct="1">
                        <a:lnSpc>
                          <a:spcPct val="105000"/>
                        </a:lnSpc>
                        <a:spcBef>
                          <a:spcPts val="0"/>
                        </a:spcBef>
                        <a:spcAft>
                          <a:spcPts val="0"/>
                        </a:spcAft>
                        <a:buClrTx/>
                        <a:buSzTx/>
                        <a:buFontTx/>
                        <a:buNone/>
                        <a:tabLst/>
                        <a:defRPr/>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263527187"/>
                  </a:ext>
                </a:extLst>
              </a:tr>
              <a:tr h="609568">
                <a:tc>
                  <a:txBody>
                    <a:bodyPr/>
                    <a:lstStyle/>
                    <a:p>
                      <a:pPr marL="0" marR="0">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Alias/Maiden name</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705382412"/>
                  </a:ext>
                </a:extLst>
              </a:tr>
              <a:tr h="609568">
                <a:tc>
                  <a:txBody>
                    <a:bodyPr/>
                    <a:lstStyle/>
                    <a:p>
                      <a:pPr marL="0" marR="0">
                        <a:lnSpc>
                          <a:spcPct val="105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Birth Date</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576165821"/>
                  </a:ext>
                </a:extLst>
              </a:tr>
              <a:tr h="609568">
                <a:tc>
                  <a:txBody>
                    <a:bodyPr/>
                    <a:lstStyle/>
                    <a:p>
                      <a:pPr marL="0" marR="0">
                        <a:lnSpc>
                          <a:spcPct val="105000"/>
                        </a:lnSpc>
                        <a:spcBef>
                          <a:spcPts val="0"/>
                        </a:spcBef>
                        <a:spcAft>
                          <a:spcPts val="0"/>
                        </a:spcAft>
                      </a:pPr>
                      <a:r>
                        <a:rPr lang="en-US" sz="2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Social Security Number</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0240238"/>
                  </a:ext>
                </a:extLst>
              </a:tr>
              <a:tr h="609568">
                <a:tc>
                  <a:txBody>
                    <a:bodyPr/>
                    <a:lstStyle/>
                    <a:p>
                      <a:pPr marL="0" marR="0">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Sex</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099881053"/>
                  </a:ext>
                </a:extLst>
              </a:tr>
              <a:tr h="609568">
                <a:tc>
                  <a:txBody>
                    <a:bodyPr/>
                    <a:lstStyle/>
                    <a:p>
                      <a:pPr marL="0" marR="0">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Address</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1440" marR="0" algn="ctr">
                        <a:lnSpc>
                          <a:spcPct val="105000"/>
                        </a:lnSpc>
                        <a:spcBef>
                          <a:spcPts val="0"/>
                        </a:spcBef>
                        <a:spcAft>
                          <a:spcPts val="0"/>
                        </a:spcAft>
                      </a:pPr>
                      <a:r>
                        <a:rPr lang="en-US" sz="2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91440" marR="0" algn="ctr">
                        <a:lnSpc>
                          <a:spcPct val="105000"/>
                        </a:lnSpc>
                        <a:spcBef>
                          <a:spcPts val="0"/>
                        </a:spcBef>
                        <a:spcAft>
                          <a:spcPts val="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2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359025"/>
                  </a:ext>
                </a:extLst>
              </a:tr>
            </a:tbl>
          </a:graphicData>
        </a:graphic>
      </p:graphicFrame>
      <p:sp>
        <p:nvSpPr>
          <p:cNvPr id="3" name="Rectangle 2">
            <a:extLst>
              <a:ext uri="{FF2B5EF4-FFF2-40B4-BE49-F238E27FC236}">
                <a16:creationId xmlns:a16="http://schemas.microsoft.com/office/drawing/2014/main" id="{5E2643C7-9B79-FC41-8933-C3953FAF99B5}"/>
              </a:ext>
            </a:extLst>
          </p:cNvPr>
          <p:cNvSpPr/>
          <p:nvPr/>
        </p:nvSpPr>
        <p:spPr>
          <a:xfrm>
            <a:off x="347471" y="6122020"/>
            <a:ext cx="4972674" cy="674031"/>
          </a:xfrm>
          <a:prstGeom prst="rect">
            <a:avLst/>
          </a:prstGeom>
        </p:spPr>
        <p:txBody>
          <a:bodyPr wrap="square">
            <a:spAutoFit/>
          </a:bodyPr>
          <a:lstStyle/>
          <a:p>
            <a:pPr marL="114300" indent="228600">
              <a:lnSpc>
                <a:spcPct val="105000"/>
              </a:lnSpc>
            </a:pPr>
            <a:r>
              <a:rPr lang="en-US" sz="1800" dirty="0">
                <a:latin typeface="Arial" panose="020B0604020202020204" pitchFamily="34" charset="0"/>
                <a:ea typeface="Calibri" panose="020F0502020204030204" pitchFamily="34" charset="0"/>
                <a:cs typeface="Arial" panose="020B0604020202020204" pitchFamily="34" charset="0"/>
              </a:rPr>
              <a:t>Y – Yes</a:t>
            </a:r>
          </a:p>
          <a:p>
            <a:pPr marL="114300" indent="228600">
              <a:lnSpc>
                <a:spcPct val="105000"/>
              </a:lnSpc>
            </a:pPr>
            <a:r>
              <a:rPr lang="en-US" sz="1800" dirty="0">
                <a:latin typeface="Arial" panose="020B0604020202020204" pitchFamily="34" charset="0"/>
                <a:ea typeface="Calibri" panose="020F0502020204030204" pitchFamily="34" charset="0"/>
                <a:cs typeface="Arial" panose="020B0604020202020204" pitchFamily="34" charset="0"/>
              </a:rPr>
              <a:t>P - Partial; available for some years of birth</a:t>
            </a:r>
          </a:p>
        </p:txBody>
      </p:sp>
    </p:spTree>
    <p:extLst>
      <p:ext uri="{BB962C8B-B14F-4D97-AF65-F5344CB8AC3E}">
        <p14:creationId xmlns:p14="http://schemas.microsoft.com/office/powerpoint/2010/main" val="2750251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1485"/>
          <a:stretch/>
        </p:blipFill>
        <p:spPr>
          <a:xfrm>
            <a:off x="11580" y="844632"/>
            <a:ext cx="9132420" cy="5846019"/>
          </a:xfrm>
          <a:prstGeom prst="rect">
            <a:avLst/>
          </a:prstGeom>
        </p:spPr>
      </p:pic>
      <p:sp>
        <p:nvSpPr>
          <p:cNvPr id="4" name="Title 3">
            <a:extLst>
              <a:ext uri="{FF2B5EF4-FFF2-40B4-BE49-F238E27FC236}">
                <a16:creationId xmlns:a16="http://schemas.microsoft.com/office/drawing/2014/main" id="{1F338F5F-B31F-6043-8591-2BC7B027131C}"/>
              </a:ext>
            </a:extLst>
          </p:cNvPr>
          <p:cNvSpPr>
            <a:spLocks noGrp="1"/>
          </p:cNvSpPr>
          <p:nvPr>
            <p:ph type="title"/>
          </p:nvPr>
        </p:nvSpPr>
        <p:spPr>
          <a:xfrm>
            <a:off x="498764" y="173610"/>
            <a:ext cx="8327749" cy="549537"/>
          </a:xfrm>
        </p:spPr>
        <p:txBody>
          <a:bodyPr/>
          <a:lstStyle/>
          <a:p>
            <a:r>
              <a:rPr lang="en-US" sz="2600" dirty="0"/>
              <a:t>Methods - Utah </a:t>
            </a:r>
            <a:r>
              <a:rPr lang="en-US" sz="2600" dirty="0" smtClean="0"/>
              <a:t>birth certificate </a:t>
            </a:r>
            <a:r>
              <a:rPr lang="en-US" sz="2600" dirty="0"/>
              <a:t>(example 1939-48)</a:t>
            </a:r>
          </a:p>
        </p:txBody>
      </p:sp>
      <p:sp>
        <p:nvSpPr>
          <p:cNvPr id="8" name="Oval 7">
            <a:extLst>
              <a:ext uri="{FF2B5EF4-FFF2-40B4-BE49-F238E27FC236}">
                <a16:creationId xmlns:a16="http://schemas.microsoft.com/office/drawing/2014/main" id="{EF04EE67-1ED8-4740-A3DA-5FE3A43D141A}"/>
              </a:ext>
            </a:extLst>
          </p:cNvPr>
          <p:cNvSpPr/>
          <p:nvPr/>
        </p:nvSpPr>
        <p:spPr>
          <a:xfrm>
            <a:off x="296672" y="3806041"/>
            <a:ext cx="8529841" cy="1537855"/>
          </a:xfrm>
          <a:prstGeom prst="ellipse">
            <a:avLst/>
          </a:prstGeom>
          <a:noFill/>
          <a:ln w="127000">
            <a:solidFill>
              <a:srgbClr val="006EC0">
                <a:alpha val="6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5547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4866" b="18487"/>
          <a:stretch/>
        </p:blipFill>
        <p:spPr>
          <a:xfrm>
            <a:off x="690562" y="641201"/>
            <a:ext cx="8137751" cy="6196017"/>
          </a:xfrm>
          <a:prstGeom prst="rect">
            <a:avLst/>
          </a:prstGeom>
        </p:spPr>
      </p:pic>
      <p:sp>
        <p:nvSpPr>
          <p:cNvPr id="4" name="Title 3">
            <a:extLst>
              <a:ext uri="{FF2B5EF4-FFF2-40B4-BE49-F238E27FC236}">
                <a16:creationId xmlns:a16="http://schemas.microsoft.com/office/drawing/2014/main" id="{1F338F5F-B31F-6043-8591-2BC7B027131C}"/>
              </a:ext>
            </a:extLst>
          </p:cNvPr>
          <p:cNvSpPr>
            <a:spLocks noGrp="1"/>
          </p:cNvSpPr>
          <p:nvPr>
            <p:ph type="title"/>
          </p:nvPr>
        </p:nvSpPr>
        <p:spPr>
          <a:xfrm>
            <a:off x="446809" y="173610"/>
            <a:ext cx="8239992" cy="549537"/>
          </a:xfrm>
        </p:spPr>
        <p:txBody>
          <a:bodyPr/>
          <a:lstStyle/>
          <a:p>
            <a:r>
              <a:rPr lang="en-US" sz="2600" dirty="0"/>
              <a:t>Methods - Utah </a:t>
            </a:r>
            <a:r>
              <a:rPr lang="en-US" sz="2600" dirty="0" smtClean="0"/>
              <a:t>birth certificate </a:t>
            </a:r>
            <a:r>
              <a:rPr lang="en-US" sz="2600" dirty="0"/>
              <a:t>(example </a:t>
            </a:r>
            <a:r>
              <a:rPr lang="en-US" sz="2600" dirty="0" smtClean="0"/>
              <a:t>1982-88)</a:t>
            </a:r>
            <a:endParaRPr lang="en-US" sz="2600" dirty="0"/>
          </a:p>
        </p:txBody>
      </p:sp>
      <p:sp>
        <p:nvSpPr>
          <p:cNvPr id="7" name="Oval 6">
            <a:extLst>
              <a:ext uri="{FF2B5EF4-FFF2-40B4-BE49-F238E27FC236}">
                <a16:creationId xmlns:a16="http://schemas.microsoft.com/office/drawing/2014/main" id="{EF04EE67-1ED8-4740-A3DA-5FE3A43D141A}"/>
              </a:ext>
            </a:extLst>
          </p:cNvPr>
          <p:cNvSpPr/>
          <p:nvPr/>
        </p:nvSpPr>
        <p:spPr>
          <a:xfrm>
            <a:off x="859971" y="5019321"/>
            <a:ext cx="3589720" cy="1724379"/>
          </a:xfrm>
          <a:prstGeom prst="ellipse">
            <a:avLst/>
          </a:prstGeom>
          <a:noFill/>
          <a:ln w="127000">
            <a:solidFill>
              <a:srgbClr val="006EC0">
                <a:alpha val="6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94698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51459"/>
            <a:ext cx="7996238" cy="1079457"/>
          </a:xfrm>
        </p:spPr>
        <p:txBody>
          <a:bodyPr/>
          <a:lstStyle/>
          <a:p>
            <a:r>
              <a:rPr lang="en-US" sz="3600" dirty="0"/>
              <a:t>Methods – Generating data items for cancer registry fields</a:t>
            </a:r>
          </a:p>
        </p:txBody>
      </p:sp>
      <p:sp>
        <p:nvSpPr>
          <p:cNvPr id="3" name="Text Placeholder 2"/>
          <p:cNvSpPr>
            <a:spLocks noGrp="1"/>
          </p:cNvSpPr>
          <p:nvPr>
            <p:ph type="body" idx="1"/>
          </p:nvPr>
        </p:nvSpPr>
        <p:spPr>
          <a:xfrm>
            <a:off x="620736" y="785542"/>
            <a:ext cx="7962370" cy="4807352"/>
          </a:xfrm>
        </p:spPr>
        <p:txBody>
          <a:bodyPr/>
          <a:lstStyle/>
          <a:p>
            <a:pPr>
              <a:lnSpc>
                <a:spcPct val="120000"/>
              </a:lnSpc>
              <a:spcBef>
                <a:spcPts val="400"/>
              </a:spcBef>
            </a:pPr>
            <a:endParaRPr lang="en-US" sz="2600" dirty="0"/>
          </a:p>
          <a:p>
            <a:r>
              <a:rPr lang="en-US" sz="2800" dirty="0"/>
              <a:t>Place of birth</a:t>
            </a:r>
          </a:p>
          <a:p>
            <a:pPr lvl="1"/>
            <a:r>
              <a:rPr lang="en-US" sz="2200" dirty="0"/>
              <a:t>Translated parent birth </a:t>
            </a:r>
            <a:r>
              <a:rPr lang="en-US" sz="2200" dirty="0" smtClean="0"/>
              <a:t>country text </a:t>
            </a:r>
            <a:r>
              <a:rPr lang="en-US" sz="2200" dirty="0"/>
              <a:t>to </a:t>
            </a:r>
            <a:r>
              <a:rPr lang="en-US" sz="2200" dirty="0" smtClean="0"/>
              <a:t>country </a:t>
            </a:r>
            <a:r>
              <a:rPr lang="en-US" sz="2200" dirty="0"/>
              <a:t>codes based on SEER coding </a:t>
            </a:r>
            <a:r>
              <a:rPr lang="en-US" sz="2200" dirty="0" smtClean="0"/>
              <a:t>rules</a:t>
            </a:r>
          </a:p>
          <a:p>
            <a:pPr lvl="1"/>
            <a:r>
              <a:rPr lang="en-US" sz="2200" dirty="0" smtClean="0"/>
              <a:t>Summarized </a:t>
            </a:r>
            <a:r>
              <a:rPr lang="en-US" sz="2200" dirty="0"/>
              <a:t>place of birth information from birth certificate and created crosstabs with prior known/unknown place of birth</a:t>
            </a:r>
          </a:p>
          <a:p>
            <a:r>
              <a:rPr lang="en-US" sz="2800" dirty="0"/>
              <a:t>Race and ethnicity</a:t>
            </a:r>
          </a:p>
          <a:p>
            <a:pPr lvl="1"/>
            <a:r>
              <a:rPr lang="en-US" sz="2200" dirty="0"/>
              <a:t>Translated parent birth certificate race and ethnicity text to </a:t>
            </a:r>
            <a:r>
              <a:rPr lang="en-US" sz="2200" dirty="0" smtClean="0"/>
              <a:t>race codes </a:t>
            </a:r>
            <a:r>
              <a:rPr lang="en-US" sz="2200" dirty="0"/>
              <a:t>based on </a:t>
            </a:r>
            <a:r>
              <a:rPr lang="en-US" sz="2200" dirty="0" smtClean="0"/>
              <a:t>SEER </a:t>
            </a:r>
            <a:r>
              <a:rPr lang="en-US" sz="2200" dirty="0"/>
              <a:t>coding </a:t>
            </a:r>
            <a:r>
              <a:rPr lang="en-US" sz="2200" dirty="0" smtClean="0"/>
              <a:t>rules and 2000 U.S. Census</a:t>
            </a:r>
            <a:endParaRPr lang="en-US" sz="2200" dirty="0"/>
          </a:p>
          <a:p>
            <a:pPr lvl="1"/>
            <a:r>
              <a:rPr lang="en-US" sz="2200" dirty="0"/>
              <a:t>Used cross tabs and kappa statistic to compare cancer registry information before linkage to information on birth certificate</a:t>
            </a:r>
          </a:p>
          <a:p>
            <a:endParaRPr lang="en-US" sz="2500" dirty="0"/>
          </a:p>
        </p:txBody>
      </p:sp>
    </p:spTree>
    <p:extLst>
      <p:ext uri="{BB962C8B-B14F-4D97-AF65-F5344CB8AC3E}">
        <p14:creationId xmlns:p14="http://schemas.microsoft.com/office/powerpoint/2010/main" val="384107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UExter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49068</TotalTime>
  <Words>3150</Words>
  <Application>Microsoft Office PowerPoint</Application>
  <PresentationFormat>On-screen Show (4:3)</PresentationFormat>
  <Paragraphs>452</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Avenir Roman</vt:lpstr>
      <vt:lpstr>Calibri</vt:lpstr>
      <vt:lpstr>Century Gothic</vt:lpstr>
      <vt:lpstr>Century Gothic Bold</vt:lpstr>
      <vt:lpstr>Century Gothic Bold Italic</vt:lpstr>
      <vt:lpstr>Times New Roman</vt:lpstr>
      <vt:lpstr>UExternal</vt:lpstr>
      <vt:lpstr>Office Theme</vt:lpstr>
      <vt:lpstr>Opportunities to Improve Place of Birth, Race, and Ethnicity with Electronic Birth Certificate Linkage</vt:lpstr>
      <vt:lpstr>Background - Central cancer registry birthplace, race, and ethnicity variables  </vt:lpstr>
      <vt:lpstr>PowerPoint Presentation</vt:lpstr>
      <vt:lpstr>Objective</vt:lpstr>
      <vt:lpstr>Methods - Linkage</vt:lpstr>
      <vt:lpstr>Methods – Birth certificate variables available for linkage</vt:lpstr>
      <vt:lpstr>Methods - Utah birth certificate (example 1939-48)</vt:lpstr>
      <vt:lpstr>Methods - Utah birth certificate (example 1982-88)</vt:lpstr>
      <vt:lpstr>Methods – Generating data items for cancer registry fields</vt:lpstr>
      <vt:lpstr>Translating birth certificate race and ethnicity text to NAACCR variables - Examples</vt:lpstr>
      <vt:lpstr>Cancer registry case linkage to birth certificates by year of diagnosis</vt:lpstr>
      <vt:lpstr>PowerPoint Presentation</vt:lpstr>
      <vt:lpstr>Results – Utah Cancer Registry patient linkage to electronic birth certificates</vt:lpstr>
      <vt:lpstr>Cancer registry place of birth variables and birth certificate linkage: new data and agreement</vt:lpstr>
      <vt:lpstr>Utah Cancer Registry place of birth variables before and after birth certificate update</vt:lpstr>
      <vt:lpstr>Race and ethnicity of parents on Utah birth certificate form</vt:lpstr>
      <vt:lpstr>Birth certificate race or Hispanic origin for individuals linked as parents and previously unknown race or ethnicity</vt:lpstr>
      <vt:lpstr>Agreement between cancer registry race and parent race from birth certificate</vt:lpstr>
      <vt:lpstr>Agreement between cancer registry Hispanic origin and parent ethnicity from birth certificate</vt:lpstr>
      <vt:lpstr>Registry variables potentially “fillable” from Utah birth certificate</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TO AUTOMATE CASE CONSOLIDATION SEER RRSS 2016-04</dc:title>
  <dc:creator>Marjorie Carter</dc:creator>
  <cp:lastModifiedBy>Valerie Ann Yoder</cp:lastModifiedBy>
  <cp:revision>422</cp:revision>
  <cp:lastPrinted>2019-05-08T21:41:27Z</cp:lastPrinted>
  <dcterms:modified xsi:type="dcterms:W3CDTF">2019-06-12T00:20:48Z</dcterms:modified>
</cp:coreProperties>
</file>