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3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72" r:id="rId6"/>
    <p:sldId id="265" r:id="rId7"/>
    <p:sldId id="260" r:id="rId8"/>
    <p:sldId id="261" r:id="rId9"/>
    <p:sldId id="266" r:id="rId10"/>
    <p:sldId id="267" r:id="rId11"/>
    <p:sldId id="269" r:id="rId12"/>
    <p:sldId id="268" r:id="rId13"/>
    <p:sldId id="270" r:id="rId14"/>
    <p:sldId id="271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62" r:id="rId24"/>
    <p:sldId id="273" r:id="rId25"/>
    <p:sldId id="263" r:id="rId26"/>
    <p:sldId id="264" r:id="rId27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83"/>
    <a:srgbClr val="C5BF00"/>
    <a:srgbClr val="808080"/>
    <a:srgbClr val="005693"/>
    <a:srgbClr val="FAB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423" autoAdjust="0"/>
  </p:normalViewPr>
  <p:slideViewPr>
    <p:cSldViewPr>
      <p:cViewPr varScale="1">
        <p:scale>
          <a:sx n="75" d="100"/>
          <a:sy n="75" d="100"/>
        </p:scale>
        <p:origin x="162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00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A72726D-BA65-499C-9967-3BAAF6C41375}" type="datetime1">
              <a:rPr lang="en-US" altLang="nl-BE"/>
              <a:pPr/>
              <a:t>6/9/2019</a:t>
            </a:fld>
            <a:endParaRPr lang="nl-NL" alt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D5D3AF-C792-4BB4-B108-238957620BDD}" type="slidenum">
              <a:rPr lang="nl-NL" altLang="nl-BE"/>
              <a:pPr/>
              <a:t>‹#›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04223992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73A25F-0BEF-489B-BA6A-E9D239D5266E}" type="datetime1">
              <a:rPr lang="en-US" altLang="nl-BE"/>
              <a:pPr/>
              <a:t>6/9/2019</a:t>
            </a:fld>
            <a:endParaRPr lang="nl-NL" alt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 noProof="0"/>
              <a:t>Klik om de tekststijl van het model te bewerken</a:t>
            </a:r>
          </a:p>
          <a:p>
            <a:pPr lvl="1"/>
            <a:r>
              <a:rPr lang="nl-BE" noProof="0"/>
              <a:t>Tweede niveau</a:t>
            </a:r>
          </a:p>
          <a:p>
            <a:pPr lvl="2"/>
            <a:r>
              <a:rPr lang="nl-BE" noProof="0"/>
              <a:t>Derde niveau</a:t>
            </a:r>
          </a:p>
          <a:p>
            <a:pPr lvl="3"/>
            <a:r>
              <a:rPr lang="nl-BE" noProof="0"/>
              <a:t>Vierde niveau</a:t>
            </a:r>
          </a:p>
          <a:p>
            <a:pPr lvl="4"/>
            <a:r>
              <a:rPr lang="nl-BE" noProof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1C2B83-BCD1-45B9-8A1E-36D04BD25E89}" type="slidenum">
              <a:rPr lang="nl-NL" altLang="nl-BE"/>
              <a:pPr/>
              <a:t>‹#›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05032374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BCR uses actuarial approach with </a:t>
            </a:r>
            <a:r>
              <a:rPr lang="en-GB" dirty="0" err="1"/>
              <a:t>Ederer</a:t>
            </a:r>
            <a:r>
              <a:rPr lang="en-GB" dirty="0"/>
              <a:t> II matching to the general</a:t>
            </a:r>
            <a:r>
              <a:rPr lang="en-GB" baseline="0" dirty="0"/>
              <a:t> population, age and time categorised in broad intervals.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373A25F-0BEF-489B-BA6A-E9D239D5266E}" type="datetime1">
              <a:rPr lang="en-US" altLang="nl-BE" smtClean="0"/>
              <a:pPr/>
              <a:t>6/9/2019</a:t>
            </a:fld>
            <a:endParaRPr lang="nl-NL" alt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1C2B83-BCD1-45B9-8A1E-36D04BD25E89}" type="slidenum">
              <a:rPr lang="nl-NL" altLang="nl-BE" smtClean="0"/>
              <a:pPr/>
              <a:t>4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587268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BCR uses actuarial approach with </a:t>
            </a:r>
            <a:r>
              <a:rPr lang="en-GB" dirty="0" err="1"/>
              <a:t>Ederer</a:t>
            </a:r>
            <a:r>
              <a:rPr lang="en-GB" dirty="0"/>
              <a:t> II matching to the general</a:t>
            </a:r>
            <a:r>
              <a:rPr lang="en-GB" baseline="0" dirty="0"/>
              <a:t> population, age and time categorised in broad intervals.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373A25F-0BEF-489B-BA6A-E9D239D5266E}" type="datetime1">
              <a:rPr lang="en-US" altLang="nl-BE" smtClean="0"/>
              <a:pPr/>
              <a:t>6/9/2019</a:t>
            </a:fld>
            <a:endParaRPr lang="nl-NL" alt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1C2B83-BCD1-45B9-8A1E-36D04BD25E89}" type="slidenum">
              <a:rPr lang="nl-NL" altLang="nl-BE" smtClean="0"/>
              <a:pPr/>
              <a:t>5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4156561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7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323528" y="1052736"/>
            <a:ext cx="8568952" cy="1584176"/>
          </a:xfrm>
        </p:spPr>
        <p:txBody>
          <a:bodyPr anchor="b"/>
          <a:lstStyle>
            <a:lvl1pPr algn="r">
              <a:defRPr sz="3200" baseline="0">
                <a:solidFill>
                  <a:srgbClr val="004C83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2459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23528" y="2780928"/>
            <a:ext cx="8568952" cy="648072"/>
          </a:xfrm>
          <a:prstGeom prst="rect">
            <a:avLst/>
          </a:prstGeom>
        </p:spPr>
        <p:txBody>
          <a:bodyPr/>
          <a:lstStyle>
            <a:lvl1pPr marL="0" indent="0" algn="r">
              <a:buFont typeface="Wingdings" charset="0"/>
              <a:buNone/>
              <a:defRPr sz="2000" b="1">
                <a:solidFill>
                  <a:srgbClr val="C5BF00"/>
                </a:solidFill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35081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>
            <a:spLocks noChangeArrowheads="1"/>
          </p:cNvSpPr>
          <p:nvPr/>
        </p:nvSpPr>
        <p:spPr bwMode="auto">
          <a:xfrm>
            <a:off x="1116013" y="6181725"/>
            <a:ext cx="57626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Geneva" pitchFamily="12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Geneva" pitchFamily="12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Geneva" pitchFamily="12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Geneva" pitchFamily="12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Geneva" pitchFamily="12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pitchFamily="12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pitchFamily="12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pitchFamily="12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pitchFamily="124" charset="-128"/>
              </a:defRPr>
            </a:lvl9pPr>
          </a:lstStyle>
          <a:p>
            <a:pPr eaLnBrk="1" hangingPunct="1"/>
            <a:fld id="{E07E989C-41EE-4ABD-B2D3-B515C83AC424}" type="slidenum">
              <a:rPr lang="nl-NL" altLang="nl-BE" sz="1000">
                <a:solidFill>
                  <a:schemeClr val="bg1"/>
                </a:solidFill>
                <a:latin typeface="Verdana" pitchFamily="34" charset="0"/>
              </a:rPr>
              <a:pPr eaLnBrk="1" hangingPunct="1"/>
              <a:t>‹#›</a:t>
            </a:fld>
            <a:endParaRPr lang="nl-NL" altLang="nl-BE" sz="10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232184"/>
            <a:ext cx="8280920" cy="4392612"/>
          </a:xfrm>
          <a:prstGeom prst="rect">
            <a:avLst/>
          </a:prstGeom>
        </p:spPr>
        <p:txBody>
          <a:bodyPr/>
          <a:lstStyle>
            <a:lvl3pPr>
              <a:buClr>
                <a:schemeClr val="accent6"/>
              </a:buClr>
              <a:defRPr/>
            </a:lvl3pPr>
            <a:lvl4pPr marL="1600200" indent="-228600">
              <a:buSzPct val="100000"/>
              <a:buFont typeface="Lucida Grande"/>
              <a:buChar char="-"/>
              <a:defRPr/>
            </a:lvl4pPr>
            <a:lvl5pPr marL="2171700" indent="-342900">
              <a:buClr>
                <a:srgbClr val="808080"/>
              </a:buClr>
              <a:buFont typeface="Lucida Grande"/>
              <a:buChar char="-"/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79322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3"/>
          <p:cNvSpPr txBox="1">
            <a:spLocks noChangeArrowheads="1"/>
          </p:cNvSpPr>
          <p:nvPr/>
        </p:nvSpPr>
        <p:spPr bwMode="auto">
          <a:xfrm>
            <a:off x="1116013" y="6184900"/>
            <a:ext cx="57626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Geneva" pitchFamily="12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Geneva" pitchFamily="12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Geneva" pitchFamily="12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Geneva" pitchFamily="12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Geneva" pitchFamily="12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pitchFamily="12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pitchFamily="12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pitchFamily="12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pitchFamily="124" charset="-128"/>
              </a:defRPr>
            </a:lvl9pPr>
          </a:lstStyle>
          <a:p>
            <a:pPr eaLnBrk="1" hangingPunct="1"/>
            <a:fld id="{5A16359A-549E-4DEB-8281-7129C35C6F9E}" type="slidenum">
              <a:rPr lang="nl-NL" altLang="nl-BE" sz="1000">
                <a:solidFill>
                  <a:schemeClr val="bg1"/>
                </a:solidFill>
                <a:latin typeface="Verdana" pitchFamily="34" charset="0"/>
              </a:rPr>
              <a:pPr eaLnBrk="1" hangingPunct="1"/>
              <a:t>‹#›</a:t>
            </a:fld>
            <a:endParaRPr lang="nl-NL" altLang="nl-BE" sz="10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24072"/>
            <a:ext cx="7427168" cy="792088"/>
          </a:xfrm>
        </p:spPr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232184"/>
            <a:ext cx="4038600" cy="446449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buClr>
                <a:srgbClr val="C5BF00"/>
              </a:buClr>
              <a:defRPr sz="2000"/>
            </a:lvl3pPr>
            <a:lvl4pPr marL="1600200" indent="-228600">
              <a:buClr>
                <a:srgbClr val="C5BF00"/>
              </a:buClr>
              <a:buSzPct val="100000"/>
              <a:buFont typeface="Lucida Grande"/>
              <a:buChar char="-"/>
              <a:defRPr sz="1800"/>
            </a:lvl4pPr>
            <a:lvl5pPr marL="2057400" indent="-228600">
              <a:buClr>
                <a:srgbClr val="808080"/>
              </a:buClr>
              <a:buFont typeface="Lucida Grande"/>
              <a:buChar char="-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232184"/>
            <a:ext cx="4038600" cy="446449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buClr>
                <a:srgbClr val="C5BF00"/>
              </a:buClr>
              <a:defRPr sz="2000"/>
            </a:lvl3pPr>
            <a:lvl4pPr>
              <a:buClr>
                <a:srgbClr val="808080"/>
              </a:buClr>
              <a:defRPr sz="1800"/>
            </a:lvl4pPr>
            <a:lvl5pPr marL="2057400" indent="-228600">
              <a:buClr>
                <a:srgbClr val="808080"/>
              </a:buClr>
              <a:buFont typeface="Lucida Grande"/>
              <a:buChar char="-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1113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296080"/>
            <a:ext cx="828092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Title</a:t>
            </a:r>
          </a:p>
        </p:txBody>
      </p:sp>
      <p:sp>
        <p:nvSpPr>
          <p:cNvPr id="2356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536" y="1232184"/>
            <a:ext cx="8280920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err="1"/>
              <a:t>Klik</a:t>
            </a:r>
            <a:r>
              <a:rPr lang="en-GB" noProof="0" dirty="0"/>
              <a:t> om de </a:t>
            </a:r>
            <a:r>
              <a:rPr lang="en-GB" noProof="0" dirty="0" err="1"/>
              <a:t>opmaakprofielen</a:t>
            </a:r>
            <a:r>
              <a:rPr lang="en-GB" noProof="0" dirty="0"/>
              <a:t> van de </a:t>
            </a:r>
            <a:r>
              <a:rPr lang="en-GB" noProof="0" dirty="0" err="1"/>
              <a:t>modeltekst</a:t>
            </a:r>
            <a:r>
              <a:rPr lang="en-GB" noProof="0" dirty="0"/>
              <a:t> </a:t>
            </a:r>
            <a:r>
              <a:rPr lang="en-GB" noProof="0" dirty="0" err="1"/>
              <a:t>te</a:t>
            </a:r>
            <a:r>
              <a:rPr lang="en-GB" noProof="0" dirty="0"/>
              <a:t> </a:t>
            </a:r>
            <a:r>
              <a:rPr lang="en-GB" noProof="0" dirty="0" err="1"/>
              <a:t>bewerken</a:t>
            </a:r>
            <a:endParaRPr lang="en-GB" noProof="0" dirty="0"/>
          </a:p>
          <a:p>
            <a:pPr lvl="1"/>
            <a:r>
              <a:rPr lang="en-GB" noProof="0" dirty="0" err="1"/>
              <a:t>Tweede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2"/>
            <a:r>
              <a:rPr lang="en-GB" noProof="0" dirty="0" err="1"/>
              <a:t>Derde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3"/>
            <a:endParaRPr lang="en-GB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5693"/>
          </a:solidFill>
          <a:latin typeface="+mj-lt"/>
          <a:ea typeface="+mj-ea"/>
          <a:cs typeface="Geneva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5693"/>
          </a:solidFill>
          <a:latin typeface="Verdana" charset="0"/>
          <a:ea typeface="Geneva" charset="0"/>
          <a:cs typeface="Genev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5693"/>
          </a:solidFill>
          <a:latin typeface="Verdana" charset="0"/>
          <a:ea typeface="Geneva" charset="0"/>
          <a:cs typeface="Genev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5693"/>
          </a:solidFill>
          <a:latin typeface="Verdana" charset="0"/>
          <a:ea typeface="Geneva" charset="0"/>
          <a:cs typeface="Genev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5693"/>
          </a:solidFill>
          <a:latin typeface="Verdana" charset="0"/>
          <a:ea typeface="Geneva" charset="0"/>
          <a:cs typeface="Genev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5693"/>
          </a:solidFill>
          <a:latin typeface="Verdana" charset="0"/>
          <a:ea typeface="Genev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5693"/>
          </a:solidFill>
          <a:latin typeface="Verdana" charset="0"/>
          <a:ea typeface="Genev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5693"/>
          </a:solidFill>
          <a:latin typeface="Verdana" charset="0"/>
          <a:ea typeface="Genev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5693"/>
          </a:solidFill>
          <a:latin typeface="Verdana" charset="0"/>
          <a:ea typeface="Genev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5693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Geneva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5BF00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5BF00"/>
        </a:buClr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5BF00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5693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5693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5693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5693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5693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0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sz="quarter"/>
          </p:nvPr>
        </p:nvSpPr>
        <p:spPr>
          <a:xfrm>
            <a:off x="323850" y="1052513"/>
            <a:ext cx="8569325" cy="1584325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GB" dirty="0"/>
              <a:t>Excess Hazard in </a:t>
            </a:r>
            <a:br>
              <a:rPr lang="en-GB" dirty="0"/>
            </a:br>
            <a:r>
              <a:rPr lang="en-GB" dirty="0"/>
              <a:t>the Belgian Cancer Population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323850" y="2781300"/>
            <a:ext cx="8569325" cy="647700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GB" dirty="0"/>
              <a:t>Geert Silversmit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64088" y="6239053"/>
            <a:ext cx="3724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BE" sz="1800" dirty="0">
                <a:solidFill>
                  <a:schemeClr val="bg1"/>
                </a:solidFill>
              </a:rPr>
              <a:t>IACR2019, Vancouver</a:t>
            </a:r>
            <a:endParaRPr lang="en-GB" sz="1800" dirty="0">
              <a:solidFill>
                <a:schemeClr val="bg1"/>
              </a:solidFill>
            </a:endParaRPr>
          </a:p>
          <a:p>
            <a:pPr algn="r"/>
            <a:r>
              <a:rPr lang="en-GB" sz="1800" dirty="0">
                <a:solidFill>
                  <a:schemeClr val="bg1"/>
                </a:solidFill>
              </a:rPr>
              <a:t>Geert Silversmit, BCR, 2019/06/12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401E4-2C38-4CFD-9A9C-C7DE7D163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Pancreas – optimal time knot 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9B622-B4D3-4205-B4CE-F342BBC9E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All ages: 2.6 year</a:t>
            </a:r>
          </a:p>
          <a:p>
            <a:endParaRPr lang="nl-BE" dirty="0"/>
          </a:p>
          <a:p>
            <a:r>
              <a:rPr lang="en-GB" dirty="0"/>
              <a:t>≤49 years: 1.2 year</a:t>
            </a:r>
          </a:p>
          <a:p>
            <a:r>
              <a:rPr lang="nl-BE" dirty="0"/>
              <a:t>5</a:t>
            </a:r>
            <a:r>
              <a:rPr lang="en-GB" dirty="0"/>
              <a:t>0-64 years: 1.4 year</a:t>
            </a:r>
          </a:p>
          <a:p>
            <a:r>
              <a:rPr lang="nl-BE" dirty="0"/>
              <a:t>6</a:t>
            </a:r>
            <a:r>
              <a:rPr lang="en-GB" dirty="0"/>
              <a:t>5+ years: &gt;1.2 year</a:t>
            </a:r>
          </a:p>
          <a:p>
            <a:endParaRPr lang="nl-BE" dirty="0"/>
          </a:p>
          <a:p>
            <a:pPr marL="0" indent="0">
              <a:buNone/>
            </a:pPr>
            <a:r>
              <a:rPr lang="nl-BE" dirty="0">
                <a:sym typeface="Wingdings" panose="05000000000000000000" pitchFamily="2" charset="2"/>
              </a:rPr>
              <a:t></a:t>
            </a:r>
            <a:r>
              <a:rPr lang="en-GB" dirty="0">
                <a:sym typeface="Wingdings" panose="05000000000000000000" pitchFamily="2" charset="2"/>
              </a:rPr>
              <a:t> picked 1.2 year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E1F2CA0-E2EB-4FE0-A832-2CCB772C63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976" y="832466"/>
            <a:ext cx="4733084" cy="5916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184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401E4-2C38-4CFD-9A9C-C7DE7D163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Pancreas – optimal age knot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9B622-B4D3-4205-B4CE-F342BBC9E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232184"/>
            <a:ext cx="4271292" cy="4392612"/>
          </a:xfrm>
        </p:spPr>
        <p:txBody>
          <a:bodyPr/>
          <a:lstStyle/>
          <a:p>
            <a:r>
              <a:rPr lang="en-GB" dirty="0"/>
              <a:t>Trying out deciles of the </a:t>
            </a:r>
            <a:br>
              <a:rPr lang="en-GB" dirty="0"/>
            </a:br>
            <a:r>
              <a:rPr lang="en-GB" dirty="0"/>
              <a:t>age at diagnosis distribution</a:t>
            </a:r>
          </a:p>
          <a:p>
            <a:endParaRPr lang="en-GB" dirty="0"/>
          </a:p>
          <a:p>
            <a:r>
              <a:rPr lang="en-GB" dirty="0"/>
              <a:t>Optimal: 60 years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CA57CE-5FE2-4B6B-B514-3E90EC0A3C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480"/>
          <a:stretch/>
        </p:blipFill>
        <p:spPr>
          <a:xfrm>
            <a:off x="5657780" y="1142490"/>
            <a:ext cx="3001516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859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401E4-2C38-4CFD-9A9C-C7DE7D163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88640"/>
            <a:ext cx="8280920" cy="720725"/>
          </a:xfrm>
        </p:spPr>
        <p:txBody>
          <a:bodyPr/>
          <a:lstStyle/>
          <a:p>
            <a:r>
              <a:rPr lang="en-GB" dirty="0"/>
              <a:t>Pancreas – final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9B622-B4D3-4205-B4CE-F342BBC9E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908720"/>
            <a:ext cx="7632848" cy="720725"/>
          </a:xfrm>
        </p:spPr>
        <p:txBody>
          <a:bodyPr/>
          <a:lstStyle/>
          <a:p>
            <a:r>
              <a:rPr lang="en-GB" dirty="0"/>
              <a:t>Calculate predicted EH curves per age value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339FD85-879A-4FE2-B270-305ABCB3DC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1377280"/>
            <a:ext cx="5715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629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401E4-2C38-4CFD-9A9C-C7DE7D163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88640"/>
            <a:ext cx="8280920" cy="720725"/>
          </a:xfrm>
        </p:spPr>
        <p:txBody>
          <a:bodyPr/>
          <a:lstStyle/>
          <a:p>
            <a:r>
              <a:rPr lang="en-GB" dirty="0"/>
              <a:t>Pancreas – final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9B622-B4D3-4205-B4CE-F342BBC9E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908720"/>
            <a:ext cx="7632848" cy="720725"/>
          </a:xfrm>
        </p:spPr>
        <p:txBody>
          <a:bodyPr/>
          <a:lstStyle/>
          <a:p>
            <a:r>
              <a:rPr lang="en-GB" dirty="0"/>
              <a:t>Weighted predicted age curves, compared to step function for broad age groups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384D129-64A6-4F76-91D0-31038D4248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1628800"/>
            <a:ext cx="5715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773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C3E52359-D1B5-4624-9177-5648323B3D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00" y="1773200"/>
            <a:ext cx="4320000" cy="3456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73409BF-98FF-4296-B6E2-11AFF9AA16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116632"/>
            <a:ext cx="4050000" cy="32400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F81BDDD-8636-4BB1-934C-5C68E4D11FD8}"/>
              </a:ext>
            </a:extLst>
          </p:cNvPr>
          <p:cNvSpPr txBox="1"/>
          <p:nvPr/>
        </p:nvSpPr>
        <p:spPr>
          <a:xfrm>
            <a:off x="71472" y="847745"/>
            <a:ext cx="18902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800" dirty="0"/>
              <a:t>Age at diagnosis</a:t>
            </a:r>
          </a:p>
          <a:p>
            <a:r>
              <a:rPr lang="nl-BE" sz="1800" dirty="0"/>
              <a:t>q</a:t>
            </a:r>
            <a:r>
              <a:rPr lang="en-GB" sz="1800" dirty="0"/>
              <a:t>1</a:t>
            </a:r>
          </a:p>
          <a:p>
            <a:r>
              <a:rPr lang="nl-BE" sz="1800" dirty="0"/>
              <a:t>m</a:t>
            </a:r>
            <a:r>
              <a:rPr lang="en-GB" sz="1800" dirty="0" err="1"/>
              <a:t>ed</a:t>
            </a:r>
            <a:endParaRPr lang="en-GB" sz="1800" dirty="0"/>
          </a:p>
          <a:p>
            <a:r>
              <a:rPr lang="nl-BE" sz="1800" dirty="0"/>
              <a:t>q</a:t>
            </a:r>
            <a:r>
              <a:rPr lang="en-GB" sz="1800" dirty="0"/>
              <a:t>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7401E4-2C38-4CFD-9A9C-C7DE7D163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88640"/>
            <a:ext cx="8280920" cy="720725"/>
          </a:xfrm>
        </p:spPr>
        <p:txBody>
          <a:bodyPr/>
          <a:lstStyle/>
          <a:p>
            <a:r>
              <a:rPr lang="en-GB" dirty="0"/>
              <a:t>Pancreas – final results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0B4EA-E617-4893-831A-9264892441C9}"/>
              </a:ext>
            </a:extLst>
          </p:cNvPr>
          <p:cNvSpPr txBox="1"/>
          <p:nvPr/>
        </p:nvSpPr>
        <p:spPr>
          <a:xfrm>
            <a:off x="575528" y="1124744"/>
            <a:ext cx="4411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/>
              <a:t>66</a:t>
            </a:r>
          </a:p>
          <a:p>
            <a:r>
              <a:rPr lang="en-GB" sz="1800" dirty="0"/>
              <a:t>75</a:t>
            </a:r>
          </a:p>
          <a:p>
            <a:r>
              <a:rPr lang="en-GB" sz="1800" dirty="0"/>
              <a:t>81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97189CF-4D2C-4138-B5B6-B1ABC5C44F41}"/>
              </a:ext>
            </a:extLst>
          </p:cNvPr>
          <p:cNvCxnSpPr/>
          <p:nvPr/>
        </p:nvCxnSpPr>
        <p:spPr>
          <a:xfrm flipV="1">
            <a:off x="972080" y="1124744"/>
            <a:ext cx="0" cy="352839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2C3551F-022E-4637-AFC3-46D8444AE864}"/>
              </a:ext>
            </a:extLst>
          </p:cNvPr>
          <p:cNvSpPr txBox="1"/>
          <p:nvPr/>
        </p:nvSpPr>
        <p:spPr>
          <a:xfrm>
            <a:off x="962502" y="1124744"/>
            <a:ext cx="4411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/>
              <a:t>61</a:t>
            </a:r>
          </a:p>
          <a:p>
            <a:r>
              <a:rPr lang="nl-BE" sz="1800" dirty="0"/>
              <a:t>69</a:t>
            </a:r>
            <a:endParaRPr lang="en-GB" sz="1800" dirty="0"/>
          </a:p>
          <a:p>
            <a:r>
              <a:rPr lang="nl-BE" sz="1800" dirty="0"/>
              <a:t>7</a:t>
            </a:r>
            <a:r>
              <a:rPr lang="en-GB" sz="1800" dirty="0"/>
              <a:t>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EF7571-679F-4E58-9E94-748D8139E7CB}"/>
              </a:ext>
            </a:extLst>
          </p:cNvPr>
          <p:cNvSpPr txBox="1"/>
          <p:nvPr/>
        </p:nvSpPr>
        <p:spPr>
          <a:xfrm>
            <a:off x="1619672" y="1124744"/>
            <a:ext cx="4411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/>
              <a:t>58</a:t>
            </a:r>
          </a:p>
          <a:p>
            <a:r>
              <a:rPr lang="nl-BE" sz="1800" dirty="0"/>
              <a:t>6</a:t>
            </a:r>
            <a:r>
              <a:rPr lang="en-GB" sz="1800" dirty="0"/>
              <a:t>6</a:t>
            </a:r>
          </a:p>
          <a:p>
            <a:r>
              <a:rPr lang="nl-BE" sz="1800" dirty="0"/>
              <a:t>7</a:t>
            </a:r>
            <a:r>
              <a:rPr lang="en-GB" sz="1800" dirty="0"/>
              <a:t>4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C939DA6-E8F2-418A-95D7-07CC8E7FA812}"/>
              </a:ext>
            </a:extLst>
          </p:cNvPr>
          <p:cNvCxnSpPr/>
          <p:nvPr/>
        </p:nvCxnSpPr>
        <p:spPr>
          <a:xfrm flipV="1">
            <a:off x="1378256" y="1124744"/>
            <a:ext cx="0" cy="352839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AC146A1-6611-48C5-AF8E-76D3387E16F8}"/>
              </a:ext>
            </a:extLst>
          </p:cNvPr>
          <p:cNvSpPr txBox="1"/>
          <p:nvPr/>
        </p:nvSpPr>
        <p:spPr>
          <a:xfrm>
            <a:off x="3289545" y="1124744"/>
            <a:ext cx="4411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53</a:t>
            </a:r>
          </a:p>
          <a:p>
            <a:r>
              <a:rPr lang="nl-BE" sz="1800" dirty="0">
                <a:solidFill>
                  <a:schemeClr val="bg1">
                    <a:lumMod val="65000"/>
                  </a:schemeClr>
                </a:solidFill>
              </a:rPr>
              <a:t>6</a:t>
            </a:r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3</a:t>
            </a:r>
          </a:p>
          <a:p>
            <a:r>
              <a:rPr lang="nl-BE" sz="1800" dirty="0">
                <a:solidFill>
                  <a:schemeClr val="bg1">
                    <a:lumMod val="65000"/>
                  </a:schemeClr>
                </a:solidFill>
              </a:rPr>
              <a:t>7</a:t>
            </a:r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0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D4A6943-87D7-43D9-BF37-C9B32A6921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4048" y="3449773"/>
            <a:ext cx="405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26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9" grpId="0"/>
      <p:bldP spid="12" grpId="0"/>
      <p:bldP spid="13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3129268-D955-40CC-A821-1B1CFC550A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404664"/>
            <a:ext cx="4680000" cy="3744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77401E4-2C38-4CFD-9A9C-C7DE7D163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88640"/>
            <a:ext cx="8280920" cy="720725"/>
          </a:xfrm>
        </p:spPr>
        <p:txBody>
          <a:bodyPr/>
          <a:lstStyle/>
          <a:p>
            <a:r>
              <a:rPr lang="en-GB" dirty="0"/>
              <a:t>Oesophagus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3E45BB5-A80C-4DAB-B3D6-F487802B3C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9656" y="2977048"/>
            <a:ext cx="4680000" cy="3744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5924ECC-70E5-4078-9121-B70AE8A0E57E}"/>
              </a:ext>
            </a:extLst>
          </p:cNvPr>
          <p:cNvSpPr txBox="1"/>
          <p:nvPr/>
        </p:nvSpPr>
        <p:spPr>
          <a:xfrm>
            <a:off x="179512" y="4737130"/>
            <a:ext cx="2502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1 time knot: 1.1 </a:t>
            </a:r>
            <a:r>
              <a:rPr lang="nl-BE" sz="2000" dirty="0" err="1"/>
              <a:t>year</a:t>
            </a:r>
            <a:endParaRPr lang="nl-BE" sz="2000" dirty="0"/>
          </a:p>
          <a:p>
            <a:r>
              <a:rPr lang="nl-BE" sz="2000" dirty="0" err="1"/>
              <a:t>age</a:t>
            </a:r>
            <a:r>
              <a:rPr lang="nl-BE" sz="2000" dirty="0"/>
              <a:t> knot: 57 </a:t>
            </a:r>
            <a:r>
              <a:rPr lang="nl-BE" sz="2000" dirty="0" err="1"/>
              <a:t>year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238682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37A56E84-D327-469F-8697-3AD58D62CF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00" y="1700808"/>
            <a:ext cx="4320000" cy="34560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F81BDDD-8636-4BB1-934C-5C68E4D11FD8}"/>
              </a:ext>
            </a:extLst>
          </p:cNvPr>
          <p:cNvSpPr txBox="1"/>
          <p:nvPr/>
        </p:nvSpPr>
        <p:spPr>
          <a:xfrm>
            <a:off x="71472" y="847745"/>
            <a:ext cx="18902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800" dirty="0"/>
              <a:t>Age at diagnosis</a:t>
            </a:r>
          </a:p>
          <a:p>
            <a:r>
              <a:rPr lang="nl-BE" sz="1800" dirty="0"/>
              <a:t>q</a:t>
            </a:r>
            <a:r>
              <a:rPr lang="en-GB" sz="1800" dirty="0"/>
              <a:t>1</a:t>
            </a:r>
          </a:p>
          <a:p>
            <a:r>
              <a:rPr lang="nl-BE" sz="1800" dirty="0"/>
              <a:t>m</a:t>
            </a:r>
            <a:r>
              <a:rPr lang="en-GB" sz="1800" dirty="0" err="1"/>
              <a:t>ed</a:t>
            </a:r>
            <a:endParaRPr lang="en-GB" sz="1800" dirty="0"/>
          </a:p>
          <a:p>
            <a:r>
              <a:rPr lang="nl-BE" sz="1800" dirty="0"/>
              <a:t>q</a:t>
            </a:r>
            <a:r>
              <a:rPr lang="en-GB" sz="1800" dirty="0"/>
              <a:t>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7401E4-2C38-4CFD-9A9C-C7DE7D163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88640"/>
            <a:ext cx="8280920" cy="720725"/>
          </a:xfrm>
        </p:spPr>
        <p:txBody>
          <a:bodyPr/>
          <a:lstStyle/>
          <a:p>
            <a:r>
              <a:rPr lang="nl-BE" dirty="0"/>
              <a:t>Oesophagus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0B4EA-E617-4893-831A-9264892441C9}"/>
              </a:ext>
            </a:extLst>
          </p:cNvPr>
          <p:cNvSpPr txBox="1"/>
          <p:nvPr/>
        </p:nvSpPr>
        <p:spPr>
          <a:xfrm>
            <a:off x="575528" y="1124744"/>
            <a:ext cx="4411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/>
              <a:t>63</a:t>
            </a:r>
          </a:p>
          <a:p>
            <a:r>
              <a:rPr lang="en-GB" sz="1800" dirty="0"/>
              <a:t>73</a:t>
            </a:r>
          </a:p>
          <a:p>
            <a:r>
              <a:rPr lang="en-GB" sz="1800" dirty="0"/>
              <a:t>81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97189CF-4D2C-4138-B5B6-B1ABC5C44F41}"/>
              </a:ext>
            </a:extLst>
          </p:cNvPr>
          <p:cNvCxnSpPr/>
          <p:nvPr/>
        </p:nvCxnSpPr>
        <p:spPr>
          <a:xfrm flipV="1">
            <a:off x="972080" y="1124744"/>
            <a:ext cx="0" cy="352839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2C3551F-022E-4637-AFC3-46D8444AE864}"/>
              </a:ext>
            </a:extLst>
          </p:cNvPr>
          <p:cNvSpPr txBox="1"/>
          <p:nvPr/>
        </p:nvSpPr>
        <p:spPr>
          <a:xfrm>
            <a:off x="962502" y="1124744"/>
            <a:ext cx="4411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800" dirty="0"/>
              <a:t>59</a:t>
            </a:r>
            <a:endParaRPr lang="en-GB" sz="1800" dirty="0"/>
          </a:p>
          <a:p>
            <a:r>
              <a:rPr lang="nl-BE" sz="1800" dirty="0"/>
              <a:t>67</a:t>
            </a:r>
            <a:endParaRPr lang="en-GB" sz="1800" dirty="0"/>
          </a:p>
          <a:p>
            <a:r>
              <a:rPr lang="nl-BE" sz="1800" dirty="0"/>
              <a:t>7</a:t>
            </a:r>
            <a:r>
              <a:rPr lang="en-GB" sz="1800" dirty="0"/>
              <a:t>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EF7571-679F-4E58-9E94-748D8139E7CB}"/>
              </a:ext>
            </a:extLst>
          </p:cNvPr>
          <p:cNvSpPr txBox="1"/>
          <p:nvPr/>
        </p:nvSpPr>
        <p:spPr>
          <a:xfrm>
            <a:off x="1619672" y="1124744"/>
            <a:ext cx="4411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/>
              <a:t>58</a:t>
            </a:r>
          </a:p>
          <a:p>
            <a:r>
              <a:rPr lang="nl-BE" sz="1800" dirty="0"/>
              <a:t>6</a:t>
            </a:r>
            <a:r>
              <a:rPr lang="en-GB" sz="1800" dirty="0"/>
              <a:t>6</a:t>
            </a:r>
          </a:p>
          <a:p>
            <a:r>
              <a:rPr lang="nl-BE" sz="1800" dirty="0"/>
              <a:t>7</a:t>
            </a:r>
            <a:r>
              <a:rPr lang="en-GB" sz="1800" dirty="0"/>
              <a:t>4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C939DA6-E8F2-418A-95D7-07CC8E7FA812}"/>
              </a:ext>
            </a:extLst>
          </p:cNvPr>
          <p:cNvCxnSpPr/>
          <p:nvPr/>
        </p:nvCxnSpPr>
        <p:spPr>
          <a:xfrm flipV="1">
            <a:off x="1378256" y="1124744"/>
            <a:ext cx="0" cy="352839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AC146A1-6611-48C5-AF8E-76D3387E16F8}"/>
              </a:ext>
            </a:extLst>
          </p:cNvPr>
          <p:cNvSpPr txBox="1"/>
          <p:nvPr/>
        </p:nvSpPr>
        <p:spPr>
          <a:xfrm>
            <a:off x="3289545" y="1124744"/>
            <a:ext cx="4411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57</a:t>
            </a:r>
          </a:p>
          <a:p>
            <a:r>
              <a:rPr lang="nl-BE" sz="1800" dirty="0">
                <a:solidFill>
                  <a:schemeClr val="bg1">
                    <a:lumMod val="65000"/>
                  </a:schemeClr>
                </a:solidFill>
              </a:rPr>
              <a:t>6</a:t>
            </a:r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3</a:t>
            </a:r>
          </a:p>
          <a:p>
            <a:r>
              <a:rPr lang="nl-BE" sz="1800" dirty="0">
                <a:solidFill>
                  <a:schemeClr val="bg1">
                    <a:lumMod val="65000"/>
                  </a:schemeClr>
                </a:solidFill>
              </a:rPr>
              <a:t>7</a:t>
            </a:r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2B3B32-0A5A-4A32-B8EC-222C54750B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286128"/>
            <a:ext cx="4050000" cy="3240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285001C-F9D5-4E07-AAA2-6B30B465C8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4048" y="3536808"/>
            <a:ext cx="405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12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CE19071-D605-4832-901C-4391BCB6EB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467400"/>
            <a:ext cx="4680000" cy="3744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77401E4-2C38-4CFD-9A9C-C7DE7D163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88640"/>
            <a:ext cx="8280920" cy="720725"/>
          </a:xfrm>
        </p:spPr>
        <p:txBody>
          <a:bodyPr/>
          <a:lstStyle/>
          <a:p>
            <a:r>
              <a:rPr lang="en-GB" dirty="0"/>
              <a:t>Colorectal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924ECC-70E5-4078-9121-B70AE8A0E57E}"/>
              </a:ext>
            </a:extLst>
          </p:cNvPr>
          <p:cNvSpPr txBox="1"/>
          <p:nvPr/>
        </p:nvSpPr>
        <p:spPr>
          <a:xfrm>
            <a:off x="179512" y="4737130"/>
            <a:ext cx="32993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2 time knots: 0.6 &amp; 3.0 </a:t>
            </a:r>
            <a:r>
              <a:rPr lang="nl-BE" sz="2000" dirty="0" err="1"/>
              <a:t>year</a:t>
            </a:r>
            <a:endParaRPr lang="nl-BE" sz="2000" dirty="0"/>
          </a:p>
          <a:p>
            <a:r>
              <a:rPr lang="nl-BE" sz="2000" dirty="0" err="1"/>
              <a:t>age</a:t>
            </a:r>
            <a:r>
              <a:rPr lang="nl-BE" sz="2000" dirty="0"/>
              <a:t> knot: 54 </a:t>
            </a:r>
            <a:r>
              <a:rPr lang="nl-BE" sz="2000" dirty="0" err="1"/>
              <a:t>year</a:t>
            </a:r>
            <a:endParaRPr lang="en-GB" sz="20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A60CD29-2FD7-4DE8-9381-88209F1804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8504" y="3038896"/>
            <a:ext cx="4680000" cy="37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8948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93AA12A9-3B41-4F69-9E0E-17926B9FC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00" y="1701192"/>
            <a:ext cx="4320000" cy="34560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F81BDDD-8636-4BB1-934C-5C68E4D11FD8}"/>
              </a:ext>
            </a:extLst>
          </p:cNvPr>
          <p:cNvSpPr txBox="1"/>
          <p:nvPr/>
        </p:nvSpPr>
        <p:spPr>
          <a:xfrm>
            <a:off x="71472" y="847745"/>
            <a:ext cx="18902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800" dirty="0"/>
              <a:t>Age at diagnosis</a:t>
            </a:r>
          </a:p>
          <a:p>
            <a:r>
              <a:rPr lang="nl-BE" sz="1800" dirty="0"/>
              <a:t>q</a:t>
            </a:r>
            <a:r>
              <a:rPr lang="en-GB" sz="1800" dirty="0"/>
              <a:t>1</a:t>
            </a:r>
          </a:p>
          <a:p>
            <a:r>
              <a:rPr lang="nl-BE" sz="1800" dirty="0"/>
              <a:t>m</a:t>
            </a:r>
            <a:r>
              <a:rPr lang="en-GB" sz="1800" dirty="0" err="1"/>
              <a:t>ed</a:t>
            </a:r>
            <a:endParaRPr lang="en-GB" sz="1800" dirty="0"/>
          </a:p>
          <a:p>
            <a:r>
              <a:rPr lang="nl-BE" sz="1800" dirty="0"/>
              <a:t>q</a:t>
            </a:r>
            <a:r>
              <a:rPr lang="en-GB" sz="1800" dirty="0"/>
              <a:t>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7401E4-2C38-4CFD-9A9C-C7DE7D163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88640"/>
            <a:ext cx="8280920" cy="720725"/>
          </a:xfrm>
        </p:spPr>
        <p:txBody>
          <a:bodyPr/>
          <a:lstStyle/>
          <a:p>
            <a:r>
              <a:rPr lang="en-GB" dirty="0"/>
              <a:t>Colorectal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0B4EA-E617-4893-831A-9264892441C9}"/>
              </a:ext>
            </a:extLst>
          </p:cNvPr>
          <p:cNvSpPr txBox="1"/>
          <p:nvPr/>
        </p:nvSpPr>
        <p:spPr>
          <a:xfrm>
            <a:off x="575528" y="1124744"/>
            <a:ext cx="4411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/>
              <a:t>73</a:t>
            </a:r>
          </a:p>
          <a:p>
            <a:r>
              <a:rPr lang="nl-BE" sz="1800" dirty="0"/>
              <a:t>80</a:t>
            </a:r>
            <a:endParaRPr lang="en-GB" sz="1800" dirty="0"/>
          </a:p>
          <a:p>
            <a:r>
              <a:rPr lang="en-GB" sz="1800" dirty="0"/>
              <a:t>85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97189CF-4D2C-4138-B5B6-B1ABC5C44F41}"/>
              </a:ext>
            </a:extLst>
          </p:cNvPr>
          <p:cNvCxnSpPr/>
          <p:nvPr/>
        </p:nvCxnSpPr>
        <p:spPr>
          <a:xfrm flipV="1">
            <a:off x="972080" y="1124744"/>
            <a:ext cx="0" cy="352839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2C3551F-022E-4637-AFC3-46D8444AE864}"/>
              </a:ext>
            </a:extLst>
          </p:cNvPr>
          <p:cNvSpPr txBox="1"/>
          <p:nvPr/>
        </p:nvSpPr>
        <p:spPr>
          <a:xfrm>
            <a:off x="1106518" y="1124744"/>
            <a:ext cx="4411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800" dirty="0"/>
              <a:t>66</a:t>
            </a:r>
            <a:endParaRPr lang="en-GB" sz="1800" dirty="0"/>
          </a:p>
          <a:p>
            <a:r>
              <a:rPr lang="nl-BE" sz="1800" dirty="0"/>
              <a:t>75</a:t>
            </a:r>
            <a:endParaRPr lang="en-GB" sz="1800" dirty="0"/>
          </a:p>
          <a:p>
            <a:r>
              <a:rPr lang="nl-BE" sz="1800" dirty="0"/>
              <a:t>82</a:t>
            </a:r>
            <a:endParaRPr lang="en-GB" sz="1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EF7571-679F-4E58-9E94-748D8139E7CB}"/>
              </a:ext>
            </a:extLst>
          </p:cNvPr>
          <p:cNvSpPr txBox="1"/>
          <p:nvPr/>
        </p:nvSpPr>
        <p:spPr>
          <a:xfrm>
            <a:off x="1754590" y="1124744"/>
            <a:ext cx="4411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/>
              <a:t>67</a:t>
            </a:r>
          </a:p>
          <a:p>
            <a:r>
              <a:rPr lang="nl-BE" sz="1800" dirty="0"/>
              <a:t>75</a:t>
            </a:r>
            <a:endParaRPr lang="en-GB" sz="1800" dirty="0"/>
          </a:p>
          <a:p>
            <a:r>
              <a:rPr lang="nl-BE" sz="1800" dirty="0"/>
              <a:t>81</a:t>
            </a:r>
            <a:endParaRPr lang="en-GB" sz="18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C939DA6-E8F2-418A-95D7-07CC8E7FA812}"/>
              </a:ext>
            </a:extLst>
          </p:cNvPr>
          <p:cNvCxnSpPr/>
          <p:nvPr/>
        </p:nvCxnSpPr>
        <p:spPr>
          <a:xfrm flipV="1">
            <a:off x="1691680" y="1124744"/>
            <a:ext cx="0" cy="352839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AC146A1-6611-48C5-AF8E-76D3387E16F8}"/>
              </a:ext>
            </a:extLst>
          </p:cNvPr>
          <p:cNvSpPr txBox="1"/>
          <p:nvPr/>
        </p:nvSpPr>
        <p:spPr>
          <a:xfrm>
            <a:off x="3289545" y="1124744"/>
            <a:ext cx="4411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59</a:t>
            </a:r>
          </a:p>
          <a:p>
            <a:r>
              <a:rPr lang="nl-BE" sz="1800" dirty="0">
                <a:solidFill>
                  <a:schemeClr val="bg1">
                    <a:lumMod val="65000"/>
                  </a:schemeClr>
                </a:solidFill>
              </a:rPr>
              <a:t>6</a:t>
            </a:r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7</a:t>
            </a:r>
          </a:p>
          <a:p>
            <a:r>
              <a:rPr lang="nl-BE" sz="1800" dirty="0">
                <a:solidFill>
                  <a:schemeClr val="bg1">
                    <a:lumMod val="65000"/>
                  </a:schemeClr>
                </a:solidFill>
              </a:rPr>
              <a:t>7</a:t>
            </a:r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5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0AEFEF6-78BD-42B8-AC6A-6F46A6D236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1096" y="261008"/>
            <a:ext cx="4050000" cy="32400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5164B65F-4BCE-4FF1-9909-8476DB507A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1096" y="3547352"/>
            <a:ext cx="405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48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AA713CB-54CF-40F1-85F1-8F8AFB7EC9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438696"/>
            <a:ext cx="4680000" cy="3744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77401E4-2C38-4CFD-9A9C-C7DE7D163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88640"/>
            <a:ext cx="8280920" cy="720725"/>
          </a:xfrm>
        </p:spPr>
        <p:txBody>
          <a:bodyPr/>
          <a:lstStyle/>
          <a:p>
            <a:r>
              <a:rPr lang="en-GB" dirty="0"/>
              <a:t>Lung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924ECC-70E5-4078-9121-B70AE8A0E57E}"/>
              </a:ext>
            </a:extLst>
          </p:cNvPr>
          <p:cNvSpPr txBox="1"/>
          <p:nvPr/>
        </p:nvSpPr>
        <p:spPr>
          <a:xfrm>
            <a:off x="179512" y="4737130"/>
            <a:ext cx="37962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3 time knots: 0.5, 1.0 &amp; 6.0 </a:t>
            </a:r>
            <a:r>
              <a:rPr lang="nl-BE" sz="2000" dirty="0" err="1"/>
              <a:t>year</a:t>
            </a:r>
            <a:endParaRPr lang="nl-BE" sz="2000" dirty="0"/>
          </a:p>
          <a:p>
            <a:r>
              <a:rPr lang="nl-BE" sz="2000" dirty="0" err="1"/>
              <a:t>age</a:t>
            </a:r>
            <a:r>
              <a:rPr lang="nl-BE" sz="2000" dirty="0"/>
              <a:t> knot: 54 </a:t>
            </a:r>
            <a:r>
              <a:rPr lang="nl-BE" sz="2000" dirty="0" err="1"/>
              <a:t>year</a:t>
            </a:r>
            <a:endParaRPr lang="en-GB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418CEC4-4FF2-45C8-90F7-036B60593F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9552" y="3004840"/>
            <a:ext cx="4680000" cy="3744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35C2AF6-54B2-44A7-9F04-1BB23E385DDB}"/>
              </a:ext>
            </a:extLst>
          </p:cNvPr>
          <p:cNvSpPr txBox="1"/>
          <p:nvPr/>
        </p:nvSpPr>
        <p:spPr>
          <a:xfrm>
            <a:off x="7998259" y="6579563"/>
            <a:ext cx="11641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2010-2016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629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86474"/>
            <a:ext cx="8280920" cy="720725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GB"/>
              <a:t>Outline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222578"/>
            <a:ext cx="8280920" cy="4392612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buFont typeface="Wingdings" charset="0"/>
              <a:buChar char="§"/>
              <a:defRPr/>
            </a:pPr>
            <a:r>
              <a:rPr lang="en-GB" dirty="0"/>
              <a:t>Excess hazard</a:t>
            </a:r>
          </a:p>
          <a:p>
            <a:pPr>
              <a:buFont typeface="Wingdings" charset="0"/>
              <a:buChar char="§"/>
              <a:defRPr/>
            </a:pPr>
            <a:endParaRPr lang="en-GB" dirty="0"/>
          </a:p>
          <a:p>
            <a:pPr>
              <a:buFont typeface="Wingdings" charset="0"/>
              <a:buChar char="§"/>
              <a:defRPr/>
            </a:pPr>
            <a:r>
              <a:rPr lang="en-GB" dirty="0"/>
              <a:t>Method used and illustration</a:t>
            </a:r>
          </a:p>
          <a:p>
            <a:pPr>
              <a:buFont typeface="Wingdings" charset="0"/>
              <a:buChar char="§"/>
              <a:defRPr/>
            </a:pPr>
            <a:endParaRPr lang="en-GB" dirty="0"/>
          </a:p>
          <a:p>
            <a:pPr>
              <a:buFont typeface="Wingdings" charset="0"/>
              <a:buChar char="§"/>
              <a:defRPr/>
            </a:pPr>
            <a:r>
              <a:rPr lang="en-GB" dirty="0"/>
              <a:t>Results</a:t>
            </a:r>
          </a:p>
          <a:p>
            <a:pPr>
              <a:buFont typeface="Wingdings" charset="0"/>
              <a:buChar char="§"/>
              <a:defRPr/>
            </a:pPr>
            <a:endParaRPr lang="en-GB" dirty="0"/>
          </a:p>
          <a:p>
            <a:pPr>
              <a:buFont typeface="Wingdings" charset="0"/>
              <a:buChar char="§"/>
              <a:defRPr/>
            </a:pPr>
            <a:r>
              <a:rPr lang="en-GB" dirty="0"/>
              <a:t>Conclusion </a:t>
            </a:r>
          </a:p>
          <a:p>
            <a:pPr>
              <a:buFont typeface="Wingdings" charset="0"/>
              <a:buChar char="§"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B74D5EEE-1F7C-44CC-9D9B-547949E220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00" y="1700808"/>
            <a:ext cx="4320000" cy="34560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F81BDDD-8636-4BB1-934C-5C68E4D11FD8}"/>
              </a:ext>
            </a:extLst>
          </p:cNvPr>
          <p:cNvSpPr txBox="1"/>
          <p:nvPr/>
        </p:nvSpPr>
        <p:spPr>
          <a:xfrm>
            <a:off x="71472" y="847745"/>
            <a:ext cx="18902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800" dirty="0"/>
              <a:t>Age at diagnosis</a:t>
            </a:r>
          </a:p>
          <a:p>
            <a:r>
              <a:rPr lang="nl-BE" sz="1800" dirty="0"/>
              <a:t>q</a:t>
            </a:r>
            <a:r>
              <a:rPr lang="en-GB" sz="1800" dirty="0"/>
              <a:t>1</a:t>
            </a:r>
          </a:p>
          <a:p>
            <a:r>
              <a:rPr lang="nl-BE" sz="1800" dirty="0"/>
              <a:t>m</a:t>
            </a:r>
            <a:r>
              <a:rPr lang="en-GB" sz="1800" dirty="0" err="1"/>
              <a:t>ed</a:t>
            </a:r>
            <a:endParaRPr lang="en-GB" sz="1800" dirty="0"/>
          </a:p>
          <a:p>
            <a:r>
              <a:rPr lang="nl-BE" sz="1800" dirty="0"/>
              <a:t>q</a:t>
            </a:r>
            <a:r>
              <a:rPr lang="en-GB" sz="1800" dirty="0"/>
              <a:t>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7401E4-2C38-4CFD-9A9C-C7DE7D163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88640"/>
            <a:ext cx="8280920" cy="720725"/>
          </a:xfrm>
        </p:spPr>
        <p:txBody>
          <a:bodyPr/>
          <a:lstStyle/>
          <a:p>
            <a:r>
              <a:rPr lang="en-GB" dirty="0"/>
              <a:t>Lung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0B4EA-E617-4893-831A-9264892441C9}"/>
              </a:ext>
            </a:extLst>
          </p:cNvPr>
          <p:cNvSpPr txBox="1"/>
          <p:nvPr/>
        </p:nvSpPr>
        <p:spPr>
          <a:xfrm>
            <a:off x="575528" y="1124744"/>
            <a:ext cx="4411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/>
              <a:t>63</a:t>
            </a:r>
          </a:p>
          <a:p>
            <a:r>
              <a:rPr lang="en-GB" sz="1800" dirty="0"/>
              <a:t>72</a:t>
            </a:r>
          </a:p>
          <a:p>
            <a:r>
              <a:rPr lang="nl-BE" sz="1800" dirty="0"/>
              <a:t>79</a:t>
            </a:r>
            <a:endParaRPr lang="en-GB" sz="18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97189CF-4D2C-4138-B5B6-B1ABC5C44F41}"/>
              </a:ext>
            </a:extLst>
          </p:cNvPr>
          <p:cNvCxnSpPr/>
          <p:nvPr/>
        </p:nvCxnSpPr>
        <p:spPr>
          <a:xfrm flipV="1">
            <a:off x="972080" y="1124744"/>
            <a:ext cx="0" cy="352839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2C3551F-022E-4637-AFC3-46D8444AE864}"/>
              </a:ext>
            </a:extLst>
          </p:cNvPr>
          <p:cNvSpPr txBox="1"/>
          <p:nvPr/>
        </p:nvSpPr>
        <p:spPr>
          <a:xfrm>
            <a:off x="962502" y="1124744"/>
            <a:ext cx="4411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800" dirty="0"/>
              <a:t>60</a:t>
            </a:r>
            <a:endParaRPr lang="en-GB" sz="1800" dirty="0"/>
          </a:p>
          <a:p>
            <a:r>
              <a:rPr lang="nl-BE" sz="1800" dirty="0"/>
              <a:t>68</a:t>
            </a:r>
            <a:endParaRPr lang="en-GB" sz="1800" dirty="0"/>
          </a:p>
          <a:p>
            <a:r>
              <a:rPr lang="nl-BE" sz="1800" dirty="0"/>
              <a:t>7</a:t>
            </a:r>
            <a:r>
              <a:rPr lang="en-GB" sz="1800" dirty="0"/>
              <a:t>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EF7571-679F-4E58-9E94-748D8139E7CB}"/>
              </a:ext>
            </a:extLst>
          </p:cNvPr>
          <p:cNvSpPr txBox="1"/>
          <p:nvPr/>
        </p:nvSpPr>
        <p:spPr>
          <a:xfrm>
            <a:off x="1619672" y="1124744"/>
            <a:ext cx="4411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/>
              <a:t>60</a:t>
            </a:r>
          </a:p>
          <a:p>
            <a:r>
              <a:rPr lang="nl-BE" sz="1800" dirty="0"/>
              <a:t>6</a:t>
            </a:r>
            <a:r>
              <a:rPr lang="en-GB" sz="1800" dirty="0"/>
              <a:t>8</a:t>
            </a:r>
          </a:p>
          <a:p>
            <a:r>
              <a:rPr lang="nl-BE" sz="1800" dirty="0"/>
              <a:t>7</a:t>
            </a:r>
            <a:r>
              <a:rPr lang="en-GB" sz="1800" dirty="0"/>
              <a:t>5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C939DA6-E8F2-418A-95D7-07CC8E7FA812}"/>
              </a:ext>
            </a:extLst>
          </p:cNvPr>
          <p:cNvCxnSpPr/>
          <p:nvPr/>
        </p:nvCxnSpPr>
        <p:spPr>
          <a:xfrm flipV="1">
            <a:off x="1378256" y="1124744"/>
            <a:ext cx="0" cy="352839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AC146A1-6611-48C5-AF8E-76D3387E16F8}"/>
              </a:ext>
            </a:extLst>
          </p:cNvPr>
          <p:cNvSpPr txBox="1"/>
          <p:nvPr/>
        </p:nvSpPr>
        <p:spPr>
          <a:xfrm>
            <a:off x="3289545" y="1124744"/>
            <a:ext cx="4411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57</a:t>
            </a:r>
          </a:p>
          <a:p>
            <a:r>
              <a:rPr lang="nl-BE" sz="1800" dirty="0">
                <a:solidFill>
                  <a:schemeClr val="bg1">
                    <a:lumMod val="65000"/>
                  </a:schemeClr>
                </a:solidFill>
              </a:rPr>
              <a:t>64</a:t>
            </a:r>
            <a:endParaRPr lang="en-GB" sz="1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BE" sz="1800" dirty="0">
                <a:solidFill>
                  <a:schemeClr val="bg1">
                    <a:lumMod val="65000"/>
                  </a:schemeClr>
                </a:solidFill>
              </a:rPr>
              <a:t>7</a:t>
            </a:r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7B3A65-163B-474F-B85C-56B750E5FD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4000" y="116632"/>
            <a:ext cx="4050000" cy="3240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A252FF2-2037-4142-8C76-A072E4A5F4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4000" y="3429000"/>
            <a:ext cx="405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11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4EA7019-1C69-481D-9B5D-A0F4E1CFCB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16" y="469176"/>
            <a:ext cx="4680000" cy="3744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77401E4-2C38-4CFD-9A9C-C7DE7D163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88640"/>
            <a:ext cx="8280920" cy="720725"/>
          </a:xfrm>
        </p:spPr>
        <p:txBody>
          <a:bodyPr/>
          <a:lstStyle/>
          <a:p>
            <a:r>
              <a:rPr lang="en-GB" dirty="0"/>
              <a:t>Breast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924ECC-70E5-4078-9121-B70AE8A0E57E}"/>
              </a:ext>
            </a:extLst>
          </p:cNvPr>
          <p:cNvSpPr txBox="1"/>
          <p:nvPr/>
        </p:nvSpPr>
        <p:spPr>
          <a:xfrm>
            <a:off x="179512" y="4737130"/>
            <a:ext cx="32993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2 time knots: 0.6 &amp; 3.0 </a:t>
            </a:r>
            <a:r>
              <a:rPr lang="nl-BE" sz="2000" dirty="0" err="1"/>
              <a:t>year</a:t>
            </a:r>
            <a:endParaRPr lang="nl-BE" sz="2000" dirty="0"/>
          </a:p>
          <a:p>
            <a:r>
              <a:rPr lang="nl-BE" sz="2000" dirty="0" err="1"/>
              <a:t>age</a:t>
            </a:r>
            <a:r>
              <a:rPr lang="nl-BE" sz="2000" dirty="0"/>
              <a:t> knot: 75 </a:t>
            </a:r>
            <a:r>
              <a:rPr lang="nl-BE" sz="2000" dirty="0" err="1"/>
              <a:t>year</a:t>
            </a:r>
            <a:endParaRPr lang="en-GB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DAFBDA1-CAA2-47E2-993E-474FB90A04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0520" y="3035320"/>
            <a:ext cx="4680000" cy="3744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DB209F5-F63B-4F30-B5CA-DB4348BF2485}"/>
              </a:ext>
            </a:extLst>
          </p:cNvPr>
          <p:cNvSpPr txBox="1"/>
          <p:nvPr/>
        </p:nvSpPr>
        <p:spPr>
          <a:xfrm>
            <a:off x="7998259" y="6579563"/>
            <a:ext cx="11641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2004-2014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374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A4C2A2FE-355E-48FC-81D0-F7EE2DF0E1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00" y="1557000"/>
            <a:ext cx="4320000" cy="34560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F81BDDD-8636-4BB1-934C-5C68E4D11FD8}"/>
              </a:ext>
            </a:extLst>
          </p:cNvPr>
          <p:cNvSpPr txBox="1"/>
          <p:nvPr/>
        </p:nvSpPr>
        <p:spPr>
          <a:xfrm>
            <a:off x="71472" y="847745"/>
            <a:ext cx="18902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800" dirty="0"/>
              <a:t>Age at diagnosis</a:t>
            </a:r>
          </a:p>
          <a:p>
            <a:r>
              <a:rPr lang="nl-BE" sz="1800" dirty="0"/>
              <a:t>q</a:t>
            </a:r>
            <a:r>
              <a:rPr lang="en-GB" sz="1800" dirty="0"/>
              <a:t>1</a:t>
            </a:r>
          </a:p>
          <a:p>
            <a:r>
              <a:rPr lang="nl-BE" sz="1800" dirty="0"/>
              <a:t>m</a:t>
            </a:r>
            <a:r>
              <a:rPr lang="en-GB" sz="1800" dirty="0" err="1"/>
              <a:t>ed</a:t>
            </a:r>
            <a:endParaRPr lang="en-GB" sz="1800" dirty="0"/>
          </a:p>
          <a:p>
            <a:r>
              <a:rPr lang="nl-BE" sz="1800" dirty="0"/>
              <a:t>q</a:t>
            </a:r>
            <a:r>
              <a:rPr lang="en-GB" sz="1800" dirty="0"/>
              <a:t>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7401E4-2C38-4CFD-9A9C-C7DE7D163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88640"/>
            <a:ext cx="8280920" cy="720725"/>
          </a:xfrm>
        </p:spPr>
        <p:txBody>
          <a:bodyPr/>
          <a:lstStyle/>
          <a:p>
            <a:r>
              <a:rPr lang="en-GB" dirty="0"/>
              <a:t>Breast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0B4EA-E617-4893-831A-9264892441C9}"/>
              </a:ext>
            </a:extLst>
          </p:cNvPr>
          <p:cNvSpPr txBox="1"/>
          <p:nvPr/>
        </p:nvSpPr>
        <p:spPr>
          <a:xfrm>
            <a:off x="575528" y="1124744"/>
            <a:ext cx="4411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/>
              <a:t>69</a:t>
            </a:r>
          </a:p>
          <a:p>
            <a:r>
              <a:rPr lang="nl-BE" sz="1800" dirty="0"/>
              <a:t>79</a:t>
            </a:r>
            <a:endParaRPr lang="en-GB" sz="1800" dirty="0"/>
          </a:p>
          <a:p>
            <a:r>
              <a:rPr lang="en-GB" sz="1800" dirty="0"/>
              <a:t>85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97189CF-4D2C-4138-B5B6-B1ABC5C44F41}"/>
              </a:ext>
            </a:extLst>
          </p:cNvPr>
          <p:cNvCxnSpPr/>
          <p:nvPr/>
        </p:nvCxnSpPr>
        <p:spPr>
          <a:xfrm flipV="1">
            <a:off x="972080" y="1124744"/>
            <a:ext cx="0" cy="352839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2C3551F-022E-4637-AFC3-46D8444AE864}"/>
              </a:ext>
            </a:extLst>
          </p:cNvPr>
          <p:cNvSpPr txBox="1"/>
          <p:nvPr/>
        </p:nvSpPr>
        <p:spPr>
          <a:xfrm>
            <a:off x="1250534" y="1124744"/>
            <a:ext cx="4411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800" dirty="0"/>
              <a:t>62</a:t>
            </a:r>
            <a:endParaRPr lang="en-GB" sz="1800" dirty="0"/>
          </a:p>
          <a:p>
            <a:r>
              <a:rPr lang="nl-BE" sz="1800" dirty="0"/>
              <a:t>75</a:t>
            </a:r>
            <a:endParaRPr lang="en-GB" sz="1800" dirty="0"/>
          </a:p>
          <a:p>
            <a:r>
              <a:rPr lang="nl-BE" sz="1800" dirty="0"/>
              <a:t>83</a:t>
            </a:r>
            <a:endParaRPr lang="en-GB" sz="1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EF7571-679F-4E58-9E94-748D8139E7CB}"/>
              </a:ext>
            </a:extLst>
          </p:cNvPr>
          <p:cNvSpPr txBox="1"/>
          <p:nvPr/>
        </p:nvSpPr>
        <p:spPr>
          <a:xfrm>
            <a:off x="2186638" y="1124744"/>
            <a:ext cx="4411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/>
              <a:t>59</a:t>
            </a:r>
          </a:p>
          <a:p>
            <a:r>
              <a:rPr lang="nl-BE" sz="1800" dirty="0"/>
              <a:t>72</a:t>
            </a:r>
            <a:endParaRPr lang="en-GB" sz="1800" dirty="0"/>
          </a:p>
          <a:p>
            <a:r>
              <a:rPr lang="nl-BE" sz="1800" dirty="0"/>
              <a:t>80</a:t>
            </a:r>
            <a:endParaRPr lang="en-GB" sz="18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C939DA6-E8F2-418A-95D7-07CC8E7FA812}"/>
              </a:ext>
            </a:extLst>
          </p:cNvPr>
          <p:cNvCxnSpPr/>
          <p:nvPr/>
        </p:nvCxnSpPr>
        <p:spPr>
          <a:xfrm flipV="1">
            <a:off x="1938184" y="1124744"/>
            <a:ext cx="0" cy="352839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AC146A1-6611-48C5-AF8E-76D3387E16F8}"/>
              </a:ext>
            </a:extLst>
          </p:cNvPr>
          <p:cNvSpPr txBox="1"/>
          <p:nvPr/>
        </p:nvSpPr>
        <p:spPr>
          <a:xfrm>
            <a:off x="3289545" y="1124744"/>
            <a:ext cx="4411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50</a:t>
            </a:r>
          </a:p>
          <a:p>
            <a:r>
              <a:rPr lang="nl-BE" sz="1800" dirty="0">
                <a:solidFill>
                  <a:schemeClr val="bg1">
                    <a:lumMod val="65000"/>
                  </a:schemeClr>
                </a:solidFill>
              </a:rPr>
              <a:t>59</a:t>
            </a:r>
            <a:endParaRPr lang="en-GB" sz="1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BE" sz="1800" dirty="0">
                <a:solidFill>
                  <a:schemeClr val="bg1">
                    <a:lumMod val="65000"/>
                  </a:schemeClr>
                </a:solidFill>
              </a:rPr>
              <a:t>68</a:t>
            </a:r>
            <a:endParaRPr lang="en-GB" sz="18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CB88D7-274C-45CD-BEBD-4998A64F91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221536"/>
            <a:ext cx="4050000" cy="3240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2EFA73D-ADFD-469F-86A0-B33286ADB5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4048" y="3559016"/>
            <a:ext cx="405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64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401E4-2C38-4CFD-9A9C-C7DE7D163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Wrap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053BB-3187-41AB-A535-1C8966F79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232184"/>
            <a:ext cx="8280920" cy="5077136"/>
          </a:xfrm>
        </p:spPr>
        <p:txBody>
          <a:bodyPr/>
          <a:lstStyle/>
          <a:p>
            <a:r>
              <a:rPr lang="en-GB" dirty="0"/>
              <a:t>Excess hazard as function of survival time and age</a:t>
            </a:r>
          </a:p>
          <a:p>
            <a:endParaRPr lang="en-GB" dirty="0"/>
          </a:p>
          <a:p>
            <a:r>
              <a:rPr lang="en-GB" dirty="0"/>
              <a:t>Higher EH for older patients</a:t>
            </a:r>
          </a:p>
          <a:p>
            <a:endParaRPr lang="en-GB" dirty="0"/>
          </a:p>
          <a:p>
            <a:r>
              <a:rPr lang="en-GB" dirty="0"/>
              <a:t>EH high first half year since diagnosis, decreases with time</a:t>
            </a:r>
          </a:p>
          <a:p>
            <a:endParaRPr lang="en-GB" dirty="0"/>
          </a:p>
          <a:p>
            <a:r>
              <a:rPr lang="en-GB" dirty="0"/>
              <a:t>Early deaths (&lt;0.5 </a:t>
            </a:r>
            <a:r>
              <a:rPr lang="en-GB" dirty="0" err="1"/>
              <a:t>yrs</a:t>
            </a:r>
            <a:r>
              <a:rPr lang="en-GB" dirty="0"/>
              <a:t>): </a:t>
            </a:r>
          </a:p>
          <a:p>
            <a:pPr lvl="1"/>
            <a:r>
              <a:rPr lang="en-GB" dirty="0"/>
              <a:t>higher fractions of advanced stage</a:t>
            </a:r>
          </a:p>
          <a:p>
            <a:pPr lvl="1"/>
            <a:r>
              <a:rPr lang="en-GB" dirty="0"/>
              <a:t>Less treatments with curative intent</a:t>
            </a:r>
          </a:p>
          <a:p>
            <a:r>
              <a:rPr lang="en-GB" dirty="0"/>
              <a:t>Long survivors (&gt;2 </a:t>
            </a:r>
            <a:r>
              <a:rPr lang="en-GB" dirty="0" err="1"/>
              <a:t>yrs</a:t>
            </a:r>
            <a:r>
              <a:rPr lang="en-GB" dirty="0"/>
              <a:t>):</a:t>
            </a:r>
          </a:p>
          <a:p>
            <a:pPr lvl="1"/>
            <a:r>
              <a:rPr lang="en-GB" dirty="0"/>
              <a:t>Staging and treatment distribution close to patients still alive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3881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424E2-B878-4217-93AB-877667BE2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The end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EB3EB-9D20-45DE-8A92-B419E2585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1875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401E4-2C38-4CFD-9A9C-C7DE7D163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053BB-3187-41AB-A535-1C8966F79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232184"/>
            <a:ext cx="8280920" cy="4141032"/>
          </a:xfrm>
        </p:spPr>
        <p:txBody>
          <a:bodyPr/>
          <a:lstStyle/>
          <a:p>
            <a:r>
              <a:rPr lang="en-GB" dirty="0"/>
              <a:t>Data range split in </a:t>
            </a:r>
            <a:r>
              <a:rPr lang="en-GB" i="1" dirty="0"/>
              <a:t>k</a:t>
            </a:r>
            <a:r>
              <a:rPr lang="en-GB" dirty="0"/>
              <a:t> intervals</a:t>
            </a:r>
          </a:p>
          <a:p>
            <a:r>
              <a:rPr lang="en-GB" dirty="0"/>
              <a:t>Polynomial fit of degree </a:t>
            </a:r>
            <a:r>
              <a:rPr lang="en-GB" i="1" dirty="0"/>
              <a:t>l</a:t>
            </a:r>
            <a:r>
              <a:rPr lang="en-GB" dirty="0"/>
              <a:t> in each interval</a:t>
            </a:r>
          </a:p>
          <a:p>
            <a:r>
              <a:rPr lang="en-GB" dirty="0"/>
              <a:t>Constrains at the knot to make function smooth, up to </a:t>
            </a:r>
            <a:br>
              <a:rPr lang="en-GB" dirty="0"/>
            </a:br>
            <a:r>
              <a:rPr lang="en-GB" dirty="0"/>
              <a:t>(</a:t>
            </a:r>
            <a:r>
              <a:rPr lang="en-GB" i="1" dirty="0"/>
              <a:t>l</a:t>
            </a:r>
            <a:r>
              <a:rPr lang="en-GB" dirty="0"/>
              <a:t>-1)</a:t>
            </a:r>
            <a:r>
              <a:rPr lang="en-GB" baseline="30000" dirty="0" err="1"/>
              <a:t>th</a:t>
            </a:r>
            <a:r>
              <a:rPr lang="en-GB" dirty="0"/>
              <a:t> derivative order</a:t>
            </a:r>
          </a:p>
          <a:p>
            <a:endParaRPr lang="nl-BE" dirty="0"/>
          </a:p>
          <a:p>
            <a:endParaRPr lang="en-GB" dirty="0"/>
          </a:p>
          <a:p>
            <a:r>
              <a:rPr lang="en-GB" dirty="0"/>
              <a:t>Example 1 knot at </a:t>
            </a:r>
            <a:r>
              <a:rPr lang="en-GB" i="1" dirty="0"/>
              <a:t>t</a:t>
            </a:r>
            <a:r>
              <a:rPr lang="en-GB" i="1" baseline="-25000" dirty="0"/>
              <a:t>1</a:t>
            </a:r>
            <a:r>
              <a:rPr lang="en-GB" dirty="0"/>
              <a:t>, degree 2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Continuity in </a:t>
            </a:r>
            <a:r>
              <a:rPr lang="en-GB" i="1" dirty="0"/>
              <a:t>t</a:t>
            </a:r>
            <a:r>
              <a:rPr lang="en-GB" i="1" baseline="-25000" dirty="0"/>
              <a:t>1</a:t>
            </a:r>
            <a:r>
              <a:rPr lang="en-GB" dirty="0"/>
              <a:t>: </a:t>
            </a:r>
            <a:r>
              <a:rPr lang="en-GB" i="1" dirty="0">
                <a:latin typeface="Symbol" panose="05050102010706020507" pitchFamily="18" charset="2"/>
              </a:rPr>
              <a:t>q</a:t>
            </a:r>
            <a:r>
              <a:rPr lang="en-GB" i="1" baseline="-25000" dirty="0"/>
              <a:t>0</a:t>
            </a:r>
            <a:r>
              <a:rPr lang="en-GB" dirty="0"/>
              <a:t>=0</a:t>
            </a:r>
          </a:p>
          <a:p>
            <a:r>
              <a:rPr lang="en-GB" dirty="0"/>
              <a:t>Continuity 1</a:t>
            </a:r>
            <a:r>
              <a:rPr lang="en-GB" baseline="30000" dirty="0"/>
              <a:t>st</a:t>
            </a:r>
            <a:r>
              <a:rPr lang="en-GB" dirty="0"/>
              <a:t> derivative in </a:t>
            </a:r>
            <a:r>
              <a:rPr lang="en-GB" i="1" dirty="0"/>
              <a:t>t</a:t>
            </a:r>
            <a:r>
              <a:rPr lang="en-GB" i="1" baseline="-25000" dirty="0"/>
              <a:t>1</a:t>
            </a:r>
            <a:r>
              <a:rPr lang="en-GB" dirty="0"/>
              <a:t>: </a:t>
            </a:r>
            <a:r>
              <a:rPr lang="en-GB" i="1" dirty="0">
                <a:latin typeface="Symbol" panose="05050102010706020507" pitchFamily="18" charset="2"/>
              </a:rPr>
              <a:t>q</a:t>
            </a:r>
            <a:r>
              <a:rPr lang="en-GB" i="1" baseline="-25000" dirty="0"/>
              <a:t>1</a:t>
            </a:r>
            <a:r>
              <a:rPr lang="en-GB" dirty="0"/>
              <a:t>=0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60D822C-03B2-42F1-BF92-CAC184873F23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203325" y="3749154"/>
          <a:ext cx="6735763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4" name="Equation" r:id="rId3" imgW="3060360" imgH="279360" progId="Equation.DSMT4">
                  <p:embed/>
                </p:oleObj>
              </mc:Choice>
              <mc:Fallback>
                <p:oleObj name="Equation" r:id="rId3" imgW="3060360" imgH="2793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A60D822C-03B2-42F1-BF92-CAC184873F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03325" y="3749154"/>
                        <a:ext cx="6735763" cy="61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599765F-EA5C-4BB9-A5EB-FDFC44AB607D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287983" y="5280025"/>
          <a:ext cx="695642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5" name="Equation" r:id="rId5" imgW="3162240" imgH="279360" progId="Equation.DSMT4">
                  <p:embed/>
                </p:oleObj>
              </mc:Choice>
              <mc:Fallback>
                <p:oleObj name="Equation" r:id="rId5" imgW="3162240" imgH="2793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8599765F-EA5C-4BB9-A5EB-FDFC44AB607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87983" y="5280025"/>
                        <a:ext cx="6956425" cy="61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0D7D2FE-C3EB-4444-AFAB-20FED192C2A2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334878" y="2741042"/>
          <a:ext cx="2710745" cy="83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6" name="Equation" r:id="rId7" imgW="1574640" imgH="482400" progId="Equation.DSMT4">
                  <p:embed/>
                </p:oleObj>
              </mc:Choice>
              <mc:Fallback>
                <p:oleObj name="Equation" r:id="rId7" imgW="1574640" imgH="4824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20D7D2FE-C3EB-4444-AFAB-20FED192C2A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334878" y="2741042"/>
                        <a:ext cx="2710745" cy="83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EF1FE4D5-B770-4E44-893F-82F58A88BB9E}"/>
              </a:ext>
            </a:extLst>
          </p:cNvPr>
          <p:cNvSpPr/>
          <p:nvPr/>
        </p:nvSpPr>
        <p:spPr>
          <a:xfrm>
            <a:off x="6588224" y="5081874"/>
            <a:ext cx="1656184" cy="1008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88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401E4-2C38-4CFD-9A9C-C7DE7D163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Splines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C3AC72D-36F2-46A4-8F58-2B5BCF01F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232184"/>
            <a:ext cx="3312368" cy="4392612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order 2</a:t>
            </a:r>
          </a:p>
          <a:p>
            <a:pPr marL="0" indent="0">
              <a:buNone/>
            </a:pPr>
            <a:r>
              <a:rPr lang="en-GB" dirty="0"/>
              <a:t>knot at t=5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black: no constraints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blue</a:t>
            </a:r>
            <a:r>
              <a:rPr lang="en-GB" dirty="0"/>
              <a:t>: continuity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red</a:t>
            </a:r>
            <a:r>
              <a:rPr lang="en-GB" dirty="0"/>
              <a:t>: 1st derivative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05C1201-CB22-42EB-B249-3882E03098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4456" y="298211"/>
            <a:ext cx="4572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140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401E4-2C38-4CFD-9A9C-C7DE7D163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Excess hazard (EH)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053BB-3187-41AB-A535-1C8966F79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232184"/>
            <a:ext cx="8280920" cy="3492960"/>
          </a:xfrm>
        </p:spPr>
        <p:txBody>
          <a:bodyPr/>
          <a:lstStyle/>
          <a:p>
            <a:r>
              <a:rPr lang="en-GB" dirty="0"/>
              <a:t>Observed/Overall Survival important cancer measure</a:t>
            </a:r>
          </a:p>
          <a:p>
            <a:endParaRPr lang="en-GB" dirty="0"/>
          </a:p>
          <a:p>
            <a:r>
              <a:rPr lang="en-GB" dirty="0"/>
              <a:t>Cancer patients have additional death hazard due to disease, compared to cancer-free persons</a:t>
            </a:r>
          </a:p>
          <a:p>
            <a:endParaRPr lang="en-GB" dirty="0"/>
          </a:p>
          <a:p>
            <a:r>
              <a:rPr lang="en-GB" dirty="0"/>
              <a:t>Total death hazard is sum of </a:t>
            </a:r>
          </a:p>
          <a:p>
            <a:pPr lvl="1"/>
            <a:r>
              <a:rPr lang="en-GB" dirty="0"/>
              <a:t>Background hazard (as experienced by the “general population”), </a:t>
            </a:r>
            <a:r>
              <a:rPr lang="en-GB" i="1" dirty="0">
                <a:latin typeface="Symbol" panose="05050102010706020507" pitchFamily="18" charset="2"/>
              </a:rPr>
              <a:t>l</a:t>
            </a:r>
            <a:r>
              <a:rPr lang="en-GB" i="1" baseline="-25000" dirty="0"/>
              <a:t>0</a:t>
            </a:r>
            <a:r>
              <a:rPr lang="en-GB" dirty="0"/>
              <a:t>, and </a:t>
            </a:r>
          </a:p>
          <a:p>
            <a:pPr lvl="1"/>
            <a:r>
              <a:rPr lang="en-GB" dirty="0"/>
              <a:t>the excess hazard due to having the cancer, </a:t>
            </a:r>
            <a:r>
              <a:rPr lang="en-GB" i="1" dirty="0">
                <a:latin typeface="Symbol" panose="05050102010706020507" pitchFamily="18" charset="2"/>
              </a:rPr>
              <a:t>l</a:t>
            </a:r>
            <a:r>
              <a:rPr lang="en-GB" i="1" baseline="-25000" dirty="0"/>
              <a:t>e</a:t>
            </a:r>
            <a:r>
              <a:rPr lang="en-GB" dirty="0"/>
              <a:t>.</a:t>
            </a:r>
            <a:br>
              <a:rPr lang="en-GB" dirty="0"/>
            </a:br>
            <a:r>
              <a:rPr lang="en-GB" dirty="0"/>
              <a:t>	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4290DA-EF34-48BA-9A84-037C2F7F5596}"/>
              </a:ext>
            </a:extLst>
          </p:cNvPr>
          <p:cNvSpPr txBox="1"/>
          <p:nvPr/>
        </p:nvSpPr>
        <p:spPr>
          <a:xfrm>
            <a:off x="3763926" y="4940523"/>
            <a:ext cx="16161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latin typeface="Symbol" panose="05050102010706020507" pitchFamily="18" charset="2"/>
              </a:rPr>
              <a:t>l</a:t>
            </a:r>
            <a:r>
              <a:rPr lang="en-GB" dirty="0"/>
              <a:t> = </a:t>
            </a:r>
            <a:r>
              <a:rPr lang="en-GB" i="1" dirty="0">
                <a:latin typeface="Symbol" panose="05050102010706020507" pitchFamily="18" charset="2"/>
              </a:rPr>
              <a:t>l</a:t>
            </a:r>
            <a:r>
              <a:rPr lang="en-GB" i="1" baseline="-25000" dirty="0"/>
              <a:t>0</a:t>
            </a:r>
            <a:r>
              <a:rPr lang="en-GB" dirty="0"/>
              <a:t> + </a:t>
            </a:r>
            <a:r>
              <a:rPr lang="en-GB" i="1" dirty="0">
                <a:latin typeface="Symbol" panose="05050102010706020507" pitchFamily="18" charset="2"/>
              </a:rPr>
              <a:t>l</a:t>
            </a:r>
            <a:r>
              <a:rPr lang="en-GB" i="1" baseline="-25000" dirty="0"/>
              <a:t>e</a:t>
            </a:r>
            <a:endParaRPr lang="en-GB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E4076AD-B069-4915-9B12-3F76AB8C354B}"/>
              </a:ext>
            </a:extLst>
          </p:cNvPr>
          <p:cNvSpPr/>
          <p:nvPr/>
        </p:nvSpPr>
        <p:spPr>
          <a:xfrm>
            <a:off x="4906212" y="4940523"/>
            <a:ext cx="520042" cy="576709"/>
          </a:xfrm>
          <a:prstGeom prst="ellipse">
            <a:avLst/>
          </a:prstGeom>
          <a:noFill/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3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401E4-2C38-4CFD-9A9C-C7DE7D163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Estimating excess hazard (EH)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053BB-3187-41AB-A535-1C8966F79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232184"/>
            <a:ext cx="8280920" cy="4933120"/>
          </a:xfrm>
        </p:spPr>
        <p:txBody>
          <a:bodyPr/>
          <a:lstStyle/>
          <a:p>
            <a:r>
              <a:rPr lang="en-GB" dirty="0"/>
              <a:t>For population-based studies: mostly Relative Survival approaches</a:t>
            </a:r>
          </a:p>
          <a:p>
            <a:endParaRPr lang="en-GB" dirty="0"/>
          </a:p>
          <a:p>
            <a:r>
              <a:rPr lang="en-GB" dirty="0"/>
              <a:t>BCR uses actuarial approach with </a:t>
            </a:r>
            <a:r>
              <a:rPr lang="en-GB" dirty="0" err="1"/>
              <a:t>Ederer</a:t>
            </a:r>
            <a:r>
              <a:rPr lang="en-GB" dirty="0"/>
              <a:t> II matching</a:t>
            </a:r>
            <a:br>
              <a:rPr lang="en-GB" dirty="0"/>
            </a:br>
            <a:r>
              <a:rPr lang="en-GB" dirty="0">
                <a:sym typeface="Wingdings" panose="05000000000000000000" pitchFamily="2" charset="2"/>
              </a:rPr>
              <a:t> step function for EH</a:t>
            </a:r>
          </a:p>
          <a:p>
            <a:endParaRPr lang="en-GB" dirty="0"/>
          </a:p>
          <a:p>
            <a:r>
              <a:rPr lang="nl-BE" dirty="0"/>
              <a:t>G</a:t>
            </a:r>
            <a:r>
              <a:rPr lang="en-GB" dirty="0" err="1"/>
              <a:t>oal</a:t>
            </a:r>
            <a:r>
              <a:rPr lang="en-GB" dirty="0"/>
              <a:t>: model EH as a continuous function of time and age</a:t>
            </a:r>
          </a:p>
          <a:p>
            <a:endParaRPr lang="en-GB" dirty="0"/>
          </a:p>
          <a:p>
            <a:r>
              <a:rPr lang="en-GB" dirty="0"/>
              <a:t>Method applied: </a:t>
            </a:r>
            <a:r>
              <a:rPr lang="en-GB" dirty="0" err="1"/>
              <a:t>Remontet</a:t>
            </a:r>
            <a:r>
              <a:rPr lang="en-GB" dirty="0"/>
              <a:t> et al (Stat in Medicine, 2007)</a:t>
            </a:r>
            <a:br>
              <a:rPr lang="en-GB" dirty="0"/>
            </a:br>
            <a:r>
              <a:rPr lang="en-GB" dirty="0"/>
              <a:t>Implemented in the </a:t>
            </a:r>
            <a:r>
              <a:rPr lang="en-GB" dirty="0">
                <a:latin typeface="Arial Black" panose="020B0A04020102020204" pitchFamily="34" charset="0"/>
              </a:rPr>
              <a:t>R</a:t>
            </a:r>
            <a:r>
              <a:rPr lang="en-GB" dirty="0"/>
              <a:t> function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flexrsurv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GB" dirty="0"/>
              <a:t>Additive total hazard</a:t>
            </a:r>
          </a:p>
          <a:p>
            <a:pPr lvl="1"/>
            <a:endParaRPr lang="nl-BE" dirty="0"/>
          </a:p>
          <a:p>
            <a:pPr marL="457200" lvl="1" indent="0">
              <a:buNone/>
            </a:pPr>
            <a:endParaRPr lang="nl-BE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7267E3E-AAEB-4AF9-9AA7-A17610A79E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070776"/>
              </p:ext>
            </p:extLst>
          </p:nvPr>
        </p:nvGraphicFramePr>
        <p:xfrm>
          <a:off x="2546460" y="5174896"/>
          <a:ext cx="4051080" cy="558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" name="Equation" r:id="rId4" imgW="1841400" imgH="253800" progId="Equation.DSMT4">
                  <p:embed/>
                </p:oleObj>
              </mc:Choice>
              <mc:Fallback>
                <p:oleObj name="Equation" r:id="rId4" imgW="18414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46460" y="5174896"/>
                        <a:ext cx="4051080" cy="558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960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401E4-2C38-4CFD-9A9C-C7DE7D163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Estimating excess hazard (EH)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053BB-3187-41AB-A535-1C8966F79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232184"/>
            <a:ext cx="8280920" cy="4933120"/>
          </a:xfrm>
        </p:spPr>
        <p:txBody>
          <a:bodyPr/>
          <a:lstStyle/>
          <a:p>
            <a:r>
              <a:rPr lang="en-GB" dirty="0"/>
              <a:t>Method applied: </a:t>
            </a:r>
            <a:r>
              <a:rPr lang="en-GB" dirty="0" err="1"/>
              <a:t>Remontet</a:t>
            </a:r>
            <a:r>
              <a:rPr lang="en-GB" dirty="0"/>
              <a:t> et al (Stat in Medicine, 2007)</a:t>
            </a:r>
            <a:br>
              <a:rPr lang="en-GB" dirty="0"/>
            </a:br>
            <a:r>
              <a:rPr lang="en-GB" dirty="0"/>
              <a:t>Implemented in the </a:t>
            </a:r>
            <a:r>
              <a:rPr lang="en-GB" dirty="0">
                <a:latin typeface="Arial Black" panose="020B0A04020102020204" pitchFamily="34" charset="0"/>
              </a:rPr>
              <a:t>R</a:t>
            </a:r>
            <a:r>
              <a:rPr lang="en-GB" dirty="0"/>
              <a:t> function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flexrsurv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nl-BE" dirty="0"/>
              <a:t>O</a:t>
            </a:r>
            <a:r>
              <a:rPr lang="en-GB" dirty="0"/>
              <a:t>n the log(</a:t>
            </a:r>
            <a:r>
              <a:rPr lang="en-GB" i="1" dirty="0">
                <a:latin typeface="Symbol" panose="05050102010706020507" pitchFamily="18" charset="2"/>
              </a:rPr>
              <a:t>l</a:t>
            </a:r>
            <a:r>
              <a:rPr lang="en-GB" i="1" baseline="-25000" dirty="0"/>
              <a:t>e</a:t>
            </a:r>
            <a:r>
              <a:rPr lang="en-GB" dirty="0"/>
              <a:t>) scale</a:t>
            </a:r>
            <a:endParaRPr lang="nl-BE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r>
              <a:rPr lang="en-GB" dirty="0"/>
              <a:t>Splines to model time and age as continuous functions</a:t>
            </a:r>
          </a:p>
          <a:p>
            <a:pPr lvl="1"/>
            <a:r>
              <a:rPr lang="nl-BE" dirty="0"/>
              <a:t>N</a:t>
            </a:r>
            <a:r>
              <a:rPr lang="en-GB" dirty="0"/>
              <a:t>on-linearity (NL) and non-proportionality (NPH) can be considered</a:t>
            </a:r>
          </a:p>
          <a:p>
            <a:pPr lvl="1"/>
            <a:r>
              <a:rPr lang="nl-BE" dirty="0"/>
              <a:t>A</a:t>
            </a:r>
            <a:r>
              <a:rPr lang="en-GB" dirty="0"/>
              <a:t> cascade of LRT can be used to decide on NL and NPH for age</a:t>
            </a:r>
          </a:p>
          <a:p>
            <a:pPr lvl="1"/>
            <a:endParaRPr lang="nl-BE" dirty="0"/>
          </a:p>
          <a:p>
            <a:pPr lvl="1"/>
            <a:r>
              <a:rPr lang="nl-BE" dirty="0" err="1"/>
              <a:t>Remontet</a:t>
            </a:r>
            <a:r>
              <a:rPr lang="nl-BE" dirty="0"/>
              <a:t> et al.</a:t>
            </a:r>
            <a:r>
              <a:rPr lang="en-GB" dirty="0"/>
              <a:t> advice time knots at 1 and 5 year and age knot at mean age.</a:t>
            </a:r>
            <a:br>
              <a:rPr lang="en-GB" dirty="0"/>
            </a:br>
            <a:r>
              <a:rPr lang="en-GB" dirty="0"/>
              <a:t>	</a:t>
            </a:r>
            <a:r>
              <a:rPr lang="en-GB" dirty="0">
                <a:sym typeface="Wingdings" panose="05000000000000000000" pitchFamily="2" charset="2"/>
              </a:rPr>
              <a:t> for descriptive purposes optimised knot positions</a:t>
            </a:r>
            <a:endParaRPr lang="en-GB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7267E3E-AAEB-4AF9-9AA7-A17610A79E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000465"/>
              </p:ext>
            </p:extLst>
          </p:nvPr>
        </p:nvGraphicFramePr>
        <p:xfrm>
          <a:off x="1654175" y="2348880"/>
          <a:ext cx="5837238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4" imgW="2654280" imgH="253800" progId="Equation.DSMT4">
                  <p:embed/>
                </p:oleObj>
              </mc:Choice>
              <mc:Fallback>
                <p:oleObj name="Equation" r:id="rId4" imgW="2654280" imgH="2538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77267E3E-AAEB-4AF9-9AA7-A17610A79E2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54175" y="2348880"/>
                        <a:ext cx="5837238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083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7A10E-8EBB-4BFA-A8A5-529D13FAD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Data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5AA6A-4D75-4B0F-8E31-DAE89D959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Belgian Cancer Registry</a:t>
            </a:r>
          </a:p>
          <a:p>
            <a:r>
              <a:rPr lang="en-GB" dirty="0"/>
              <a:t>Incidence period 2004-2016</a:t>
            </a:r>
          </a:p>
          <a:p>
            <a:r>
              <a:rPr lang="en-GB" dirty="0"/>
              <a:t>Belgian residents</a:t>
            </a:r>
          </a:p>
          <a:p>
            <a:r>
              <a:rPr lang="en-GB" dirty="0"/>
              <a:t>Vital status at 1 July 2018</a:t>
            </a:r>
          </a:p>
          <a:p>
            <a:r>
              <a:rPr lang="en-GB" dirty="0"/>
              <a:t>Censored at 12 years of FU, too large SE</a:t>
            </a:r>
          </a:p>
          <a:p>
            <a:r>
              <a:rPr lang="en-GB" dirty="0"/>
              <a:t>Cancer sites:</a:t>
            </a:r>
          </a:p>
          <a:p>
            <a:pPr lvl="1"/>
            <a:r>
              <a:rPr lang="en-GB" dirty="0"/>
              <a:t>Pancreas (N=18,440)</a:t>
            </a:r>
          </a:p>
          <a:p>
            <a:pPr lvl="1"/>
            <a:r>
              <a:rPr lang="nl-BE" dirty="0"/>
              <a:t>O</a:t>
            </a:r>
            <a:r>
              <a:rPr lang="en-GB" dirty="0" err="1"/>
              <a:t>esophagus</a:t>
            </a:r>
            <a:r>
              <a:rPr lang="en-GB" dirty="0"/>
              <a:t> (N=17,242)</a:t>
            </a:r>
          </a:p>
          <a:p>
            <a:pPr lvl="1"/>
            <a:r>
              <a:rPr lang="en-GB" dirty="0"/>
              <a:t>Colorectal (N= 104,935)</a:t>
            </a:r>
          </a:p>
          <a:p>
            <a:pPr lvl="1"/>
            <a:r>
              <a:rPr lang="en-GB" dirty="0"/>
              <a:t>Lung (N= 99,296)</a:t>
            </a:r>
          </a:p>
          <a:p>
            <a:pPr lvl="1"/>
            <a:r>
              <a:rPr lang="en-GB" dirty="0"/>
              <a:t>Female Breast (N= 132,451)</a:t>
            </a:r>
          </a:p>
        </p:txBody>
      </p:sp>
    </p:spTree>
    <p:extLst>
      <p:ext uri="{BB962C8B-B14F-4D97-AF65-F5344CB8AC3E}">
        <p14:creationId xmlns:p14="http://schemas.microsoft.com/office/powerpoint/2010/main" val="1230285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401E4-2C38-4CFD-9A9C-C7DE7D163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Illustration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053BB-3187-41AB-A535-1C8966F79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232184"/>
            <a:ext cx="8280920" cy="471709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On Pancreatic cancer</a:t>
            </a:r>
          </a:p>
          <a:p>
            <a:endParaRPr lang="en-GB" dirty="0"/>
          </a:p>
          <a:p>
            <a:r>
              <a:rPr lang="en-GB" dirty="0"/>
              <a:t>Step function to explore, without age</a:t>
            </a:r>
          </a:p>
          <a:p>
            <a:r>
              <a:rPr lang="en-GB" dirty="0"/>
              <a:t>Baseline </a:t>
            </a:r>
            <a:r>
              <a:rPr lang="en-GB" i="1" dirty="0">
                <a:latin typeface="Symbol" panose="05050102010706020507" pitchFamily="18" charset="2"/>
              </a:rPr>
              <a:t>l</a:t>
            </a:r>
            <a:r>
              <a:rPr lang="en-GB" i="1" baseline="-25000" dirty="0"/>
              <a:t>e</a:t>
            </a:r>
            <a:r>
              <a:rPr lang="en-GB" dirty="0"/>
              <a:t>(</a:t>
            </a:r>
            <a:r>
              <a:rPr lang="en-GB" i="1" dirty="0"/>
              <a:t>t</a:t>
            </a:r>
            <a:r>
              <a:rPr lang="en-GB" dirty="0"/>
              <a:t>) function:</a:t>
            </a:r>
          </a:p>
          <a:p>
            <a:pPr lvl="1"/>
            <a:r>
              <a:rPr lang="en-GB" dirty="0"/>
              <a:t>Optimise time knot(s) all ages combined</a:t>
            </a:r>
          </a:p>
          <a:p>
            <a:pPr lvl="1"/>
            <a:r>
              <a:rPr lang="en-GB" dirty="0"/>
              <a:t>Within 3 broad age groups</a:t>
            </a:r>
          </a:p>
          <a:p>
            <a:r>
              <a:rPr lang="en-GB" dirty="0"/>
              <a:t>Decide on common set time knot(s)</a:t>
            </a:r>
          </a:p>
          <a:p>
            <a:r>
              <a:rPr lang="en-GB" dirty="0"/>
              <a:t>Add continuous age:</a:t>
            </a:r>
          </a:p>
          <a:p>
            <a:pPr lvl="1"/>
            <a:r>
              <a:rPr lang="en-GB" dirty="0"/>
              <a:t>Optimise age knot</a:t>
            </a:r>
          </a:p>
          <a:p>
            <a:r>
              <a:rPr lang="en-GB" dirty="0"/>
              <a:t>Final fit</a:t>
            </a:r>
          </a:p>
          <a:p>
            <a:r>
              <a:rPr lang="en-GB" dirty="0"/>
              <a:t>Compare weighted predicted curves with step function</a:t>
            </a:r>
          </a:p>
        </p:txBody>
      </p:sp>
    </p:spTree>
    <p:extLst>
      <p:ext uri="{BB962C8B-B14F-4D97-AF65-F5344CB8AC3E}">
        <p14:creationId xmlns:p14="http://schemas.microsoft.com/office/powerpoint/2010/main" val="1256738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401E4-2C38-4CFD-9A9C-C7DE7D163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Pancreas – all ages, step function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5BA1FAD-6482-47DE-83CF-5DEE4157A3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1143000"/>
            <a:ext cx="5715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289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401E4-2C38-4CFD-9A9C-C7DE7D163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Pancreas – all ages, optimise time knot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ACA5288-1551-439A-8F54-0B8EFF9464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976" y="1143000"/>
            <a:ext cx="5715000" cy="4572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9EDFDAA-4F86-4E79-AF09-2FCCB187A58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5584"/>
          <a:stretch/>
        </p:blipFill>
        <p:spPr>
          <a:xfrm>
            <a:off x="5952976" y="1171952"/>
            <a:ext cx="3109888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346214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pt vanaf 151112 zonder datum">
  <a:themeElements>
    <a:clrScheme name="StichtingKankerregister_sjabloon 1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005693"/>
      </a:accent1>
      <a:accent2>
        <a:srgbClr val="C5BF00"/>
      </a:accent2>
      <a:accent3>
        <a:srgbClr val="FFFFFF"/>
      </a:accent3>
      <a:accent4>
        <a:srgbClr val="000000"/>
      </a:accent4>
      <a:accent5>
        <a:srgbClr val="AAB4C8"/>
      </a:accent5>
      <a:accent6>
        <a:srgbClr val="B2AD00"/>
      </a:accent6>
      <a:hlink>
        <a:srgbClr val="005693"/>
      </a:hlink>
      <a:folHlink>
        <a:srgbClr val="C5BF00"/>
      </a:folHlink>
    </a:clrScheme>
    <a:fontScheme name="StichtingKankerregister_sjabloon">
      <a:majorFont>
        <a:latin typeface="Verdana"/>
        <a:ea typeface="Geneva"/>
        <a:cs typeface=""/>
      </a:majorFont>
      <a:minorFont>
        <a:latin typeface="Verdana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ichtingKankerregister_sjabloon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ichtingKankerregister_sjabloon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ichtingKankerregister_sjabloon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ichtingKankerregister_sjabloon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ichtingKankerregister_sjabloon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ichtingKankerregister_sjabloon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ichtingKankerregister_sjabloon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ichtingKankerregister_sjabloon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ichtingKankerregister_sjabloon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ichtingKankerregister_sjabloon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ichtingKankerregister_sjabloon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ichtingKankerregister_sjabloon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ichtingKankerregister_sjabloon 1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005693"/>
        </a:accent1>
        <a:accent2>
          <a:srgbClr val="C5BF00"/>
        </a:accent2>
        <a:accent3>
          <a:srgbClr val="FFFFFF"/>
        </a:accent3>
        <a:accent4>
          <a:srgbClr val="000000"/>
        </a:accent4>
        <a:accent5>
          <a:srgbClr val="AAB4C8"/>
        </a:accent5>
        <a:accent6>
          <a:srgbClr val="B2AD00"/>
        </a:accent6>
        <a:hlink>
          <a:srgbClr val="005693"/>
        </a:hlink>
        <a:folHlink>
          <a:srgbClr val="C5B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77E1B415-0041-463C-B834-188DDE9BF3FB}" vid="{B0FF8B85-F3EC-4002-9336-889D9DFC13E6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vanaf 151112 zonder datum_GS</Template>
  <TotalTime>6061</TotalTime>
  <Words>669</Words>
  <Application>Microsoft Office PowerPoint</Application>
  <PresentationFormat>On-screen Show (4:3)</PresentationFormat>
  <Paragraphs>218</Paragraphs>
  <Slides>26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Arial</vt:lpstr>
      <vt:lpstr>Arial Black</vt:lpstr>
      <vt:lpstr>Calibri</vt:lpstr>
      <vt:lpstr>Courier New</vt:lpstr>
      <vt:lpstr>Geneva</vt:lpstr>
      <vt:lpstr>Lucida Grande</vt:lpstr>
      <vt:lpstr>Symbol</vt:lpstr>
      <vt:lpstr>Verdana</vt:lpstr>
      <vt:lpstr>Wingdings</vt:lpstr>
      <vt:lpstr>template ppt vanaf 151112 zonder datum</vt:lpstr>
      <vt:lpstr>Equation</vt:lpstr>
      <vt:lpstr>Excess Hazard in  the Belgian Cancer Population</vt:lpstr>
      <vt:lpstr>Outline</vt:lpstr>
      <vt:lpstr>Excess hazard (EH)</vt:lpstr>
      <vt:lpstr>Estimating excess hazard (EH)</vt:lpstr>
      <vt:lpstr>Estimating excess hazard (EH)</vt:lpstr>
      <vt:lpstr>Data</vt:lpstr>
      <vt:lpstr>Illustration</vt:lpstr>
      <vt:lpstr>Pancreas – all ages, step function</vt:lpstr>
      <vt:lpstr>Pancreas – all ages, optimise time knot</vt:lpstr>
      <vt:lpstr>Pancreas – optimal time knot position</vt:lpstr>
      <vt:lpstr>Pancreas – optimal age knot</vt:lpstr>
      <vt:lpstr>Pancreas – final results</vt:lpstr>
      <vt:lpstr>Pancreas – final results</vt:lpstr>
      <vt:lpstr>Pancreas – final results</vt:lpstr>
      <vt:lpstr>Oesophagus</vt:lpstr>
      <vt:lpstr>Oesophagus</vt:lpstr>
      <vt:lpstr>Colorectal</vt:lpstr>
      <vt:lpstr>Colorectal</vt:lpstr>
      <vt:lpstr>Lung</vt:lpstr>
      <vt:lpstr>Lung</vt:lpstr>
      <vt:lpstr>Breast</vt:lpstr>
      <vt:lpstr>Breast</vt:lpstr>
      <vt:lpstr>Wrap up</vt:lpstr>
      <vt:lpstr>The end</vt:lpstr>
      <vt:lpstr>Splines</vt:lpstr>
      <vt:lpstr>Splines</vt:lpstr>
    </vt:vector>
  </TitlesOfParts>
  <Company>BCR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 surgeries:  (peri-)Pancreas &amp; Oesophagus</dc:title>
  <dc:creator>Geert Silversmit</dc:creator>
  <cp:lastModifiedBy>Geert Silversmit</cp:lastModifiedBy>
  <cp:revision>96</cp:revision>
  <dcterms:created xsi:type="dcterms:W3CDTF">2019-05-23T07:35:32Z</dcterms:created>
  <dcterms:modified xsi:type="dcterms:W3CDTF">2019-06-09T14:38:56Z</dcterms:modified>
</cp:coreProperties>
</file>