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0" r:id="rId3"/>
    <p:sldId id="278" r:id="rId4"/>
    <p:sldId id="272" r:id="rId5"/>
    <p:sldId id="679" r:id="rId6"/>
    <p:sldId id="677" r:id="rId7"/>
    <p:sldId id="275" r:id="rId8"/>
    <p:sldId id="403" r:id="rId9"/>
    <p:sldId id="273" r:id="rId10"/>
    <p:sldId id="265" r:id="rId11"/>
    <p:sldId id="274" r:id="rId12"/>
    <p:sldId id="260" r:id="rId13"/>
    <p:sldId id="685" r:id="rId14"/>
    <p:sldId id="262" r:id="rId15"/>
    <p:sldId id="266" r:id="rId16"/>
    <p:sldId id="408" r:id="rId17"/>
    <p:sldId id="686" r:id="rId18"/>
    <p:sldId id="681" r:id="rId19"/>
    <p:sldId id="279" r:id="rId20"/>
    <p:sldId id="264" r:id="rId21"/>
    <p:sldId id="263" r:id="rId22"/>
    <p:sldId id="276" r:id="rId23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F00"/>
    <a:srgbClr val="004C83"/>
    <a:srgbClr val="808080"/>
    <a:srgbClr val="005693"/>
    <a:srgbClr val="FAB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52" autoAdjust="0"/>
  </p:normalViewPr>
  <p:slideViewPr>
    <p:cSldViewPr>
      <p:cViewPr varScale="1">
        <p:scale>
          <a:sx n="54" d="100"/>
          <a:sy n="54" d="100"/>
        </p:scale>
        <p:origin x="3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6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bcr.local\bcrdata\users\LienV\Desktop\Abstracts\IACR2019\TNM_prostate\prostate%20TNM%20all%20data_BVG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bcr.local\bcrdata\users\LienV\Desktop\Abstracts\IACR2019\TNM_prostate\prostate%20TNM%20all%20data_BVG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cr.local\bcrdata\users\LienV\Desktop\Abstracts\IACR2019\TNM_prostate\Figuren_BVG_Lv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bcr.local\bcrdata\users\LienV\Desktop\Abstracts\IACR2019\TNM_prostate\Figuren_BVG_LvW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bcr.local\bcrdata\users\LienV\Desktop\Abstracts\IACR2019\TNM_prostate\Figuren_BVG_LvW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Clinical TNM Stage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AF-40FA-86D9-D6A76CF5E6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AF-40FA-86D9-D6A76CF5E6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AF-40FA-86D9-D6A76CF5E6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AF-40FA-86D9-D6A76CF5E6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AF-40FA-86D9-D6A76CF5E6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'2004-2016'!$B$6:$B$10</c:f>
              <c:strCache>
                <c:ptCount val="5"/>
                <c:pt idx="0">
                  <c:v>Stage I</c:v>
                </c:pt>
                <c:pt idx="1">
                  <c:v>Stage II</c:v>
                </c:pt>
                <c:pt idx="2">
                  <c:v>Stage III</c:v>
                </c:pt>
                <c:pt idx="3">
                  <c:v>Stage IV</c:v>
                </c:pt>
                <c:pt idx="4">
                  <c:v>Stage X</c:v>
                </c:pt>
              </c:strCache>
            </c:strRef>
          </c:cat>
          <c:val>
            <c:numRef>
              <c:f>'2004-2016'!$C$6:$C$10</c:f>
              <c:numCache>
                <c:formatCode>#,##0</c:formatCode>
                <c:ptCount val="5"/>
                <c:pt idx="0">
                  <c:v>28480</c:v>
                </c:pt>
                <c:pt idx="1">
                  <c:v>27134</c:v>
                </c:pt>
                <c:pt idx="2">
                  <c:v>7013</c:v>
                </c:pt>
                <c:pt idx="3">
                  <c:v>7875</c:v>
                </c:pt>
                <c:pt idx="4">
                  <c:v>44046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AF-40FA-86D9-D6A76CF5E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baseline="0" dirty="0"/>
              <a:t>c </a:t>
            </a:r>
            <a:r>
              <a:rPr lang="nl-BE" baseline="0" dirty="0" err="1"/>
              <a:t>and</a:t>
            </a:r>
            <a:r>
              <a:rPr lang="nl-BE" baseline="0" dirty="0"/>
              <a:t> </a:t>
            </a:r>
            <a:r>
              <a:rPr lang="nl-BE" baseline="0" dirty="0" err="1"/>
              <a:t>pTNM</a:t>
            </a:r>
            <a:r>
              <a:rPr lang="nl-BE" baseline="0" dirty="0"/>
              <a:t> </a:t>
            </a:r>
            <a:r>
              <a:rPr lang="nl-BE" dirty="0" err="1"/>
              <a:t>Combined</a:t>
            </a:r>
            <a:endParaRPr lang="nl-B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Pathological TNM Stage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EE-4397-BC04-38EBFDDF8C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E-4397-BC04-38EBFDDF8C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EE-4397-BC04-38EBFDDF8C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EE-4397-BC04-38EBFDDF8C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EE-4397-BC04-38EBFDDF8C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'Operated pts'!$A$2:$A$6</c:f>
              <c:strCache>
                <c:ptCount val="5"/>
                <c:pt idx="0">
                  <c:v>Stage I</c:v>
                </c:pt>
                <c:pt idx="1">
                  <c:v>Stage II</c:v>
                </c:pt>
                <c:pt idx="2">
                  <c:v>Stage III</c:v>
                </c:pt>
                <c:pt idx="3">
                  <c:v>Stage IV</c:v>
                </c:pt>
                <c:pt idx="4">
                  <c:v>Stage X</c:v>
                </c:pt>
              </c:strCache>
            </c:strRef>
          </c:cat>
          <c:val>
            <c:numRef>
              <c:f>'Operated pts'!$B$2:$B$6</c:f>
              <c:numCache>
                <c:formatCode>General</c:formatCode>
                <c:ptCount val="5"/>
                <c:pt idx="0">
                  <c:v>1548</c:v>
                </c:pt>
                <c:pt idx="1">
                  <c:v>18772</c:v>
                </c:pt>
                <c:pt idx="2">
                  <c:v>8947</c:v>
                </c:pt>
                <c:pt idx="3">
                  <c:v>1444</c:v>
                </c:pt>
                <c:pt idx="4">
                  <c:v>4535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EE-4397-BC04-38EBFDDF8C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 b="0"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nl-BE" sz="15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Prostate</a:t>
            </a:r>
            <a:r>
              <a:rPr lang="nl-BE" sz="1500" b="1" dirty="0">
                <a:latin typeface="Verdana" panose="020B0604030504040204" pitchFamily="34" charset="0"/>
                <a:ea typeface="Verdana" panose="020B0604030504040204" pitchFamily="34" charset="0"/>
              </a:rPr>
              <a:t> Cancer </a:t>
            </a:r>
          </a:p>
          <a:p>
            <a:pPr>
              <a:defRPr sz="1500" b="0"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nl-BE" sz="1500" b="1" dirty="0" err="1">
                <a:latin typeface="Verdana" panose="020B0604030504040204" pitchFamily="34" charset="0"/>
                <a:ea typeface="Verdana" panose="020B0604030504040204" pitchFamily="34" charset="0"/>
              </a:rPr>
              <a:t>Relative</a:t>
            </a:r>
            <a:r>
              <a:rPr lang="nl-BE" sz="1500" b="1" baseline="0" dirty="0">
                <a:latin typeface="Verdana" panose="020B0604030504040204" pitchFamily="34" charset="0"/>
                <a:ea typeface="Verdana" panose="020B0604030504040204" pitchFamily="34" charset="0"/>
              </a:rPr>
              <a:t> Survival </a:t>
            </a:r>
            <a:r>
              <a:rPr lang="nl-BE" sz="1500" b="1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nl-BE" sz="1500" b="1" baseline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500" b="1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pTNM</a:t>
            </a:r>
            <a:r>
              <a:rPr lang="nl-BE" sz="1500" b="1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nl-BE" sz="1500" b="1" baseline="0" dirty="0">
                <a:latin typeface="Verdana" panose="020B0604030504040204" pitchFamily="34" charset="0"/>
                <a:ea typeface="Verdana" panose="020B0604030504040204" pitchFamily="34" charset="0"/>
              </a:rPr>
              <a:t> Belgium, 2004-2016</a:t>
            </a:r>
            <a:endParaRPr lang="nl-BE" sz="1500" b="1" dirty="0"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090568889715182"/>
          <c:y val="2.2598870056497175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'[prostate TNM all data_BVG.xlsx]Figuren BVG'!$J$4</c:f>
              <c:strCache>
                <c:ptCount val="1"/>
                <c:pt idx="0">
                  <c:v>pT2 N0 M0</c:v>
                </c:pt>
              </c:strCache>
            </c:strRef>
          </c:tx>
          <c:marker>
            <c:symbol val="none"/>
          </c:marker>
          <c:cat>
            <c:strRef>
              <c:f>'[prostate TNM all data_BVG.xlsx]Figuren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'[prostate TNM all data_BVG.xlsx]Figuren BVG'!$K$4:$U$4</c:f>
              <c:numCache>
                <c:formatCode>0.00%</c:formatCode>
                <c:ptCount val="11"/>
                <c:pt idx="0">
                  <c:v>1</c:v>
                </c:pt>
                <c:pt idx="1">
                  <c:v>1.0002709384223063</c:v>
                </c:pt>
                <c:pt idx="2">
                  <c:v>1.0021893680177159</c:v>
                </c:pt>
                <c:pt idx="3">
                  <c:v>1.0080188250137205</c:v>
                </c:pt>
                <c:pt idx="4">
                  <c:v>1.01574613636088</c:v>
                </c:pt>
                <c:pt idx="5">
                  <c:v>1.022534423426398</c:v>
                </c:pt>
                <c:pt idx="6">
                  <c:v>1.0292187894435854</c:v>
                </c:pt>
                <c:pt idx="7">
                  <c:v>1.0375160426717611</c:v>
                </c:pt>
                <c:pt idx="8">
                  <c:v>1.0449137840537319</c:v>
                </c:pt>
                <c:pt idx="9">
                  <c:v>1.0556465106892372</c:v>
                </c:pt>
                <c:pt idx="10">
                  <c:v>1.0652796535436988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45-488C-9900-8305F34224C6}"/>
            </c:ext>
          </c:extLst>
        </c:ser>
        <c:ser>
          <c:idx val="1"/>
          <c:order val="1"/>
          <c:tx>
            <c:strRef>
              <c:f>'[prostate TNM all data_BVG.xlsx]Figuren BVG'!$J$5</c:f>
              <c:strCache>
                <c:ptCount val="1"/>
                <c:pt idx="0">
                  <c:v>pT3 N0 M0</c:v>
                </c:pt>
              </c:strCache>
            </c:strRef>
          </c:tx>
          <c:marker>
            <c:symbol val="none"/>
          </c:marker>
          <c:cat>
            <c:strRef>
              <c:f>'[prostate TNM all data_BVG.xlsx]Figuren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'[prostate TNM all data_BVG.xlsx]Figuren BVG'!$K$5:$U$5</c:f>
              <c:numCache>
                <c:formatCode>0.00%</c:formatCode>
                <c:ptCount val="11"/>
                <c:pt idx="0">
                  <c:v>1</c:v>
                </c:pt>
                <c:pt idx="1">
                  <c:v>1.0059064448865522</c:v>
                </c:pt>
                <c:pt idx="2">
                  <c:v>1.0118327772457558</c:v>
                </c:pt>
                <c:pt idx="3">
                  <c:v>1.0135891395482808</c:v>
                </c:pt>
                <c:pt idx="4">
                  <c:v>1.0094678559242216</c:v>
                </c:pt>
                <c:pt idx="5">
                  <c:v>1.0075509111124281</c:v>
                </c:pt>
                <c:pt idx="6">
                  <c:v>1.0056310288516161</c:v>
                </c:pt>
                <c:pt idx="7">
                  <c:v>1.0019668856008144</c:v>
                </c:pt>
                <c:pt idx="8">
                  <c:v>1.0006535613140299</c:v>
                </c:pt>
                <c:pt idx="9">
                  <c:v>1.0027342582318144</c:v>
                </c:pt>
                <c:pt idx="10">
                  <c:v>1.0065322592310399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45-488C-9900-8305F34224C6}"/>
            </c:ext>
          </c:extLst>
        </c:ser>
        <c:ser>
          <c:idx val="2"/>
          <c:order val="2"/>
          <c:tx>
            <c:strRef>
              <c:f>'[prostate TNM all data_BVG.xlsx]Figuren BVG'!$J$6</c:f>
              <c:strCache>
                <c:ptCount val="1"/>
                <c:pt idx="0">
                  <c:v>pT4 N0 M0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strRef>
              <c:f>'[prostate TNM all data_BVG.xlsx]Figuren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'[prostate TNM all data_BVG.xlsx]Figuren BVG'!$K$6:$U$6</c:f>
              <c:numCache>
                <c:formatCode>0.00%</c:formatCode>
                <c:ptCount val="11"/>
                <c:pt idx="0">
                  <c:v>1</c:v>
                </c:pt>
                <c:pt idx="1">
                  <c:v>0.91485393257689429</c:v>
                </c:pt>
                <c:pt idx="2">
                  <c:v>0.8545617952715916</c:v>
                </c:pt>
                <c:pt idx="3">
                  <c:v>0.78880353507281153</c:v>
                </c:pt>
                <c:pt idx="4">
                  <c:v>0.75645251376993272</c:v>
                </c:pt>
                <c:pt idx="5">
                  <c:v>0.7407742942941008</c:v>
                </c:pt>
                <c:pt idx="6">
                  <c:v>0.70846011578430523</c:v>
                </c:pt>
                <c:pt idx="7">
                  <c:v>0.69222223091405266</c:v>
                </c:pt>
                <c:pt idx="8">
                  <c:v>0.70580061693203877</c:v>
                </c:pt>
                <c:pt idx="9">
                  <c:v>0.66679861628724824</c:v>
                </c:pt>
                <c:pt idx="10">
                  <c:v>0.64226214499693168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45-488C-9900-8305F34224C6}"/>
            </c:ext>
          </c:extLst>
        </c:ser>
        <c:ser>
          <c:idx val="3"/>
          <c:order val="3"/>
          <c:tx>
            <c:strRef>
              <c:f>'[prostate TNM all data_BVG.xlsx]Figuren BVG'!$J$7</c:f>
              <c:strCache>
                <c:ptCount val="1"/>
                <c:pt idx="0">
                  <c:v>pN1 M0 anyT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strRef>
              <c:f>'[prostate TNM all data_BVG.xlsx]Figuren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'[prostate TNM all data_BVG.xlsx]Figuren BVG'!$K$7:$U$7</c:f>
              <c:numCache>
                <c:formatCode>0.00%</c:formatCode>
                <c:ptCount val="11"/>
                <c:pt idx="0">
                  <c:v>1</c:v>
                </c:pt>
                <c:pt idx="1">
                  <c:v>1.0052324688358314</c:v>
                </c:pt>
                <c:pt idx="2">
                  <c:v>0.99063521288641276</c:v>
                </c:pt>
                <c:pt idx="3">
                  <c:v>0.97148092228593108</c:v>
                </c:pt>
                <c:pt idx="4">
                  <c:v>0.94726524691705194</c:v>
                </c:pt>
                <c:pt idx="5">
                  <c:v>0.93234963530394688</c:v>
                </c:pt>
                <c:pt idx="6">
                  <c:v>0.89743918918081877</c:v>
                </c:pt>
                <c:pt idx="7">
                  <c:v>0.865410835055477</c:v>
                </c:pt>
                <c:pt idx="8">
                  <c:v>0.83767268365984404</c:v>
                </c:pt>
                <c:pt idx="9">
                  <c:v>0.81729695251982404</c:v>
                </c:pt>
                <c:pt idx="10">
                  <c:v>0.76205131813109372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845-488C-9900-8305F34224C6}"/>
            </c:ext>
          </c:extLst>
        </c:ser>
        <c:ser>
          <c:idx val="4"/>
          <c:order val="4"/>
          <c:tx>
            <c:strRef>
              <c:f>'[prostate TNM all data_BVG.xlsx]Figuren BVG'!$J$8</c:f>
              <c:strCache>
                <c:ptCount val="1"/>
                <c:pt idx="0">
                  <c:v>anyT anyN M1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'[prostate TNM all data_BVG.xlsx]Figuren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'[prostate TNM all data_BVG.xlsx]Figuren BVG'!$K$8:$U$8</c:f>
              <c:numCache>
                <c:formatCode>0.00%</c:formatCode>
                <c:ptCount val="11"/>
                <c:pt idx="0">
                  <c:v>1</c:v>
                </c:pt>
                <c:pt idx="1">
                  <c:v>0.80924325039081046</c:v>
                </c:pt>
                <c:pt idx="2">
                  <c:v>0.62699477456479957</c:v>
                </c:pt>
                <c:pt idx="3">
                  <c:v>0.48866281055231819</c:v>
                </c:pt>
                <c:pt idx="4">
                  <c:v>0.39690284756545208</c:v>
                </c:pt>
                <c:pt idx="5">
                  <c:v>0.34112235485588177</c:v>
                </c:pt>
                <c:pt idx="6">
                  <c:v>0.28021240615898751</c:v>
                </c:pt>
                <c:pt idx="7">
                  <c:v>0.26791883329675936</c:v>
                </c:pt>
                <c:pt idx="8">
                  <c:v>0.24754155487200882</c:v>
                </c:pt>
                <c:pt idx="9">
                  <c:v>0.20201093525222116</c:v>
                </c:pt>
                <c:pt idx="10">
                  <c:v>0.1936901434241188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845-488C-9900-8305F3422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8703744"/>
        <c:axId val="268650752"/>
      </c:lineChart>
      <c:catAx>
        <c:axId val="268703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r>
                  <a:rPr lang="nl-BE" sz="1200">
                    <a:latin typeface="Verdana" panose="020B0604030504040204" pitchFamily="34" charset="0"/>
                    <a:ea typeface="Verdana" panose="020B0604030504040204" pitchFamily="34" charset="0"/>
                  </a:rPr>
                  <a:t>Time</a:t>
                </a:r>
                <a:r>
                  <a:rPr lang="nl-BE" sz="1200" baseline="0">
                    <a:latin typeface="Verdana" panose="020B0604030504040204" pitchFamily="34" charset="0"/>
                    <a:ea typeface="Verdana" panose="020B0604030504040204" pitchFamily="34" charset="0"/>
                  </a:rPr>
                  <a:t> (years)</a:t>
                </a:r>
                <a:endParaRPr lang="nl-BE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68650752"/>
        <c:crosses val="autoZero"/>
        <c:auto val="1"/>
        <c:lblAlgn val="ctr"/>
        <c:lblOffset val="100"/>
        <c:noMultiLvlLbl val="0"/>
      </c:catAx>
      <c:valAx>
        <c:axId val="268650752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r>
                  <a:rPr lang="nl-BE" sz="11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Relative</a:t>
                </a:r>
                <a:r>
                  <a:rPr lang="nl-BE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Survival (%)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26870374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1.8352162778579345E-2"/>
          <c:y val="0.86126734158230223"/>
          <c:w val="0.95913858724826062"/>
          <c:h val="0.11936219836927164"/>
        </c:manualLayout>
      </c:layout>
      <c:overlay val="0"/>
      <c:txPr>
        <a:bodyPr/>
        <a:lstStyle/>
        <a:p>
          <a:pPr>
            <a:defRPr sz="1100">
              <a:latin typeface="Verdana" panose="020B0604030504040204" pitchFamily="34" charset="0"/>
              <a:ea typeface="Verdana" panose="020B0604030504040204" pitchFamily="34" charset="0"/>
            </a:defRPr>
          </a:pPr>
          <a:endParaRPr lang="nl-BE"/>
        </a:p>
      </c:txPr>
    </c:legend>
    <c:plotVisOnly val="1"/>
    <c:dispBlanksAs val="gap"/>
    <c:showDLblsOverMax val="0"/>
  </c:chart>
  <c:spPr>
    <a:ln w="6350">
      <a:solidFill>
        <a:srgbClr val="000000"/>
      </a:solidFill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 b="0"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nl-BE" sz="1500" b="0" dirty="0" err="1">
                <a:latin typeface="Verdana" panose="020B0604030504040204" pitchFamily="34" charset="0"/>
                <a:ea typeface="Verdana" panose="020B0604030504040204" pitchFamily="34" charset="0"/>
              </a:rPr>
              <a:t>Prostate</a:t>
            </a:r>
            <a:r>
              <a:rPr lang="nl-BE" sz="1500" b="0" dirty="0">
                <a:latin typeface="Verdana" panose="020B0604030504040204" pitchFamily="34" charset="0"/>
                <a:ea typeface="Verdana" panose="020B0604030504040204" pitchFamily="34" charset="0"/>
              </a:rPr>
              <a:t> Cancer </a:t>
            </a:r>
          </a:p>
          <a:p>
            <a:pPr>
              <a:defRPr sz="1500" b="0"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nl-BE" sz="1500" b="0" dirty="0" err="1">
                <a:latin typeface="Verdana" panose="020B0604030504040204" pitchFamily="34" charset="0"/>
                <a:ea typeface="Verdana" panose="020B0604030504040204" pitchFamily="34" charset="0"/>
              </a:rPr>
              <a:t>Relative</a:t>
            </a:r>
            <a:r>
              <a:rPr lang="nl-BE" sz="1500" b="0" baseline="0" dirty="0">
                <a:latin typeface="Verdana" panose="020B0604030504040204" pitchFamily="34" charset="0"/>
                <a:ea typeface="Verdana" panose="020B0604030504040204" pitchFamily="34" charset="0"/>
              </a:rPr>
              <a:t> Survival </a:t>
            </a:r>
            <a:r>
              <a:rPr lang="nl-BE" sz="1500" b="0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  <a:r>
              <a:rPr lang="nl-BE" sz="1500" b="0" baseline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500" b="0" baseline="0" dirty="0" err="1">
                <a:latin typeface="Verdana" panose="020B0604030504040204" pitchFamily="34" charset="0"/>
                <a:ea typeface="Verdana" panose="020B0604030504040204" pitchFamily="34" charset="0"/>
              </a:rPr>
              <a:t>pTNM</a:t>
            </a:r>
            <a:r>
              <a:rPr lang="nl-BE" sz="1500" b="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nl-BE" sz="1500" b="0" baseline="0" dirty="0">
                <a:latin typeface="Verdana" panose="020B0604030504040204" pitchFamily="34" charset="0"/>
                <a:ea typeface="Verdana" panose="020B0604030504040204" pitchFamily="34" charset="0"/>
              </a:rPr>
              <a:t> Belgium, 2004-2016</a:t>
            </a:r>
            <a:endParaRPr lang="nl-BE" sz="1500" b="0" dirty="0"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090568889715182"/>
          <c:y val="2.2598870056497175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'Figuren BVG'!$J$4</c:f>
              <c:strCache>
                <c:ptCount val="1"/>
                <c:pt idx="0">
                  <c:v>pT2 N0 M0</c:v>
                </c:pt>
              </c:strCache>
            </c:strRef>
          </c:tx>
          <c:marker>
            <c:symbol val="none"/>
          </c:marker>
          <c:cat>
            <c:strRef>
              <c:f>'Figuren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'Figuren BVG'!$K$4:$U$4</c:f>
              <c:numCache>
                <c:formatCode>0.00%</c:formatCode>
                <c:ptCount val="11"/>
                <c:pt idx="0">
                  <c:v>1</c:v>
                </c:pt>
                <c:pt idx="1">
                  <c:v>1.0002709384223063</c:v>
                </c:pt>
                <c:pt idx="2">
                  <c:v>1.0021893680177159</c:v>
                </c:pt>
                <c:pt idx="3">
                  <c:v>1.0080188250137205</c:v>
                </c:pt>
                <c:pt idx="4">
                  <c:v>1.01574613636088</c:v>
                </c:pt>
                <c:pt idx="5">
                  <c:v>1.022534423426398</c:v>
                </c:pt>
                <c:pt idx="6">
                  <c:v>1.0292187894435854</c:v>
                </c:pt>
                <c:pt idx="7">
                  <c:v>1.0375160426717611</c:v>
                </c:pt>
                <c:pt idx="8">
                  <c:v>1.0449137840537319</c:v>
                </c:pt>
                <c:pt idx="9">
                  <c:v>1.0556465106892372</c:v>
                </c:pt>
                <c:pt idx="10">
                  <c:v>1.0652796535436988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6C-479A-8217-DBBBE775DE5E}"/>
            </c:ext>
          </c:extLst>
        </c:ser>
        <c:ser>
          <c:idx val="1"/>
          <c:order val="1"/>
          <c:tx>
            <c:strRef>
              <c:f>'Figuren BVG'!$J$5</c:f>
              <c:strCache>
                <c:ptCount val="1"/>
                <c:pt idx="0">
                  <c:v>pT3 N0 M0</c:v>
                </c:pt>
              </c:strCache>
            </c:strRef>
          </c:tx>
          <c:marker>
            <c:symbol val="none"/>
          </c:marker>
          <c:cat>
            <c:strRef>
              <c:f>'Figuren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'Figuren BVG'!$K$5:$U$5</c:f>
              <c:numCache>
                <c:formatCode>0.00%</c:formatCode>
                <c:ptCount val="11"/>
                <c:pt idx="0">
                  <c:v>1</c:v>
                </c:pt>
                <c:pt idx="1">
                  <c:v>1.0059064448865522</c:v>
                </c:pt>
                <c:pt idx="2">
                  <c:v>1.0118327772457558</c:v>
                </c:pt>
                <c:pt idx="3">
                  <c:v>1.0135891395482808</c:v>
                </c:pt>
                <c:pt idx="4">
                  <c:v>1.0094678559242216</c:v>
                </c:pt>
                <c:pt idx="5">
                  <c:v>1.0075509111124281</c:v>
                </c:pt>
                <c:pt idx="6">
                  <c:v>1.0056310288516161</c:v>
                </c:pt>
                <c:pt idx="7">
                  <c:v>1.0019668856008144</c:v>
                </c:pt>
                <c:pt idx="8">
                  <c:v>1.0006535613140299</c:v>
                </c:pt>
                <c:pt idx="9">
                  <c:v>1.0027342582318144</c:v>
                </c:pt>
                <c:pt idx="10">
                  <c:v>1.0065322592310399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6C-479A-8217-DBBBE775DE5E}"/>
            </c:ext>
          </c:extLst>
        </c:ser>
        <c:ser>
          <c:idx val="2"/>
          <c:order val="2"/>
          <c:tx>
            <c:strRef>
              <c:f>'Figuren BVG'!$J$6</c:f>
              <c:strCache>
                <c:ptCount val="1"/>
                <c:pt idx="0">
                  <c:v>pT4 N0 M0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strRef>
              <c:f>'Figuren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'Figuren BVG'!$K$6:$U$6</c:f>
              <c:numCache>
                <c:formatCode>0.00%</c:formatCode>
                <c:ptCount val="11"/>
                <c:pt idx="0">
                  <c:v>1</c:v>
                </c:pt>
                <c:pt idx="1">
                  <c:v>0.91485393257689429</c:v>
                </c:pt>
                <c:pt idx="2">
                  <c:v>0.8545617952715916</c:v>
                </c:pt>
                <c:pt idx="3">
                  <c:v>0.78880353507281153</c:v>
                </c:pt>
                <c:pt idx="4">
                  <c:v>0.75645251376993272</c:v>
                </c:pt>
                <c:pt idx="5">
                  <c:v>0.7407742942941008</c:v>
                </c:pt>
                <c:pt idx="6">
                  <c:v>0.70846011578430523</c:v>
                </c:pt>
                <c:pt idx="7">
                  <c:v>0.69222223091405266</c:v>
                </c:pt>
                <c:pt idx="8">
                  <c:v>0.70580061693203877</c:v>
                </c:pt>
                <c:pt idx="9">
                  <c:v>0.66679861628724824</c:v>
                </c:pt>
                <c:pt idx="10">
                  <c:v>0.64226214499693168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6C-479A-8217-DBBBE775DE5E}"/>
            </c:ext>
          </c:extLst>
        </c:ser>
        <c:ser>
          <c:idx val="3"/>
          <c:order val="3"/>
          <c:tx>
            <c:strRef>
              <c:f>'Figuren BVG'!$J$7</c:f>
              <c:strCache>
                <c:ptCount val="1"/>
                <c:pt idx="0">
                  <c:v>pN1 M0 anyT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strRef>
              <c:f>'Figuren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'Figuren BVG'!$K$7:$U$7</c:f>
              <c:numCache>
                <c:formatCode>0.00%</c:formatCode>
                <c:ptCount val="11"/>
                <c:pt idx="0">
                  <c:v>1</c:v>
                </c:pt>
                <c:pt idx="1">
                  <c:v>1.0052324688358314</c:v>
                </c:pt>
                <c:pt idx="2">
                  <c:v>0.99063521288641276</c:v>
                </c:pt>
                <c:pt idx="3">
                  <c:v>0.97148092228593108</c:v>
                </c:pt>
                <c:pt idx="4">
                  <c:v>0.94726524691705194</c:v>
                </c:pt>
                <c:pt idx="5">
                  <c:v>0.93234963530394688</c:v>
                </c:pt>
                <c:pt idx="6">
                  <c:v>0.89743918918081877</c:v>
                </c:pt>
                <c:pt idx="7">
                  <c:v>0.865410835055477</c:v>
                </c:pt>
                <c:pt idx="8">
                  <c:v>0.83767268365984404</c:v>
                </c:pt>
                <c:pt idx="9">
                  <c:v>0.81729695251982404</c:v>
                </c:pt>
                <c:pt idx="10">
                  <c:v>0.76205131813109372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6C-479A-8217-DBBBE775DE5E}"/>
            </c:ext>
          </c:extLst>
        </c:ser>
        <c:ser>
          <c:idx val="4"/>
          <c:order val="4"/>
          <c:tx>
            <c:strRef>
              <c:f>'Figuren BVG'!$J$8</c:f>
              <c:strCache>
                <c:ptCount val="1"/>
                <c:pt idx="0">
                  <c:v>anyT anyN M1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'Figuren BVG'!$K$3:$U$3</c:f>
              <c:strCach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strCache>
            </c:strRef>
          </c:cat>
          <c:val>
            <c:numRef>
              <c:f>'Figuren BVG'!$K$8:$U$8</c:f>
              <c:numCache>
                <c:formatCode>0.00%</c:formatCode>
                <c:ptCount val="11"/>
                <c:pt idx="0">
                  <c:v>1</c:v>
                </c:pt>
                <c:pt idx="1">
                  <c:v>0.80924325039081046</c:v>
                </c:pt>
                <c:pt idx="2">
                  <c:v>0.62699477456479957</c:v>
                </c:pt>
                <c:pt idx="3">
                  <c:v>0.48866281055231819</c:v>
                </c:pt>
                <c:pt idx="4">
                  <c:v>0.39690284756545208</c:v>
                </c:pt>
                <c:pt idx="5">
                  <c:v>0.34112235485588177</c:v>
                </c:pt>
                <c:pt idx="6">
                  <c:v>0.28021240615898751</c:v>
                </c:pt>
                <c:pt idx="7">
                  <c:v>0.26791883329675936</c:v>
                </c:pt>
                <c:pt idx="8">
                  <c:v>0.24754155487200882</c:v>
                </c:pt>
                <c:pt idx="9">
                  <c:v>0.20201093525222116</c:v>
                </c:pt>
                <c:pt idx="10">
                  <c:v>0.1936901434241188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6C-479A-8217-DBBBE775D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8703744"/>
        <c:axId val="268650752"/>
      </c:lineChart>
      <c:catAx>
        <c:axId val="268703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r>
                  <a:rPr lang="nl-BE" sz="1200">
                    <a:latin typeface="Verdana" panose="020B0604030504040204" pitchFamily="34" charset="0"/>
                    <a:ea typeface="Verdana" panose="020B0604030504040204" pitchFamily="34" charset="0"/>
                  </a:rPr>
                  <a:t>Time</a:t>
                </a:r>
                <a:r>
                  <a:rPr lang="nl-BE" sz="1200" baseline="0">
                    <a:latin typeface="Verdana" panose="020B0604030504040204" pitchFamily="34" charset="0"/>
                    <a:ea typeface="Verdana" panose="020B0604030504040204" pitchFamily="34" charset="0"/>
                  </a:rPr>
                  <a:t> (years)</a:t>
                </a:r>
                <a:endParaRPr lang="nl-BE" sz="12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268650752"/>
        <c:crosses val="autoZero"/>
        <c:auto val="1"/>
        <c:lblAlgn val="ctr"/>
        <c:lblOffset val="100"/>
        <c:noMultiLvlLbl val="0"/>
      </c:catAx>
      <c:valAx>
        <c:axId val="268650752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r>
                  <a:rPr lang="nl-BE" sz="1100" dirty="0" err="1">
                    <a:latin typeface="Verdana" panose="020B0604030504040204" pitchFamily="34" charset="0"/>
                    <a:ea typeface="Verdana" panose="020B0604030504040204" pitchFamily="34" charset="0"/>
                  </a:rPr>
                  <a:t>Relative</a:t>
                </a:r>
                <a:r>
                  <a:rPr lang="nl-BE" sz="11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Survival (%)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26870374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1.8352162778579345E-2"/>
          <c:y val="0.86126734158230223"/>
          <c:w val="0.95913858724826062"/>
          <c:h val="0.11936219836927164"/>
        </c:manualLayout>
      </c:layout>
      <c:overlay val="0"/>
      <c:txPr>
        <a:bodyPr/>
        <a:lstStyle/>
        <a:p>
          <a:pPr>
            <a:defRPr sz="1100">
              <a:latin typeface="Verdana" panose="020B0604030504040204" pitchFamily="34" charset="0"/>
              <a:ea typeface="Verdana" panose="020B0604030504040204" pitchFamily="34" charset="0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rgbClr val="FFFFFF"/>
    </a:solidFill>
    <a:ln w="6350">
      <a:solidFill>
        <a:srgbClr val="000000"/>
      </a:solidFill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1400"/>
              <a:t>Prostate Cancer</a:t>
            </a:r>
          </a:p>
          <a:p>
            <a:pPr>
              <a:defRPr sz="1400"/>
            </a:pPr>
            <a:r>
              <a:rPr lang="nl-BE" sz="1400"/>
              <a:t>10 year Relative Survival, Belgium, 2004-2016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E1C-4E8A-B965-C53DBDA1D6D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E1C-4E8A-B965-C53DBDA1D6D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E1C-4E8A-B965-C53DBDA1D6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'[Figuren_BVG_LvW.xlsx]pT2'!$A$5:$D$5</c:f>
                <c:numCache>
                  <c:formatCode>General</c:formatCode>
                  <c:ptCount val="4"/>
                  <c:pt idx="0">
                    <c:v>0.29999999999999716</c:v>
                  </c:pt>
                  <c:pt idx="1">
                    <c:v>2.2999999999999972</c:v>
                  </c:pt>
                  <c:pt idx="2">
                    <c:v>2.0999999999999943</c:v>
                  </c:pt>
                  <c:pt idx="3">
                    <c:v>0.90000000000000568</c:v>
                  </c:pt>
                </c:numCache>
              </c:numRef>
            </c:plus>
            <c:minus>
              <c:numRef>
                <c:f>'[Figuren_BVG_LvW.xlsx]pT2'!$A$6:$D$6</c:f>
                <c:numCache>
                  <c:formatCode>General</c:formatCode>
                  <c:ptCount val="4"/>
                  <c:pt idx="0">
                    <c:v>1.2999999999999972</c:v>
                  </c:pt>
                  <c:pt idx="1">
                    <c:v>1.5999999999999943</c:v>
                  </c:pt>
                  <c:pt idx="2">
                    <c:v>3.4000000000000057</c:v>
                  </c:pt>
                  <c:pt idx="3">
                    <c:v>0.79999999999999716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'[Figuren_BVG_LvW.xlsx]pT2'!$A$1:$D$1</c:f>
              <c:strCache>
                <c:ptCount val="4"/>
                <c:pt idx="0">
                  <c:v>pT2N0M0</c:v>
                </c:pt>
                <c:pt idx="1">
                  <c:v>pT2aN0M0</c:v>
                </c:pt>
                <c:pt idx="2">
                  <c:v>pT2bN0M0</c:v>
                </c:pt>
                <c:pt idx="3">
                  <c:v>pT2cN0M0</c:v>
                </c:pt>
              </c:strCache>
            </c:strRef>
          </c:cat>
          <c:val>
            <c:numRef>
              <c:f>'[Figuren_BVG_LvW.xlsx]pT2'!$A$2:$D$2</c:f>
              <c:numCache>
                <c:formatCode>General</c:formatCode>
                <c:ptCount val="4"/>
                <c:pt idx="0">
                  <c:v>107</c:v>
                </c:pt>
                <c:pt idx="1">
                  <c:v>101</c:v>
                </c:pt>
                <c:pt idx="2">
                  <c:v>106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1C-4E8A-B965-C53DBDA1D6D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3323904"/>
        <c:axId val="263518400"/>
      </c:barChart>
      <c:catAx>
        <c:axId val="163323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63518400"/>
        <c:crosses val="autoZero"/>
        <c:auto val="1"/>
        <c:lblAlgn val="ctr"/>
        <c:lblOffset val="100"/>
        <c:noMultiLvlLbl val="0"/>
      </c:catAx>
      <c:valAx>
        <c:axId val="2635184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Relative Survival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332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1400"/>
              <a:t>Prostate Cancer</a:t>
            </a:r>
          </a:p>
          <a:p>
            <a:pPr>
              <a:defRPr sz="1400"/>
            </a:pPr>
            <a:r>
              <a:rPr lang="nl-BE" sz="1400"/>
              <a:t>10 year Relative Survival, Belgium, 2004-2016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9E-4832-BCFF-541617208E9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89E-4832-BCFF-541617208E9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89E-4832-BCFF-541617208E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[Figuren_BVG_LvW.xlsx]Sheet1!$A$5:$D$5</c:f>
                <c:numCache>
                  <c:formatCode>General</c:formatCode>
                  <c:ptCount val="4"/>
                  <c:pt idx="0">
                    <c:v>1.0999999999999943</c:v>
                  </c:pt>
                  <c:pt idx="1">
                    <c:v>1.7999999999999972</c:v>
                  </c:pt>
                  <c:pt idx="2">
                    <c:v>3.9000000000000057</c:v>
                  </c:pt>
                  <c:pt idx="3">
                    <c:v>2.5</c:v>
                  </c:pt>
                </c:numCache>
              </c:numRef>
            </c:plus>
            <c:minus>
              <c:numRef>
                <c:f>[Figuren_BVG_LvW.xlsx]Sheet1!$A$6:$D$6</c:f>
                <c:numCache>
                  <c:formatCode>General</c:formatCode>
                  <c:ptCount val="4"/>
                  <c:pt idx="0">
                    <c:v>1.2000000000000028</c:v>
                  </c:pt>
                  <c:pt idx="1">
                    <c:v>2.7999999999999972</c:v>
                  </c:pt>
                  <c:pt idx="2">
                    <c:v>4.2999999999999972</c:v>
                  </c:pt>
                  <c:pt idx="3">
                    <c:v>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[Figuren_BVG_LvW.xlsx]Sheet1!$A$1:$D$1</c:f>
              <c:strCache>
                <c:ptCount val="4"/>
                <c:pt idx="0">
                  <c:v>cT2N0M0</c:v>
                </c:pt>
                <c:pt idx="1">
                  <c:v>cT2aN0M0</c:v>
                </c:pt>
                <c:pt idx="2">
                  <c:v>cT2bN0M0</c:v>
                </c:pt>
                <c:pt idx="3">
                  <c:v>cT2cN0M0</c:v>
                </c:pt>
              </c:strCache>
            </c:strRef>
          </c:cat>
          <c:val>
            <c:numRef>
              <c:f>[Figuren_BVG_LvW.xlsx]Sheet1!$A$2:$D$2</c:f>
              <c:numCache>
                <c:formatCode>General</c:formatCode>
                <c:ptCount val="4"/>
                <c:pt idx="0">
                  <c:v>104</c:v>
                </c:pt>
                <c:pt idx="1">
                  <c:v>110</c:v>
                </c:pt>
                <c:pt idx="2">
                  <c:v>103</c:v>
                </c:pt>
                <c:pt idx="3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9E-4832-BCFF-541617208E9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3323904"/>
        <c:axId val="263518400"/>
      </c:barChart>
      <c:catAx>
        <c:axId val="163323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63518400"/>
        <c:crosses val="autoZero"/>
        <c:auto val="1"/>
        <c:lblAlgn val="ctr"/>
        <c:lblOffset val="100"/>
        <c:noMultiLvlLbl val="0"/>
      </c:catAx>
      <c:valAx>
        <c:axId val="2635184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Relative Survival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332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1400"/>
              <a:t>Prostate Cancer</a:t>
            </a:r>
          </a:p>
          <a:p>
            <a:pPr>
              <a:defRPr sz="1400"/>
            </a:pPr>
            <a:r>
              <a:rPr lang="nl-BE" sz="1400"/>
              <a:t>10 year Relative Survival, Belgium, 2004-2016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54-43BB-A2DF-6303A8C0DCF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A54-43BB-A2DF-6303A8C0DCF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A54-43BB-A2DF-6303A8C0DCF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A54-43BB-A2DF-6303A8C0DC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'[Figuren_BVG_LvW.xlsx]cT1'!$A$5:$D$5</c:f>
                <c:numCache>
                  <c:formatCode>General</c:formatCode>
                  <c:ptCount val="4"/>
                  <c:pt idx="0">
                    <c:v>0.79999999999999716</c:v>
                  </c:pt>
                  <c:pt idx="1">
                    <c:v>2.9000000000000057</c:v>
                  </c:pt>
                  <c:pt idx="2">
                    <c:v>5.7000000000000028</c:v>
                  </c:pt>
                  <c:pt idx="3">
                    <c:v>0.90000000000000568</c:v>
                  </c:pt>
                </c:numCache>
              </c:numRef>
            </c:plus>
            <c:minus>
              <c:numRef>
                <c:f>'[Figuren_BVG_LvW.xlsx]cT1'!$A$6:$D$6</c:f>
                <c:numCache>
                  <c:formatCode>General</c:formatCode>
                  <c:ptCount val="4"/>
                  <c:pt idx="0">
                    <c:v>1.4000000000000057</c:v>
                  </c:pt>
                  <c:pt idx="1">
                    <c:v>3.7999999999999972</c:v>
                  </c:pt>
                  <c:pt idx="2">
                    <c:v>5</c:v>
                  </c:pt>
                  <c:pt idx="3">
                    <c:v>1.5999999999999943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'[Figuren_BVG_LvW.xlsx]cT1'!$A$1:$D$1</c:f>
              <c:strCache>
                <c:ptCount val="4"/>
                <c:pt idx="0">
                  <c:v>cT1N0M0</c:v>
                </c:pt>
                <c:pt idx="1">
                  <c:v>cT1aN0M0</c:v>
                </c:pt>
                <c:pt idx="2">
                  <c:v>cT1bN0M0</c:v>
                </c:pt>
                <c:pt idx="3">
                  <c:v>cT1cN0M0</c:v>
                </c:pt>
              </c:strCache>
            </c:strRef>
          </c:cat>
          <c:val>
            <c:numRef>
              <c:f>'[Figuren_BVG_LvW.xlsx]cT1'!$A$2:$D$2</c:f>
              <c:numCache>
                <c:formatCode>General</c:formatCode>
                <c:ptCount val="4"/>
                <c:pt idx="0">
                  <c:v>105</c:v>
                </c:pt>
                <c:pt idx="1">
                  <c:v>99</c:v>
                </c:pt>
                <c:pt idx="2">
                  <c:v>81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54-43BB-A2DF-6303A8C0DCF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3323904"/>
        <c:axId val="263518400"/>
      </c:barChart>
      <c:catAx>
        <c:axId val="163323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63518400"/>
        <c:crosses val="autoZero"/>
        <c:auto val="1"/>
        <c:lblAlgn val="ctr"/>
        <c:lblOffset val="100"/>
        <c:noMultiLvlLbl val="0"/>
      </c:catAx>
      <c:valAx>
        <c:axId val="2635184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BE"/>
                  <a:t>Relative Survival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332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0.23158</cdr:x>
      <cdr:y>0.90156</cdr:y>
    </cdr:from>
    <cdr:to>
      <cdr:x>0.56407</cdr:x>
      <cdr:y>0.97129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584176" y="3915645"/>
          <a:ext cx="2274466" cy="3028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l-BE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0.97786</cdr:x>
      <cdr:y>0.62078</cdr:y>
    </cdr:from>
    <cdr:to>
      <cdr:x>0.99936</cdr:x>
      <cdr:y>0.707</cdr:y>
    </cdr:to>
    <cdr:sp macro="" textlink="">
      <cdr:nvSpPr>
        <cdr:cNvPr id="3" name="Right Brace 2"/>
        <cdr:cNvSpPr/>
      </cdr:nvSpPr>
      <cdr:spPr>
        <a:xfrm xmlns:a="http://schemas.openxmlformats.org/drawingml/2006/main">
          <a:off x="6548469" y="2592350"/>
          <a:ext cx="144016" cy="360040"/>
        </a:xfrm>
        <a:prstGeom xmlns:a="http://schemas.openxmlformats.org/drawingml/2006/main" prst="rightBrace">
          <a:avLst/>
        </a:prstGeom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nl-NL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nl-B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727C59-E73C-4724-8A92-701C49178949}" type="datetime1">
              <a:rPr lang="en-US" altLang="nl-BE"/>
              <a:pPr/>
              <a:t>6/12/2019</a:t>
            </a:fld>
            <a:endParaRPr lang="nl-NL" alt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0736FC-4DD8-46CC-AA17-F9B0DB6887CC}" type="slidenum">
              <a:rPr lang="nl-NL" altLang="nl-BE"/>
              <a:pPr/>
              <a:t>‹#›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0C92BC-B6B7-4802-B467-E25901337F2B}" type="datetime1">
              <a:rPr lang="en-US" altLang="nl-BE"/>
              <a:pPr/>
              <a:t>6/12/2019</a:t>
            </a:fld>
            <a:endParaRPr lang="nl-NL" alt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noProof="0"/>
              <a:t>Klik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068A9D-1C6D-4C17-9425-4640FA30A460}" type="slidenum">
              <a:rPr lang="nl-NL" altLang="nl-BE"/>
              <a:pPr/>
              <a:t>‹#›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1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11383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cT2(NOS) N0M0 niet</a:t>
            </a:r>
            <a:r>
              <a:rPr lang="nl-BE" baseline="0" dirty="0"/>
              <a:t> weergegeven: N 11,212 pts;10y-RS 104%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/>
              <a:t>Z-test voor 2 onafhankelijke RS observaties gaf geen significant verschil </a:t>
            </a:r>
            <a:r>
              <a:rPr lang="nl-BE" baseline="0" dirty="0" err="1"/>
              <a:t>tss</a:t>
            </a:r>
            <a:r>
              <a:rPr lang="nl-BE" baseline="0" dirty="0"/>
              <a:t> cT2b-cT2c (p=1), maar wel </a:t>
            </a:r>
            <a:r>
              <a:rPr lang="nl-BE" baseline="0" dirty="0" err="1"/>
              <a:t>tss</a:t>
            </a:r>
            <a:r>
              <a:rPr lang="nl-BE" baseline="0" dirty="0"/>
              <a:t> cT2a-cT2c (p&lt;0,0001) en cT2a-cT2b (p=0,01839)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15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57278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cT1(NOS) N0M0 niet</a:t>
            </a:r>
            <a:r>
              <a:rPr lang="nl-BE" baseline="0" dirty="0"/>
              <a:t> weergegeven: N 4032 pts;10y-RS 104%</a:t>
            </a:r>
            <a:endParaRPr lang="nl-BE" dirty="0"/>
          </a:p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21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71628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Lancet referentie TNM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3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23743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4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2645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5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56228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Geneva" charset="0"/>
              <a:cs typeface="Genev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6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402872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Geneva" charset="0"/>
                <a:cs typeface="Geneva" charset="0"/>
              </a:rPr>
              <a:t>70.438/114.548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Geneva" charset="0"/>
                <a:cs typeface="Geneva" charset="0"/>
              </a:rPr>
              <a:t>bekende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Geneva" charset="0"/>
                <a:cs typeface="Geneva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Geneva" charset="0"/>
                <a:cs typeface="Geneva" charset="0"/>
              </a:rPr>
              <a:t>cTNM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Geneva" charset="0"/>
                <a:cs typeface="Geneva" charset="0"/>
              </a:rPr>
              <a:t>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Geneva" charset="0"/>
              <a:cs typeface="Genev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7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057185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11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74703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pT3N0M0</a:t>
            </a:r>
            <a:r>
              <a:rPr lang="nl-BE" baseline="0" dirty="0"/>
              <a:t> en pT2N0M0 beiden 10y RS 100%</a:t>
            </a:r>
          </a:p>
          <a:p>
            <a:r>
              <a:rPr lang="nl-BE" baseline="0" dirty="0"/>
              <a:t>pT4N0M0 </a:t>
            </a:r>
            <a:r>
              <a:rPr lang="nl-BE" baseline="0" dirty="0" err="1"/>
              <a:t>vs</a:t>
            </a:r>
            <a:r>
              <a:rPr lang="nl-BE" baseline="0" dirty="0"/>
              <a:t> pN1 wel significant verschillende groepen (p=0,013), maar toch nog grote gap met M1, daarom eerder logisch pT4N0M0 en pN1 samen te beschouwen dan pN1 en M1… 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12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537660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pT2(NOS) N0M0 niet</a:t>
            </a:r>
            <a:r>
              <a:rPr lang="nl-BE" baseline="0" dirty="0"/>
              <a:t> weergegeven: N 1904 pts;10y-RS 99%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/>
              <a:t>Z-test voor 2 onafhankelijke RS observaties gaf geen significant verschil </a:t>
            </a:r>
            <a:r>
              <a:rPr lang="nl-BE" baseline="0" dirty="0" err="1"/>
              <a:t>tss</a:t>
            </a:r>
            <a:r>
              <a:rPr lang="nl-BE" baseline="0" dirty="0"/>
              <a:t> pT2a-pT2b (p=0,0537) noch </a:t>
            </a:r>
            <a:r>
              <a:rPr lang="nl-BE" baseline="0" dirty="0" err="1"/>
              <a:t>tss</a:t>
            </a:r>
            <a:r>
              <a:rPr lang="nl-BE" baseline="0" dirty="0"/>
              <a:t> pT2b-pT2c (p=0,2), maar wel </a:t>
            </a:r>
            <a:r>
              <a:rPr lang="nl-BE" baseline="0" dirty="0" err="1"/>
              <a:t>tss</a:t>
            </a:r>
            <a:r>
              <a:rPr lang="nl-BE" baseline="0" dirty="0"/>
              <a:t> pT2a-pT2c (p&lt;0,0001)</a:t>
            </a:r>
            <a:endParaRPr lang="nl-BE" dirty="0"/>
          </a:p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0C92BC-B6B7-4802-B467-E25901337F2B}" type="datetime1">
              <a:rPr lang="en-US" altLang="nl-BE" smtClean="0"/>
              <a:pPr/>
              <a:t>6/12/2019</a:t>
            </a:fld>
            <a:endParaRPr lang="nl-NL" alt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68A9D-1C6D-4C17-9425-4640FA30A460}" type="slidenum">
              <a:rPr lang="nl-NL" altLang="nl-BE" smtClean="0"/>
              <a:pPr/>
              <a:t>14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98498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323528" y="1052736"/>
            <a:ext cx="8568952" cy="1584176"/>
          </a:xfrm>
        </p:spPr>
        <p:txBody>
          <a:bodyPr anchor="b"/>
          <a:lstStyle>
            <a:lvl1pPr algn="r">
              <a:defRPr sz="3200" baseline="0">
                <a:solidFill>
                  <a:srgbClr val="004C83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780928"/>
            <a:ext cx="8568952" cy="648072"/>
          </a:xfrm>
        </p:spPr>
        <p:txBody>
          <a:bodyPr/>
          <a:lstStyle>
            <a:lvl1pPr marL="0" indent="0" algn="r">
              <a:buFont typeface="Wingdings" charset="0"/>
              <a:buNone/>
              <a:defRPr sz="2000" b="1">
                <a:solidFill>
                  <a:srgbClr val="C5BF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5031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1116013" y="6181725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eaLnBrk="1" hangingPunct="1"/>
            <a:fld id="{380BACB1-1C56-4152-AEA7-254FA8815F10}" type="slidenum">
              <a:rPr lang="nl-NL" altLang="nl-BE" sz="1000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/>
              <a:t>‹#›</a:t>
            </a:fld>
            <a:endParaRPr lang="nl-NL" altLang="nl-BE" sz="1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6"/>
              </a:buClr>
              <a:defRPr/>
            </a:lvl3pPr>
            <a:lvl4pPr marL="1600200" indent="-228600">
              <a:buSzPct val="100000"/>
              <a:buFont typeface="Lucida Grande"/>
              <a:buChar char="-"/>
              <a:defRPr/>
            </a:lvl4pPr>
            <a:lvl5pPr marL="2171700" indent="-342900">
              <a:buClr>
                <a:srgbClr val="808080"/>
              </a:buClr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53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116013" y="6184900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eaLnBrk="1" hangingPunct="1"/>
            <a:fld id="{39203A3E-49CC-4BD1-8531-FF3D0AA1030F}" type="slidenum">
              <a:rPr lang="nl-NL" altLang="nl-BE" sz="1000">
                <a:solidFill>
                  <a:schemeClr val="bg1"/>
                </a:solidFill>
                <a:latin typeface="Verdana" panose="020B0604030504040204" pitchFamily="34" charset="0"/>
              </a:rPr>
              <a:pPr eaLnBrk="1" hangingPunct="1"/>
              <a:t>‹#›</a:t>
            </a:fld>
            <a:endParaRPr lang="nl-NL" altLang="nl-BE" sz="1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427168" cy="792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C5BF00"/>
              </a:buClr>
              <a:defRPr sz="2000"/>
            </a:lvl3pPr>
            <a:lvl4pPr marL="1600200" indent="-228600">
              <a:buClr>
                <a:srgbClr val="C5BF00"/>
              </a:buClr>
              <a:buSzPct val="100000"/>
              <a:buFont typeface="Lucida Grande"/>
              <a:buChar char="-"/>
              <a:defRPr sz="1800"/>
            </a:lvl4pPr>
            <a:lvl5pPr marL="2057400" indent="-228600">
              <a:buClr>
                <a:srgbClr val="808080"/>
              </a:buClr>
              <a:buFont typeface="Lucida Grande"/>
              <a:buChar char="-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C5BF00"/>
              </a:buClr>
              <a:defRPr sz="2000"/>
            </a:lvl3pPr>
            <a:lvl4pPr>
              <a:buClr>
                <a:srgbClr val="808080"/>
              </a:buClr>
              <a:defRPr sz="1800"/>
            </a:lvl4pPr>
            <a:lvl5pPr marL="2057400" indent="-228600">
              <a:buClr>
                <a:srgbClr val="808080"/>
              </a:buClr>
              <a:buFont typeface="Lucida Grande"/>
              <a:buChar char="-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208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836613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</a:t>
            </a: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773238"/>
            <a:ext cx="74279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+mj-lt"/>
          <a:ea typeface="+mj-ea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g"/><Relationship Id="rId26" Type="http://schemas.openxmlformats.org/officeDocument/2006/relationships/image" Target="../media/image43.jpeg"/><Relationship Id="rId39" Type="http://schemas.openxmlformats.org/officeDocument/2006/relationships/image" Target="../media/image52.png"/><Relationship Id="rId3" Type="http://schemas.openxmlformats.org/officeDocument/2006/relationships/image" Target="../media/image20.jpg"/><Relationship Id="rId21" Type="http://schemas.openxmlformats.org/officeDocument/2006/relationships/image" Target="../media/image38.jpg"/><Relationship Id="rId34" Type="http://schemas.openxmlformats.org/officeDocument/2006/relationships/image" Target="../media/image49.png"/><Relationship Id="rId42" Type="http://schemas.openxmlformats.org/officeDocument/2006/relationships/image" Target="../media/image54.JPG"/><Relationship Id="rId47" Type="http://schemas.openxmlformats.org/officeDocument/2006/relationships/image" Target="../media/image59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5" Type="http://schemas.openxmlformats.org/officeDocument/2006/relationships/image" Target="../media/image42.jpg"/><Relationship Id="rId33" Type="http://schemas.openxmlformats.org/officeDocument/2006/relationships/image" Target="../media/image48.PNG"/><Relationship Id="rId38" Type="http://schemas.openxmlformats.org/officeDocument/2006/relationships/image" Target="../media/image51.JPG"/><Relationship Id="rId46" Type="http://schemas.openxmlformats.org/officeDocument/2006/relationships/image" Target="../media/image58.png"/><Relationship Id="rId2" Type="http://schemas.openxmlformats.org/officeDocument/2006/relationships/image" Target="../media/image19.png"/><Relationship Id="rId16" Type="http://schemas.openxmlformats.org/officeDocument/2006/relationships/image" Target="../media/image33.jpg"/><Relationship Id="rId20" Type="http://schemas.openxmlformats.org/officeDocument/2006/relationships/image" Target="../media/image37.jpg"/><Relationship Id="rId29" Type="http://schemas.openxmlformats.org/officeDocument/2006/relationships/image" Target="../media/image45.png"/><Relationship Id="rId41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24" Type="http://schemas.openxmlformats.org/officeDocument/2006/relationships/image" Target="../media/image41.jpg"/><Relationship Id="rId32" Type="http://schemas.microsoft.com/office/2007/relationships/hdphoto" Target="../media/hdphoto2.wdp"/><Relationship Id="rId37" Type="http://schemas.microsoft.com/office/2007/relationships/hdphoto" Target="../media/hdphoto4.wdp"/><Relationship Id="rId40" Type="http://schemas.microsoft.com/office/2007/relationships/hdphoto" Target="../media/hdphoto5.wdp"/><Relationship Id="rId45" Type="http://schemas.openxmlformats.org/officeDocument/2006/relationships/image" Target="../media/image57.png"/><Relationship Id="rId5" Type="http://schemas.openxmlformats.org/officeDocument/2006/relationships/image" Target="../media/image22.jpg"/><Relationship Id="rId15" Type="http://schemas.openxmlformats.org/officeDocument/2006/relationships/image" Target="../media/image32.jpg"/><Relationship Id="rId23" Type="http://schemas.openxmlformats.org/officeDocument/2006/relationships/image" Target="../media/image40.jpg"/><Relationship Id="rId28" Type="http://schemas.microsoft.com/office/2007/relationships/hdphoto" Target="../media/hdphoto1.wdp"/><Relationship Id="rId36" Type="http://schemas.openxmlformats.org/officeDocument/2006/relationships/image" Target="../media/image50.png"/><Relationship Id="rId10" Type="http://schemas.openxmlformats.org/officeDocument/2006/relationships/image" Target="../media/image27.jpg"/><Relationship Id="rId19" Type="http://schemas.openxmlformats.org/officeDocument/2006/relationships/image" Target="../media/image36.jpg"/><Relationship Id="rId31" Type="http://schemas.openxmlformats.org/officeDocument/2006/relationships/image" Target="../media/image47.png"/><Relationship Id="rId44" Type="http://schemas.openxmlformats.org/officeDocument/2006/relationships/image" Target="../media/image56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Relationship Id="rId22" Type="http://schemas.openxmlformats.org/officeDocument/2006/relationships/image" Target="../media/image39.jpg"/><Relationship Id="rId27" Type="http://schemas.openxmlformats.org/officeDocument/2006/relationships/image" Target="../media/image44.png"/><Relationship Id="rId30" Type="http://schemas.openxmlformats.org/officeDocument/2006/relationships/image" Target="../media/image46.png"/><Relationship Id="rId35" Type="http://schemas.microsoft.com/office/2007/relationships/hdphoto" Target="../media/hdphoto3.wdp"/><Relationship Id="rId43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171627" y="1340768"/>
            <a:ext cx="8569325" cy="15843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defRPr/>
            </a:pPr>
            <a:r>
              <a:rPr lang="nl-NL" sz="2400" dirty="0" err="1"/>
              <a:t>Population</a:t>
            </a:r>
            <a:r>
              <a:rPr lang="nl-NL" sz="2400" dirty="0"/>
              <a:t> </a:t>
            </a:r>
            <a:r>
              <a:rPr lang="nl-NL" sz="2400" dirty="0" err="1"/>
              <a:t>Based</a:t>
            </a:r>
            <a:r>
              <a:rPr lang="nl-NL" sz="2400" dirty="0"/>
              <a:t> Cancer Registry Survival Data </a:t>
            </a:r>
            <a:r>
              <a:rPr lang="nl-NL" sz="2400" dirty="0" err="1"/>
              <a:t>argue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Subdivision</a:t>
            </a:r>
            <a:r>
              <a:rPr lang="nl-NL" sz="2400" dirty="0"/>
              <a:t> of TNM Stage III </a:t>
            </a:r>
            <a:r>
              <a:rPr lang="nl-NL" sz="2400" dirty="0" err="1"/>
              <a:t>Prostate</a:t>
            </a:r>
            <a:r>
              <a:rPr lang="nl-NL" sz="2400" dirty="0"/>
              <a:t> Cancer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Merging</a:t>
            </a:r>
            <a:r>
              <a:rPr lang="nl-NL" sz="2400" dirty="0"/>
              <a:t> cT2-Subcategories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95536" y="4845524"/>
            <a:ext cx="8569325" cy="6477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b="0" dirty="0">
                <a:solidFill>
                  <a:schemeClr val="bg1"/>
                </a:solidFill>
              </a:rPr>
              <a:t>Dr. Liesbet van Eycken</a:t>
            </a:r>
          </a:p>
        </p:txBody>
      </p:sp>
      <p:sp>
        <p:nvSpPr>
          <p:cNvPr id="4" name="Subtitel 2">
            <a:extLst>
              <a:ext uri="{FF2B5EF4-FFF2-40B4-BE49-F238E27FC236}">
                <a16:creationId xmlns:a16="http://schemas.microsoft.com/office/drawing/2014/main" id="{246C5A13-421A-4663-859A-8672C08CA817}"/>
              </a:ext>
            </a:extLst>
          </p:cNvPr>
          <p:cNvSpPr txBox="1">
            <a:spLocks/>
          </p:cNvSpPr>
          <p:nvPr/>
        </p:nvSpPr>
        <p:spPr bwMode="auto">
          <a:xfrm>
            <a:off x="334714" y="3105150"/>
            <a:ext cx="889248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None/>
              <a:defRPr sz="2000" b="1">
                <a:solidFill>
                  <a:srgbClr val="C5BF00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defRPr/>
            </a:pPr>
            <a:r>
              <a:rPr lang="nl-NL" sz="1800" kern="0">
                <a:solidFill>
                  <a:schemeClr val="tx1"/>
                </a:solidFill>
              </a:rPr>
              <a:t>NAACR- IACR, Combined Annual Conference </a:t>
            </a:r>
            <a:r>
              <a:rPr lang="nl-BE" sz="1800" kern="0">
                <a:solidFill>
                  <a:schemeClr val="tx1"/>
                </a:solidFill>
              </a:rPr>
              <a:t>June 9 – 13, 2</a:t>
            </a:r>
            <a:r>
              <a:rPr lang="nl-NL" sz="1800" kern="0">
                <a:solidFill>
                  <a:schemeClr val="tx1"/>
                </a:solidFill>
              </a:rPr>
              <a:t>019</a:t>
            </a:r>
            <a:endParaRPr lang="nl-NL" sz="1800" kern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CA5D8-EF22-4CCC-B563-210FA0968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3456"/>
            <a:ext cx="233666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ECB6E4-DFCA-472A-AFF1-7CB68BB0E1A2}"/>
              </a:ext>
            </a:extLst>
          </p:cNvPr>
          <p:cNvSpPr/>
          <p:nvPr/>
        </p:nvSpPr>
        <p:spPr>
          <a:xfrm>
            <a:off x="2336660" y="3462725"/>
            <a:ext cx="2811404" cy="3414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467544" y="188640"/>
            <a:ext cx="79928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sz="2400" kern="0" dirty="0"/>
              <a:t>1. </a:t>
            </a:r>
            <a:r>
              <a:rPr lang="nl-NL" sz="2400" kern="0" dirty="0" err="1"/>
              <a:t>Should</a:t>
            </a:r>
            <a:r>
              <a:rPr lang="nl-NL" sz="2400" kern="0" dirty="0"/>
              <a:t> we </a:t>
            </a:r>
            <a:r>
              <a:rPr lang="nl-NL" sz="2400" kern="0" dirty="0" err="1"/>
              <a:t>reconsider</a:t>
            </a:r>
            <a:r>
              <a:rPr lang="nl-NL" sz="2400" kern="0" dirty="0"/>
              <a:t> stage III in TNM8?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625691"/>
              </p:ext>
            </p:extLst>
          </p:nvPr>
        </p:nvGraphicFramePr>
        <p:xfrm>
          <a:off x="1331640" y="1412776"/>
          <a:ext cx="6984775" cy="410445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20105">
                  <a:extLst>
                    <a:ext uri="{9D8B030D-6E8A-4147-A177-3AD203B41FA5}">
                      <a16:colId xmlns:a16="http://schemas.microsoft.com/office/drawing/2014/main" val="3869289888"/>
                    </a:ext>
                  </a:extLst>
                </a:gridCol>
                <a:gridCol w="907572">
                  <a:extLst>
                    <a:ext uri="{9D8B030D-6E8A-4147-A177-3AD203B41FA5}">
                      <a16:colId xmlns:a16="http://schemas.microsoft.com/office/drawing/2014/main" val="2307424146"/>
                    </a:ext>
                  </a:extLst>
                </a:gridCol>
                <a:gridCol w="990078">
                  <a:extLst>
                    <a:ext uri="{9D8B030D-6E8A-4147-A177-3AD203B41FA5}">
                      <a16:colId xmlns:a16="http://schemas.microsoft.com/office/drawing/2014/main" val="734299030"/>
                    </a:ext>
                  </a:extLst>
                </a:gridCol>
                <a:gridCol w="773545">
                  <a:extLst>
                    <a:ext uri="{9D8B030D-6E8A-4147-A177-3AD203B41FA5}">
                      <a16:colId xmlns:a16="http://schemas.microsoft.com/office/drawing/2014/main" val="611138424"/>
                    </a:ext>
                  </a:extLst>
                </a:gridCol>
                <a:gridCol w="997825">
                  <a:extLst>
                    <a:ext uri="{9D8B030D-6E8A-4147-A177-3AD203B41FA5}">
                      <a16:colId xmlns:a16="http://schemas.microsoft.com/office/drawing/2014/main" val="161048275"/>
                    </a:ext>
                  </a:extLst>
                </a:gridCol>
                <a:gridCol w="997825">
                  <a:extLst>
                    <a:ext uri="{9D8B030D-6E8A-4147-A177-3AD203B41FA5}">
                      <a16:colId xmlns:a16="http://schemas.microsoft.com/office/drawing/2014/main" val="3624011545"/>
                    </a:ext>
                  </a:extLst>
                </a:gridCol>
                <a:gridCol w="997825">
                  <a:extLst>
                    <a:ext uri="{9D8B030D-6E8A-4147-A177-3AD203B41FA5}">
                      <a16:colId xmlns:a16="http://schemas.microsoft.com/office/drawing/2014/main" val="513737883"/>
                    </a:ext>
                  </a:extLst>
                </a:gridCol>
              </a:tblGrid>
              <a:tr h="449888">
                <a:tc gridSpan="7"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chemeClr val="tx1"/>
                          </a:solidFill>
                        </a:rPr>
                        <a:t>TNM Stage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960401"/>
                  </a:ext>
                </a:extLst>
              </a:tr>
              <a:tr h="449888"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l-BE" sz="1800" dirty="0"/>
                        <a:t>TNM7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l-BE" sz="1800" dirty="0"/>
                        <a:t>TNM8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058070"/>
                  </a:ext>
                </a:extLst>
              </a:tr>
              <a:tr h="702565">
                <a:tc>
                  <a:txBody>
                    <a:bodyPr/>
                    <a:lstStyle/>
                    <a:p>
                      <a:r>
                        <a:rPr lang="nl-BE" sz="1800" dirty="0"/>
                        <a:t>Stage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T1 T2a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T1 T2a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083266"/>
                  </a:ext>
                </a:extLst>
              </a:tr>
              <a:tr h="702565">
                <a:tc>
                  <a:txBody>
                    <a:bodyPr/>
                    <a:lstStyle/>
                    <a:p>
                      <a:r>
                        <a:rPr lang="nl-BE" sz="1800" dirty="0"/>
                        <a:t>Stage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T2b T2c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T2b T2c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179977"/>
                  </a:ext>
                </a:extLst>
              </a:tr>
              <a:tr h="449888">
                <a:tc>
                  <a:txBody>
                    <a:bodyPr/>
                    <a:lstStyle/>
                    <a:p>
                      <a:r>
                        <a:rPr lang="nl-BE" sz="1800" dirty="0"/>
                        <a:t>Stage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T3, T4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337543"/>
                  </a:ext>
                </a:extLst>
              </a:tr>
              <a:tr h="449888">
                <a:tc>
                  <a:txBody>
                    <a:bodyPr/>
                    <a:lstStyle/>
                    <a:p>
                      <a:r>
                        <a:rPr lang="nl-BE" sz="1800" dirty="0"/>
                        <a:t>Stage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 err="1"/>
                        <a:t>Any</a:t>
                      </a:r>
                      <a:r>
                        <a:rPr lang="nl-BE" sz="1800" dirty="0"/>
                        <a:t>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23832"/>
                  </a:ext>
                </a:extLst>
              </a:tr>
              <a:tr h="449888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 err="1"/>
                        <a:t>Any</a:t>
                      </a:r>
                      <a:r>
                        <a:rPr lang="nl-BE" sz="1800" dirty="0"/>
                        <a:t>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 err="1"/>
                        <a:t>Any</a:t>
                      </a:r>
                      <a:r>
                        <a:rPr lang="nl-BE" sz="1800" dirty="0"/>
                        <a:t>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 err="1"/>
                        <a:t>Any</a:t>
                      </a:r>
                      <a:r>
                        <a:rPr lang="nl-BE" sz="1800" dirty="0"/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095969"/>
                  </a:ext>
                </a:extLst>
              </a:tr>
              <a:tr h="449888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 err="1"/>
                        <a:t>Any</a:t>
                      </a:r>
                      <a:r>
                        <a:rPr lang="nl-BE" sz="1800" dirty="0"/>
                        <a:t>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 err="1"/>
                        <a:t>Any</a:t>
                      </a:r>
                      <a:r>
                        <a:rPr lang="nl-BE" sz="1800" dirty="0"/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M1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90097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331639" y="3717676"/>
            <a:ext cx="6984775" cy="431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31840" y="4005063"/>
            <a:ext cx="2304256" cy="28803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395536" y="332656"/>
            <a:ext cx="8676456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sz="2400" kern="0" dirty="0"/>
              <a:t>1. </a:t>
            </a:r>
            <a:r>
              <a:rPr lang="nl-NL" sz="2400" kern="0" dirty="0" err="1"/>
              <a:t>Results</a:t>
            </a:r>
            <a:r>
              <a:rPr lang="nl-NL" sz="2400" kern="0" dirty="0"/>
              <a:t>: </a:t>
            </a:r>
            <a:r>
              <a:rPr lang="nl-NL" sz="2400" kern="0" dirty="0" err="1"/>
              <a:t>reconsider</a:t>
            </a:r>
            <a:r>
              <a:rPr lang="nl-NL" sz="2400" kern="0" dirty="0"/>
              <a:t> stage III in UICC TNM8?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479497"/>
              </p:ext>
            </p:extLst>
          </p:nvPr>
        </p:nvGraphicFramePr>
        <p:xfrm>
          <a:off x="611560" y="1053381"/>
          <a:ext cx="6840760" cy="4343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7308304" y="2228206"/>
            <a:ext cx="0" cy="792088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FA3CE25-B74E-4E10-80A7-52DAB31B55FF}"/>
              </a:ext>
            </a:extLst>
          </p:cNvPr>
          <p:cNvSpPr/>
          <p:nvPr/>
        </p:nvSpPr>
        <p:spPr>
          <a:xfrm>
            <a:off x="827584" y="1700808"/>
            <a:ext cx="662472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7D392-7D49-4DC3-8308-F340DE44DE73}"/>
              </a:ext>
            </a:extLst>
          </p:cNvPr>
          <p:cNvSpPr txBox="1"/>
          <p:nvPr/>
        </p:nvSpPr>
        <p:spPr>
          <a:xfrm>
            <a:off x="7452308" y="1889652"/>
            <a:ext cx="1296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pT2N0M0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pT3N0M0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pN1M0</a:t>
            </a:r>
          </a:p>
          <a:p>
            <a:r>
              <a:rPr lang="en-US" sz="1600" dirty="0">
                <a:solidFill>
                  <a:srgbClr val="FFC000"/>
                </a:solidFill>
              </a:rPr>
              <a:t>pT4N0M0</a:t>
            </a:r>
          </a:p>
          <a:p>
            <a:endParaRPr lang="en-US" sz="1600" dirty="0">
              <a:solidFill>
                <a:srgbClr val="FFC000"/>
              </a:solidFill>
            </a:endParaRPr>
          </a:p>
          <a:p>
            <a:endParaRPr lang="en-US" sz="1600" dirty="0">
              <a:solidFill>
                <a:srgbClr val="FFC000"/>
              </a:solidFill>
            </a:endParaRPr>
          </a:p>
          <a:p>
            <a:endParaRPr lang="en-US" sz="1600" dirty="0">
              <a:solidFill>
                <a:srgbClr val="FFC000"/>
              </a:solidFill>
            </a:endParaRPr>
          </a:p>
          <a:p>
            <a:r>
              <a:rPr lang="en-US" sz="1600" dirty="0">
                <a:solidFill>
                  <a:srgbClr val="7030A0"/>
                </a:solidFill>
              </a:rPr>
              <a:t>M1</a:t>
            </a:r>
            <a:endParaRPr lang="nl-BE" sz="16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1D1398-2EFD-4807-8A83-01AE60458AD8}"/>
              </a:ext>
            </a:extLst>
          </p:cNvPr>
          <p:cNvCxnSpPr>
            <a:cxnSpLocks/>
          </p:cNvCxnSpPr>
          <p:nvPr/>
        </p:nvCxnSpPr>
        <p:spPr>
          <a:xfrm flipV="1">
            <a:off x="4283968" y="2228206"/>
            <a:ext cx="0" cy="552722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4E70B4-30CD-432A-9445-ABF508B294D3}"/>
              </a:ext>
            </a:extLst>
          </p:cNvPr>
          <p:cNvSpPr txBox="1"/>
          <p:nvPr/>
        </p:nvSpPr>
        <p:spPr>
          <a:xfrm>
            <a:off x="2633239" y="5316186"/>
            <a:ext cx="1728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Stage III</a:t>
            </a:r>
            <a:endParaRPr lang="nl-BE" sz="2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EF7169-AEA1-4DF1-A5C3-B06932489E03}"/>
              </a:ext>
            </a:extLst>
          </p:cNvPr>
          <p:cNvSpPr txBox="1"/>
          <p:nvPr/>
        </p:nvSpPr>
        <p:spPr>
          <a:xfrm>
            <a:off x="5292080" y="5330467"/>
            <a:ext cx="1728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Stage IV</a:t>
            </a:r>
            <a:endParaRPr 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996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92888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sz="2400" dirty="0"/>
              <a:t>1. </a:t>
            </a:r>
            <a:r>
              <a:rPr lang="nl-NL" sz="2400" dirty="0" err="1"/>
              <a:t>Should</a:t>
            </a:r>
            <a:r>
              <a:rPr lang="nl-NL" sz="2400" dirty="0"/>
              <a:t> we </a:t>
            </a:r>
            <a:r>
              <a:rPr lang="nl-NL" sz="2400" dirty="0" err="1"/>
              <a:t>reconsider</a:t>
            </a:r>
            <a:r>
              <a:rPr lang="nl-NL" sz="2400" dirty="0"/>
              <a:t> stage III in TNM8?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Relative</a:t>
            </a:r>
            <a:r>
              <a:rPr lang="nl-NL" dirty="0"/>
              <a:t> survival data pT3N0M0 </a:t>
            </a:r>
            <a:r>
              <a:rPr lang="nl-NL" dirty="0" err="1"/>
              <a:t>and</a:t>
            </a:r>
            <a:r>
              <a:rPr lang="nl-NL" dirty="0"/>
              <a:t> pT4N0M0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/>
              <a:t>T3N0M0 </a:t>
            </a:r>
            <a:r>
              <a:rPr lang="nl-NL" dirty="0" err="1">
                <a:latin typeface="+mj-lt"/>
              </a:rPr>
              <a:t>prognostically</a:t>
            </a:r>
            <a:r>
              <a:rPr lang="nl-NL" dirty="0">
                <a:latin typeface="+mj-lt"/>
              </a:rPr>
              <a:t> </a:t>
            </a:r>
            <a:r>
              <a:rPr lang="nl-NL" dirty="0">
                <a:latin typeface="+mj-lt"/>
                <a:cs typeface="Calibri" panose="020F0502020204030204" pitchFamily="34" charset="0"/>
              </a:rPr>
              <a:t>~ T2N0M0 (10yRS 100%)</a:t>
            </a:r>
          </a:p>
          <a:p>
            <a:pPr lvl="2">
              <a:buFont typeface="Wingdings" charset="0"/>
              <a:buChar char="§"/>
              <a:defRPr/>
            </a:pPr>
            <a:r>
              <a:rPr lang="nl-NL" dirty="0">
                <a:latin typeface="+mj-lt"/>
                <a:cs typeface="Calibri" panose="020F0502020204030204" pitchFamily="34" charset="0"/>
              </a:rPr>
              <a:t>re-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classify</a:t>
            </a:r>
            <a:r>
              <a:rPr lang="nl-NL" dirty="0">
                <a:latin typeface="+mj-lt"/>
                <a:cs typeface="Calibri" panose="020F0502020204030204" pitchFamily="34" charset="0"/>
              </a:rPr>
              <a:t> T3N0M0 as stage II?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>
                <a:latin typeface="+mj-lt"/>
                <a:cs typeface="Calibri" panose="020F0502020204030204" pitchFamily="34" charset="0"/>
              </a:rPr>
              <a:t>T4N0M0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prognostically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>
                <a:cs typeface="Calibri" panose="020F0502020204030204" pitchFamily="34" charset="0"/>
              </a:rPr>
              <a:t>~ pN1M0 (p=0.013) </a:t>
            </a:r>
          </a:p>
          <a:p>
            <a:pPr lvl="2">
              <a:buFont typeface="Wingdings" charset="0"/>
              <a:buChar char="§"/>
              <a:defRPr/>
            </a:pPr>
            <a:r>
              <a:rPr lang="nl-NL" dirty="0">
                <a:cs typeface="Calibri" panose="020F0502020204030204" pitchFamily="34" charset="0"/>
              </a:rPr>
              <a:t>re-</a:t>
            </a:r>
            <a:r>
              <a:rPr lang="nl-NL" dirty="0" err="1">
                <a:cs typeface="Calibri" panose="020F0502020204030204" pitchFamily="34" charset="0"/>
              </a:rPr>
              <a:t>classify</a:t>
            </a:r>
            <a:r>
              <a:rPr lang="nl-NL" dirty="0">
                <a:cs typeface="Calibri" panose="020F0502020204030204" pitchFamily="34" charset="0"/>
              </a:rPr>
              <a:t> T4N0M0 as stage IV?</a:t>
            </a:r>
          </a:p>
          <a:p>
            <a:pPr lvl="2">
              <a:buFont typeface="Wingdings" charset="0"/>
              <a:buChar char="§"/>
              <a:defRPr/>
            </a:pPr>
            <a:r>
              <a:rPr lang="nl-NL" dirty="0">
                <a:cs typeface="Calibri" panose="020F0502020204030204" pitchFamily="34" charset="0"/>
              </a:rPr>
              <a:t>or…re-</a:t>
            </a:r>
            <a:r>
              <a:rPr lang="nl-NL" dirty="0" err="1">
                <a:cs typeface="Calibri" panose="020F0502020204030204" pitchFamily="34" charset="0"/>
              </a:rPr>
              <a:t>define</a:t>
            </a:r>
            <a:r>
              <a:rPr lang="nl-NL" dirty="0">
                <a:cs typeface="Calibri" panose="020F0502020204030204" pitchFamily="34" charset="0"/>
              </a:rPr>
              <a:t> stage III: T4N0M0, </a:t>
            </a:r>
            <a:r>
              <a:rPr lang="nl-NL" dirty="0" err="1">
                <a:cs typeface="Calibri" panose="020F0502020204030204" pitchFamily="34" charset="0"/>
              </a:rPr>
              <a:t>AnyT</a:t>
            </a:r>
            <a:r>
              <a:rPr lang="nl-NL" dirty="0">
                <a:cs typeface="Calibri" panose="020F0502020204030204" pitchFamily="34" charset="0"/>
              </a:rPr>
              <a:t> N1M0?</a:t>
            </a:r>
          </a:p>
          <a:p>
            <a:pPr lvl="2">
              <a:buFont typeface="Wingdings" charset="0"/>
              <a:buChar char="§"/>
              <a:defRPr/>
            </a:pPr>
            <a:r>
              <a:rPr lang="nl-NL" dirty="0" err="1">
                <a:cs typeface="Calibri" panose="020F0502020204030204" pitchFamily="34" charset="0"/>
              </a:rPr>
              <a:t>And</a:t>
            </a:r>
            <a:r>
              <a:rPr lang="nl-NL" dirty="0">
                <a:cs typeface="Calibri" panose="020F0502020204030204" pitchFamily="34" charset="0"/>
              </a:rPr>
              <a:t> keep M1 as Stage IV</a:t>
            </a:r>
          </a:p>
          <a:p>
            <a:pPr lvl="1">
              <a:buFont typeface="Wingdings" charset="0"/>
              <a:buChar char="§"/>
              <a:defRPr/>
            </a:pPr>
            <a:endParaRPr lang="nl-NL" dirty="0">
              <a:latin typeface="+mj-lt"/>
            </a:endParaRPr>
          </a:p>
          <a:p>
            <a:pPr marL="0" indent="0">
              <a:buNone/>
              <a:defRPr/>
            </a:pPr>
            <a:r>
              <a:rPr lang="nl-NL" dirty="0"/>
              <a:t> </a:t>
            </a:r>
          </a:p>
        </p:txBody>
      </p:sp>
      <p:graphicFrame>
        <p:nvGraphicFramePr>
          <p:cNvPr id="5" name="Chart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708171"/>
              </p:ext>
            </p:extLst>
          </p:nvPr>
        </p:nvGraphicFramePr>
        <p:xfrm>
          <a:off x="539552" y="1535678"/>
          <a:ext cx="6696744" cy="4175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ight Brace 5"/>
          <p:cNvSpPr/>
          <p:nvPr/>
        </p:nvSpPr>
        <p:spPr>
          <a:xfrm>
            <a:off x="7164288" y="2420888"/>
            <a:ext cx="144016" cy="360040"/>
          </a:xfrm>
          <a:prstGeom prst="rightBrac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ight Brace 6"/>
          <p:cNvSpPr/>
          <p:nvPr/>
        </p:nvSpPr>
        <p:spPr>
          <a:xfrm>
            <a:off x="7164288" y="3140968"/>
            <a:ext cx="144016" cy="360040"/>
          </a:xfrm>
          <a:prstGeom prst="rightBrac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66BE4-D156-4790-BBAE-698BFD088F65}"/>
              </a:ext>
            </a:extLst>
          </p:cNvPr>
          <p:cNvSpPr txBox="1"/>
          <p:nvPr/>
        </p:nvSpPr>
        <p:spPr>
          <a:xfrm>
            <a:off x="7524328" y="2420888"/>
            <a:ext cx="1619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Stage II</a:t>
            </a:r>
          </a:p>
          <a:p>
            <a:endParaRPr lang="en-US" sz="2000" dirty="0"/>
          </a:p>
          <a:p>
            <a:r>
              <a:rPr lang="en-US" sz="2000" dirty="0"/>
              <a:t>Stage III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Stage IV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42299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B4FC-FB64-4248-8E31-D6CF28EF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805730"/>
            <a:ext cx="7427912" cy="720725"/>
          </a:xfrm>
        </p:spPr>
        <p:txBody>
          <a:bodyPr/>
          <a:lstStyle/>
          <a:p>
            <a:r>
              <a:rPr lang="en-US" dirty="0"/>
              <a:t>Grade group</a:t>
            </a:r>
            <a:endParaRPr lang="nl-B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38AD35-9A2E-44BC-8771-EB523E304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517359"/>
              </p:ext>
            </p:extLst>
          </p:nvPr>
        </p:nvGraphicFramePr>
        <p:xfrm>
          <a:off x="899592" y="1916832"/>
          <a:ext cx="7644608" cy="3775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5630">
                  <a:extLst>
                    <a:ext uri="{9D8B030D-6E8A-4147-A177-3AD203B41FA5}">
                      <a16:colId xmlns:a16="http://schemas.microsoft.com/office/drawing/2014/main" val="1000693069"/>
                    </a:ext>
                  </a:extLst>
                </a:gridCol>
                <a:gridCol w="1516458">
                  <a:extLst>
                    <a:ext uri="{9D8B030D-6E8A-4147-A177-3AD203B41FA5}">
                      <a16:colId xmlns:a16="http://schemas.microsoft.com/office/drawing/2014/main" val="29910435"/>
                    </a:ext>
                  </a:extLst>
                </a:gridCol>
                <a:gridCol w="2376360">
                  <a:extLst>
                    <a:ext uri="{9D8B030D-6E8A-4147-A177-3AD203B41FA5}">
                      <a16:colId xmlns:a16="http://schemas.microsoft.com/office/drawing/2014/main" val="3215708902"/>
                    </a:ext>
                  </a:extLst>
                </a:gridCol>
                <a:gridCol w="2526160">
                  <a:extLst>
                    <a:ext uri="{9D8B030D-6E8A-4147-A177-3AD203B41FA5}">
                      <a16:colId xmlns:a16="http://schemas.microsoft.com/office/drawing/2014/main" val="2761986091"/>
                    </a:ext>
                  </a:extLst>
                </a:gridCol>
              </a:tblGrid>
              <a:tr h="544793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b="1" u="none" strike="noStrike" dirty="0">
                          <a:effectLst/>
                        </a:rPr>
                        <a:t>Grade </a:t>
                      </a:r>
                      <a:r>
                        <a:rPr lang="nl-BE" sz="1600" b="1" u="none" strike="noStrike" dirty="0" err="1">
                          <a:effectLst/>
                        </a:rPr>
                        <a:t>group</a:t>
                      </a:r>
                      <a:endParaRPr lang="nl-BE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b="1" u="none" strike="noStrike" dirty="0">
                          <a:effectLst/>
                        </a:rPr>
                        <a:t>5-year rel. survival</a:t>
                      </a:r>
                      <a:endParaRPr lang="nl-BE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b="1" u="none" strike="noStrike" dirty="0">
                          <a:effectLst/>
                        </a:rPr>
                        <a:t>10-year rel. survival</a:t>
                      </a:r>
                      <a:endParaRPr lang="nl-BE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08305722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1" u="none" strike="noStrike" dirty="0">
                          <a:effectLst/>
                        </a:rPr>
                        <a:t>pT2N0M0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1-3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&gt;100%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&gt;100%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84066250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4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&gt;100%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&gt;100%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09578576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5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92%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88%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88022598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1862695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1" u="none" strike="noStrike" dirty="0">
                          <a:effectLst/>
                        </a:rPr>
                        <a:t>pT3N0M0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1-3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&gt;100%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&gt;100%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36415708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4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&gt;100%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94%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347619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5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90%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78%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08188712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27553162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r>
                        <a:rPr lang="nl-BE" sz="1600" b="1" u="none" strike="noStrike" dirty="0">
                          <a:effectLst/>
                        </a:rPr>
                        <a:t>pT4N0M0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1-3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93%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93%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00229962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4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71%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57%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31957638"/>
                  </a:ext>
                </a:extLst>
              </a:tr>
              <a:tr h="293662"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5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>
                          <a:effectLst/>
                        </a:rPr>
                        <a:t>55%</a:t>
                      </a:r>
                      <a:endParaRPr lang="nl-B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600" u="none" strike="noStrike" dirty="0">
                          <a:effectLst/>
                        </a:rPr>
                        <a:t>39%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98872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70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sz="2400" dirty="0"/>
              <a:t>2. </a:t>
            </a:r>
            <a:r>
              <a:rPr lang="nl-NL" sz="2400" dirty="0" err="1"/>
              <a:t>Could</a:t>
            </a:r>
            <a:r>
              <a:rPr lang="nl-NL" sz="2400" dirty="0"/>
              <a:t> </a:t>
            </a:r>
            <a:r>
              <a:rPr lang="nl-NL" sz="2400" dirty="0" err="1"/>
              <a:t>clinical</a:t>
            </a:r>
            <a:r>
              <a:rPr lang="nl-NL" sz="2400" dirty="0"/>
              <a:t> T2-category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collapsed</a:t>
            </a:r>
            <a:r>
              <a:rPr lang="nl-NL" sz="2400" dirty="0"/>
              <a:t> as well?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Confirmation</a:t>
            </a:r>
            <a:r>
              <a:rPr lang="nl-NL" dirty="0"/>
              <a:t> of collaps </a:t>
            </a:r>
            <a:r>
              <a:rPr lang="nl-NL" b="1" dirty="0"/>
              <a:t>p</a:t>
            </a:r>
            <a:r>
              <a:rPr lang="nl-NL" dirty="0"/>
              <a:t>T2-category </a:t>
            </a:r>
            <a:r>
              <a:rPr lang="nl-NL" dirty="0" err="1"/>
              <a:t>based</a:t>
            </a:r>
            <a:r>
              <a:rPr lang="nl-NL" dirty="0"/>
              <a:t> on Belgian survival data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597776"/>
              </p:ext>
            </p:extLst>
          </p:nvPr>
        </p:nvGraphicFramePr>
        <p:xfrm>
          <a:off x="1043608" y="1916832"/>
          <a:ext cx="6253163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7704" y="50851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N=26,963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5856" y="50851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N=4757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50851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N=2049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508518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N=18,253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355976" y="5777824"/>
            <a:ext cx="288032" cy="13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682357" y="5776489"/>
            <a:ext cx="288032" cy="13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372200" y="5806311"/>
            <a:ext cx="3449" cy="21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76463" y="5805264"/>
            <a:ext cx="3449" cy="21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76463" y="6021288"/>
            <a:ext cx="259573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95936" y="539254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p=0.054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64088" y="539546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p=0.203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72000" y="603724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p&lt;0.001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929A41-539C-49E4-B9F1-3807E5A2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759" y="5705872"/>
            <a:ext cx="163036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011"/>
            <a:ext cx="8352928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sz="2400" dirty="0"/>
              <a:t>2. Is </a:t>
            </a:r>
            <a:r>
              <a:rPr lang="nl-NL" sz="2400" dirty="0" err="1"/>
              <a:t>it</a:t>
            </a:r>
            <a:r>
              <a:rPr lang="nl-NL" sz="2400" dirty="0"/>
              <a:t> </a:t>
            </a:r>
            <a:r>
              <a:rPr lang="nl-NL" sz="2400" dirty="0" err="1"/>
              <a:t>favorable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collaps </a:t>
            </a:r>
            <a:r>
              <a:rPr lang="nl-NL" sz="2400" dirty="0" err="1"/>
              <a:t>clinical</a:t>
            </a:r>
            <a:r>
              <a:rPr lang="nl-NL" sz="2400" dirty="0"/>
              <a:t> T2-category as well?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1340644"/>
            <a:ext cx="8424936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Should</a:t>
            </a:r>
            <a:r>
              <a:rPr lang="nl-NL" dirty="0"/>
              <a:t> we </a:t>
            </a:r>
            <a:r>
              <a:rPr lang="nl-NL" dirty="0" err="1"/>
              <a:t>consider</a:t>
            </a:r>
            <a:r>
              <a:rPr lang="nl-NL" dirty="0"/>
              <a:t> </a:t>
            </a:r>
            <a:r>
              <a:rPr lang="nl-NL" dirty="0" err="1"/>
              <a:t>collapsing</a:t>
            </a:r>
            <a:r>
              <a:rPr lang="nl-NL" dirty="0"/>
              <a:t> </a:t>
            </a:r>
            <a:r>
              <a:rPr lang="nl-NL" b="1" dirty="0"/>
              <a:t>c</a:t>
            </a:r>
            <a:r>
              <a:rPr lang="nl-NL" dirty="0"/>
              <a:t>T2-category as well?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938406"/>
              </p:ext>
            </p:extLst>
          </p:nvPr>
        </p:nvGraphicFramePr>
        <p:xfrm>
          <a:off x="1043608" y="1916832"/>
          <a:ext cx="6253163" cy="398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7704" y="50851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N=26,392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50851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N=6831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6016" y="508518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N=2611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168" y="508518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N=5738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55976" y="5777824"/>
            <a:ext cx="288032" cy="13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682357" y="5776489"/>
            <a:ext cx="288032" cy="13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372200" y="5806311"/>
            <a:ext cx="3449" cy="21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76463" y="5805264"/>
            <a:ext cx="3449" cy="21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76463" y="6021288"/>
            <a:ext cx="259573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1940" y="539546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p=0.018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0112" y="5395468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p=1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603724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p&lt;0.001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CCA4D-16CF-45B3-A67C-A5F91C68BAF5}"/>
              </a:ext>
            </a:extLst>
          </p:cNvPr>
          <p:cNvSpPr/>
          <p:nvPr/>
        </p:nvSpPr>
        <p:spPr>
          <a:xfrm>
            <a:off x="1043608" y="2492896"/>
            <a:ext cx="6336704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22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E0791-8492-47A9-B844-9D188AF55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" y="385435"/>
            <a:ext cx="5847992" cy="2885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529CE-A8A3-4B6D-9F8F-F08D47BB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6695"/>
            <a:ext cx="7427912" cy="720725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4D5AE-FCF3-49BD-BEFD-543748C0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3429798"/>
            <a:ext cx="4512730" cy="323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C44E7-BC94-41A8-818D-D8650513C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5" y="3389457"/>
            <a:ext cx="4152900" cy="3290374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A6E80C6-B900-4CAA-931A-1774B08E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00" y="3073857"/>
            <a:ext cx="3670300" cy="341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None/>
              <a:defRPr/>
            </a:pPr>
            <a:r>
              <a:rPr lang="en-US" sz="1200" i="1" dirty="0"/>
              <a:t>UICC TNM 8</a:t>
            </a:r>
            <a:r>
              <a:rPr lang="en-US" sz="1200" i="1" baseline="30000" dirty="0"/>
              <a:t>th</a:t>
            </a:r>
            <a:r>
              <a:rPr lang="en-US" sz="1200" i="1" dirty="0"/>
              <a:t> edition (p 193)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C1F7DD6-75E0-4ED2-830D-EC8D34B8DB83}"/>
              </a:ext>
            </a:extLst>
          </p:cNvPr>
          <p:cNvSpPr txBox="1">
            <a:spLocks/>
          </p:cNvSpPr>
          <p:nvPr/>
        </p:nvSpPr>
        <p:spPr bwMode="auto">
          <a:xfrm>
            <a:off x="3353659" y="2581275"/>
            <a:ext cx="1731881" cy="31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GB" sz="1100" kern="0" dirty="0">
                <a:highlight>
                  <a:srgbClr val="FFFF00"/>
                </a:highlight>
              </a:rPr>
              <a:t>, 3+5, 5+3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73B8D6-7468-41BD-BD38-B3FFFD0FFBA7}"/>
              </a:ext>
            </a:extLst>
          </p:cNvPr>
          <p:cNvSpPr/>
          <p:nvPr/>
        </p:nvSpPr>
        <p:spPr>
          <a:xfrm>
            <a:off x="2987687" y="2514600"/>
            <a:ext cx="1508125" cy="6572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D343979-3E4D-4379-B250-887B60B19740}"/>
              </a:ext>
            </a:extLst>
          </p:cNvPr>
          <p:cNvSpPr/>
          <p:nvPr/>
        </p:nvSpPr>
        <p:spPr>
          <a:xfrm rot="1993937">
            <a:off x="4221312" y="3181256"/>
            <a:ext cx="878420" cy="27134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AA346D-403D-455A-BAF4-18CBB496B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456" y="43938"/>
            <a:ext cx="3571920" cy="32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27912" cy="720725"/>
          </a:xfrm>
        </p:spPr>
        <p:txBody>
          <a:bodyPr/>
          <a:lstStyle/>
          <a:p>
            <a:r>
              <a:rPr lang="nl-BE" sz="4000" dirty="0" err="1">
                <a:latin typeface="+mn-lt"/>
              </a:rPr>
              <a:t>Discussion</a:t>
            </a:r>
            <a:endParaRPr lang="en-GB" sz="4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836"/>
          <a:stretch/>
        </p:blipFill>
        <p:spPr>
          <a:xfrm>
            <a:off x="2012441" y="980728"/>
            <a:ext cx="5468814" cy="4590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113F25-1B57-47EE-8340-088C301E00B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2763-9369-4377-88A3-2EFDE388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E4CB-0808-4E80-B166-D818C3895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 based data can help to evaluate changes in TNM</a:t>
            </a:r>
          </a:p>
          <a:p>
            <a:pPr lvl="1"/>
            <a:r>
              <a:rPr lang="en-US" dirty="0"/>
              <a:t>Collapse pT2 </a:t>
            </a:r>
          </a:p>
          <a:p>
            <a:pPr lvl="1"/>
            <a:r>
              <a:rPr lang="en-US" dirty="0"/>
              <a:t>Collapse cT2 suggested</a:t>
            </a:r>
          </a:p>
          <a:p>
            <a:pPr lvl="1"/>
            <a:r>
              <a:rPr lang="en-US" dirty="0"/>
              <a:t>Heterogeneity to be taken into account</a:t>
            </a:r>
          </a:p>
          <a:p>
            <a:pPr lvl="1"/>
            <a:endParaRPr lang="en-US" dirty="0"/>
          </a:p>
          <a:p>
            <a:r>
              <a:rPr lang="en-US" dirty="0"/>
              <a:t>T3N0M0 –T4N0M0 should be reclassified into different stages</a:t>
            </a:r>
          </a:p>
          <a:p>
            <a:endParaRPr lang="en-US" dirty="0"/>
          </a:p>
          <a:p>
            <a:r>
              <a:rPr lang="en-US" dirty="0"/>
              <a:t>Histopathological grade group defines best the prognostic categories </a:t>
            </a:r>
          </a:p>
          <a:p>
            <a:pPr lvl="1"/>
            <a:r>
              <a:rPr lang="en-US" dirty="0"/>
              <a:t>=&gt; Integrate TNM and Grade again in stage?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23235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781A9D1-8E6B-42D0-8BBB-6D7BC4259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6"/>
          <a:stretch/>
        </p:blipFill>
        <p:spPr>
          <a:xfrm rot="16200000">
            <a:off x="6026728" y="2856625"/>
            <a:ext cx="5143500" cy="10659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37" y="4659931"/>
            <a:ext cx="561307" cy="702000"/>
          </a:xfrm>
          <a:prstGeom prst="rect">
            <a:avLst/>
          </a:prstGeom>
        </p:spPr>
      </p:pic>
      <p:pic>
        <p:nvPicPr>
          <p:cNvPr id="7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70" y="3902198"/>
            <a:ext cx="561307" cy="702000"/>
          </a:xfrm>
          <a:prstGeom prst="rect">
            <a:avLst/>
          </a:prstGeom>
        </p:spPr>
      </p:pic>
      <p:pic>
        <p:nvPicPr>
          <p:cNvPr id="8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27" y="3906886"/>
            <a:ext cx="561307" cy="702000"/>
          </a:xfrm>
          <a:prstGeom prst="rect">
            <a:avLst/>
          </a:prstGeom>
        </p:spPr>
      </p:pic>
      <p:pic>
        <p:nvPicPr>
          <p:cNvPr id="9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2" y="2252271"/>
            <a:ext cx="657073" cy="821770"/>
          </a:xfrm>
          <a:prstGeom prst="rect">
            <a:avLst/>
          </a:prstGeom>
        </p:spPr>
      </p:pic>
      <p:pic>
        <p:nvPicPr>
          <p:cNvPr id="10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27" y="3911273"/>
            <a:ext cx="876419" cy="1096095"/>
          </a:xfrm>
          <a:prstGeom prst="rect">
            <a:avLst/>
          </a:prstGeom>
        </p:spPr>
      </p:pic>
      <p:pic>
        <p:nvPicPr>
          <p:cNvPr id="11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36" y="4658037"/>
            <a:ext cx="561307" cy="702000"/>
          </a:xfrm>
          <a:prstGeom prst="rect">
            <a:avLst/>
          </a:prstGeom>
        </p:spPr>
      </p:pic>
      <p:pic>
        <p:nvPicPr>
          <p:cNvPr id="12" name="Picture 10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78" y="4317333"/>
            <a:ext cx="546539" cy="683531"/>
          </a:xfrm>
          <a:prstGeom prst="rect">
            <a:avLst/>
          </a:prstGeom>
        </p:spPr>
      </p:pic>
      <p:pic>
        <p:nvPicPr>
          <p:cNvPr id="13" name="Picture 10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09" y="4327434"/>
            <a:ext cx="555011" cy="694126"/>
          </a:xfrm>
          <a:prstGeom prst="rect">
            <a:avLst/>
          </a:prstGeom>
        </p:spPr>
      </p:pic>
      <p:pic>
        <p:nvPicPr>
          <p:cNvPr id="14" name="Picture 10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20" y="3154592"/>
            <a:ext cx="556778" cy="696336"/>
          </a:xfrm>
          <a:prstGeom prst="rect">
            <a:avLst/>
          </a:prstGeom>
        </p:spPr>
      </p:pic>
      <p:pic>
        <p:nvPicPr>
          <p:cNvPr id="15" name="Picture 10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73" y="3911273"/>
            <a:ext cx="561307" cy="702000"/>
          </a:xfrm>
          <a:prstGeom prst="rect">
            <a:avLst/>
          </a:prstGeom>
        </p:spPr>
      </p:pic>
      <p:pic>
        <p:nvPicPr>
          <p:cNvPr id="16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75" y="3131913"/>
            <a:ext cx="561307" cy="702000"/>
          </a:xfrm>
          <a:prstGeom prst="rect">
            <a:avLst/>
          </a:prstGeom>
        </p:spPr>
      </p:pic>
      <p:pic>
        <p:nvPicPr>
          <p:cNvPr id="17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" y="4676614"/>
            <a:ext cx="561307" cy="702000"/>
          </a:xfrm>
          <a:prstGeom prst="rect">
            <a:avLst/>
          </a:prstGeom>
        </p:spPr>
      </p:pic>
      <p:pic>
        <p:nvPicPr>
          <p:cNvPr id="18" name="Picture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05" y="4667280"/>
            <a:ext cx="561307" cy="702000"/>
          </a:xfrm>
          <a:prstGeom prst="rect">
            <a:avLst/>
          </a:prstGeom>
        </p:spPr>
      </p:pic>
      <p:pic>
        <p:nvPicPr>
          <p:cNvPr id="19" name="Picture 6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6" y="4667280"/>
            <a:ext cx="561307" cy="702000"/>
          </a:xfrm>
          <a:prstGeom prst="rect">
            <a:avLst/>
          </a:prstGeom>
        </p:spPr>
      </p:pic>
      <p:pic>
        <p:nvPicPr>
          <p:cNvPr id="20" name="Picture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7" y="3915656"/>
            <a:ext cx="561307" cy="702000"/>
          </a:xfrm>
          <a:prstGeom prst="rect">
            <a:avLst/>
          </a:prstGeom>
        </p:spPr>
      </p:pic>
      <p:pic>
        <p:nvPicPr>
          <p:cNvPr id="21" name="Picture 10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85" y="3134766"/>
            <a:ext cx="561307" cy="702000"/>
          </a:xfrm>
          <a:prstGeom prst="rect">
            <a:avLst/>
          </a:prstGeom>
        </p:spPr>
      </p:pic>
      <p:pic>
        <p:nvPicPr>
          <p:cNvPr id="22" name="Picture 10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84" y="3189837"/>
            <a:ext cx="1464761" cy="1831907"/>
          </a:xfrm>
          <a:prstGeom prst="rect">
            <a:avLst/>
          </a:prstGeom>
        </p:spPr>
      </p:pic>
      <p:pic>
        <p:nvPicPr>
          <p:cNvPr id="23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2" y="3903405"/>
            <a:ext cx="561307" cy="702000"/>
          </a:xfrm>
          <a:prstGeom prst="rect">
            <a:avLst/>
          </a:prstGeom>
        </p:spPr>
      </p:pic>
      <p:pic>
        <p:nvPicPr>
          <p:cNvPr id="24" name="Picture 104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46" y="3511706"/>
            <a:ext cx="561159" cy="702000"/>
          </a:xfrm>
          <a:prstGeom prst="rect">
            <a:avLst/>
          </a:prstGeom>
        </p:spPr>
      </p:pic>
      <p:pic>
        <p:nvPicPr>
          <p:cNvPr id="25" name="Picture 10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81" y="4658037"/>
            <a:ext cx="561307" cy="702000"/>
          </a:xfrm>
          <a:prstGeom prst="rect">
            <a:avLst/>
          </a:prstGeom>
        </p:spPr>
      </p:pic>
      <p:pic>
        <p:nvPicPr>
          <p:cNvPr id="26" name="Picture 10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5" y="3915656"/>
            <a:ext cx="561307" cy="702000"/>
          </a:xfrm>
          <a:prstGeom prst="rect">
            <a:avLst/>
          </a:prstGeom>
        </p:spPr>
      </p:pic>
      <p:pic>
        <p:nvPicPr>
          <p:cNvPr id="27" name="Picture 10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22" y="3137573"/>
            <a:ext cx="561307" cy="702000"/>
          </a:xfrm>
          <a:prstGeom prst="rect">
            <a:avLst/>
          </a:prstGeom>
        </p:spPr>
      </p:pic>
      <p:pic>
        <p:nvPicPr>
          <p:cNvPr id="28" name="Picture 104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5" y="3121936"/>
            <a:ext cx="561159" cy="702000"/>
          </a:xfrm>
          <a:prstGeom prst="rect">
            <a:avLst/>
          </a:prstGeom>
        </p:spPr>
      </p:pic>
      <p:pic>
        <p:nvPicPr>
          <p:cNvPr id="29" name="Picture 6" descr="http://www.kankerregister.org/media/images/katrijnvanschoenbeek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88" y="2360467"/>
            <a:ext cx="559667" cy="7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://www.kankerregister.org/media/images/medewerkers/Annelies_Debucquoy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27" y="2376809"/>
            <a:ext cx="657073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/>
          <a:stretch/>
        </p:blipFill>
        <p:spPr bwMode="auto">
          <a:xfrm>
            <a:off x="6235730" y="3505201"/>
            <a:ext cx="570765" cy="70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81" y="2761417"/>
            <a:ext cx="602513" cy="67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4" y="1615850"/>
            <a:ext cx="623744" cy="702000"/>
          </a:xfrm>
          <a:prstGeom prst="rect">
            <a:avLst/>
          </a:prstGeom>
        </p:spPr>
      </p:pic>
      <p:pic>
        <p:nvPicPr>
          <p:cNvPr id="35" name="Picture 1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84" y="3500875"/>
            <a:ext cx="503200" cy="703722"/>
          </a:xfrm>
          <a:prstGeom prst="rect">
            <a:avLst/>
          </a:prstGeom>
        </p:spPr>
      </p:pic>
      <p:pic>
        <p:nvPicPr>
          <p:cNvPr id="36" name="Picture 1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9"/>
          <a:stretch/>
        </p:blipFill>
        <p:spPr>
          <a:xfrm>
            <a:off x="1872800" y="1622349"/>
            <a:ext cx="548923" cy="702002"/>
          </a:xfrm>
          <a:prstGeom prst="rect">
            <a:avLst/>
          </a:prstGeom>
        </p:spPr>
      </p:pic>
      <p:pic>
        <p:nvPicPr>
          <p:cNvPr id="37" name="Picture 2" descr="Z:\fotos\nieuwe collega's\Tobias Debrabander.JPG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17088" b="13523"/>
          <a:stretch/>
        </p:blipFill>
        <p:spPr bwMode="auto">
          <a:xfrm rot="5400000">
            <a:off x="6267793" y="2848687"/>
            <a:ext cx="701432" cy="4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Afbeelding 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466484" y="861150"/>
            <a:ext cx="628097" cy="7066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423" t="1" b="5618"/>
          <a:stretch/>
        </p:blipFill>
        <p:spPr>
          <a:xfrm rot="5400000">
            <a:off x="2371194" y="1000530"/>
            <a:ext cx="1499980" cy="1134662"/>
          </a:xfrm>
          <a:prstGeom prst="rect">
            <a:avLst/>
          </a:prstGeom>
        </p:spPr>
      </p:pic>
      <p:pic>
        <p:nvPicPr>
          <p:cNvPr id="40" name="Afbeelding 41">
            <a:extLst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93254" y="4303251"/>
            <a:ext cx="625881" cy="7041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029926" y="2734931"/>
            <a:ext cx="621000" cy="6986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775547" y="1958544"/>
            <a:ext cx="624000" cy="702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035111" y="1963304"/>
            <a:ext cx="624000" cy="702000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>
            <a:off x="4403242" y="5535446"/>
            <a:ext cx="708413" cy="53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368511" y="5374438"/>
            <a:ext cx="4329483" cy="3871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Magnetic Disk 45"/>
          <p:cNvSpPr/>
          <p:nvPr/>
        </p:nvSpPr>
        <p:spPr>
          <a:xfrm>
            <a:off x="851660" y="5431876"/>
            <a:ext cx="3033702" cy="1964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47" name="Flowchart: Magnetic Disk 46"/>
          <p:cNvSpPr/>
          <p:nvPr/>
        </p:nvSpPr>
        <p:spPr>
          <a:xfrm>
            <a:off x="5114631" y="5055105"/>
            <a:ext cx="3033702" cy="1964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370946" y="5617484"/>
            <a:ext cx="0" cy="1440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09270" y="5247827"/>
            <a:ext cx="0" cy="1440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5"/>
          <a:srcRect l="89576"/>
          <a:stretch/>
        </p:blipFill>
        <p:spPr>
          <a:xfrm>
            <a:off x="1536333" y="2363037"/>
            <a:ext cx="564803" cy="7041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6"/>
          <a:srcRect r="56362"/>
          <a:stretch/>
        </p:blipFill>
        <p:spPr>
          <a:xfrm>
            <a:off x="3290880" y="4669485"/>
            <a:ext cx="546716" cy="704149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221253" y="3800746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2005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27592" y="3555424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2006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233930" y="3298073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2007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233930" y="3046737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2008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45313" y="2814151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251651" y="2568829"/>
            <a:ext cx="9350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257990" y="2311478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2012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257990" y="2060142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57664" y="1816849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264002" y="1559499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2015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264002" y="1308163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2016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270014" y="1069207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2017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270014" y="817870"/>
            <a:ext cx="9541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700" b="1" dirty="0">
                <a:solidFill>
                  <a:srgbClr val="01609F"/>
                </a:solidFill>
              </a:rPr>
              <a:t>2018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1A663586-8FB1-4FB6-819E-0881C8A1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73" y="74551"/>
            <a:ext cx="7427912" cy="720725"/>
          </a:xfrm>
        </p:spPr>
        <p:txBody>
          <a:bodyPr/>
          <a:lstStyle/>
          <a:p>
            <a:r>
              <a:rPr lang="en-US" dirty="0"/>
              <a:t>Thank you for your attention!</a:t>
            </a:r>
            <a:endParaRPr lang="nl-BE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11471D6-7748-409F-94B9-85F3AB11BFA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14138" y="650022"/>
            <a:ext cx="666809" cy="999236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effectLst>
            <a:outerShdw blurRad="50800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7AF91-2FC4-49E8-AFBB-3A2945229B12}"/>
              </a:ext>
            </a:extLst>
          </p:cNvPr>
          <p:cNvSpPr txBox="1"/>
          <p:nvPr/>
        </p:nvSpPr>
        <p:spPr>
          <a:xfrm>
            <a:off x="5186651" y="675665"/>
            <a:ext cx="403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Jim Brierley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612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7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7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fbeelding belgie">
            <a:extLst>
              <a:ext uri="{FF2B5EF4-FFF2-40B4-BE49-F238E27FC236}">
                <a16:creationId xmlns:a16="http://schemas.microsoft.com/office/drawing/2014/main" id="{25DBD5FE-B976-4D61-9D9D-10B424175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18" y="2216475"/>
            <a:ext cx="3327790" cy="22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7634" y="3429000"/>
            <a:ext cx="4972487" cy="26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4321" y="3878229"/>
            <a:ext cx="106045" cy="162018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816900" y="1979542"/>
            <a:ext cx="2942343" cy="189021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3816900" y="4031770"/>
            <a:ext cx="2942343" cy="9976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20777" y="1606867"/>
            <a:ext cx="5845509" cy="263555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sz="2400" dirty="0">
                <a:solidFill>
                  <a:schemeClr val="tx1"/>
                </a:solidFill>
              </a:rPr>
              <a:t>Background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 err="1">
                <a:solidFill>
                  <a:schemeClr val="tx1"/>
                </a:solidFill>
              </a:rPr>
              <a:t>Material</a:t>
            </a:r>
            <a:r>
              <a:rPr lang="nl-NL" sz="2400" dirty="0">
                <a:solidFill>
                  <a:schemeClr val="tx1"/>
                </a:solidFill>
              </a:rPr>
              <a:t> &amp; </a:t>
            </a:r>
            <a:r>
              <a:rPr lang="nl-NL" sz="2400" dirty="0" err="1">
                <a:solidFill>
                  <a:schemeClr val="tx1"/>
                </a:solidFill>
              </a:rPr>
              <a:t>Methods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 err="1">
                <a:solidFill>
                  <a:schemeClr val="tx1"/>
                </a:solidFill>
              </a:rPr>
              <a:t>Results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 err="1">
                <a:solidFill>
                  <a:schemeClr val="tx1"/>
                </a:solidFill>
              </a:rPr>
              <a:t>Conclusion</a:t>
            </a:r>
            <a:br>
              <a:rPr lang="nl-NL" sz="2400" dirty="0">
                <a:solidFill>
                  <a:schemeClr val="tx1"/>
                </a:solidFill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54F6206-3627-4087-928B-82F40C396DA7}"/>
              </a:ext>
            </a:extLst>
          </p:cNvPr>
          <p:cNvSpPr txBox="1">
            <a:spLocks/>
          </p:cNvSpPr>
          <p:nvPr/>
        </p:nvSpPr>
        <p:spPr bwMode="auto">
          <a:xfrm>
            <a:off x="620777" y="970507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kern="0" dirty="0" err="1"/>
              <a:t>Overview</a:t>
            </a:r>
            <a:endParaRPr lang="nl-NL" kern="0" dirty="0"/>
          </a:p>
        </p:txBody>
      </p:sp>
      <p:pic>
        <p:nvPicPr>
          <p:cNvPr id="2" name="EB24A032-2F90-4CEB-B70C-AEECC0A947E9" descr="Image">
            <a:extLst>
              <a:ext uri="{FF2B5EF4-FFF2-40B4-BE49-F238E27FC236}">
                <a16:creationId xmlns:a16="http://schemas.microsoft.com/office/drawing/2014/main" id="{C2D0F9EB-C124-4B31-AC0B-00069316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2117" y="640699"/>
            <a:ext cx="1365051" cy="183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4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/>
              <a:t>Translating TNM </a:t>
            </a:r>
            <a:r>
              <a:rPr lang="nl-NL" dirty="0" err="1"/>
              <a:t>categories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stage </a:t>
            </a:r>
            <a:r>
              <a:rPr lang="nl-NL" dirty="0" err="1"/>
              <a:t>groups</a:t>
            </a:r>
            <a:r>
              <a:rPr lang="nl-NL" dirty="0"/>
              <a:t>: no </a:t>
            </a:r>
            <a:r>
              <a:rPr lang="nl-NL" dirty="0" err="1"/>
              <a:t>pathological</a:t>
            </a:r>
            <a:r>
              <a:rPr lang="nl-NL" dirty="0"/>
              <a:t> T1/T2a-category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/>
              <a:t>stage I T1/2aN0M0 </a:t>
            </a:r>
            <a:r>
              <a:rPr lang="nl-NL" dirty="0" err="1"/>
              <a:t>refer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clinical</a:t>
            </a:r>
            <a:r>
              <a:rPr lang="nl-NL" dirty="0"/>
              <a:t> T1/2a 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clinical</a:t>
            </a:r>
            <a:r>
              <a:rPr lang="nl-NL" dirty="0"/>
              <a:t> T1N0M0 is a </a:t>
            </a:r>
            <a:r>
              <a:rPr lang="nl-NL" dirty="0" err="1"/>
              <a:t>heterogeneous</a:t>
            </a:r>
            <a:r>
              <a:rPr lang="nl-NL" dirty="0"/>
              <a:t> </a:t>
            </a:r>
            <a:r>
              <a:rPr lang="nl-NL" dirty="0" err="1">
                <a:latin typeface="+mj-lt"/>
              </a:rPr>
              <a:t>group</a:t>
            </a:r>
            <a:endParaRPr lang="nl-NL" dirty="0">
              <a:latin typeface="+mj-lt"/>
            </a:endParaRPr>
          </a:p>
          <a:p>
            <a:pPr marL="457200" lvl="1" indent="0">
              <a:buNone/>
              <a:defRPr/>
            </a:pPr>
            <a:r>
              <a:rPr lang="nl-NL" dirty="0">
                <a:latin typeface="+mj-lt"/>
              </a:rPr>
              <a:t> </a:t>
            </a:r>
          </a:p>
          <a:p>
            <a:pPr>
              <a:buFont typeface="Wingdings" charset="0"/>
              <a:buChar char="§"/>
              <a:defRPr/>
            </a:pPr>
            <a:r>
              <a:rPr lang="nl-NL" dirty="0">
                <a:latin typeface="+mj-lt"/>
                <a:cs typeface="Calibri" panose="020F0502020204030204" pitchFamily="34" charset="0"/>
              </a:rPr>
              <a:t>→ stage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group</a:t>
            </a:r>
            <a:r>
              <a:rPr lang="nl-NL" dirty="0">
                <a:latin typeface="+mj-lt"/>
                <a:cs typeface="Calibri" panose="020F0502020204030204" pitchFamily="34" charset="0"/>
              </a:rPr>
              <a:t> I does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not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adequately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represent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prognostic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outcome</a:t>
            </a:r>
            <a:r>
              <a:rPr lang="nl-NL" dirty="0">
                <a:latin typeface="+mj-lt"/>
                <a:cs typeface="Calibri" panose="020F0502020204030204" pitchFamily="34" charset="0"/>
              </a:rPr>
              <a:t> of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the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selected</a:t>
            </a:r>
            <a:r>
              <a:rPr lang="nl-NL" dirty="0">
                <a:latin typeface="+mj-lt"/>
                <a:cs typeface="Calibri" panose="020F0502020204030204" pitchFamily="34" charset="0"/>
              </a:rPr>
              <a:t> (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heterogeneous</a:t>
            </a:r>
            <a:r>
              <a:rPr lang="nl-NL" dirty="0">
                <a:latin typeface="+mj-lt"/>
                <a:cs typeface="Calibri" panose="020F0502020204030204" pitchFamily="34" charset="0"/>
              </a:rPr>
              <a:t>)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population</a:t>
            </a:r>
            <a:endParaRPr lang="nl-NL" dirty="0">
              <a:latin typeface="+mj-lt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sz="2400" dirty="0"/>
              <a:t>3. </a:t>
            </a:r>
            <a:r>
              <a:rPr lang="nl-NL" sz="2400" dirty="0" err="1"/>
              <a:t>Should</a:t>
            </a:r>
            <a:r>
              <a:rPr lang="nl-NL" sz="2400" dirty="0"/>
              <a:t> we </a:t>
            </a:r>
            <a:r>
              <a:rPr lang="nl-NL" sz="2400" dirty="0" err="1"/>
              <a:t>reconsider</a:t>
            </a:r>
            <a:r>
              <a:rPr lang="nl-NL" sz="2400" dirty="0"/>
              <a:t> T1 </a:t>
            </a:r>
            <a:r>
              <a:rPr lang="nl-NL" sz="2400" dirty="0" err="1"/>
              <a:t>and</a:t>
            </a:r>
            <a:r>
              <a:rPr lang="nl-NL" sz="2400" dirty="0"/>
              <a:t> stage I?</a:t>
            </a:r>
          </a:p>
        </p:txBody>
      </p:sp>
    </p:spTree>
    <p:extLst>
      <p:ext uri="{BB962C8B-B14F-4D97-AF65-F5344CB8AC3E}">
        <p14:creationId xmlns:p14="http://schemas.microsoft.com/office/powerpoint/2010/main" val="128064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sz="2400" dirty="0"/>
              <a:t>3. </a:t>
            </a:r>
            <a:r>
              <a:rPr lang="nl-NL" sz="2400" dirty="0" err="1"/>
              <a:t>Should</a:t>
            </a:r>
            <a:r>
              <a:rPr lang="nl-NL" sz="2400" dirty="0"/>
              <a:t> we </a:t>
            </a:r>
            <a:r>
              <a:rPr lang="nl-NL" sz="2400" dirty="0" err="1"/>
              <a:t>reconsider</a:t>
            </a:r>
            <a:r>
              <a:rPr lang="nl-NL" sz="2400" dirty="0"/>
              <a:t> T1 </a:t>
            </a:r>
            <a:r>
              <a:rPr lang="nl-NL" sz="2400" dirty="0" err="1"/>
              <a:t>and</a:t>
            </a:r>
            <a:r>
              <a:rPr lang="nl-NL" sz="2400" dirty="0"/>
              <a:t> stage I?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931002"/>
            <a:ext cx="8712968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Inter</a:t>
            </a:r>
            <a:r>
              <a:rPr lang="nl-NL" dirty="0"/>
              <a:t>-operator </a:t>
            </a:r>
            <a:r>
              <a:rPr lang="nl-NL" dirty="0" err="1"/>
              <a:t>variability</a:t>
            </a:r>
            <a:r>
              <a:rPr lang="nl-NL" dirty="0"/>
              <a:t> of </a:t>
            </a:r>
            <a:r>
              <a:rPr lang="nl-NL" dirty="0" err="1"/>
              <a:t>interpretation</a:t>
            </a:r>
            <a:endParaRPr lang="nl-NL" dirty="0"/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Clinically</a:t>
            </a:r>
            <a:r>
              <a:rPr lang="nl-NL" dirty="0"/>
              <a:t> </a:t>
            </a:r>
            <a:r>
              <a:rPr lang="nl-NL" dirty="0" err="1">
                <a:latin typeface="+mj-lt"/>
              </a:rPr>
              <a:t>inapparent</a:t>
            </a:r>
            <a:r>
              <a:rPr lang="nl-NL" dirty="0">
                <a:latin typeface="+mj-lt"/>
              </a:rPr>
              <a:t> </a:t>
            </a:r>
            <a:r>
              <a:rPr lang="nl-NL" dirty="0">
                <a:latin typeface="+mj-lt"/>
                <a:cs typeface="Calibri" panose="020F0502020204030204" pitchFamily="34" charset="0"/>
              </a:rPr>
              <a:t>↔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not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palpable</a:t>
            </a:r>
            <a:endParaRPr lang="nl-NL" dirty="0">
              <a:latin typeface="+mj-lt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Emerging</a:t>
            </a:r>
            <a:r>
              <a:rPr lang="nl-NL" dirty="0"/>
              <a:t> </a:t>
            </a:r>
            <a:r>
              <a:rPr lang="nl-NL" dirty="0" err="1"/>
              <a:t>role</a:t>
            </a:r>
            <a:r>
              <a:rPr lang="nl-NL" dirty="0"/>
              <a:t> of imaging in </a:t>
            </a:r>
            <a:r>
              <a:rPr lang="nl-NL" dirty="0" err="1"/>
              <a:t>clinical</a:t>
            </a:r>
            <a:r>
              <a:rPr lang="nl-NL" dirty="0"/>
              <a:t> </a:t>
            </a:r>
            <a:r>
              <a:rPr lang="nl-NL" dirty="0" err="1"/>
              <a:t>staging</a:t>
            </a:r>
            <a:r>
              <a:rPr lang="nl-NL" dirty="0"/>
              <a:t> of PC</a:t>
            </a:r>
          </a:p>
          <a:p>
            <a:pPr>
              <a:buFont typeface="Wingdings" charset="0"/>
              <a:buChar char="§"/>
              <a:defRPr/>
            </a:pPr>
            <a:r>
              <a:rPr lang="nl-NL" dirty="0"/>
              <a:t>T1-category </a:t>
            </a:r>
            <a:r>
              <a:rPr lang="nl-NL" dirty="0" err="1"/>
              <a:t>represents</a:t>
            </a:r>
            <a:r>
              <a:rPr lang="nl-NL" dirty="0"/>
              <a:t> a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heterogeneous</a:t>
            </a:r>
            <a:r>
              <a:rPr lang="nl-NL" dirty="0"/>
              <a:t> </a:t>
            </a:r>
            <a:r>
              <a:rPr lang="nl-NL" dirty="0" err="1"/>
              <a:t>group</a:t>
            </a:r>
            <a:r>
              <a:rPr lang="nl-NL" dirty="0"/>
              <a:t> of PC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75B35CF-464B-4CC4-A0B7-C7A2600A17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355760"/>
              </p:ext>
            </p:extLst>
          </p:nvPr>
        </p:nvGraphicFramePr>
        <p:xfrm>
          <a:off x="1043608" y="2348880"/>
          <a:ext cx="6048672" cy="3837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7704" y="552826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N=29,176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848" y="552826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N=4897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9992" y="552826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N=2228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128" y="55282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latin typeface="+mj-lt"/>
              </a:rPr>
              <a:t>N=18,019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83968" y="6019953"/>
            <a:ext cx="288032" cy="13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541790" y="6019953"/>
            <a:ext cx="288032" cy="13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31633" y="6089415"/>
            <a:ext cx="3449" cy="21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35896" y="6088368"/>
            <a:ext cx="3449" cy="21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35896" y="6304392"/>
            <a:ext cx="259573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91373" y="5672281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p&lt;0.001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9545" y="5672281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p&lt;0.001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1433" y="6320353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>
                <a:solidFill>
                  <a:srgbClr val="FF0000"/>
                </a:solidFill>
                <a:latin typeface="+mj-lt"/>
              </a:rPr>
              <a:t>p&lt;0.001</a:t>
            </a:r>
          </a:p>
        </p:txBody>
      </p:sp>
    </p:spTree>
    <p:extLst>
      <p:ext uri="{BB962C8B-B14F-4D97-AF65-F5344CB8AC3E}">
        <p14:creationId xmlns:p14="http://schemas.microsoft.com/office/powerpoint/2010/main" val="41756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D11CF-4B0A-48E0-88F6-89D7A46C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4072"/>
            <a:ext cx="7427912" cy="720725"/>
          </a:xfrm>
        </p:spPr>
        <p:txBody>
          <a:bodyPr/>
          <a:lstStyle/>
          <a:p>
            <a:r>
              <a:rPr lang="en-US" dirty="0"/>
              <a:t>TNM 7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83A2F-F207-4AEF-9E99-14ACC0DD9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8FEE2-A944-46D1-B15A-450775521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582"/>
            <a:ext cx="6235173" cy="59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Background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0447" y="1052736"/>
            <a:ext cx="8712968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Why</a:t>
            </a:r>
            <a:r>
              <a:rPr lang="nl-NL" dirty="0"/>
              <a:t> do we stage </a:t>
            </a:r>
            <a:r>
              <a:rPr lang="nl-NL" dirty="0" err="1"/>
              <a:t>cancer</a:t>
            </a:r>
            <a:r>
              <a:rPr lang="nl-NL" dirty="0"/>
              <a:t>?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To aid in the planning of treatment 	</a:t>
            </a:r>
            <a:endParaRPr lang="en-US" altLang="en-US" dirty="0">
              <a:solidFill>
                <a:schemeClr val="tx2"/>
              </a:solidFill>
              <a:cs typeface="Times New Roman" pitchFamily="18" charset="0"/>
            </a:endParaRP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To give some indication of prognosis  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To assist in evaluation of the results of treatment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To facilitate the exchange of information and aid research 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To contribute to research	</a:t>
            </a:r>
          </a:p>
          <a:p>
            <a:pPr lvl="1">
              <a:defRPr/>
            </a:pPr>
            <a:r>
              <a:rPr lang="en-US" altLang="en-US" dirty="0">
                <a:cs typeface="Times New Roman" pitchFamily="18" charset="0"/>
              </a:rPr>
              <a:t>To support cancer control activities</a:t>
            </a:r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>
              <a:buFont typeface="Wingdings" charset="0"/>
              <a:buChar char="§"/>
              <a:defRPr/>
            </a:pPr>
            <a:r>
              <a:rPr lang="nl-NL" dirty="0"/>
              <a:t>TNM </a:t>
            </a:r>
            <a:r>
              <a:rPr lang="nl-NL" dirty="0" err="1"/>
              <a:t>classification</a:t>
            </a:r>
            <a:r>
              <a:rPr lang="nl-NL" dirty="0"/>
              <a:t>: 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Maintain</a:t>
            </a:r>
            <a:r>
              <a:rPr lang="nl-NL" dirty="0"/>
              <a:t> </a:t>
            </a:r>
            <a:r>
              <a:rPr lang="nl-NL" dirty="0" err="1"/>
              <a:t>stability</a:t>
            </a:r>
            <a:r>
              <a:rPr lang="nl-NL" dirty="0"/>
              <a:t> of </a:t>
            </a:r>
            <a:r>
              <a:rPr lang="nl-NL" dirty="0" err="1"/>
              <a:t>classification</a:t>
            </a:r>
            <a:r>
              <a:rPr lang="nl-NL" dirty="0"/>
              <a:t> over time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Modifications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on new data on </a:t>
            </a:r>
            <a:r>
              <a:rPr lang="nl-NL" dirty="0" err="1"/>
              <a:t>prognosis</a:t>
            </a:r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F3E7F-3C1B-4D64-B938-4A0A3D8D5FE6}"/>
              </a:ext>
            </a:extLst>
          </p:cNvPr>
          <p:cNvSpPr txBox="1"/>
          <p:nvPr/>
        </p:nvSpPr>
        <p:spPr>
          <a:xfrm>
            <a:off x="1403648" y="5265553"/>
            <a:ext cx="823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UICC TNM Classification of Malignant </a:t>
            </a:r>
            <a:r>
              <a:rPr lang="en-US" sz="1800" dirty="0" err="1"/>
              <a:t>Tumours</a:t>
            </a:r>
            <a:r>
              <a:rPr lang="en-US" sz="1800" dirty="0"/>
              <a:t>, 8</a:t>
            </a:r>
            <a:r>
              <a:rPr lang="en-US" sz="1800" baseline="30000" dirty="0"/>
              <a:t>th</a:t>
            </a:r>
            <a:r>
              <a:rPr lang="en-US" sz="1800" dirty="0"/>
              <a:t> edition, 2016 </a:t>
            </a:r>
          </a:p>
          <a:p>
            <a:r>
              <a:rPr lang="en-US" sz="1800" dirty="0"/>
              <a:t>Eds. James D. Brierley, Mary K Gospodarowicz, Christian Wittekind</a:t>
            </a:r>
            <a:endParaRPr lang="nl-B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2C602-B611-4EAF-9A36-4A81F2C6B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87" r="668" b="2303"/>
          <a:stretch>
            <a:fillRect/>
          </a:stretch>
        </p:blipFill>
        <p:spPr bwMode="auto">
          <a:xfrm>
            <a:off x="7538879" y="0"/>
            <a:ext cx="1584746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2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Background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/>
              <a:t>TNM </a:t>
            </a:r>
            <a:r>
              <a:rPr lang="nl-NL" dirty="0" err="1"/>
              <a:t>classification</a:t>
            </a:r>
            <a:r>
              <a:rPr lang="nl-NL" dirty="0"/>
              <a:t> </a:t>
            </a:r>
            <a:r>
              <a:rPr lang="nl-NL" dirty="0" err="1"/>
              <a:t>prostate</a:t>
            </a:r>
            <a:r>
              <a:rPr lang="nl-NL" dirty="0"/>
              <a:t> </a:t>
            </a:r>
            <a:r>
              <a:rPr lang="nl-NL" dirty="0" err="1"/>
              <a:t>cancer</a:t>
            </a:r>
            <a:r>
              <a:rPr lang="nl-NL" dirty="0"/>
              <a:t>: changes 7</a:t>
            </a:r>
            <a:r>
              <a:rPr lang="nl-NL" baseline="30000" dirty="0"/>
              <a:t>th</a:t>
            </a:r>
            <a:r>
              <a:rPr lang="nl-NL" dirty="0"/>
              <a:t> =&gt; 8</a:t>
            </a:r>
            <a:r>
              <a:rPr lang="nl-NL" baseline="30000" dirty="0"/>
              <a:t>th</a:t>
            </a:r>
            <a:r>
              <a:rPr lang="nl-NL" dirty="0"/>
              <a:t> </a:t>
            </a:r>
            <a:r>
              <a:rPr lang="nl-NL" dirty="0" err="1"/>
              <a:t>edition</a:t>
            </a:r>
            <a:endParaRPr lang="nl-NL" dirty="0"/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Pathological</a:t>
            </a:r>
            <a:r>
              <a:rPr lang="nl-NL" dirty="0"/>
              <a:t> T2-category no </a:t>
            </a:r>
            <a:r>
              <a:rPr lang="nl-NL" dirty="0" err="1"/>
              <a:t>longer</a:t>
            </a:r>
            <a:r>
              <a:rPr lang="nl-NL" dirty="0"/>
              <a:t> </a:t>
            </a:r>
            <a:r>
              <a:rPr lang="nl-NL" dirty="0" err="1"/>
              <a:t>subdivided</a:t>
            </a:r>
            <a:r>
              <a:rPr lang="nl-NL" dirty="0"/>
              <a:t> in:</a:t>
            </a:r>
          </a:p>
          <a:p>
            <a:pPr lvl="2">
              <a:buFont typeface="Wingdings" charset="0"/>
              <a:buChar char="§"/>
              <a:defRPr/>
            </a:pPr>
            <a:r>
              <a:rPr lang="nl-NL" sz="1600" dirty="0"/>
              <a:t>pT2a: </a:t>
            </a:r>
            <a:r>
              <a:rPr lang="nl-NL" sz="1600" dirty="0" err="1"/>
              <a:t>involves</a:t>
            </a:r>
            <a:r>
              <a:rPr lang="nl-NL" sz="1600" dirty="0"/>
              <a:t> </a:t>
            </a:r>
            <a:r>
              <a:rPr lang="nl-NL" sz="1600" u="sng" dirty="0"/>
              <a:t>&lt;</a:t>
            </a:r>
            <a:r>
              <a:rPr lang="nl-NL" sz="1600" dirty="0"/>
              <a:t> </a:t>
            </a:r>
            <a:r>
              <a:rPr lang="nl-NL" sz="1600" dirty="0" err="1"/>
              <a:t>one</a:t>
            </a:r>
            <a:r>
              <a:rPr lang="nl-NL" sz="1600" dirty="0"/>
              <a:t> half of </a:t>
            </a:r>
            <a:r>
              <a:rPr lang="nl-NL" sz="1600" dirty="0" err="1"/>
              <a:t>one</a:t>
            </a:r>
            <a:r>
              <a:rPr lang="nl-NL" sz="1600" dirty="0"/>
              <a:t> </a:t>
            </a:r>
            <a:r>
              <a:rPr lang="nl-NL" sz="1600" dirty="0" err="1"/>
              <a:t>lobe</a:t>
            </a:r>
            <a:endParaRPr lang="nl-NL" sz="1600" dirty="0"/>
          </a:p>
          <a:p>
            <a:pPr lvl="2">
              <a:buFont typeface="Wingdings" charset="0"/>
              <a:buChar char="§"/>
              <a:defRPr/>
            </a:pPr>
            <a:r>
              <a:rPr lang="nl-NL" sz="1600" dirty="0"/>
              <a:t>pT2b: </a:t>
            </a:r>
            <a:r>
              <a:rPr lang="nl-NL" sz="1600" dirty="0" err="1"/>
              <a:t>involves</a:t>
            </a:r>
            <a:r>
              <a:rPr lang="nl-NL" sz="1600" dirty="0"/>
              <a:t> &gt; </a:t>
            </a:r>
            <a:r>
              <a:rPr lang="nl-NL" sz="1600" dirty="0" err="1"/>
              <a:t>one</a:t>
            </a:r>
            <a:r>
              <a:rPr lang="nl-NL" sz="1600" dirty="0"/>
              <a:t> half of </a:t>
            </a:r>
            <a:r>
              <a:rPr lang="nl-NL" sz="1600" dirty="0" err="1"/>
              <a:t>one</a:t>
            </a:r>
            <a:r>
              <a:rPr lang="nl-NL" sz="1600" dirty="0"/>
              <a:t> </a:t>
            </a:r>
            <a:r>
              <a:rPr lang="nl-NL" sz="1600" dirty="0" err="1"/>
              <a:t>lobe</a:t>
            </a:r>
            <a:endParaRPr lang="nl-NL" sz="1600" dirty="0"/>
          </a:p>
          <a:p>
            <a:pPr lvl="2">
              <a:buFont typeface="Wingdings" charset="0"/>
              <a:buChar char="§"/>
              <a:defRPr/>
            </a:pPr>
            <a:r>
              <a:rPr lang="nl-NL" sz="1600" dirty="0"/>
              <a:t>pT2c: </a:t>
            </a:r>
            <a:r>
              <a:rPr lang="nl-NL" sz="1600" dirty="0" err="1"/>
              <a:t>involves</a:t>
            </a:r>
            <a:r>
              <a:rPr lang="nl-NL" sz="1600" dirty="0"/>
              <a:t> </a:t>
            </a:r>
            <a:r>
              <a:rPr lang="nl-NL" sz="1600" dirty="0" err="1"/>
              <a:t>both</a:t>
            </a:r>
            <a:r>
              <a:rPr lang="nl-NL" sz="1600" dirty="0"/>
              <a:t> </a:t>
            </a:r>
            <a:r>
              <a:rPr lang="nl-NL" sz="1600" dirty="0" err="1"/>
              <a:t>lobes</a:t>
            </a:r>
            <a:endParaRPr lang="nl-NL" sz="1600" dirty="0"/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Clinical</a:t>
            </a:r>
            <a:r>
              <a:rPr lang="nl-NL" dirty="0"/>
              <a:t> T2-category </a:t>
            </a:r>
            <a:r>
              <a:rPr lang="nl-NL" dirty="0" err="1"/>
              <a:t>stays</a:t>
            </a:r>
            <a:r>
              <a:rPr lang="nl-NL" dirty="0"/>
              <a:t> T2a, T2b </a:t>
            </a:r>
            <a:r>
              <a:rPr lang="nl-NL" dirty="0" err="1"/>
              <a:t>and</a:t>
            </a:r>
            <a:r>
              <a:rPr lang="nl-NL" dirty="0"/>
              <a:t> T2c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/>
              <a:t>T4N0M0 </a:t>
            </a:r>
            <a:r>
              <a:rPr lang="nl-NL" dirty="0" err="1"/>
              <a:t>classified</a:t>
            </a:r>
            <a:r>
              <a:rPr lang="nl-NL" dirty="0"/>
              <a:t> as stage </a:t>
            </a:r>
            <a:r>
              <a:rPr lang="nl-NL" dirty="0">
                <a:latin typeface="+mj-lt"/>
              </a:rPr>
              <a:t>III </a:t>
            </a:r>
            <a:r>
              <a:rPr lang="nl-NL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</a:t>
            </a:r>
            <a:r>
              <a:rPr lang="nl-NL" dirty="0">
                <a:latin typeface="+mj-lt"/>
                <a:cs typeface="Calibri" panose="020F0502020204030204" pitchFamily="34" charset="0"/>
              </a:rPr>
              <a:t> stage IV in 7</a:t>
            </a:r>
            <a:r>
              <a:rPr lang="nl-NL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nl-NL" dirty="0">
                <a:latin typeface="+mj-lt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+mj-lt"/>
                <a:cs typeface="Calibri" panose="020F0502020204030204" pitchFamily="34" charset="0"/>
              </a:rPr>
              <a:t>edition</a:t>
            </a:r>
            <a:endParaRPr lang="nl-NL" dirty="0">
              <a:latin typeface="+mj-lt"/>
              <a:cs typeface="Calibri" panose="020F0502020204030204" pitchFamily="34" charset="0"/>
            </a:endParaRPr>
          </a:p>
          <a:p>
            <a:pPr marL="457200" lvl="1" indent="0">
              <a:buNone/>
              <a:defRPr/>
            </a:pPr>
            <a:endParaRPr lang="nl-NL" dirty="0">
              <a:latin typeface="+mj-lt"/>
              <a:cs typeface="Calibri" panose="020F0502020204030204" pitchFamily="34" charset="0"/>
            </a:endParaRPr>
          </a:p>
          <a:p>
            <a:pPr>
              <a:buFont typeface="Wingdings" charset="0"/>
              <a:buChar char="§"/>
              <a:defRPr/>
            </a:pP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547072-0405-4D2B-9FEC-B98831B7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02" y="3792031"/>
            <a:ext cx="5311398" cy="30659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265C2E-BD16-441E-8CF2-1322DA7C520C}"/>
              </a:ext>
            </a:extLst>
          </p:cNvPr>
          <p:cNvSpPr/>
          <p:nvPr/>
        </p:nvSpPr>
        <p:spPr>
          <a:xfrm>
            <a:off x="3832603" y="5541164"/>
            <a:ext cx="5178410" cy="3476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C926E2-9CEF-4433-B8CE-CE796B6A4BBA}"/>
              </a:ext>
            </a:extLst>
          </p:cNvPr>
          <p:cNvCxnSpPr>
            <a:cxnSpLocks/>
          </p:cNvCxnSpPr>
          <p:nvPr/>
        </p:nvCxnSpPr>
        <p:spPr>
          <a:xfrm flipV="1">
            <a:off x="5220072" y="5714990"/>
            <a:ext cx="1872208" cy="27879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27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C55D3-324D-427E-A367-75876D0E1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33" y="1303701"/>
            <a:ext cx="3699693" cy="1403541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sz="1800" dirty="0"/>
              <a:t>UICC TNM 8</a:t>
            </a:r>
            <a:r>
              <a:rPr lang="nl-NL" sz="1800" baseline="30000" dirty="0"/>
              <a:t>th</a:t>
            </a:r>
            <a:r>
              <a:rPr lang="nl-NL" sz="1800" dirty="0"/>
              <a:t> </a:t>
            </a:r>
            <a:r>
              <a:rPr lang="nl-NL" sz="1800" dirty="0" err="1"/>
              <a:t>edition</a:t>
            </a:r>
            <a:r>
              <a:rPr lang="nl-NL" sz="1800" dirty="0"/>
              <a:t> </a:t>
            </a:r>
            <a:r>
              <a:rPr lang="nl-NL" sz="1800" dirty="0" err="1"/>
              <a:t>adopts</a:t>
            </a:r>
            <a:r>
              <a:rPr lang="nl-NL" sz="1800" dirty="0"/>
              <a:t> </a:t>
            </a:r>
            <a:r>
              <a:rPr lang="nl-NL" sz="1800" dirty="0" err="1"/>
              <a:t>histopathological</a:t>
            </a:r>
            <a:r>
              <a:rPr lang="nl-NL" sz="1800" dirty="0"/>
              <a:t> </a:t>
            </a:r>
            <a:r>
              <a:rPr lang="nl-NL" sz="1800" dirty="0" err="1"/>
              <a:t>grade</a:t>
            </a:r>
            <a:r>
              <a:rPr lang="nl-NL" sz="1800" dirty="0"/>
              <a:t> </a:t>
            </a:r>
            <a:r>
              <a:rPr lang="nl-NL" sz="1800" dirty="0" err="1"/>
              <a:t>groups</a:t>
            </a:r>
            <a:r>
              <a:rPr lang="nl-NL" sz="1800" dirty="0"/>
              <a:t> (ISUP)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defines</a:t>
            </a:r>
            <a:r>
              <a:rPr lang="nl-NL" sz="1800" dirty="0"/>
              <a:t> Stages I-IV</a:t>
            </a:r>
          </a:p>
          <a:p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AA388-94F5-4F5B-B3E8-91EEBDC5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9" y="2852936"/>
            <a:ext cx="4818129" cy="1496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3E7844-CEF1-439B-9782-35206ED3213C}"/>
              </a:ext>
            </a:extLst>
          </p:cNvPr>
          <p:cNvSpPr/>
          <p:nvPr/>
        </p:nvSpPr>
        <p:spPr>
          <a:xfrm>
            <a:off x="0" y="5675496"/>
            <a:ext cx="9144000" cy="11825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DE941-89CB-4D82-9240-A2B6BE43B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686" y="2747404"/>
            <a:ext cx="4076395" cy="4149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97268-A7A6-4B9A-B439-A8AFFD5C7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30294"/>
          <a:stretch/>
        </p:blipFill>
        <p:spPr>
          <a:xfrm>
            <a:off x="198318" y="4318990"/>
            <a:ext cx="4076395" cy="2482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6D388-8D59-40DE-AE6D-95518A6821D7}"/>
              </a:ext>
            </a:extLst>
          </p:cNvPr>
          <p:cNvSpPr txBox="1"/>
          <p:nvPr/>
        </p:nvSpPr>
        <p:spPr>
          <a:xfrm>
            <a:off x="3300476" y="6129910"/>
            <a:ext cx="888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3+5   5+3</a:t>
            </a:r>
            <a:endParaRPr lang="nl-BE" sz="1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962F84-0B21-43DE-8D57-F66C75E9F270}"/>
              </a:ext>
            </a:extLst>
          </p:cNvPr>
          <p:cNvSpPr txBox="1">
            <a:spLocks/>
          </p:cNvSpPr>
          <p:nvPr/>
        </p:nvSpPr>
        <p:spPr bwMode="auto">
          <a:xfrm>
            <a:off x="4845175" y="1346479"/>
            <a:ext cx="4127553" cy="165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0"/>
              <a:buChar char="§"/>
              <a:defRPr/>
            </a:pPr>
            <a:r>
              <a:rPr lang="nl-NL" sz="1800" kern="0" dirty="0"/>
              <a:t>AJCC TNM 8</a:t>
            </a:r>
            <a:r>
              <a:rPr lang="nl-NL" sz="1800" kern="0" baseline="30000" dirty="0"/>
              <a:t>th</a:t>
            </a:r>
            <a:r>
              <a:rPr lang="nl-NL" sz="1800" kern="0" dirty="0"/>
              <a:t> </a:t>
            </a:r>
            <a:r>
              <a:rPr lang="nl-NL" sz="1800" kern="0" dirty="0" err="1"/>
              <a:t>edition</a:t>
            </a:r>
            <a:r>
              <a:rPr lang="nl-NL" sz="1800" kern="0" dirty="0"/>
              <a:t> </a:t>
            </a:r>
            <a:r>
              <a:rPr lang="nl-NL" sz="1800" kern="0" dirty="0" err="1"/>
              <a:t>incorporates</a:t>
            </a:r>
            <a:r>
              <a:rPr lang="nl-NL" sz="1800" kern="0" dirty="0"/>
              <a:t> PSA </a:t>
            </a:r>
            <a:r>
              <a:rPr lang="nl-NL" sz="1800" kern="0" dirty="0" err="1"/>
              <a:t>and</a:t>
            </a:r>
            <a:r>
              <a:rPr lang="nl-NL" sz="1800" kern="0" dirty="0"/>
              <a:t> Grade Group in </a:t>
            </a:r>
            <a:r>
              <a:rPr lang="nl-NL" sz="1800" kern="0" dirty="0" err="1"/>
              <a:t>Prognostic</a:t>
            </a:r>
            <a:r>
              <a:rPr lang="nl-NL" sz="1800" kern="0" dirty="0"/>
              <a:t> Group (no ‘Stage’ </a:t>
            </a:r>
            <a:r>
              <a:rPr lang="nl-NL" sz="1800" kern="0" dirty="0" err="1"/>
              <a:t>available</a:t>
            </a:r>
            <a:r>
              <a:rPr lang="nl-NL" sz="1800" kern="0" dirty="0"/>
              <a:t>)</a:t>
            </a:r>
            <a:endParaRPr lang="nl-NL" sz="1800" kern="0" dirty="0">
              <a:cs typeface="Calibri" panose="020F0502020204030204" pitchFamily="34" charset="0"/>
            </a:endParaRPr>
          </a:p>
          <a:p>
            <a:endParaRPr lang="nl-BE" kern="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300AAF7-88A6-4425-967B-09EE2D71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99" y="398547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5228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 err="1"/>
              <a:t>Material</a:t>
            </a:r>
            <a:r>
              <a:rPr lang="nl-NL" dirty="0"/>
              <a:t> &amp; </a:t>
            </a:r>
            <a:r>
              <a:rPr lang="nl-NL" dirty="0" err="1"/>
              <a:t>Methods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340768"/>
            <a:ext cx="8820472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prostate</a:t>
            </a:r>
            <a:r>
              <a:rPr lang="nl-NL" dirty="0"/>
              <a:t> </a:t>
            </a:r>
            <a:r>
              <a:rPr lang="nl-NL" dirty="0" err="1"/>
              <a:t>cancers</a:t>
            </a:r>
            <a:r>
              <a:rPr lang="nl-NL" dirty="0"/>
              <a:t>- 2004-2016: </a:t>
            </a:r>
            <a:r>
              <a:rPr lang="nl-NL" b="1" dirty="0"/>
              <a:t>N=114,548</a:t>
            </a:r>
          </a:p>
          <a:p>
            <a:pPr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>
              <a:buFont typeface="Wingdings" charset="0"/>
              <a:buChar char="§"/>
              <a:defRPr/>
            </a:pPr>
            <a:endParaRPr lang="nl-NL" dirty="0"/>
          </a:p>
          <a:p>
            <a:pPr marL="0" indent="0">
              <a:buNone/>
              <a:defRPr/>
            </a:pPr>
            <a:endParaRPr lang="nl-NL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AB46A8E-DE63-440E-A7E6-6660E8FCD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788784"/>
              </p:ext>
            </p:extLst>
          </p:nvPr>
        </p:nvGraphicFramePr>
        <p:xfrm>
          <a:off x="204325" y="21326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4232BB2-DFA5-444E-88BF-8378726240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382901"/>
              </p:ext>
            </p:extLst>
          </p:nvPr>
        </p:nvGraphicFramePr>
        <p:xfrm>
          <a:off x="5292080" y="216547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03648" y="542719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2004-2009 = TNM 6th </a:t>
            </a:r>
            <a:r>
              <a:rPr lang="nl-BE" sz="1400" dirty="0" err="1">
                <a:latin typeface="+mj-lt"/>
              </a:rPr>
              <a:t>edition</a:t>
            </a:r>
            <a:endParaRPr lang="nl-BE" sz="1400" dirty="0">
              <a:latin typeface="+mj-lt"/>
            </a:endParaRPr>
          </a:p>
          <a:p>
            <a:r>
              <a:rPr lang="nl-BE" sz="1400" dirty="0">
                <a:latin typeface="+mj-lt"/>
              </a:rPr>
              <a:t>2010-2016 = TNM 7th </a:t>
            </a:r>
            <a:r>
              <a:rPr lang="nl-BE" sz="1400" dirty="0" err="1">
                <a:latin typeface="+mj-lt"/>
              </a:rPr>
              <a:t>edition</a:t>
            </a:r>
            <a:endParaRPr lang="nl-BE" sz="1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546" t="88695" r="18545" b="3914"/>
          <a:stretch/>
        </p:blipFill>
        <p:spPr>
          <a:xfrm>
            <a:off x="1115616" y="4843071"/>
            <a:ext cx="7029078" cy="497006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31FE1D1-332E-49AD-8FBB-9A1BD6EC2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318158"/>
              </p:ext>
            </p:extLst>
          </p:nvPr>
        </p:nvGraphicFramePr>
        <p:xfrm>
          <a:off x="4260569" y="21326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944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 err="1"/>
              <a:t>Material</a:t>
            </a:r>
            <a:r>
              <a:rPr lang="nl-NL" dirty="0"/>
              <a:t> &amp; </a:t>
            </a:r>
            <a:r>
              <a:rPr lang="nl-NL" dirty="0" err="1"/>
              <a:t>Methods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39976"/>
            <a:ext cx="8820472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Prostate</a:t>
            </a:r>
            <a:r>
              <a:rPr lang="nl-NL" dirty="0"/>
              <a:t> </a:t>
            </a:r>
            <a:r>
              <a:rPr lang="nl-NL" dirty="0" err="1"/>
              <a:t>cancer</a:t>
            </a:r>
            <a:r>
              <a:rPr lang="nl-NL" dirty="0"/>
              <a:t>, 2004-2016: </a:t>
            </a:r>
            <a:r>
              <a:rPr lang="nl-NL" b="1" dirty="0"/>
              <a:t>N=114,548</a:t>
            </a:r>
          </a:p>
          <a:p>
            <a:pPr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r>
              <a:rPr lang="nl-NL" dirty="0"/>
              <a:t>T-</a:t>
            </a:r>
            <a:r>
              <a:rPr lang="nl-NL" dirty="0" err="1"/>
              <a:t>category</a:t>
            </a:r>
            <a:r>
              <a:rPr lang="nl-NL" dirty="0"/>
              <a:t> </a:t>
            </a:r>
            <a:r>
              <a:rPr lang="nl-NL" dirty="0" err="1"/>
              <a:t>known</a:t>
            </a:r>
            <a:r>
              <a:rPr lang="nl-NL" dirty="0"/>
              <a:t> &amp; N0M0:</a:t>
            </a:r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endParaRPr lang="nl-NL" dirty="0"/>
          </a:p>
          <a:p>
            <a:pPr lvl="1">
              <a:buFont typeface="Wingdings" charset="0"/>
              <a:buChar char="§"/>
              <a:defRPr/>
            </a:pPr>
            <a:r>
              <a:rPr lang="nl-NL" dirty="0"/>
              <a:t>c/pN1 or c/pM1:</a:t>
            </a:r>
          </a:p>
          <a:p>
            <a:pPr>
              <a:buFont typeface="Wingdings" charset="0"/>
              <a:buChar char="§"/>
              <a:defRPr/>
            </a:pPr>
            <a:endParaRPr lang="nl-NL" dirty="0"/>
          </a:p>
          <a:p>
            <a:pPr marL="0" indent="0">
              <a:buNone/>
              <a:defRPr/>
            </a:pPr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452292"/>
              </p:ext>
            </p:extLst>
          </p:nvPr>
        </p:nvGraphicFramePr>
        <p:xfrm>
          <a:off x="2699792" y="5008096"/>
          <a:ext cx="6096000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046586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240683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93379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b="0" dirty="0" err="1"/>
                        <a:t>anyT</a:t>
                      </a:r>
                      <a:r>
                        <a:rPr lang="nl-BE" dirty="0"/>
                        <a:t> </a:t>
                      </a:r>
                      <a:r>
                        <a:rPr lang="nl-BE" b="1" dirty="0"/>
                        <a:t>N1</a:t>
                      </a:r>
                      <a:r>
                        <a:rPr lang="nl-BE" dirty="0"/>
                        <a:t> </a:t>
                      </a:r>
                      <a:r>
                        <a:rPr lang="nl-BE" b="0" dirty="0"/>
                        <a:t>M0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b="0" dirty="0" err="1"/>
                        <a:t>anyT</a:t>
                      </a:r>
                      <a:r>
                        <a:rPr lang="nl-BE" b="0" dirty="0"/>
                        <a:t> </a:t>
                      </a:r>
                      <a:r>
                        <a:rPr lang="nl-BE" b="0" dirty="0" err="1"/>
                        <a:t>anyN</a:t>
                      </a:r>
                      <a:r>
                        <a:rPr lang="nl-BE" b="0" dirty="0"/>
                        <a:t> </a:t>
                      </a:r>
                      <a:r>
                        <a:rPr lang="nl-BE" b="1" dirty="0"/>
                        <a:t>M1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8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 err="1"/>
                        <a:t>Clinical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1,911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5,178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494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 err="1"/>
                        <a:t>Pathological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1,962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579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9113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773778"/>
              </p:ext>
            </p:extLst>
          </p:nvPr>
        </p:nvGraphicFramePr>
        <p:xfrm>
          <a:off x="4932040" y="1412776"/>
          <a:ext cx="3744416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89618">
                  <a:extLst>
                    <a:ext uri="{9D8B030D-6E8A-4147-A177-3AD203B41FA5}">
                      <a16:colId xmlns:a16="http://schemas.microsoft.com/office/drawing/2014/main" val="3653704697"/>
                    </a:ext>
                  </a:extLst>
                </a:gridCol>
                <a:gridCol w="874678">
                  <a:extLst>
                    <a:ext uri="{9D8B030D-6E8A-4147-A177-3AD203B41FA5}">
                      <a16:colId xmlns:a16="http://schemas.microsoft.com/office/drawing/2014/main" val="164822407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53935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BE" dirty="0"/>
                        <a:t>T1-4 N0M0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88015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nl-BE" b="1" dirty="0" err="1"/>
                        <a:t>Clinical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cT1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29,176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6416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cT2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26,392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5640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cT3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7,006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7628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cT4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61547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nl-BE" b="1" dirty="0" err="1"/>
                        <a:t>Pathological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pT2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26,963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2494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pT3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11,240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0155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pT4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l-BE" dirty="0"/>
                        <a:t>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161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81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2BAE8E4A-493B-4468-9551-1A5083E71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930" y="1168400"/>
            <a:ext cx="8544070" cy="4792033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GB" dirty="0"/>
              <a:t>2004-2016: </a:t>
            </a:r>
            <a:r>
              <a:rPr lang="en-GB" b="1" dirty="0"/>
              <a:t>113,706</a:t>
            </a:r>
            <a:r>
              <a:rPr lang="en-GB" dirty="0"/>
              <a:t> prostate cancer </a:t>
            </a:r>
            <a:r>
              <a:rPr lang="en-GB" i="1" dirty="0"/>
              <a:t>(microscopically verified)</a:t>
            </a:r>
          </a:p>
          <a:p>
            <a:pPr>
              <a:buFont typeface="Wingdings" charset="0"/>
              <a:buChar char="§"/>
              <a:defRPr/>
            </a:pPr>
            <a:r>
              <a:rPr lang="en-GB" dirty="0"/>
              <a:t>Gleason score derived from pathology protocols with machine learning techniques</a:t>
            </a:r>
          </a:p>
          <a:p>
            <a:pPr lvl="1">
              <a:buFont typeface="Wingdings" charset="0"/>
              <a:buChar char="§"/>
              <a:defRPr/>
            </a:pPr>
            <a:r>
              <a:rPr lang="en-GB" sz="1600" b="1" dirty="0"/>
              <a:t>2004-2016: </a:t>
            </a:r>
            <a:r>
              <a:rPr lang="en-GB" sz="1600" dirty="0"/>
              <a:t>86%</a:t>
            </a:r>
            <a:r>
              <a:rPr lang="en-GB" sz="1600" b="1" dirty="0"/>
              <a:t> </a:t>
            </a:r>
            <a:r>
              <a:rPr lang="en-GB" sz="1600" dirty="0"/>
              <a:t>of information on Gleason available</a:t>
            </a:r>
          </a:p>
          <a:p>
            <a:pPr lvl="1">
              <a:buFont typeface="Wingdings" charset="0"/>
              <a:buChar char="§"/>
              <a:defRPr/>
            </a:pPr>
            <a:r>
              <a:rPr lang="en-GB" sz="1600" b="1" dirty="0"/>
              <a:t>Since 2012</a:t>
            </a:r>
            <a:r>
              <a:rPr lang="en-GB" sz="1600" dirty="0"/>
              <a:t>: &gt;95% availability =&gt; </a:t>
            </a:r>
            <a:r>
              <a:rPr lang="en-GB" sz="1600" b="1" dirty="0"/>
              <a:t>2016: 97.4%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9EE0F-7D2C-4531-BBF8-5792EA4E3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624432"/>
            <a:ext cx="4427984" cy="3233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F6ED4-2B3C-48AE-9CEA-862C0C8C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0935"/>
            <a:ext cx="3571920" cy="322712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9F12E27-98FE-4201-9C91-CF49AEF4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 err="1"/>
              <a:t>Material</a:t>
            </a:r>
            <a:r>
              <a:rPr lang="nl-NL" dirty="0"/>
              <a:t> &amp; </a:t>
            </a:r>
            <a:r>
              <a:rPr lang="nl-NL" dirty="0" err="1"/>
              <a:t>Methods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707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27912" cy="7207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Background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4392612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population</a:t>
            </a:r>
            <a:r>
              <a:rPr lang="nl-NL" dirty="0"/>
              <a:t> </a:t>
            </a:r>
            <a:r>
              <a:rPr lang="nl-NL" dirty="0" err="1"/>
              <a:t>based</a:t>
            </a:r>
            <a:r>
              <a:rPr lang="nl-NL" dirty="0"/>
              <a:t> survival data </a:t>
            </a:r>
            <a:r>
              <a:rPr lang="nl-NL" dirty="0" err="1"/>
              <a:t>validate</a:t>
            </a:r>
            <a:r>
              <a:rPr lang="nl-NL" dirty="0"/>
              <a:t> </a:t>
            </a:r>
            <a:r>
              <a:rPr lang="nl-NL" dirty="0" err="1"/>
              <a:t>modifications</a:t>
            </a:r>
            <a:r>
              <a:rPr lang="nl-NL" dirty="0"/>
              <a:t> in TNM </a:t>
            </a:r>
            <a:r>
              <a:rPr lang="nl-NL" dirty="0" err="1"/>
              <a:t>classification</a:t>
            </a:r>
            <a:r>
              <a:rPr lang="nl-NL" dirty="0"/>
              <a:t>?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Analyses:</a:t>
            </a:r>
          </a:p>
          <a:p>
            <a:pPr lvl="1">
              <a:buFont typeface="Wingdings" charset="0"/>
              <a:buChar char="§"/>
              <a:defRPr/>
            </a:pPr>
            <a:r>
              <a:rPr lang="nl-NL" dirty="0" err="1"/>
              <a:t>Relative</a:t>
            </a:r>
            <a:r>
              <a:rPr lang="nl-NL" dirty="0"/>
              <a:t> Survival </a:t>
            </a:r>
            <a:r>
              <a:rPr lang="nl-NL" dirty="0">
                <a:cs typeface="Calibri" panose="020F0502020204030204" pitchFamily="34" charset="0"/>
              </a:rPr>
              <a:t>~ stage TNM </a:t>
            </a:r>
            <a:r>
              <a:rPr lang="nl-NL" dirty="0"/>
              <a:t>was </a:t>
            </a:r>
            <a:r>
              <a:rPr lang="nl-NL" dirty="0" err="1"/>
              <a:t>calculated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Ederer</a:t>
            </a:r>
            <a:r>
              <a:rPr lang="nl-NL" dirty="0"/>
              <a:t> II-</a:t>
            </a:r>
            <a:r>
              <a:rPr lang="nl-NL" dirty="0" err="1"/>
              <a:t>method</a:t>
            </a:r>
            <a:endParaRPr lang="nl-NL" dirty="0"/>
          </a:p>
          <a:p>
            <a:pPr lvl="1">
              <a:buFont typeface="Wingdings" charset="0"/>
              <a:buChar char="§"/>
              <a:defRPr/>
            </a:pPr>
            <a:r>
              <a:rPr lang="nl-NL" dirty="0"/>
              <a:t>Independent RS </a:t>
            </a:r>
            <a:r>
              <a:rPr lang="nl-NL" dirty="0" err="1"/>
              <a:t>estimates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2-sided Z-test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difference</a:t>
            </a:r>
            <a:endParaRPr lang="nl-NL" dirty="0"/>
          </a:p>
          <a:p>
            <a:pPr>
              <a:buFont typeface="Wingdings" charset="0"/>
              <a:buChar char="§"/>
              <a:defRPr/>
            </a:pPr>
            <a:endParaRPr lang="nl-NL" dirty="0">
              <a:cs typeface="Calibri" panose="020F0502020204030204" pitchFamily="34" charset="0"/>
            </a:endParaRPr>
          </a:p>
          <a:p>
            <a:pPr>
              <a:buFont typeface="Wingdings" charset="0"/>
              <a:buChar char="§"/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838363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_V1">
  <a:themeElements>
    <a:clrScheme name="StichtingKankerregister_sjabloon 1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005693"/>
      </a:accent1>
      <a:accent2>
        <a:srgbClr val="C5BF00"/>
      </a:accent2>
      <a:accent3>
        <a:srgbClr val="FFFFFF"/>
      </a:accent3>
      <a:accent4>
        <a:srgbClr val="000000"/>
      </a:accent4>
      <a:accent5>
        <a:srgbClr val="AAB4C8"/>
      </a:accent5>
      <a:accent6>
        <a:srgbClr val="B2AD00"/>
      </a:accent6>
      <a:hlink>
        <a:srgbClr val="005693"/>
      </a:hlink>
      <a:folHlink>
        <a:srgbClr val="C5BF00"/>
      </a:folHlink>
    </a:clrScheme>
    <a:fontScheme name="StichtingKankerregister_sjabloon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ichtingKankerregister_sjabloon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5693"/>
        </a:accent1>
        <a:accent2>
          <a:srgbClr val="C5BF00"/>
        </a:accent2>
        <a:accent3>
          <a:srgbClr val="FFFFFF"/>
        </a:accent3>
        <a:accent4>
          <a:srgbClr val="000000"/>
        </a:accent4>
        <a:accent5>
          <a:srgbClr val="AAB4C8"/>
        </a:accent5>
        <a:accent6>
          <a:srgbClr val="B2AD00"/>
        </a:accent6>
        <a:hlink>
          <a:srgbClr val="005693"/>
        </a:hlink>
        <a:folHlink>
          <a:srgbClr val="C5B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 ppt vanaf 151112 zonder datum</Template>
  <TotalTime>1392</TotalTime>
  <Words>1096</Words>
  <Application>Microsoft Office PowerPoint</Application>
  <PresentationFormat>On-screen Show (4:3)</PresentationFormat>
  <Paragraphs>311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Geneva</vt:lpstr>
      <vt:lpstr>Lucida Grande</vt:lpstr>
      <vt:lpstr>Times New Roman</vt:lpstr>
      <vt:lpstr>Verdana</vt:lpstr>
      <vt:lpstr>Wingdings</vt:lpstr>
      <vt:lpstr>PowerPoint template_V1</vt:lpstr>
      <vt:lpstr>Population Based Cancer Registry Survival Data argue for Subdivision of TNM Stage III Prostate Cancer and Merging cT2-Subcategories</vt:lpstr>
      <vt:lpstr>Background Material &amp; Methods Results Conclusion  </vt:lpstr>
      <vt:lpstr>Background</vt:lpstr>
      <vt:lpstr>Background</vt:lpstr>
      <vt:lpstr>Background</vt:lpstr>
      <vt:lpstr>Material &amp; Methods</vt:lpstr>
      <vt:lpstr>Material &amp; Methods</vt:lpstr>
      <vt:lpstr>Material &amp; Methods</vt:lpstr>
      <vt:lpstr>Background</vt:lpstr>
      <vt:lpstr>PowerPoint Presentation</vt:lpstr>
      <vt:lpstr>PowerPoint Presentation</vt:lpstr>
      <vt:lpstr>1. Should we reconsider stage III in TNM8?</vt:lpstr>
      <vt:lpstr>Grade group</vt:lpstr>
      <vt:lpstr>2. Could clinical T2-category be collapsed as well?</vt:lpstr>
      <vt:lpstr>2. Is it favorable to collaps clinical T2-category as well?</vt:lpstr>
      <vt:lpstr>Results</vt:lpstr>
      <vt:lpstr>Discussion</vt:lpstr>
      <vt:lpstr>CONCLUSION</vt:lpstr>
      <vt:lpstr>Thank you for your attention!</vt:lpstr>
      <vt:lpstr>3. Should we reconsider T1 and stage I?</vt:lpstr>
      <vt:lpstr>3. Should we reconsider T1 and stage I?</vt:lpstr>
      <vt:lpstr>TNM 7th edition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based cancer registry survival data argue for subdivision of TNM stage III prostate cancer and merging cT2-subcategories</dc:title>
  <dc:creator>Lien van Walle</dc:creator>
  <cp:lastModifiedBy>Liesbet Van Eycken</cp:lastModifiedBy>
  <cp:revision>108</cp:revision>
  <dcterms:created xsi:type="dcterms:W3CDTF">2019-06-05T07:27:02Z</dcterms:created>
  <dcterms:modified xsi:type="dcterms:W3CDTF">2019-06-12T14:32:59Z</dcterms:modified>
</cp:coreProperties>
</file>