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2" r:id="rId2"/>
  </p:sldMasterIdLst>
  <p:notesMasterIdLst>
    <p:notesMasterId r:id="rId22"/>
  </p:notesMasterIdLst>
  <p:handoutMasterIdLst>
    <p:handoutMasterId r:id="rId23"/>
  </p:handoutMasterIdLst>
  <p:sldIdLst>
    <p:sldId id="257" r:id="rId3"/>
    <p:sldId id="311" r:id="rId4"/>
    <p:sldId id="312" r:id="rId5"/>
    <p:sldId id="336" r:id="rId6"/>
    <p:sldId id="371" r:id="rId7"/>
    <p:sldId id="372" r:id="rId8"/>
    <p:sldId id="335" r:id="rId9"/>
    <p:sldId id="358" r:id="rId10"/>
    <p:sldId id="360" r:id="rId11"/>
    <p:sldId id="315" r:id="rId12"/>
    <p:sldId id="369" r:id="rId13"/>
    <p:sldId id="343" r:id="rId14"/>
    <p:sldId id="370" r:id="rId15"/>
    <p:sldId id="316" r:id="rId16"/>
    <p:sldId id="317" r:id="rId17"/>
    <p:sldId id="318" r:id="rId18"/>
    <p:sldId id="319" r:id="rId19"/>
    <p:sldId id="320" r:id="rId20"/>
    <p:sldId id="322" r:id="rId21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Madera" initials="M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notesViewPr>
    <p:cSldViewPr>
      <p:cViewPr varScale="1">
        <p:scale>
          <a:sx n="81" d="100"/>
          <a:sy n="81" d="100"/>
        </p:scale>
        <p:origin x="-1974" y="-8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956" tIns="45978" rIns="91956" bIns="45978" rtlCol="0"/>
          <a:lstStyle>
            <a:lvl1pPr algn="l">
              <a:defRPr sz="1200"/>
            </a:lvl1pPr>
          </a:lstStyle>
          <a:p>
            <a:r>
              <a:rPr lang="en-US" dirty="0"/>
              <a:t>Neoadjuvant Treatment Results – Only Part of the Story</a:t>
            </a:r>
            <a:r>
              <a:rPr lang="en-US" dirty="0" smtClean="0"/>
              <a:t>, The </a:t>
            </a:r>
            <a:r>
              <a:rPr lang="en-US" dirty="0"/>
              <a:t>Missing Piece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74934"/>
            <a:ext cx="3802945" cy="607156"/>
          </a:xfrm>
          <a:prstGeom prst="rect">
            <a:avLst/>
          </a:prstGeom>
        </p:spPr>
        <p:txBody>
          <a:bodyPr vert="horz" lIns="91956" tIns="45978" rIns="91956" bIns="45978" rtlCol="0" anchor="b"/>
          <a:lstStyle>
            <a:lvl1pPr algn="l">
              <a:defRPr sz="1200"/>
            </a:lvl1pPr>
          </a:lstStyle>
          <a:p>
            <a:r>
              <a:rPr lang="en-US" sz="1000" kern="0" dirty="0"/>
              <a:t>No materials in this presentation may be repurposed without the express written permission of the American Joint Committee on Cancer.  Permission requests may be submitted at cancerstaging.org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1956" tIns="45978" rIns="91956" bIns="45978" rtlCol="0" anchor="b"/>
          <a:lstStyle>
            <a:lvl1pPr algn="r">
              <a:defRPr sz="1200"/>
            </a:lvl1pPr>
          </a:lstStyle>
          <a:p>
            <a:fld id="{AF46B221-69DC-47C5-BA57-F7510CD71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9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1956" tIns="45978" rIns="91956" bIns="45978" rtlCol="0"/>
          <a:lstStyle>
            <a:lvl1pPr algn="l">
              <a:defRPr sz="1200"/>
            </a:lvl1pPr>
          </a:lstStyle>
          <a:p>
            <a:r>
              <a:rPr lang="en-US" dirty="0"/>
              <a:t>AJCC 8</a:t>
            </a:r>
            <a:r>
              <a:rPr lang="en-US" baseline="30000" dirty="0"/>
              <a:t>th</a:t>
            </a:r>
            <a:r>
              <a:rPr lang="en-US" dirty="0"/>
              <a:t> Edition Staging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8" rIns="91956" bIns="459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956" tIns="45978" rIns="91956" bIns="4597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98838"/>
            <a:ext cx="3802945" cy="607156"/>
          </a:xfrm>
          <a:prstGeom prst="rect">
            <a:avLst/>
          </a:prstGeom>
        </p:spPr>
        <p:txBody>
          <a:bodyPr vert="horz" lIns="91956" tIns="45978" rIns="91956" bIns="45978" rtlCol="0" anchor="b"/>
          <a:lstStyle>
            <a:lvl1pPr algn="l">
              <a:defRPr sz="1000"/>
            </a:lvl1pPr>
          </a:lstStyle>
          <a:p>
            <a:r>
              <a:rPr lang="en-US" kern="0" dirty="0"/>
              <a:t>No materials in this presentation may be repurposed without the express written permission of the American Joint Committee on Cancer.  Permission requests may be submitted at cancerstaging.org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1956" tIns="45978" rIns="91956" bIns="45978" rtlCol="0" anchor="b"/>
          <a:lstStyle>
            <a:lvl1pPr algn="r">
              <a:defRPr sz="1200"/>
            </a:lvl1pPr>
          </a:lstStyle>
          <a:p>
            <a:fld id="{4026F62D-EF56-446A-9E87-653419BA7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6F62D-EF56-446A-9E87-653419BA7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6F62D-EF56-446A-9E87-653419BA71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56554" y="8817906"/>
            <a:ext cx="3026833" cy="464185"/>
          </a:xfrm>
          <a:prstGeom prst="rect">
            <a:avLst/>
          </a:prstGeom>
          <a:noFill/>
        </p:spPr>
        <p:txBody>
          <a:bodyPr/>
          <a:lstStyle>
            <a:lvl1pPr defTabSz="91382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571" indent="-280220" defTabSz="9138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0879" indent="-224176" defTabSz="9138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9230" indent="-224176" defTabSz="9138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7583" indent="-224176" defTabSz="9138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5934" indent="-224176" defTabSz="913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4286" indent="-224176" defTabSz="913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2637" indent="-224176" defTabSz="913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0988" indent="-224176" defTabSz="9138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E3854D-FA3C-482C-96CF-4EA1655254CC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230188"/>
            <a:ext cx="6189662" cy="34813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111" y="3868211"/>
            <a:ext cx="6130856" cy="4958916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39649-E896-43C1-B08C-95B83AA116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38350"/>
            <a:ext cx="7924800" cy="1102519"/>
          </a:xfrm>
        </p:spPr>
        <p:txBody>
          <a:bodyPr anchor="b"/>
          <a:lstStyle>
            <a:lvl1pPr algn="ctr">
              <a:defRPr sz="4300" b="1" baseline="0">
                <a:solidFill>
                  <a:srgbClr val="003E6B"/>
                </a:solidFill>
                <a:latin typeface="Minion Pro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81350"/>
            <a:ext cx="7924800" cy="61722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ITC Franklin Gothic Std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41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38350"/>
            <a:ext cx="7924800" cy="1102519"/>
          </a:xfrm>
        </p:spPr>
        <p:txBody>
          <a:bodyPr anchor="b"/>
          <a:lstStyle>
            <a:lvl1pPr algn="ctr">
              <a:defRPr sz="4300" b="1" baseline="0">
                <a:solidFill>
                  <a:srgbClr val="003E6B"/>
                </a:solidFill>
                <a:latin typeface="Minion Pro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181350"/>
            <a:ext cx="7924800" cy="61722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  <a:latin typeface="ITC Franklin Gothic Std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ITC Franklin Gothic Std Book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1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28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269" y="1396999"/>
            <a:ext cx="7924799" cy="29082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3525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924720" y="1609532"/>
            <a:ext cx="7294563" cy="2482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8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819150"/>
            <a:ext cx="4720659" cy="3809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819150"/>
            <a:ext cx="4720659" cy="3809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4741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3749040" cy="38282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3749040" cy="38282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1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3749040" cy="659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749040" cy="3154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71550"/>
            <a:ext cx="3749040" cy="659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631156"/>
            <a:ext cx="3749040" cy="3154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9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5448"/>
            <a:ext cx="4679670" cy="389370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74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5448"/>
            <a:ext cx="4679670" cy="3893701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589270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4775201" cy="380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9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4775201" cy="3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8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4572001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9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45720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269" y="1396999"/>
            <a:ext cx="7924799" cy="29082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3525" dist="139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924720" y="1609532"/>
            <a:ext cx="7294563" cy="24826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8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819150"/>
            <a:ext cx="4720659" cy="3809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4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3749040" cy="38282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3749040" cy="38282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8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3749040" cy="659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749040" cy="3154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71550"/>
            <a:ext cx="3749040" cy="6596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631156"/>
            <a:ext cx="3749040" cy="3154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9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35448"/>
            <a:ext cx="4679670" cy="3893701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74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27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4775201" cy="380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9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96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4572001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790" y="2266950"/>
            <a:ext cx="5982210" cy="1080238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rgbClr val="003E6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99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158130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971550"/>
            <a:ext cx="8382000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6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9" r:id="rId4"/>
    <p:sldLayoutId id="2147483682" r:id="rId5"/>
    <p:sldLayoutId id="2147483683" r:id="rId6"/>
    <p:sldLayoutId id="2147483681" r:id="rId7"/>
    <p:sldLayoutId id="2147483690" r:id="rId8"/>
    <p:sldLayoutId id="214748369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3E6B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8130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382000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8130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382000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6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3E6B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169863" indent="-169863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ts val="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038350"/>
            <a:ext cx="79248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Neoadjuvant Treatment Results – Only Part of the Story,</a:t>
            </a:r>
            <a:br>
              <a:rPr lang="en-US" dirty="0" smtClean="0"/>
            </a:br>
            <a:r>
              <a:rPr lang="en-US" dirty="0" smtClean="0"/>
              <a:t>The Missing Piece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4171950"/>
            <a:ext cx="7924800" cy="617220"/>
          </a:xfrm>
        </p:spPr>
        <p:txBody>
          <a:bodyPr/>
          <a:lstStyle/>
          <a:p>
            <a:r>
              <a:rPr lang="en-US" b="1" dirty="0"/>
              <a:t>Donna M. Gress, RHIT, CTR</a:t>
            </a:r>
          </a:p>
        </p:txBody>
      </p:sp>
    </p:spTree>
    <p:extLst>
      <p:ext uri="{BB962C8B-B14F-4D97-AF65-F5344CB8AC3E}">
        <p14:creationId xmlns:p14="http://schemas.microsoft.com/office/powerpoint/2010/main" val="6548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AJCC Stage Classifications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Is Everything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714375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15088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Registry Cases &amp; Applicable AJCC Stage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03897"/>
              </p:ext>
            </p:extLst>
          </p:nvPr>
        </p:nvGraphicFramePr>
        <p:xfrm>
          <a:off x="228600" y="895348"/>
          <a:ext cx="8686800" cy="373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04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 #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AJCC Stage Classifications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Clinical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Pathological p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Posttherapy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Posttherapy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yp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Surgery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Neoadjuvant</a:t>
                      </a:r>
                      <a:r>
                        <a:rPr lang="en-US" baseline="0"/>
                        <a:t> &amp;</a:t>
                      </a:r>
                      <a:r>
                        <a:rPr lang="en-US"/>
                        <a:t> </a:t>
                      </a:r>
                      <a:r>
                        <a:rPr lang="en-US" dirty="0"/>
                        <a:t>surgery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8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Neoadjuvant, surgery cancelled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0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Systemic/</a:t>
                      </a:r>
                      <a:r>
                        <a:rPr lang="en-US" baseline="0" dirty="0" smtClean="0"/>
                        <a:t>radiation </a:t>
                      </a:r>
                      <a:r>
                        <a:rPr lang="en-US" baseline="0" dirty="0"/>
                        <a:t>only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Registry Cases &amp; Applicable AJCC Stage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69863" indent="-169863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Registrar never assigns &gt;2 AJCC stage classifications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Only ask for yc when yp cannot be assigned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Provides assessment of response, which is</a:t>
            </a:r>
          </a:p>
          <a:p>
            <a:pPr lvl="4"/>
            <a:endParaRPr lang="en-US" sz="800" dirty="0" smtClean="0"/>
          </a:p>
          <a:p>
            <a:pPr lvl="2"/>
            <a:r>
              <a:rPr lang="en-US" dirty="0" smtClean="0"/>
              <a:t>Difference between </a:t>
            </a:r>
            <a:r>
              <a:rPr lang="en-US" dirty="0" err="1" smtClean="0"/>
              <a:t>cTNM</a:t>
            </a:r>
            <a:r>
              <a:rPr lang="en-US" dirty="0" smtClean="0"/>
              <a:t> and </a:t>
            </a:r>
            <a:r>
              <a:rPr lang="en-US" dirty="0" err="1" smtClean="0"/>
              <a:t>ycTNM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Without yc, cannot distinguish between Rx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Different treatment for cases 3 &amp; 4 (previous slide)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3. Neoadjuvant therapy with surgery cancelled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4. Systemic/Radiation therapy only, no surgery planned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1800" y="2800350"/>
            <a:ext cx="5982210" cy="1080238"/>
          </a:xfrm>
        </p:spPr>
        <p:txBody>
          <a:bodyPr>
            <a:normAutofit/>
          </a:bodyPr>
          <a:lstStyle/>
          <a:p>
            <a:r>
              <a:rPr lang="en-US" dirty="0"/>
              <a:t>Information and Questions</a:t>
            </a:r>
            <a:br>
              <a:rPr lang="en-US" dirty="0"/>
            </a:br>
            <a:r>
              <a:rPr lang="en-US" dirty="0"/>
              <a:t>on AJCC Staging</a:t>
            </a:r>
          </a:p>
        </p:txBody>
      </p:sp>
    </p:spTree>
    <p:extLst>
      <p:ext uri="{BB962C8B-B14F-4D97-AF65-F5344CB8AC3E}">
        <p14:creationId xmlns:p14="http://schemas.microsoft.com/office/powerpoint/2010/main" val="3722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AJCC Web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https://cancerstaging.org</a:t>
            </a:r>
          </a:p>
          <a:p>
            <a:endParaRPr lang="en-US" dirty="0"/>
          </a:p>
          <a:p>
            <a:r>
              <a:rPr lang="en-US" dirty="0"/>
              <a:t>General information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Articles</a:t>
            </a:r>
          </a:p>
          <a:p>
            <a:pPr lvl="1"/>
            <a:r>
              <a:rPr lang="en-US" dirty="0"/>
              <a:t>Updates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For Registrars</a:t>
            </a:r>
          </a:p>
          <a:p>
            <a:pPr lvl="3"/>
            <a:endParaRPr lang="en-US" sz="12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Webinars with free CE </a:t>
            </a:r>
            <a:r>
              <a:rPr lang="en-US" dirty="0" err="1">
                <a:solidFill>
                  <a:schemeClr val="accent4"/>
                </a:solidFill>
              </a:rPr>
              <a:t>hrs</a:t>
            </a:r>
            <a:endParaRPr lang="en-US" dirty="0">
              <a:solidFill>
                <a:schemeClr val="accent4"/>
              </a:solidFill>
            </a:endParaRPr>
          </a:p>
          <a:p>
            <a:pPr lvl="3"/>
            <a:endParaRPr lang="en-US" sz="12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Critical Clarifications</a:t>
            </a:r>
          </a:p>
          <a:p>
            <a:pPr lvl="3"/>
            <a:endParaRPr lang="en-US" sz="12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Staging Moments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00100"/>
            <a:ext cx="293142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6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CAnswer Forum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Submit questions to AJCC Forum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Edition Forum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Edition Forum will remain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Located within CAnswer Forum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Provides information for all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Allows tracking for educational purposes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http://cancerbulletin.facs.org/forums/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7155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917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97280"/>
            <a:ext cx="8686800" cy="3836670"/>
          </a:xfrm>
        </p:spPr>
        <p:txBody>
          <a:bodyPr>
            <a:normAutofit/>
          </a:bodyPr>
          <a:lstStyle/>
          <a:p>
            <a:r>
              <a:rPr lang="en-US" dirty="0"/>
              <a:t>Evaluate </a:t>
            </a:r>
            <a:r>
              <a:rPr lang="en-US" dirty="0" smtClean="0"/>
              <a:t>effect on treatment outcomes analysis for neoadjuvant cases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Dissect </a:t>
            </a:r>
            <a:r>
              <a:rPr lang="en-US" dirty="0" smtClean="0"/>
              <a:t>concerns of missing treatment data</a:t>
            </a:r>
            <a:endParaRPr lang="en-US" dirty="0"/>
          </a:p>
          <a:p>
            <a:pPr lvl="4"/>
            <a:endParaRPr lang="en-US" sz="800" dirty="0"/>
          </a:p>
          <a:p>
            <a:pPr lvl="1"/>
            <a:r>
              <a:rPr lang="en-US" dirty="0"/>
              <a:t>Understand impact on </a:t>
            </a:r>
            <a:r>
              <a:rPr lang="en-US" dirty="0" smtClean="0"/>
              <a:t>treatment data and studies</a:t>
            </a:r>
            <a:endParaRPr lang="en-US" dirty="0"/>
          </a:p>
          <a:p>
            <a:pPr lvl="4"/>
            <a:endParaRPr lang="en-US" sz="800" dirty="0"/>
          </a:p>
          <a:p>
            <a:pPr lvl="1"/>
            <a:r>
              <a:rPr lang="en-US" dirty="0"/>
              <a:t>Alert data users to missing outcomes on neoadjuvant </a:t>
            </a:r>
            <a:r>
              <a:rPr lang="en-US" dirty="0" smtClean="0"/>
              <a:t>cases</a:t>
            </a:r>
          </a:p>
          <a:p>
            <a:pPr lvl="4"/>
            <a:endParaRPr lang="en-US" sz="800" dirty="0"/>
          </a:p>
          <a:p>
            <a:pPr lvl="1"/>
            <a:r>
              <a:rPr lang="en-US" dirty="0"/>
              <a:t>Provide the missing piece by adding yc staging</a:t>
            </a:r>
          </a:p>
          <a:p>
            <a:endParaRPr lang="en-US" dirty="0"/>
          </a:p>
          <a:p>
            <a:r>
              <a:rPr lang="en-US" dirty="0" smtClean="0"/>
              <a:t>Establish yc staging system is viable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3333750"/>
            <a:ext cx="5943600" cy="9183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3E6B"/>
                </a:solidFill>
              </a:rPr>
              <a:t>Donna M. Gress, RHIT, CTR</a:t>
            </a:r>
            <a:endParaRPr lang="en-US" dirty="0">
              <a:solidFill>
                <a:srgbClr val="003E6B"/>
              </a:solidFill>
            </a:endParaRPr>
          </a:p>
          <a:p>
            <a:r>
              <a:rPr lang="en-US" dirty="0"/>
              <a:t>Technical Editor AJCC Cancer Staging Manual</a:t>
            </a:r>
          </a:p>
          <a:p>
            <a:r>
              <a:rPr lang="en-US" dirty="0"/>
              <a:t>First Author, Chapter 1: Principles of Cancer Staging		</a:t>
            </a:r>
          </a:p>
        </p:txBody>
      </p:sp>
    </p:spTree>
    <p:extLst>
      <p:ext uri="{BB962C8B-B14F-4D97-AF65-F5344CB8AC3E}">
        <p14:creationId xmlns:p14="http://schemas.microsoft.com/office/powerpoint/2010/main" val="35364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Examine what </a:t>
            </a:r>
            <a:r>
              <a:rPr lang="en-US" dirty="0" smtClean="0"/>
              <a:t>existing </a:t>
            </a:r>
            <a:r>
              <a:rPr lang="en-US" dirty="0"/>
              <a:t>registry treatment data on neoadjuvant is telling </a:t>
            </a:r>
            <a:r>
              <a:rPr lang="en-US" dirty="0" smtClean="0"/>
              <a:t>researchers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Demonstrate need </a:t>
            </a:r>
            <a:r>
              <a:rPr lang="en-US" dirty="0"/>
              <a:t>to quantify outcomes for all neoadjuvant treatment results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Identify </a:t>
            </a:r>
            <a:r>
              <a:rPr lang="en-US" dirty="0"/>
              <a:t>options to fill in these gaps in the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4200" y="2343150"/>
            <a:ext cx="5982210" cy="1080238"/>
          </a:xfrm>
        </p:spPr>
        <p:txBody>
          <a:bodyPr>
            <a:normAutofit/>
          </a:bodyPr>
          <a:lstStyle/>
          <a:p>
            <a:r>
              <a:rPr lang="en-US" sz="3150" dirty="0" smtClean="0"/>
              <a:t>Neoadjuvant Treatment Results</a:t>
            </a:r>
            <a:endParaRPr lang="en-US" sz="3150" dirty="0"/>
          </a:p>
        </p:txBody>
      </p:sp>
    </p:spTree>
    <p:extLst>
      <p:ext uri="{BB962C8B-B14F-4D97-AF65-F5344CB8AC3E}">
        <p14:creationId xmlns:p14="http://schemas.microsoft.com/office/powerpoint/2010/main" val="20253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Neoadjuvant Therapy Patients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267228"/>
              </p:ext>
            </p:extLst>
          </p:nvPr>
        </p:nvGraphicFramePr>
        <p:xfrm>
          <a:off x="457200" y="895350"/>
          <a:ext cx="8229600" cy="37338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32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Initial treatment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Response  to neoadjuvant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Further planned treatment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AJCC staging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in Data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accent4"/>
                          </a:solidFill>
                          <a:effectLst/>
                        </a:rPr>
                        <a:t>Neoadjuvant</a:t>
                      </a:r>
                      <a:endParaRPr lang="en-US" sz="17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Good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Surgical resection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yp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100</a:t>
                      </a:r>
                      <a:r>
                        <a:rPr lang="en-US" sz="1700" dirty="0" smtClean="0">
                          <a:solidFill>
                            <a:schemeClr val="accent4"/>
                          </a:solidFill>
                          <a:effectLst/>
                        </a:rPr>
                        <a:t>%  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accent4"/>
                          </a:solidFill>
                          <a:effectLst/>
                        </a:rPr>
                        <a:t>Neoadjuvant</a:t>
                      </a:r>
                      <a:endParaRPr lang="en-US" sz="17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No response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Surgery cancelled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yc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accent4"/>
                          </a:solidFill>
                          <a:effectLst/>
                        </a:rPr>
                        <a:t>   0%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Missing piece</a:t>
                      </a:r>
                      <a:endParaRPr lang="en-US" sz="17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accent4"/>
                          </a:solidFill>
                          <a:effectLst/>
                        </a:rPr>
                        <a:t>Neoadjuvant</a:t>
                      </a:r>
                      <a:endParaRPr lang="en-US" sz="1700" b="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Excellent response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No surgery needed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accent4"/>
                          </a:solidFill>
                          <a:effectLst/>
                        </a:rPr>
                        <a:t>yc</a:t>
                      </a:r>
                      <a:endParaRPr lang="en-US" sz="17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accent4"/>
                          </a:solidFill>
                          <a:effectLst/>
                        </a:rPr>
                        <a:t>   0%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Missing</a:t>
                      </a:r>
                      <a:r>
                        <a:rPr lang="en-US" sz="1700" baseline="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piece</a:t>
                      </a:r>
                      <a:endParaRPr lang="en-US" sz="17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Neoadjuvant Therapy with No Surgery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382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issue causing incomplete data analysis 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20%</a:t>
            </a:r>
            <a:r>
              <a:rPr lang="en-US" dirty="0" smtClean="0"/>
              <a:t> estimated neoadjuvant </a:t>
            </a:r>
            <a:r>
              <a:rPr lang="en-US" b="1" i="1" dirty="0" smtClean="0">
                <a:solidFill>
                  <a:schemeClr val="accent4"/>
                </a:solidFill>
              </a:rPr>
              <a:t>no surgery </a:t>
            </a:r>
            <a:r>
              <a:rPr lang="en-US" dirty="0" smtClean="0"/>
              <a:t>across all disease sites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90%</a:t>
            </a:r>
            <a:r>
              <a:rPr lang="en-US" dirty="0" smtClean="0"/>
              <a:t> of anal neoadjuvant cases do </a:t>
            </a:r>
            <a:r>
              <a:rPr lang="en-US" b="1" i="1" dirty="0" smtClean="0">
                <a:solidFill>
                  <a:schemeClr val="accent4"/>
                </a:solidFill>
              </a:rPr>
              <a:t>not</a:t>
            </a:r>
            <a:r>
              <a:rPr lang="en-US" dirty="0" smtClean="0"/>
              <a:t> have surgery</a:t>
            </a:r>
          </a:p>
          <a:p>
            <a:endParaRPr lang="en-US" dirty="0"/>
          </a:p>
          <a:p>
            <a:r>
              <a:rPr lang="en-US" dirty="0" smtClean="0"/>
              <a:t>Neoadjuvant therapy gaining in popularity, some examples</a:t>
            </a:r>
          </a:p>
          <a:p>
            <a:pPr lvl="3"/>
            <a:endParaRPr lang="en-US" sz="800" dirty="0" smtClean="0"/>
          </a:p>
          <a:p>
            <a:pPr lvl="1"/>
            <a:r>
              <a:rPr lang="en-US" dirty="0" smtClean="0"/>
              <a:t>Head &amp; Neck</a:t>
            </a:r>
          </a:p>
          <a:p>
            <a:pPr lvl="1"/>
            <a:r>
              <a:rPr lang="en-US" dirty="0" smtClean="0"/>
              <a:t>Esophagus/Stomach</a:t>
            </a:r>
          </a:p>
          <a:p>
            <a:pPr lvl="1"/>
            <a:r>
              <a:rPr lang="en-US" dirty="0" smtClean="0"/>
              <a:t>Rectum</a:t>
            </a:r>
          </a:p>
          <a:p>
            <a:pPr lvl="1"/>
            <a:r>
              <a:rPr lang="en-US" dirty="0" smtClean="0"/>
              <a:t>Neuroendocrine</a:t>
            </a:r>
          </a:p>
          <a:p>
            <a:pPr lvl="1"/>
            <a:r>
              <a:rPr lang="en-US" dirty="0" smtClean="0"/>
              <a:t>Soft tissue sarcoma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14800" y="3257550"/>
            <a:ext cx="2667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9863" indent="-169863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ts val="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Melanoma</a:t>
            </a:r>
          </a:p>
          <a:p>
            <a:pPr lvl="1"/>
            <a:r>
              <a:rPr lang="en-US" dirty="0" smtClean="0"/>
              <a:t>Breast</a:t>
            </a:r>
          </a:p>
          <a:p>
            <a:pPr lvl="1"/>
            <a:r>
              <a:rPr lang="en-US" dirty="0" smtClean="0"/>
              <a:t>GYN sites</a:t>
            </a:r>
          </a:p>
          <a:p>
            <a:pPr lvl="1"/>
            <a:r>
              <a:rPr lang="en-US" dirty="0" smtClean="0"/>
              <a:t>Adrenal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Piece – Only Part of the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Missing piece of neoadjuvant with surgery cancelled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Skewed picture of patient outcomes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Could lead to erroneous conclusions about neoadjuvant success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Affects many patient populations</a:t>
            </a:r>
          </a:p>
          <a:p>
            <a:endParaRPr lang="en-US" dirty="0"/>
          </a:p>
          <a:p>
            <a:r>
              <a:rPr lang="en-US" dirty="0" smtClean="0"/>
              <a:t>Critical to capture data on missing piece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Cannot keep telling just part of the story</a:t>
            </a:r>
          </a:p>
          <a:p>
            <a:pPr lvl="4"/>
            <a:endParaRPr lang="en-US" sz="800" dirty="0" smtClean="0"/>
          </a:p>
          <a:p>
            <a:pPr lvl="1"/>
            <a:r>
              <a:rPr lang="en-US" dirty="0" smtClean="0"/>
              <a:t>Complete story must be told to evaluate </a:t>
            </a:r>
            <a:r>
              <a:rPr lang="en-US" b="1" i="1" dirty="0" smtClean="0">
                <a:solidFill>
                  <a:schemeClr val="accent4"/>
                </a:solidFill>
              </a:rPr>
              <a:t>all</a:t>
            </a:r>
            <a:r>
              <a:rPr lang="en-US" dirty="0" smtClean="0"/>
              <a:t> treatment results</a:t>
            </a:r>
          </a:p>
          <a:p>
            <a:endParaRPr lang="en-US" dirty="0"/>
          </a:p>
          <a:p>
            <a:r>
              <a:rPr lang="en-US" dirty="0" smtClean="0"/>
              <a:t>Treatment completeness </a:t>
            </a:r>
            <a:r>
              <a:rPr lang="en-US" b="1" i="1" dirty="0" smtClean="0">
                <a:solidFill>
                  <a:schemeClr val="accent4"/>
                </a:solidFill>
              </a:rPr>
              <a:t>quality</a:t>
            </a:r>
            <a:r>
              <a:rPr lang="en-US" dirty="0" smtClean="0"/>
              <a:t>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– </a:t>
            </a:r>
            <a:r>
              <a:rPr lang="en-US" dirty="0" err="1" smtClean="0"/>
              <a:t>Posttherapy</a:t>
            </a:r>
            <a:r>
              <a:rPr lang="en-US" dirty="0" smtClean="0"/>
              <a:t> yc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Postneoadjuvant Therapy 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yp: </a:t>
            </a:r>
            <a:r>
              <a:rPr lang="en-US" dirty="0" err="1"/>
              <a:t>posttherapy</a:t>
            </a:r>
            <a:r>
              <a:rPr lang="en-US" dirty="0"/>
              <a:t> pathological staging</a:t>
            </a:r>
          </a:p>
          <a:p>
            <a:pPr lvl="1"/>
            <a:r>
              <a:rPr lang="en-US" dirty="0"/>
              <a:t>Initial treatment is systemic/radiation followed by surgical resection</a:t>
            </a:r>
          </a:p>
          <a:p>
            <a:pPr lvl="1"/>
            <a:r>
              <a:rPr lang="en-US" dirty="0"/>
              <a:t>Systemic/radiation therapy before planned surgery is “neoadjuvant”</a:t>
            </a:r>
          </a:p>
          <a:p>
            <a:pPr lvl="1"/>
            <a:r>
              <a:rPr lang="en-US" dirty="0"/>
              <a:t>Documents response ONLY when patient has surgical resection</a:t>
            </a:r>
          </a:p>
          <a:p>
            <a:endParaRPr lang="en-US" dirty="0"/>
          </a:p>
          <a:p>
            <a:r>
              <a:rPr lang="en-US" dirty="0"/>
              <a:t>yc: </a:t>
            </a:r>
            <a:r>
              <a:rPr lang="en-US" dirty="0" err="1"/>
              <a:t>posttherapy</a:t>
            </a:r>
            <a:r>
              <a:rPr lang="en-US" dirty="0"/>
              <a:t> clinical staging</a:t>
            </a:r>
          </a:p>
          <a:p>
            <a:pPr lvl="1"/>
            <a:r>
              <a:rPr lang="en-US" dirty="0"/>
              <a:t>Following neoadjuvant therapy but before/without planned surgery</a:t>
            </a:r>
          </a:p>
          <a:p>
            <a:pPr lvl="1"/>
            <a:r>
              <a:rPr lang="en-US" dirty="0"/>
              <a:t>Based on physical exam, imaging, biopsies or surgical exploration</a:t>
            </a:r>
          </a:p>
          <a:p>
            <a:endParaRPr lang="en-US" dirty="0"/>
          </a:p>
          <a:p>
            <a:pPr lvl="0"/>
            <a:r>
              <a:rPr lang="en-US" dirty="0"/>
              <a:t>Two scenarios where yc </a:t>
            </a:r>
            <a:r>
              <a:rPr lang="en-US" dirty="0" smtClean="0"/>
              <a:t>must be used</a:t>
            </a:r>
            <a:endParaRPr lang="en-US" dirty="0"/>
          </a:p>
          <a:p>
            <a:pPr lvl="2"/>
            <a:endParaRPr lang="en-US" sz="400" dirty="0" smtClean="0"/>
          </a:p>
          <a:p>
            <a:pPr lvl="1"/>
            <a:r>
              <a:rPr lang="en-US" dirty="0" smtClean="0"/>
              <a:t>Patient </a:t>
            </a:r>
            <a:r>
              <a:rPr lang="en-US" b="1" i="1" dirty="0">
                <a:solidFill>
                  <a:schemeClr val="accent4"/>
                </a:solidFill>
              </a:rPr>
              <a:t>doesn’t respond </a:t>
            </a:r>
            <a:r>
              <a:rPr lang="en-US" dirty="0"/>
              <a:t>to neoadjuvant, surgery cancelled</a:t>
            </a:r>
          </a:p>
          <a:p>
            <a:pPr lvl="2"/>
            <a:endParaRPr lang="en-US" sz="400" dirty="0" smtClean="0"/>
          </a:p>
          <a:p>
            <a:pPr lvl="1"/>
            <a:r>
              <a:rPr lang="en-US" dirty="0" smtClean="0"/>
              <a:t>Patient </a:t>
            </a:r>
            <a:r>
              <a:rPr lang="en-US" b="1" i="1" dirty="0">
                <a:solidFill>
                  <a:schemeClr val="accent4"/>
                </a:solidFill>
              </a:rPr>
              <a:t>responds so well</a:t>
            </a:r>
            <a:r>
              <a:rPr lang="en-US" dirty="0"/>
              <a:t>, surgery no longer necessary </a:t>
            </a:r>
          </a:p>
        </p:txBody>
      </p:sp>
    </p:spTree>
    <p:extLst>
      <p:ext uri="{BB962C8B-B14F-4D97-AF65-F5344CB8AC3E}">
        <p14:creationId xmlns:p14="http://schemas.microsoft.com/office/powerpoint/2010/main" val="9226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Posttherapy</a:t>
            </a:r>
            <a:r>
              <a:rPr lang="en-US" dirty="0"/>
              <a:t> Clinical </a:t>
            </a:r>
            <a:r>
              <a:rPr lang="en-US" dirty="0" smtClean="0"/>
              <a:t>yc </a:t>
            </a:r>
            <a:r>
              <a:rPr lang="en-US" dirty="0"/>
              <a:t>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CoC </a:t>
            </a:r>
            <a:r>
              <a:rPr lang="en-US" dirty="0" smtClean="0"/>
              <a:t>intends to </a:t>
            </a:r>
            <a:r>
              <a:rPr lang="en-US" dirty="0"/>
              <a:t>collect yc </a:t>
            </a:r>
            <a:r>
              <a:rPr lang="en-US" dirty="0" smtClean="0"/>
              <a:t>staging </a:t>
            </a:r>
            <a:r>
              <a:rPr lang="en-US" dirty="0"/>
              <a:t>in 2021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Why is yc stage necessary?</a:t>
            </a:r>
          </a:p>
          <a:p>
            <a:pPr lvl="1"/>
            <a:r>
              <a:rPr lang="en-US" dirty="0"/>
              <a:t>Shows patient treatment plan </a:t>
            </a:r>
            <a:r>
              <a:rPr lang="en-US" dirty="0">
                <a:solidFill>
                  <a:schemeClr val="accent4"/>
                </a:solidFill>
              </a:rPr>
              <a:t>initially included surgery</a:t>
            </a:r>
          </a:p>
          <a:p>
            <a:pPr lvl="1"/>
            <a:r>
              <a:rPr lang="en-US" dirty="0"/>
              <a:t>Shows </a:t>
            </a:r>
            <a:r>
              <a:rPr lang="en-US" b="1" dirty="0">
                <a:solidFill>
                  <a:schemeClr val="accent4"/>
                </a:solidFill>
              </a:rPr>
              <a:t>exact </a:t>
            </a:r>
            <a:r>
              <a:rPr lang="en-US" dirty="0"/>
              <a:t>level of response compared to clinical stage</a:t>
            </a:r>
          </a:p>
          <a:p>
            <a:endParaRPr lang="en-US" dirty="0"/>
          </a:p>
          <a:p>
            <a:r>
              <a:rPr lang="en-US" dirty="0"/>
              <a:t>Examples showing level of response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2326"/>
              </p:ext>
            </p:extLst>
          </p:nvPr>
        </p:nvGraphicFramePr>
        <p:xfrm>
          <a:off x="1066800" y="3562350"/>
          <a:ext cx="2362200" cy="1188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cT3    cN1    cM0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ycT4  ycN1  cM0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44110"/>
              </p:ext>
            </p:extLst>
          </p:nvPr>
        </p:nvGraphicFramePr>
        <p:xfrm>
          <a:off x="4114800" y="3562350"/>
          <a:ext cx="2971800" cy="11887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Exceptional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cT3    cN1    cM0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ycT0  ycN0  cM0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JCC 2018 Template 16-9 widescreen">
  <a:themeElements>
    <a:clrScheme name="Custom 1">
      <a:dk1>
        <a:sysClr val="windowText" lastClr="000000"/>
      </a:dk1>
      <a:lt1>
        <a:sysClr val="window" lastClr="FFFFFF"/>
      </a:lt1>
      <a:dk2>
        <a:srgbClr val="0054A7"/>
      </a:dk2>
      <a:lt2>
        <a:srgbClr val="D8D8D8"/>
      </a:lt2>
      <a:accent1>
        <a:srgbClr val="E60000"/>
      </a:accent1>
      <a:accent2>
        <a:srgbClr val="D77F1A"/>
      </a:accent2>
      <a:accent3>
        <a:srgbClr val="6F9AD3"/>
      </a:accent3>
      <a:accent4>
        <a:srgbClr val="0054A7"/>
      </a:accent4>
      <a:accent5>
        <a:srgbClr val="EE4D4D"/>
      </a:accent5>
      <a:accent6>
        <a:srgbClr val="E19F53"/>
      </a:accent6>
      <a:hlink>
        <a:srgbClr val="0054A7"/>
      </a:hlink>
      <a:folHlink>
        <a:srgbClr val="7030A0"/>
      </a:folHlink>
    </a:clrScheme>
    <a:fontScheme name="AJCC Theme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JCC CaProg 2019 template">
  <a:themeElements>
    <a:clrScheme name="Custom 1">
      <a:dk1>
        <a:sysClr val="windowText" lastClr="000000"/>
      </a:dk1>
      <a:lt1>
        <a:sysClr val="window" lastClr="FFFFFF"/>
      </a:lt1>
      <a:dk2>
        <a:srgbClr val="0054A7"/>
      </a:dk2>
      <a:lt2>
        <a:srgbClr val="D8D8D8"/>
      </a:lt2>
      <a:accent1>
        <a:srgbClr val="E60000"/>
      </a:accent1>
      <a:accent2>
        <a:srgbClr val="D77F1A"/>
      </a:accent2>
      <a:accent3>
        <a:srgbClr val="6F9AD3"/>
      </a:accent3>
      <a:accent4>
        <a:srgbClr val="0054A7"/>
      </a:accent4>
      <a:accent5>
        <a:srgbClr val="EE4D4D"/>
      </a:accent5>
      <a:accent6>
        <a:srgbClr val="E19F53"/>
      </a:accent6>
      <a:hlink>
        <a:srgbClr val="0054A7"/>
      </a:hlink>
      <a:folHlink>
        <a:srgbClr val="7030A0"/>
      </a:folHlink>
    </a:clrScheme>
    <a:fontScheme name="AJCC Theme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</TotalTime>
  <Words>609</Words>
  <Application>Microsoft Office PowerPoint</Application>
  <PresentationFormat>On-screen Show (16:9)</PresentationFormat>
  <Paragraphs>190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AJCC 2018 Template 16-9 widescreen</vt:lpstr>
      <vt:lpstr>AJCC CaProg 2019 template</vt:lpstr>
      <vt:lpstr>Neoadjuvant Treatment Results – Only Part of the Story, The Missing Piece</vt:lpstr>
      <vt:lpstr>Learning Objectives</vt:lpstr>
      <vt:lpstr>Neoadjuvant Treatment Results</vt:lpstr>
      <vt:lpstr>3 Types of Neoadjuvant Therapy Patients</vt:lpstr>
      <vt:lpstr>Neoadjuvant Therapy with No Surgery</vt:lpstr>
      <vt:lpstr>Missing Piece – Only Part of the Story</vt:lpstr>
      <vt:lpstr>Future – Posttherapy yc</vt:lpstr>
      <vt:lpstr>Postneoadjuvant Therapy Staging</vt:lpstr>
      <vt:lpstr>Posttherapy Clinical yc Staging</vt:lpstr>
      <vt:lpstr>AJCC Stage Classifications</vt:lpstr>
      <vt:lpstr>Timing Is Everything</vt:lpstr>
      <vt:lpstr>Registry Cases &amp; Applicable AJCC Stage</vt:lpstr>
      <vt:lpstr>Registry Cases &amp; Applicable AJCC Stage</vt:lpstr>
      <vt:lpstr>Information and Questions on AJCC Staging</vt:lpstr>
      <vt:lpstr>AJCC Web site</vt:lpstr>
      <vt:lpstr>CAnswer Forum</vt:lpstr>
      <vt:lpstr>Summary</vt:lpstr>
      <vt:lpstr>Summary</vt:lpstr>
      <vt:lpstr>Thank You</vt:lpstr>
    </vt:vector>
  </TitlesOfParts>
  <Company>The American College of Surgeons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Edition Staging (disease site)</dc:title>
  <dc:creator>Donna M. Gress</dc:creator>
  <cp:lastModifiedBy>Donna M Gress</cp:lastModifiedBy>
  <cp:revision>263</cp:revision>
  <cp:lastPrinted>2019-06-07T12:28:33Z</cp:lastPrinted>
  <dcterms:created xsi:type="dcterms:W3CDTF">2016-05-03T16:31:00Z</dcterms:created>
  <dcterms:modified xsi:type="dcterms:W3CDTF">2019-06-07T12:29:07Z</dcterms:modified>
</cp:coreProperties>
</file>