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1"/>
  </p:notesMasterIdLst>
  <p:handoutMasterIdLst>
    <p:handoutMasterId r:id="rId22"/>
  </p:handoutMasterIdLst>
  <p:sldIdLst>
    <p:sldId id="263" r:id="rId3"/>
    <p:sldId id="289" r:id="rId4"/>
    <p:sldId id="296" r:id="rId5"/>
    <p:sldId id="294" r:id="rId6"/>
    <p:sldId id="313" r:id="rId7"/>
    <p:sldId id="297" r:id="rId8"/>
    <p:sldId id="279" r:id="rId9"/>
    <p:sldId id="305" r:id="rId10"/>
    <p:sldId id="300" r:id="rId11"/>
    <p:sldId id="306" r:id="rId12"/>
    <p:sldId id="308" r:id="rId13"/>
    <p:sldId id="309" r:id="rId14"/>
    <p:sldId id="310" r:id="rId15"/>
    <p:sldId id="312" r:id="rId16"/>
    <p:sldId id="314" r:id="rId17"/>
    <p:sldId id="295" r:id="rId18"/>
    <p:sldId id="315" r:id="rId19"/>
    <p:sldId id="304" r:id="rId20"/>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5CF"/>
    <a:srgbClr val="F55551"/>
    <a:srgbClr val="890C4C"/>
    <a:srgbClr val="181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4" autoAdjust="0"/>
    <p:restoredTop sz="71149" autoAdjust="0"/>
  </p:normalViewPr>
  <p:slideViewPr>
    <p:cSldViewPr snapToGrid="0">
      <p:cViewPr varScale="1">
        <p:scale>
          <a:sx n="53" d="100"/>
          <a:sy n="53" d="100"/>
        </p:scale>
        <p:origin x="126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1974" y="-7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70098"/>
          </a:xfrm>
          <a:prstGeom prst="rect">
            <a:avLst/>
          </a:prstGeom>
        </p:spPr>
        <p:txBody>
          <a:bodyPr vert="horz" lIns="93957" tIns="46980" rIns="93957" bIns="46980" rtlCol="0"/>
          <a:lstStyle>
            <a:lvl1pPr algn="l">
              <a:defRPr sz="1200"/>
            </a:lvl1pPr>
          </a:lstStyle>
          <a:p>
            <a:r>
              <a:rPr lang="en-US"/>
              <a:t>NAACCR 2014 Call for Data Webinar</a:t>
            </a:r>
            <a:endParaRPr lang="en-US" dirty="0"/>
          </a:p>
        </p:txBody>
      </p:sp>
      <p:sp>
        <p:nvSpPr>
          <p:cNvPr id="3" name="Date Placeholder 2"/>
          <p:cNvSpPr>
            <a:spLocks noGrp="1"/>
          </p:cNvSpPr>
          <p:nvPr>
            <p:ph type="dt" sz="quarter" idx="1"/>
          </p:nvPr>
        </p:nvSpPr>
        <p:spPr>
          <a:xfrm>
            <a:off x="4008705" y="0"/>
            <a:ext cx="3066733" cy="470098"/>
          </a:xfrm>
          <a:prstGeom prst="rect">
            <a:avLst/>
          </a:prstGeom>
        </p:spPr>
        <p:txBody>
          <a:bodyPr vert="horz" lIns="93957" tIns="46980" rIns="93957" bIns="46980" rtlCol="0"/>
          <a:lstStyle>
            <a:lvl1pPr algn="r">
              <a:defRPr sz="1200"/>
            </a:lvl1pPr>
          </a:lstStyle>
          <a:p>
            <a:r>
              <a:rPr lang="en-US"/>
              <a:t>9/4/2013</a:t>
            </a:r>
            <a:endParaRPr lang="en-US" dirty="0"/>
          </a:p>
        </p:txBody>
      </p:sp>
      <p:sp>
        <p:nvSpPr>
          <p:cNvPr id="4" name="Footer Placeholder 3"/>
          <p:cNvSpPr>
            <a:spLocks noGrp="1"/>
          </p:cNvSpPr>
          <p:nvPr>
            <p:ph type="ftr" sz="quarter" idx="2"/>
          </p:nvPr>
        </p:nvSpPr>
        <p:spPr>
          <a:xfrm>
            <a:off x="1" y="8899330"/>
            <a:ext cx="3066733" cy="470097"/>
          </a:xfrm>
          <a:prstGeom prst="rect">
            <a:avLst/>
          </a:prstGeom>
        </p:spPr>
        <p:txBody>
          <a:bodyPr vert="horz" lIns="93957" tIns="46980" rIns="93957" bIns="46980" rtlCol="0" anchor="b"/>
          <a:lstStyle>
            <a:lvl1pPr algn="l">
              <a:defRPr sz="1200"/>
            </a:lvl1pPr>
          </a:lstStyle>
          <a:p>
            <a:r>
              <a:rPr lang="en-US"/>
              <a:t>NAACCR Town Hall Webinar</a:t>
            </a:r>
            <a:endParaRPr lang="en-US" dirty="0"/>
          </a:p>
        </p:txBody>
      </p:sp>
      <p:sp>
        <p:nvSpPr>
          <p:cNvPr id="5" name="Slide Number Placeholder 4"/>
          <p:cNvSpPr>
            <a:spLocks noGrp="1"/>
          </p:cNvSpPr>
          <p:nvPr>
            <p:ph type="sldNum" sz="quarter" idx="3"/>
          </p:nvPr>
        </p:nvSpPr>
        <p:spPr>
          <a:xfrm>
            <a:off x="4008705" y="8899330"/>
            <a:ext cx="3066733" cy="470097"/>
          </a:xfrm>
          <a:prstGeom prst="rect">
            <a:avLst/>
          </a:prstGeom>
        </p:spPr>
        <p:txBody>
          <a:bodyPr vert="horz" lIns="93957" tIns="46980" rIns="93957" bIns="46980" rtlCol="0" anchor="b"/>
          <a:lstStyle>
            <a:lvl1pPr algn="r">
              <a:defRPr sz="1200"/>
            </a:lvl1pPr>
          </a:lstStyle>
          <a:p>
            <a:fld id="{EC6073D5-63C2-4933-B970-D96552757D44}" type="slidenum">
              <a:rPr lang="en-US" smtClean="0"/>
              <a:t>‹#›</a:t>
            </a:fld>
            <a:endParaRPr lang="en-US" dirty="0"/>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70098"/>
          </a:xfrm>
          <a:prstGeom prst="rect">
            <a:avLst/>
          </a:prstGeom>
        </p:spPr>
        <p:txBody>
          <a:bodyPr vert="horz" lIns="93957" tIns="46980" rIns="93957" bIns="46980" rtlCol="0"/>
          <a:lstStyle>
            <a:lvl1pPr algn="l">
              <a:defRPr sz="1200"/>
            </a:lvl1pPr>
          </a:lstStyle>
          <a:p>
            <a:r>
              <a:rPr lang="en-US"/>
              <a:t>NAACCR 2014 Call for Data Webinar</a:t>
            </a:r>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57" tIns="46980" rIns="93957" bIns="46980" rtlCol="0"/>
          <a:lstStyle>
            <a:lvl1pPr algn="r">
              <a:defRPr sz="1200"/>
            </a:lvl1pPr>
          </a:lstStyle>
          <a:p>
            <a:r>
              <a:rPr lang="en-US"/>
              <a:t>9/4/2013</a:t>
            </a:r>
            <a:endParaRPr lang="en-US" dirty="0"/>
          </a:p>
        </p:txBody>
      </p:sp>
      <p:sp>
        <p:nvSpPr>
          <p:cNvPr id="4" name="Slide Image Placeholder 3"/>
          <p:cNvSpPr>
            <a:spLocks noGrp="1" noRot="1" noChangeAspect="1"/>
          </p:cNvSpPr>
          <p:nvPr>
            <p:ph type="sldImg" idx="2"/>
          </p:nvPr>
        </p:nvSpPr>
        <p:spPr>
          <a:xfrm>
            <a:off x="730250" y="1171575"/>
            <a:ext cx="5616575" cy="3160713"/>
          </a:xfrm>
          <a:prstGeom prst="rect">
            <a:avLst/>
          </a:prstGeom>
          <a:noFill/>
          <a:ln w="12700">
            <a:solidFill>
              <a:prstClr val="black"/>
            </a:solidFill>
          </a:ln>
        </p:spPr>
        <p:txBody>
          <a:bodyPr vert="horz" lIns="93957" tIns="46980" rIns="93957" bIns="46980" rtlCol="0" anchor="ctr"/>
          <a:lstStyle/>
          <a:p>
            <a:endParaRPr lang="en-US" dirty="0"/>
          </a:p>
        </p:txBody>
      </p:sp>
      <p:sp>
        <p:nvSpPr>
          <p:cNvPr id="5" name="Notes Placeholder 4"/>
          <p:cNvSpPr>
            <a:spLocks noGrp="1"/>
          </p:cNvSpPr>
          <p:nvPr>
            <p:ph type="body" sz="quarter" idx="3"/>
          </p:nvPr>
        </p:nvSpPr>
        <p:spPr>
          <a:xfrm>
            <a:off x="707708" y="4509037"/>
            <a:ext cx="5661660" cy="3689212"/>
          </a:xfrm>
          <a:prstGeom prst="rect">
            <a:avLst/>
          </a:prstGeom>
        </p:spPr>
        <p:txBody>
          <a:bodyPr vert="horz" lIns="93957" tIns="46980" rIns="93957" bIns="469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9330"/>
            <a:ext cx="3066733" cy="470097"/>
          </a:xfrm>
          <a:prstGeom prst="rect">
            <a:avLst/>
          </a:prstGeom>
        </p:spPr>
        <p:txBody>
          <a:bodyPr vert="horz" lIns="93957" tIns="46980" rIns="93957" bIns="46980" rtlCol="0" anchor="b"/>
          <a:lstStyle>
            <a:lvl1pPr algn="l">
              <a:defRPr sz="1200"/>
            </a:lvl1pPr>
          </a:lstStyle>
          <a:p>
            <a:r>
              <a:rPr lang="en-US"/>
              <a:t>NAACCR Town Hall Webinar</a:t>
            </a:r>
            <a:endParaRPr lang="en-US" dirty="0"/>
          </a:p>
        </p:txBody>
      </p:sp>
      <p:sp>
        <p:nvSpPr>
          <p:cNvPr id="7" name="Slide Number Placeholder 6"/>
          <p:cNvSpPr>
            <a:spLocks noGrp="1"/>
          </p:cNvSpPr>
          <p:nvPr>
            <p:ph type="sldNum" sz="quarter" idx="5"/>
          </p:nvPr>
        </p:nvSpPr>
        <p:spPr>
          <a:xfrm>
            <a:off x="4008705" y="8899330"/>
            <a:ext cx="3066733" cy="470097"/>
          </a:xfrm>
          <a:prstGeom prst="rect">
            <a:avLst/>
          </a:prstGeom>
        </p:spPr>
        <p:txBody>
          <a:bodyPr vert="horz" lIns="93957" tIns="46980" rIns="93957" bIns="46980" rtlCol="0" anchor="b"/>
          <a:lstStyle>
            <a:lvl1pPr algn="r">
              <a:defRPr sz="1200"/>
            </a:lvl1pPr>
          </a:lstStyle>
          <a:p>
            <a:fld id="{35A11EAB-687D-4AE4-B775-678A923E9436}" type="slidenum">
              <a:rPr lang="en-US" smtClean="0"/>
              <a:t>‹#›</a:t>
            </a:fld>
            <a:endParaRPr lang="en-US" dirty="0"/>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everyone, I’m happy to lead off a series of presentations on the Virtual Pooled Registry initiative.  My name is Castine Clerkin and I’m the VPR Program Manager at NAACCR and in this role, am involved in working with registries, researchers, key stakeholders, and IMS to develop a robust system for facilitating data linkages between researcher studies and registries around the U.S. Today I’ll be sharing information on our recent pilot test linkages and next steps.</a:t>
            </a:r>
            <a:endParaRPr lang="en-US" dirty="0"/>
          </a:p>
        </p:txBody>
      </p:sp>
      <p:sp>
        <p:nvSpPr>
          <p:cNvPr id="4" name="Slide Number Placeholder 3"/>
          <p:cNvSpPr>
            <a:spLocks noGrp="1"/>
          </p:cNvSpPr>
          <p:nvPr>
            <p:ph type="sldNum" sz="quarter" idx="10"/>
          </p:nvPr>
        </p:nvSpPr>
        <p:spPr/>
        <p:txBody>
          <a:bodyPr/>
          <a:lstStyle/>
          <a:p>
            <a:fld id="{CECFC97D-5505-48B5-BFFB-A41AAB22B113}" type="slidenum">
              <a:rPr lang="en-US" smtClean="0"/>
              <a:t>1</a:t>
            </a:fld>
            <a:endParaRPr lang="en-US" dirty="0"/>
          </a:p>
        </p:txBody>
      </p:sp>
    </p:spTree>
    <p:extLst>
      <p:ext uri="{BB962C8B-B14F-4D97-AF65-F5344CB8AC3E}">
        <p14:creationId xmlns:p14="http://schemas.microsoft.com/office/powerpoint/2010/main" val="248162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researchers were provided with the registry-specific match counts by diagnosis year without manual review.  While the match was person-based, both the study file and registry file contained site, histology, and date of diagnosis, so the linkage software was able to produce an initial report of the total number of matches and a second report that just identified the number that matched with the study index cancer (within 2 years).  Using these two reports, we were able to estimate the matches that occurred with a subsequent neoplasm.  As you can see here, there were 10,440 total matches across the registries, 6,541 were a match with the index cancer, and the remaining 3.899 were considered a match with a subsequent neoplasm.  The researchers indicated that 2,014 subsequent neoplasms had been self-reported to the study.  So linkage with these 34 registries has the potential to increase ascertainment of subsequent neoplasms by 94%, or nearly doubled the number of known subsequent neoplasms.</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10</a:t>
            </a:fld>
            <a:endParaRPr lang="en-US" dirty="0"/>
          </a:p>
        </p:txBody>
      </p:sp>
    </p:spTree>
    <p:extLst>
      <p:ext uri="{BB962C8B-B14F-4D97-AF65-F5344CB8AC3E}">
        <p14:creationId xmlns:p14="http://schemas.microsoft.com/office/powerpoint/2010/main" val="153972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study</a:t>
            </a:r>
            <a:r>
              <a:rPr lang="en-US" baseline="0" dirty="0" smtClean="0"/>
              <a:t> that I want to report on is the Cohort Cancer Registry Follow Up Study.  This cohort of 290K includes individual’s who had enrolled in the 3 studies show here, which you may be familiar with.  These female nurses and male health professionals respond to biennial questionnaires that included self-report of disease information like cancer.</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11</a:t>
            </a:fld>
            <a:endParaRPr lang="en-US" dirty="0"/>
          </a:p>
        </p:txBody>
      </p:sp>
    </p:spTree>
    <p:extLst>
      <p:ext uri="{BB962C8B-B14F-4D97-AF65-F5344CB8AC3E}">
        <p14:creationId xmlns:p14="http://schemas.microsoft.com/office/powerpoint/2010/main" val="17623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study has completed the pre-test linkage with ID, GA, KY, and NC.  In this test, the latest version of Match*Pro was used and showed a noticeable reduction in the volume of potential matches and an improved accuracy of automated assignment to the match and non-match categories.  Three of the registries were able to complete manual review prior to this conference. And only a minor modification to the Match*Pro configuration file was requested based on their review.</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12</a:t>
            </a:fld>
            <a:endParaRPr lang="en-US" dirty="0"/>
          </a:p>
        </p:txBody>
      </p:sp>
    </p:spTree>
    <p:extLst>
      <p:ext uri="{BB962C8B-B14F-4D97-AF65-F5344CB8AC3E}">
        <p14:creationId xmlns:p14="http://schemas.microsoft.com/office/powerpoint/2010/main" val="428236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the results and how well</a:t>
            </a:r>
            <a:r>
              <a:rPr lang="en-US" baseline="0" dirty="0" smtClean="0"/>
              <a:t> Match*Pro performed</a:t>
            </a:r>
            <a:r>
              <a:rPr lang="en-US" dirty="0" smtClean="0"/>
              <a:t>.  Here</a:t>
            </a:r>
            <a:r>
              <a:rPr lang="en-US" baseline="0" dirty="0" smtClean="0"/>
              <a:t> you can see the number of records on the cohort file and the registry files, the number of matches automatically flagged by Match*Pro, and the number of potential matches that were manually reviewed (which was a really manageable number).  After manual review you can see that Idaho added 11 matches, Georgia added 15, North Carolina added 24, and Kentucky added just 4.  So the software’s automated assignment to true matches is performing really well. The resulting sensitivity was excellent and none of the registries identified any false positives. </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13</a:t>
            </a:fld>
            <a:endParaRPr lang="en-US" dirty="0"/>
          </a:p>
        </p:txBody>
      </p:sp>
    </p:spTree>
    <p:extLst>
      <p:ext uri="{BB962C8B-B14F-4D97-AF65-F5344CB8AC3E}">
        <p14:creationId xmlns:p14="http://schemas.microsoft.com/office/powerpoint/2010/main" val="313891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 to get a rough idea of how linkage</a:t>
            </a:r>
            <a:r>
              <a:rPr lang="en-US" baseline="0" dirty="0" smtClean="0"/>
              <a:t> with registries might improve the study’s ascertainment of cancer.  The study manager sent me the number of cancers that have been self reported with a diagnosis year of 1995-2016 and residency in each of the 4 pre-test states.  When these counts are compared to the initial registry matches (limited to the same diagnosis years) prior to manual review, you can see that study ascertainment is really high.  Clearly these health professionals are much better at reporting a cancer diagnosis than the childhood cancer survivors.  </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14</a:t>
            </a:fld>
            <a:endParaRPr lang="en-US" dirty="0"/>
          </a:p>
        </p:txBody>
      </p:sp>
    </p:spTree>
    <p:extLst>
      <p:ext uri="{BB962C8B-B14F-4D97-AF65-F5344CB8AC3E}">
        <p14:creationId xmlns:p14="http://schemas.microsoft.com/office/powerpoint/2010/main" val="339823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study manager also provided the number of self-reported cancers that the study had been able to confirm through medical record review. If we compare this number to the number of initial matches identified by the registry, we can see that linkage with the registries could significantly improve the degree of confirmation.</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15</a:t>
            </a:fld>
            <a:endParaRPr lang="en-US" dirty="0"/>
          </a:p>
        </p:txBody>
      </p:sp>
    </p:spTree>
    <p:extLst>
      <p:ext uri="{BB962C8B-B14F-4D97-AF65-F5344CB8AC3E}">
        <p14:creationId xmlns:p14="http://schemas.microsoft.com/office/powerpoint/2010/main" val="399481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16</a:t>
            </a:fld>
            <a:endParaRPr lang="en-US" dirty="0"/>
          </a:p>
        </p:txBody>
      </p:sp>
    </p:spTree>
    <p:extLst>
      <p:ext uri="{BB962C8B-B14F-4D97-AF65-F5344CB8AC3E}">
        <p14:creationId xmlns:p14="http://schemas.microsoft.com/office/powerpoint/2010/main" val="341453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35A11EAB-687D-4AE4-B775-678A923E9436}" type="slidenum">
              <a:rPr lang="en-US" smtClean="0"/>
              <a:t>18</a:t>
            </a:fld>
            <a:endParaRPr lang="en-US" dirty="0"/>
          </a:p>
        </p:txBody>
      </p:sp>
    </p:spTree>
    <p:extLst>
      <p:ext uri="{BB962C8B-B14F-4D97-AF65-F5344CB8AC3E}">
        <p14:creationId xmlns:p14="http://schemas.microsoft.com/office/powerpoint/2010/main" val="381662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not familiar with the Virtual Pooled Registry I’ll provide a little background</a:t>
            </a:r>
            <a:r>
              <a:rPr lang="en-US" baseline="0" dirty="0" smtClean="0"/>
              <a:t> on the impetus for the VPR. </a:t>
            </a:r>
            <a:r>
              <a:rPr lang="en-US" dirty="0" smtClean="0"/>
              <a:t>Lots of research studies currently rely on self-report of cancer and costly medical record validation. As</a:t>
            </a:r>
            <a:r>
              <a:rPr lang="en-US" baseline="0" dirty="0" smtClean="0"/>
              <a:t> we all know population-based cancer registries are an existing source of standardized, comprehensive, curated cancer data and could therefore serve as an alternative way for these studies to ascertain cancer diagnoses or confirm self-reported cancers.  For most types of research, including cohort studies, post-marketing surveillance, and clinical trials, national linkages are ideal; however there are various limitations and barriers that have stymied such national linkages with cancer registries.</a:t>
            </a:r>
            <a:endParaRPr lang="en-US" dirty="0"/>
          </a:p>
        </p:txBody>
      </p:sp>
      <p:sp>
        <p:nvSpPr>
          <p:cNvPr id="7" name="Slide Number Placeholder 6"/>
          <p:cNvSpPr>
            <a:spLocks noGrp="1"/>
          </p:cNvSpPr>
          <p:nvPr>
            <p:ph type="sldNum" sz="quarter" idx="13"/>
          </p:nvPr>
        </p:nvSpPr>
        <p:spPr/>
        <p:txBody>
          <a:bodyPr/>
          <a:lstStyle/>
          <a:p>
            <a:fld id="{3DB25289-2DED-4985-80EE-670373319CCB}" type="slidenum">
              <a:rPr lang="en-US" smtClean="0"/>
              <a:pPr/>
              <a:t>2</a:t>
            </a:fld>
            <a:endParaRPr lang="en-US" dirty="0"/>
          </a:p>
        </p:txBody>
      </p:sp>
    </p:spTree>
    <p:extLst>
      <p:ext uri="{BB962C8B-B14F-4D97-AF65-F5344CB8AC3E}">
        <p14:creationId xmlns:p14="http://schemas.microsoft.com/office/powerpoint/2010/main" val="32511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existing process,</a:t>
            </a:r>
            <a:r>
              <a:rPr lang="en-US" baseline="0" dirty="0" smtClean="0"/>
              <a:t> and associated barriers, for performing multi-registry linkages.  Here’s our researcher, excited to be linking with registries to augment their study with cancer information.  The PI wants to link with all U.S. registries (too many to show here!). The PI must approach every registry.  Each has a different application and review process  - some have both an IRB AND Registry application.  The study is then subject to duplicative review across local IRBs sometimes resulting in local changes to the protocol.  The registry and IRBs have varying review times, from a few weeks to over a year.  The PI must monitor the status of the reviews and potentially respond to questions from each institution.  Once approved, registries may require different formats for the study linkage file and use different linkage software and logic, possibly resulting in few, or no, matches after all that work.  If the study is continues, they must meet renewal requirements and fulfill each registries requirements for publication and data destruction.  As you can imagine, our poor researcher might be begging for help!</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3</a:t>
            </a:fld>
            <a:endParaRPr lang="en-US" dirty="0"/>
          </a:p>
        </p:txBody>
      </p:sp>
    </p:spTree>
    <p:extLst>
      <p:ext uri="{BB962C8B-B14F-4D97-AF65-F5344CB8AC3E}">
        <p14:creationId xmlns:p14="http://schemas.microsoft.com/office/powerpoint/2010/main" val="260539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answer this call for help, NCI funded NAACCR to</a:t>
            </a:r>
            <a:r>
              <a:rPr lang="en-US" baseline="0" dirty="0" smtClean="0"/>
              <a:t> manage a virtual pooled registry </a:t>
            </a:r>
            <a:r>
              <a:rPr lang="en-US" dirty="0" smtClean="0"/>
              <a:t>that would </a:t>
            </a:r>
            <a:r>
              <a:rPr lang="en-US" baseline="0" dirty="0" smtClean="0"/>
              <a:t>facilitate minimal risk linkage studies through a one-stop shop for linkage application, review, and file exchange, as well as a streamlined process to apply for and track registry and IRB requests for release of individual-level data. </a:t>
            </a:r>
            <a:r>
              <a:rPr lang="en-US" dirty="0" smtClean="0"/>
              <a:t>The goal</a:t>
            </a:r>
            <a:r>
              <a:rPr lang="en-US" baseline="0" dirty="0" smtClean="0"/>
              <a:t> is to </a:t>
            </a:r>
            <a:r>
              <a:rPr lang="en-US" dirty="0" smtClean="0"/>
              <a:t>minimize the burden and cost to researchers, registries, and local</a:t>
            </a:r>
            <a:r>
              <a:rPr lang="en-US" baseline="0" dirty="0" smtClean="0"/>
              <a:t> IRBs while increasing access to and timely use of the incredible data that registries </a:t>
            </a:r>
            <a:r>
              <a:rPr lang="en-US" dirty="0" smtClean="0"/>
              <a:t>produce. </a:t>
            </a:r>
          </a:p>
          <a:p>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4</a:t>
            </a:fld>
            <a:endParaRPr lang="en-US" dirty="0"/>
          </a:p>
        </p:txBody>
      </p:sp>
    </p:spTree>
    <p:extLst>
      <p:ext uri="{BB962C8B-B14F-4D97-AF65-F5344CB8AC3E}">
        <p14:creationId xmlns:p14="http://schemas.microsoft.com/office/powerpoint/2010/main" val="210709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 to be clear the Virtual Pooled Registry Cancer Linkage System (or VPR-CLS) is the secure, online system</a:t>
            </a:r>
            <a:r>
              <a:rPr lang="en-US" baseline="0" dirty="0" smtClean="0"/>
              <a:t> to support these linkages.  The IT infrastructure is being developed by IMS and has proceeded in two phases.  Phase I supports an initial linkage and provision of registry-specific match counts to the researcher. Phase II streamlines the application process and tracking of requests for release of individual-level data on matched cases.</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5</a:t>
            </a:fld>
            <a:endParaRPr lang="en-US" dirty="0"/>
          </a:p>
        </p:txBody>
      </p:sp>
    </p:spTree>
    <p:extLst>
      <p:ext uri="{BB962C8B-B14F-4D97-AF65-F5344CB8AC3E}">
        <p14:creationId xmlns:p14="http://schemas.microsoft.com/office/powerpoint/2010/main" val="397019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 basic depiction of how the process would work.  Again, our happy researcher, submits an online request for the Phase 1 linkage with registries using a single study file, Match*Pro linkage software and a standard matching criteria. The cohort file is securely downloaded by each registry, who then performs the linkage behind their firewall within 2 ½ weeks using an annually created registry linkage file.  The registries upload the resulting match counts. The researcher reviews results and selects registries for which to pursue the Phase II request for release of individual-level data on the matched cases.  This application process is streamlined by the use of a Templated Application or Central IRB, which we’ll present on later.  The system will monitor the approval status, along with renewal dates, and registry requirements for publication and data destruction.  Once approved the individual-level data will be released directly to the researcher.  One of the key pieces of the system is the registry VPR Liaison (represented here by my goofball children).  The VPR Liaison is responsible for interfacing with the VPR-CLS, performing or ensuring timely linkages, and facilitating and updating the VPR-CLS on the status of the state review process.</a:t>
            </a:r>
          </a:p>
          <a:p>
            <a:endParaRPr lang="en-US" baseline="0" dirty="0" smtClean="0"/>
          </a:p>
          <a:p>
            <a:r>
              <a:rPr lang="en-US" baseline="0" dirty="0" smtClean="0"/>
              <a:t>The Phase I functionality is in place and the Phase II functionality is in the final stretch of development.</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6</a:t>
            </a:fld>
            <a:endParaRPr lang="en-US" dirty="0"/>
          </a:p>
        </p:txBody>
      </p:sp>
    </p:spTree>
    <p:extLst>
      <p:ext uri="{BB962C8B-B14F-4D97-AF65-F5344CB8AC3E}">
        <p14:creationId xmlns:p14="http://schemas.microsoft.com/office/powerpoint/2010/main" val="72115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7</a:t>
            </a:fld>
            <a:endParaRPr lang="en-US" dirty="0"/>
          </a:p>
        </p:txBody>
      </p:sp>
    </p:spTree>
    <p:extLst>
      <p:ext uri="{BB962C8B-B14F-4D97-AF65-F5344CB8AC3E}">
        <p14:creationId xmlns:p14="http://schemas.microsoft.com/office/powerpoint/2010/main" val="40039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identified 38 cancer registries</a:t>
            </a:r>
            <a:r>
              <a:rPr lang="en-US" baseline="0" dirty="0" smtClean="0"/>
              <a:t> and</a:t>
            </a:r>
            <a:r>
              <a:rPr lang="en-US" dirty="0" smtClean="0"/>
              <a:t> 6 federally funded studies, to help </a:t>
            </a:r>
            <a:r>
              <a:rPr lang="en-US" baseline="0" dirty="0" smtClean="0"/>
              <a:t>pilot test the system and provide feedback.  The six studies listed here will pilot test Phase I. The Phase I pilot linkage activities require that the PI obtain institutional IRB approval to link with registries through the VPR, submit their Phase I application, upload the study linkage file when approved, IMS then reviews the study file and creates a standard linkage configuration file to be used by all registries, a pre-test linkage then occurs at 4 registries to identify any issues before all registries are asked to link and upload the match count reports.  The Childhood Cancer Survivor Study actually completed the pilot test last year. The remaining 5 pilot tests are at varying stages in the process. The Cohort Cancer Registry Follow-Up study has made it through the pre-test linkages, with the Transplant Cancer Match Study not far behind.  Today I will summarize the linkage results for the Childhood Cancer Survivor Study and pre-test linkage results for the Cohort Cancer Registry Follow Up Study.</a:t>
            </a:r>
          </a:p>
          <a:p>
            <a:endParaRPr lang="en-US" baseline="0" dirty="0" smtClean="0"/>
          </a:p>
          <a:p>
            <a:r>
              <a:rPr lang="en-US" baseline="0" dirty="0" smtClean="0"/>
              <a:t>When the Phase II functionality is ready, the CCSS and TCM Studies will collaborate on that testing.</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8</a:t>
            </a:fld>
            <a:endParaRPr lang="en-US" dirty="0"/>
          </a:p>
        </p:txBody>
      </p:sp>
    </p:spTree>
    <p:extLst>
      <p:ext uri="{BB962C8B-B14F-4D97-AF65-F5344CB8AC3E}">
        <p14:creationId xmlns:p14="http://schemas.microsoft.com/office/powerpoint/2010/main" val="420694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Childhood Cancer Survivor Study is a cohort of 36K childhood cancer survivors whose first or only primary was diagnosed or treated from 1970-1999 and survived more than 5 years from diagnosis.  The study relies on self-report and intensive medical record validation of subsequent neoplasms.  The study was linked with 34 registries – nearly 75% of the US population.  During this process, 21 registries volunteered to perform manual review.  Because this was an older cohort of children, many with missing SSN and changes in address or last name over time, the manual review resulting in a 75.6% sensitivity across registries.  Only 6 false positives (or 0.12 % of the matches reviewed) were identified.  Information on these false matches was shared with IMS to help adjust the Match*Pro linkage criteria.</a:t>
            </a:r>
            <a:endParaRPr lang="en-US" dirty="0"/>
          </a:p>
        </p:txBody>
      </p:sp>
      <p:sp>
        <p:nvSpPr>
          <p:cNvPr id="7" name="Slide Number Placeholder 6"/>
          <p:cNvSpPr>
            <a:spLocks noGrp="1"/>
          </p:cNvSpPr>
          <p:nvPr>
            <p:ph type="sldNum" sz="quarter" idx="13"/>
          </p:nvPr>
        </p:nvSpPr>
        <p:spPr/>
        <p:txBody>
          <a:bodyPr/>
          <a:lstStyle/>
          <a:p>
            <a:fld id="{35A11EAB-687D-4AE4-B775-678A923E9436}" type="slidenum">
              <a:rPr lang="en-US" smtClean="0"/>
              <a:t>9</a:t>
            </a:fld>
            <a:endParaRPr lang="en-US" dirty="0"/>
          </a:p>
        </p:txBody>
      </p:sp>
    </p:spTree>
    <p:extLst>
      <p:ext uri="{BB962C8B-B14F-4D97-AF65-F5344CB8AC3E}">
        <p14:creationId xmlns:p14="http://schemas.microsoft.com/office/powerpoint/2010/main" val="224739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rgbClr val="18127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dirty="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dirty="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rgbClr val="890C4C"/>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dirty="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5524" y="504837"/>
            <a:ext cx="9144000" cy="2387600"/>
          </a:xfrm>
          <a:prstGeom prst="rect">
            <a:avLst/>
          </a:prstGeom>
        </p:spPr>
        <p:txBody>
          <a:bodyPr anchor="b"/>
          <a:lstStyle>
            <a:lvl1pPr algn="ctr">
              <a:defRPr sz="6000">
                <a:solidFill>
                  <a:schemeClr val="tx2"/>
                </a:solidFill>
              </a:defRPr>
            </a:lvl1pPr>
          </a:lstStyle>
          <a:p>
            <a:r>
              <a:rPr lang="en-US" dirty="0"/>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E23A20D-8BFC-48B9-8483-75B0BF5CA637}" type="datetime1">
              <a:rPr lang="en-US" smtClean="0"/>
              <a:t>6/11/2019</a:t>
            </a:fld>
            <a:endParaRPr lang="en-US" dirty="0"/>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3389" y="5758249"/>
            <a:ext cx="2588206" cy="1394253"/>
          </a:xfrm>
          <a:prstGeom prst="rect">
            <a:avLst/>
          </a:prstGeom>
        </p:spPr>
      </p:pic>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8E537704-9B27-41BC-94ED-278C62FE67D7}" type="datetime1">
              <a:rPr lang="en-US" smtClean="0"/>
              <a:t>6/11/2019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8A5399A9-AB77-4099-93D3-7E1AEBD3BECA}" type="datetime1">
              <a:rPr lang="en-US" smtClean="0"/>
              <a:t>6/11/2019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nimated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6" y="0"/>
            <a:ext cx="12186928" cy="68580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0628" y="-1491343"/>
            <a:ext cx="12192000" cy="68580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056" y="-1469571"/>
            <a:ext cx="12192000" cy="6858000"/>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2074545"/>
          </a:xfrm>
          <a:prstGeom prst="rect">
            <a:avLst/>
          </a:prstGeom>
        </p:spPr>
      </p:pic>
      <p:sp>
        <p:nvSpPr>
          <p:cNvPr id="4" name="Date Placeholder 3"/>
          <p:cNvSpPr>
            <a:spLocks noGrp="1"/>
          </p:cNvSpPr>
          <p:nvPr>
            <p:ph type="dt" sz="half" idx="10"/>
          </p:nvPr>
        </p:nvSpPr>
        <p:spPr/>
        <p:txBody>
          <a:bodyPr/>
          <a:lstStyle/>
          <a:p>
            <a:fld id="{4F438BC3-32AB-4953-AD59-399DF6651CEB}" type="datetime1">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D4356-750F-43A5-86F1-332F9B8C8A9C}" type="slidenum">
              <a:rPr lang="en-US" smtClean="0"/>
              <a:t>‹#›</a:t>
            </a:fld>
            <a:endParaRPr lang="en-US" dirty="0"/>
          </a:p>
        </p:txBody>
      </p:sp>
      <p:sp>
        <p:nvSpPr>
          <p:cNvPr id="9" name="Title 1"/>
          <p:cNvSpPr>
            <a:spLocks noGrp="1"/>
          </p:cNvSpPr>
          <p:nvPr>
            <p:ph type="ctrTitle"/>
          </p:nvPr>
        </p:nvSpPr>
        <p:spPr>
          <a:xfrm>
            <a:off x="6807200" y="1752601"/>
            <a:ext cx="4775200" cy="1470025"/>
          </a:xfrm>
        </p:spPr>
        <p:txBody>
          <a:bodyPr anchor="b">
            <a:normAutofit/>
          </a:bodyPr>
          <a:lstStyle>
            <a:lvl1pPr algn="r">
              <a:defRPr sz="3200">
                <a:solidFill>
                  <a:schemeClr val="accent1">
                    <a:lumMod val="75000"/>
                  </a:schemeClr>
                </a:solidFill>
              </a:defRPr>
            </a:lvl1pPr>
          </a:lstStyle>
          <a:p>
            <a:r>
              <a:rPr lang="en-US" dirty="0"/>
              <a:t>Click to edit Master title style</a:t>
            </a:r>
          </a:p>
        </p:txBody>
      </p:sp>
      <p:sp>
        <p:nvSpPr>
          <p:cNvPr id="12" name="Subtitle 2"/>
          <p:cNvSpPr>
            <a:spLocks noGrp="1"/>
          </p:cNvSpPr>
          <p:nvPr>
            <p:ph type="subTitle" idx="1"/>
          </p:nvPr>
        </p:nvSpPr>
        <p:spPr>
          <a:xfrm>
            <a:off x="6807200" y="3124200"/>
            <a:ext cx="4775200" cy="1752600"/>
          </a:xfrm>
        </p:spPr>
        <p:txBody>
          <a:bodyPr>
            <a:normAutofit/>
          </a:bodyPr>
          <a:lstStyle>
            <a:lvl1pPr marL="0" indent="0" algn="r">
              <a:buNone/>
              <a:defRPr sz="1800">
                <a:solidFill>
                  <a:schemeClr val="accent2">
                    <a:lumMod val="75000"/>
                  </a:schemeClr>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54291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28750">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14:bounceEnd="28750">
                                          <p:cBhvr additive="base">
                                            <p:cTn id="7" dur="800" fill="hold"/>
                                            <p:tgtEl>
                                              <p:spTgt spid="11"/>
                                            </p:tgtEl>
                                            <p:attrNameLst>
                                              <p:attrName>ppt_x</p:attrName>
                                            </p:attrNameLst>
                                          </p:cBhvr>
                                          <p:tavLst>
                                            <p:tav tm="0">
                                              <p:val>
                                                <p:strVal val="1+#ppt_w/2"/>
                                              </p:val>
                                            </p:tav>
                                            <p:tav tm="100000">
                                              <p:val>
                                                <p:strVal val="#ppt_x"/>
                                              </p:val>
                                            </p:tav>
                                          </p:tavLst>
                                        </p:anim>
                                        <p:anim calcmode="lin" valueType="num" p14:bounceEnd="28750">
                                          <p:cBhvr additive="base">
                                            <p:cTn id="8" dur="8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2875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28750">
                                          <p:cBhvr additive="base">
                                            <p:cTn id="11" dur="800" fill="hold"/>
                                            <p:tgtEl>
                                              <p:spTgt spid="10"/>
                                            </p:tgtEl>
                                            <p:attrNameLst>
                                              <p:attrName>ppt_x</p:attrName>
                                            </p:attrNameLst>
                                          </p:cBhvr>
                                          <p:tavLst>
                                            <p:tav tm="0">
                                              <p:val>
                                                <p:strVal val="1+#ppt_w/2"/>
                                              </p:val>
                                            </p:tav>
                                            <p:tav tm="100000">
                                              <p:val>
                                                <p:strVal val="#ppt_x"/>
                                              </p:val>
                                            </p:tav>
                                          </p:tavLst>
                                        </p:anim>
                                        <p:anim calcmode="lin" valueType="num" p14:bounceEnd="28750">
                                          <p:cBhvr additive="base">
                                            <p:cTn id="12" dur="8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800" fill="hold"/>
                                            <p:tgtEl>
                                              <p:spTgt spid="11"/>
                                            </p:tgtEl>
                                            <p:attrNameLst>
                                              <p:attrName>ppt_x</p:attrName>
                                            </p:attrNameLst>
                                          </p:cBhvr>
                                          <p:tavLst>
                                            <p:tav tm="0">
                                              <p:val>
                                                <p:strVal val="1+#ppt_w/2"/>
                                              </p:val>
                                            </p:tav>
                                            <p:tav tm="100000">
                                              <p:val>
                                                <p:strVal val="#ppt_x"/>
                                              </p:val>
                                            </p:tav>
                                          </p:tavLst>
                                        </p:anim>
                                        <p:anim calcmode="lin" valueType="num">
                                          <p:cBhvr additive="base">
                                            <p:cTn id="8" dur="8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800" fill="hold"/>
                                            <p:tgtEl>
                                              <p:spTgt spid="10"/>
                                            </p:tgtEl>
                                            <p:attrNameLst>
                                              <p:attrName>ppt_x</p:attrName>
                                            </p:attrNameLst>
                                          </p:cBhvr>
                                          <p:tavLst>
                                            <p:tav tm="0">
                                              <p:val>
                                                <p:strVal val="1+#ppt_w/2"/>
                                              </p:val>
                                            </p:tav>
                                            <p:tav tm="100000">
                                              <p:val>
                                                <p:strVal val="#ppt_x"/>
                                              </p:val>
                                            </p:tav>
                                          </p:tavLst>
                                        </p:anim>
                                        <p:anim calcmode="lin" valueType="num">
                                          <p:cBhvr additive="base">
                                            <p:cTn id="12" dur="8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8200" y="365125"/>
            <a:ext cx="10515600" cy="1325563"/>
          </a:xfrm>
          <a:prstGeom prst="rect">
            <a:avLst/>
          </a:prstGeom>
        </p:spPr>
        <p:txBody>
          <a:bodyPr/>
          <a:lstStyle>
            <a:lvl1pPr>
              <a:defRPr b="1">
                <a:latin typeface="Calibri" pitchFamily="34" charset="0"/>
                <a:cs typeface="Andalus" pitchFamily="18" charset="-78"/>
              </a:defRPr>
            </a:lvl1pPr>
          </a:lstStyle>
          <a:p>
            <a:r>
              <a:rPr lang="en-US" dirty="0"/>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5840AE9-BA51-406E-B18B-969967EDEC14}" type="datetime1">
              <a:rPr lang="en-US" smtClean="0"/>
              <a:t>6/11/2019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normAutofit/>
          </a:bodyPr>
          <a:lstStyle>
            <a:lvl1pPr>
              <a:defRPr sz="4400"/>
            </a:lvl1pPr>
          </a:lstStyle>
          <a:p>
            <a:r>
              <a:rPr lang="en-US" dirty="0"/>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1B9F395-9DA2-4E4D-A327-ED6C179B6B10}" type="datetime1">
              <a:rPr lang="en-US" smtClean="0"/>
              <a:t>6/11/2019</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7A2D7884-AB03-4118-B196-E8EA4D783E7C}" type="datetime1">
              <a:rPr lang="en-US" smtClean="0"/>
              <a:t>6/11/2019</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4CB46AA-3F85-434F-993C-A5A30EC16169}" type="datetime1">
              <a:rPr lang="en-US" smtClean="0"/>
              <a:t>6/11/2019</a:t>
            </a:fld>
            <a:endParaRPr lang="en-US" dirty="0"/>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EAD3474B-5B9C-43C1-B002-B58244AA7C96}" type="datetime1">
              <a:rPr lang="en-US" smtClean="0"/>
              <a:t>6/11/2019</a:t>
            </a:fld>
            <a:endParaRPr lang="en-US" dirty="0"/>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CBFA73-17EE-4BFF-9002-34C2B2C189F6}" type="datetime1">
              <a:rPr lang="en-US" smtClean="0"/>
              <a:t>6/11/2019</a:t>
            </a:fld>
            <a:endParaRPr lang="en-US" dirty="0"/>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2FDC56B-5D59-484C-BD31-84435E5322CF}" type="datetime1">
              <a:rPr lang="en-US" smtClean="0"/>
              <a:t>6/11/2019</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68B610F-5ED4-4464-9C56-AC76ACE928A3}" type="datetime1">
              <a:rPr lang="en-US" smtClean="0"/>
              <a:t>6/11/2019</a:t>
            </a:fld>
            <a:endParaRPr lang="en-US" dirty="0"/>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0759" y="6343342"/>
            <a:ext cx="971241" cy="485620"/>
          </a:xfrm>
          <a:prstGeom prst="rect">
            <a:avLst/>
          </a:prstGeom>
        </p:spPr>
      </p:pic>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rgbClr val="890C4C"/>
                </a:solidFill>
                <a:ln w="9525">
                  <a:noFill/>
                  <a:miter lim="800000"/>
                  <a:headEnd/>
                  <a:tailEnd/>
                </a:ln>
                <a:effectLst/>
                <a:extLst/>
              </p:spPr>
              <p:txBody>
                <a:bodyPr wrap="none" anchor="ctr"/>
                <a:lstStyle/>
                <a:p>
                  <a:pPr algn="ctr" eaLnBrk="1" hangingPunct="1"/>
                  <a:endParaRPr lang="en-US" sz="2400" dirty="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dirty="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rgbClr val="181274"/>
                </a:solidFill>
                <a:ln w="9525">
                  <a:noFill/>
                  <a:miter lim="800000"/>
                  <a:headEnd/>
                  <a:tailEnd/>
                </a:ln>
                <a:effectLst/>
                <a:extLst/>
              </p:spPr>
              <p:txBody>
                <a:bodyPr wrap="none" anchor="ctr"/>
                <a:lstStyle/>
                <a:p>
                  <a:pPr algn="ctr" eaLnBrk="1" hangingPunct="1"/>
                  <a:endParaRPr lang="en-US" sz="2400" dirty="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dirty="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dirty="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dirty="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DA2375F5-99CB-480C-B582-1FA6E2BEC00A}" type="datetime1">
              <a:rPr lang="en-US" smtClean="0"/>
              <a:t>6/11/2019</a:t>
            </a:fld>
            <a:endParaRPr lang="en-US" dirty="0"/>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400" kern="1200">
          <a:solidFill>
            <a:schemeClr val="tx2"/>
          </a:solidFill>
          <a:latin typeface="Calibri" pitchFamily="34" charset="0"/>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36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clerkin@naaccr.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29763"/>
            <a:ext cx="11040446" cy="1470025"/>
          </a:xfrm>
        </p:spPr>
        <p:txBody>
          <a:bodyPr>
            <a:normAutofit fontScale="90000"/>
          </a:bodyPr>
          <a:lstStyle/>
          <a:p>
            <a:r>
              <a:rPr lang="en-US" sz="4000" b="1" dirty="0" smtClean="0"/>
              <a:t/>
            </a:r>
            <a:br>
              <a:rPr lang="en-US" sz="4000" b="1" dirty="0" smtClean="0"/>
            </a:br>
            <a:r>
              <a:rPr lang="en-US" sz="4000" b="1" dirty="0" smtClean="0"/>
              <a:t>Virtual Pooled Registry Cancer Linkage System (VPR-CLS) Pilot Testing and Next Steps</a:t>
            </a:r>
            <a:endParaRPr lang="en-US" sz="4000" b="1" dirty="0"/>
          </a:p>
        </p:txBody>
      </p:sp>
      <p:sp>
        <p:nvSpPr>
          <p:cNvPr id="3" name="Subtitle 2"/>
          <p:cNvSpPr>
            <a:spLocks noGrp="1"/>
          </p:cNvSpPr>
          <p:nvPr>
            <p:ph type="subTitle" idx="4294967295"/>
          </p:nvPr>
        </p:nvSpPr>
        <p:spPr>
          <a:xfrm>
            <a:off x="3120890" y="4072691"/>
            <a:ext cx="6197600" cy="797889"/>
          </a:xfrm>
        </p:spPr>
        <p:txBody>
          <a:bodyPr>
            <a:normAutofit fontScale="70000" lnSpcReduction="20000"/>
          </a:bodyPr>
          <a:lstStyle/>
          <a:p>
            <a:pPr marL="0" indent="0" algn="ctr">
              <a:buNone/>
            </a:pPr>
            <a:r>
              <a:rPr lang="en-US" dirty="0" smtClean="0"/>
              <a:t>Castine Clerkin, MS, CTR</a:t>
            </a:r>
          </a:p>
          <a:p>
            <a:pPr marL="0" indent="0" algn="ctr">
              <a:buNone/>
            </a:pPr>
            <a:r>
              <a:rPr lang="en-US" dirty="0" smtClean="0"/>
              <a:t>NAACCR VPR Program Manager</a:t>
            </a:r>
            <a:endParaRPr lang="en-US" dirty="0"/>
          </a:p>
        </p:txBody>
      </p:sp>
      <p:sp>
        <p:nvSpPr>
          <p:cNvPr id="4" name="Subtitle 2"/>
          <p:cNvSpPr>
            <a:spLocks noGrp="1"/>
          </p:cNvSpPr>
          <p:nvPr>
            <p:ph type="subTitle" idx="4294967295"/>
          </p:nvPr>
        </p:nvSpPr>
        <p:spPr>
          <a:xfrm>
            <a:off x="2293374" y="5084465"/>
            <a:ext cx="7742904" cy="1239795"/>
          </a:xfrm>
        </p:spPr>
        <p:txBody>
          <a:bodyPr>
            <a:normAutofit/>
          </a:bodyPr>
          <a:lstStyle/>
          <a:p>
            <a:pPr marL="0" indent="0" algn="ctr">
              <a:buNone/>
            </a:pPr>
            <a:r>
              <a:rPr lang="en-US" sz="2000" dirty="0" smtClean="0"/>
              <a:t>NAACCR/IACR Annual Conference</a:t>
            </a:r>
          </a:p>
          <a:p>
            <a:pPr marL="0" indent="0" algn="ctr">
              <a:buNone/>
            </a:pPr>
            <a:r>
              <a:rPr lang="en-US" sz="2000" dirty="0" smtClean="0"/>
              <a:t>June 12, 2019</a:t>
            </a:r>
            <a:endParaRPr lang="en-US" sz="2000" dirty="0"/>
          </a:p>
        </p:txBody>
      </p:sp>
    </p:spTree>
    <p:extLst>
      <p:ext uri="{BB962C8B-B14F-4D97-AF65-F5344CB8AC3E}">
        <p14:creationId xmlns:p14="http://schemas.microsoft.com/office/powerpoint/2010/main" val="42017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48882"/>
            <a:ext cx="10787743" cy="2276669"/>
          </a:xfrm>
        </p:spPr>
        <p:txBody>
          <a:bodyPr>
            <a:normAutofit/>
          </a:bodyPr>
          <a:lstStyle/>
          <a:p>
            <a:r>
              <a:rPr lang="en-US" dirty="0" smtClean="0"/>
              <a:t>Match Count Reports by Diagnosis Year – no manual review</a:t>
            </a:r>
          </a:p>
          <a:p>
            <a:pPr lvl="1"/>
            <a:r>
              <a:rPr lang="en-US" dirty="0" smtClean="0"/>
              <a:t>All matches with cancer registry records</a:t>
            </a:r>
          </a:p>
          <a:p>
            <a:pPr lvl="1"/>
            <a:r>
              <a:rPr lang="en-US" dirty="0" smtClean="0"/>
              <a:t>Matches with same primary as study index cancer (within 2 years)</a:t>
            </a:r>
          </a:p>
          <a:p>
            <a:pPr lvl="1"/>
            <a:r>
              <a:rPr lang="en-US" dirty="0" smtClean="0"/>
              <a:t>The difference estimates matches with subsequent neoplasm (SN)</a:t>
            </a:r>
          </a:p>
          <a:p>
            <a:endParaRPr lang="en-US" dirty="0" smtClean="0"/>
          </a:p>
        </p:txBody>
      </p:sp>
      <p:sp>
        <p:nvSpPr>
          <p:cNvPr id="3" name="Title 2"/>
          <p:cNvSpPr>
            <a:spLocks noGrp="1"/>
          </p:cNvSpPr>
          <p:nvPr>
            <p:ph type="title"/>
          </p:nvPr>
        </p:nvSpPr>
        <p:spPr/>
        <p:txBody>
          <a:bodyPr>
            <a:normAutofit/>
          </a:bodyPr>
          <a:lstStyle/>
          <a:p>
            <a:r>
              <a:rPr lang="en-US" dirty="0" smtClean="0"/>
              <a:t>Test 1: Match Count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55143131"/>
              </p:ext>
            </p:extLst>
          </p:nvPr>
        </p:nvGraphicFramePr>
        <p:xfrm>
          <a:off x="1063690" y="4221487"/>
          <a:ext cx="10562252" cy="1280160"/>
        </p:xfrm>
        <a:graphic>
          <a:graphicData uri="http://schemas.openxmlformats.org/drawingml/2006/table">
            <a:tbl>
              <a:tblPr firstRow="1" bandRow="1">
                <a:tableStyleId>{5C22544A-7EE6-4342-B048-85BDC9FD1C3A}</a:tableStyleId>
              </a:tblPr>
              <a:tblGrid>
                <a:gridCol w="1863089">
                  <a:extLst>
                    <a:ext uri="{9D8B030D-6E8A-4147-A177-3AD203B41FA5}">
                      <a16:colId xmlns="" xmlns:a16="http://schemas.microsoft.com/office/drawing/2014/main" val="953454634"/>
                    </a:ext>
                  </a:extLst>
                </a:gridCol>
                <a:gridCol w="1389189">
                  <a:extLst>
                    <a:ext uri="{9D8B030D-6E8A-4147-A177-3AD203B41FA5}">
                      <a16:colId xmlns="" xmlns:a16="http://schemas.microsoft.com/office/drawing/2014/main" val="1731890509"/>
                    </a:ext>
                  </a:extLst>
                </a:gridCol>
                <a:gridCol w="1737360">
                  <a:extLst>
                    <a:ext uri="{9D8B030D-6E8A-4147-A177-3AD203B41FA5}">
                      <a16:colId xmlns="" xmlns:a16="http://schemas.microsoft.com/office/drawing/2014/main" val="1314304496"/>
                    </a:ext>
                  </a:extLst>
                </a:gridCol>
                <a:gridCol w="2688336">
                  <a:extLst>
                    <a:ext uri="{9D8B030D-6E8A-4147-A177-3AD203B41FA5}">
                      <a16:colId xmlns="" xmlns:a16="http://schemas.microsoft.com/office/drawing/2014/main" val="3604297249"/>
                    </a:ext>
                  </a:extLst>
                </a:gridCol>
                <a:gridCol w="2884278">
                  <a:extLst>
                    <a:ext uri="{9D8B030D-6E8A-4147-A177-3AD203B41FA5}">
                      <a16:colId xmlns="" xmlns:a16="http://schemas.microsoft.com/office/drawing/2014/main" val="4247703366"/>
                    </a:ext>
                  </a:extLst>
                </a:gridCol>
              </a:tblGrid>
              <a:tr h="370840">
                <a:tc>
                  <a:txBody>
                    <a:bodyPr/>
                    <a:lstStyle/>
                    <a:p>
                      <a:r>
                        <a:rPr lang="en-US" sz="2400" dirty="0" smtClean="0"/>
                        <a:t>Total Matches</a:t>
                      </a:r>
                      <a:endParaRPr lang="en-US" sz="2400" dirty="0"/>
                    </a:p>
                  </a:txBody>
                  <a:tcPr/>
                </a:tc>
                <a:tc>
                  <a:txBody>
                    <a:bodyPr/>
                    <a:lstStyle/>
                    <a:p>
                      <a:r>
                        <a:rPr lang="en-US" sz="2400" dirty="0" smtClean="0"/>
                        <a:t>Index Match</a:t>
                      </a:r>
                      <a:endParaRPr lang="en-US" sz="2400" dirty="0"/>
                    </a:p>
                  </a:txBody>
                  <a:tcPr/>
                </a:tc>
                <a:tc>
                  <a:txBody>
                    <a:bodyPr/>
                    <a:lstStyle/>
                    <a:p>
                      <a:r>
                        <a:rPr lang="en-US" sz="2400" dirty="0" smtClean="0"/>
                        <a:t>SN Match</a:t>
                      </a:r>
                      <a:endParaRPr lang="en-US" sz="2400" dirty="0"/>
                    </a:p>
                  </a:txBody>
                  <a:tcPr/>
                </a:tc>
                <a:tc>
                  <a:txBody>
                    <a:bodyPr/>
                    <a:lstStyle/>
                    <a:p>
                      <a:r>
                        <a:rPr lang="en-US" sz="2400" dirty="0" smtClean="0"/>
                        <a:t>Self-Reported SN</a:t>
                      </a:r>
                      <a:endParaRPr lang="en-US" sz="2400" dirty="0"/>
                    </a:p>
                  </a:txBody>
                  <a:tcPr/>
                </a:tc>
                <a:tc>
                  <a:txBody>
                    <a:bodyPr/>
                    <a:lstStyle/>
                    <a:p>
                      <a:r>
                        <a:rPr lang="en-US" sz="2400" dirty="0" smtClean="0"/>
                        <a:t>% Increase</a:t>
                      </a:r>
                      <a:r>
                        <a:rPr lang="en-US" sz="2400" baseline="0" dirty="0" smtClean="0"/>
                        <a:t> in SN </a:t>
                      </a:r>
                      <a:r>
                        <a:rPr lang="en-US" sz="2400" dirty="0" smtClean="0"/>
                        <a:t>Ascertainment</a:t>
                      </a:r>
                      <a:endParaRPr lang="en-US" sz="2400" dirty="0"/>
                    </a:p>
                  </a:txBody>
                  <a:tcPr/>
                </a:tc>
                <a:extLst>
                  <a:ext uri="{0D108BD9-81ED-4DB2-BD59-A6C34878D82A}">
                    <a16:rowId xmlns="" xmlns:a16="http://schemas.microsoft.com/office/drawing/2014/main" val="2971054325"/>
                  </a:ext>
                </a:extLst>
              </a:tr>
              <a:tr h="370840">
                <a:tc>
                  <a:txBody>
                    <a:bodyPr/>
                    <a:lstStyle/>
                    <a:p>
                      <a:r>
                        <a:rPr lang="en-US" sz="2400" dirty="0" smtClean="0"/>
                        <a:t>10,440</a:t>
                      </a:r>
                      <a:endParaRPr lang="en-US" sz="2400" dirty="0"/>
                    </a:p>
                  </a:txBody>
                  <a:tcPr/>
                </a:tc>
                <a:tc>
                  <a:txBody>
                    <a:bodyPr/>
                    <a:lstStyle/>
                    <a:p>
                      <a:r>
                        <a:rPr lang="en-US" sz="2400" dirty="0" smtClean="0"/>
                        <a:t>6,541</a:t>
                      </a:r>
                      <a:endParaRPr lang="en-US" sz="2400" dirty="0"/>
                    </a:p>
                  </a:txBody>
                  <a:tcPr/>
                </a:tc>
                <a:tc>
                  <a:txBody>
                    <a:bodyPr/>
                    <a:lstStyle/>
                    <a:p>
                      <a:r>
                        <a:rPr lang="en-US" sz="2400" dirty="0" smtClean="0"/>
                        <a:t>3,899</a:t>
                      </a:r>
                      <a:endParaRPr lang="en-US" sz="2400" dirty="0"/>
                    </a:p>
                  </a:txBody>
                  <a:tcPr/>
                </a:tc>
                <a:tc>
                  <a:txBody>
                    <a:bodyPr/>
                    <a:lstStyle/>
                    <a:p>
                      <a:r>
                        <a:rPr lang="en-US" sz="2400" dirty="0" smtClean="0"/>
                        <a:t>2,014</a:t>
                      </a:r>
                      <a:endParaRPr lang="en-US" sz="2400" dirty="0"/>
                    </a:p>
                  </a:txBody>
                  <a:tcPr/>
                </a:tc>
                <a:tc>
                  <a:txBody>
                    <a:bodyPr/>
                    <a:lstStyle/>
                    <a:p>
                      <a:r>
                        <a:rPr lang="en-US" sz="2400" dirty="0" smtClean="0"/>
                        <a:t>94%</a:t>
                      </a:r>
                      <a:endParaRPr lang="en-US" sz="2400" dirty="0"/>
                    </a:p>
                  </a:txBody>
                  <a:tcPr/>
                </a:tc>
                <a:extLst>
                  <a:ext uri="{0D108BD9-81ED-4DB2-BD59-A6C34878D82A}">
                    <a16:rowId xmlns="" xmlns:a16="http://schemas.microsoft.com/office/drawing/2014/main" val="847033525"/>
                  </a:ext>
                </a:extLst>
              </a:tr>
            </a:tbl>
          </a:graphicData>
        </a:graphic>
      </p:graphicFrame>
    </p:spTree>
    <p:extLst>
      <p:ext uri="{BB962C8B-B14F-4D97-AF65-F5344CB8AC3E}">
        <p14:creationId xmlns:p14="http://schemas.microsoft.com/office/powerpoint/2010/main" val="368455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48882"/>
            <a:ext cx="10792969" cy="4807468"/>
          </a:xfrm>
        </p:spPr>
        <p:txBody>
          <a:bodyPr>
            <a:normAutofit/>
          </a:bodyPr>
          <a:lstStyle/>
          <a:p>
            <a:r>
              <a:rPr lang="en-US" dirty="0" smtClean="0"/>
              <a:t>Cohort of 290K individuals, includes participants from:</a:t>
            </a:r>
          </a:p>
          <a:p>
            <a:pPr lvl="1"/>
            <a:r>
              <a:rPr lang="en-US" dirty="0" smtClean="0"/>
              <a:t>Nurses’ Health Study I: 122K females, age 30-55, enrolled in 1976</a:t>
            </a:r>
          </a:p>
          <a:p>
            <a:pPr lvl="1"/>
            <a:r>
              <a:rPr lang="en-US" dirty="0" smtClean="0"/>
              <a:t>Nurses’ Health Study II: 117K females, age 25-43, enrolled in 1989</a:t>
            </a:r>
          </a:p>
          <a:p>
            <a:pPr lvl="1"/>
            <a:r>
              <a:rPr lang="en-US" dirty="0" smtClean="0"/>
              <a:t>Health Professionals Follow Up Study: 52K males, age 40-76, enrolled in 1986</a:t>
            </a:r>
          </a:p>
          <a:p>
            <a:r>
              <a:rPr lang="en-US" dirty="0" smtClean="0"/>
              <a:t>Biennial questionnaires, including self-report of disease information</a:t>
            </a:r>
          </a:p>
        </p:txBody>
      </p:sp>
      <p:sp>
        <p:nvSpPr>
          <p:cNvPr id="3" name="Title 2"/>
          <p:cNvSpPr>
            <a:spLocks noGrp="1"/>
          </p:cNvSpPr>
          <p:nvPr>
            <p:ph type="title"/>
          </p:nvPr>
        </p:nvSpPr>
        <p:spPr>
          <a:xfrm>
            <a:off x="838200" y="365125"/>
            <a:ext cx="11086322" cy="1325563"/>
          </a:xfrm>
        </p:spPr>
        <p:txBody>
          <a:bodyPr>
            <a:normAutofit/>
          </a:bodyPr>
          <a:lstStyle/>
          <a:p>
            <a:r>
              <a:rPr lang="en-US" dirty="0" smtClean="0"/>
              <a:t>Test 2: Cohort Cancer Registry Follow Up Study</a:t>
            </a:r>
            <a:endParaRPr lang="en-US" dirty="0"/>
          </a:p>
        </p:txBody>
      </p:sp>
    </p:spTree>
    <p:extLst>
      <p:ext uri="{BB962C8B-B14F-4D97-AF65-F5344CB8AC3E}">
        <p14:creationId xmlns:p14="http://schemas.microsoft.com/office/powerpoint/2010/main" val="184311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690688"/>
            <a:ext cx="11353801" cy="4665662"/>
          </a:xfrm>
        </p:spPr>
        <p:txBody>
          <a:bodyPr>
            <a:normAutofit/>
          </a:bodyPr>
          <a:lstStyle/>
          <a:p>
            <a:r>
              <a:rPr lang="en-US" dirty="0"/>
              <a:t>Pre-test linkage with </a:t>
            </a:r>
            <a:r>
              <a:rPr lang="en-US" dirty="0" smtClean="0"/>
              <a:t>4 states (ID, GA, KY, NC)</a:t>
            </a:r>
          </a:p>
          <a:p>
            <a:r>
              <a:rPr lang="en-US" dirty="0" smtClean="0"/>
              <a:t>Match*Pro (V1.4): Reduction in volume of potential matches and improved accuracy of assignment to match/non-match</a:t>
            </a:r>
          </a:p>
          <a:p>
            <a:r>
              <a:rPr lang="en-US" dirty="0" smtClean="0"/>
              <a:t>Registries performed </a:t>
            </a:r>
            <a:r>
              <a:rPr lang="en-US" dirty="0"/>
              <a:t>manual review of potential matches</a:t>
            </a:r>
          </a:p>
          <a:p>
            <a:r>
              <a:rPr lang="en-US" dirty="0" smtClean="0"/>
              <a:t>Minor modification to the Match*Pro configuration file</a:t>
            </a:r>
          </a:p>
          <a:p>
            <a:endParaRPr lang="en-US" dirty="0"/>
          </a:p>
          <a:p>
            <a:pPr marL="0" indent="0">
              <a:buNone/>
            </a:pPr>
            <a:endParaRPr lang="en-US" dirty="0" smtClean="0"/>
          </a:p>
        </p:txBody>
      </p:sp>
      <p:sp>
        <p:nvSpPr>
          <p:cNvPr id="3" name="Title 2"/>
          <p:cNvSpPr>
            <a:spLocks noGrp="1"/>
          </p:cNvSpPr>
          <p:nvPr>
            <p:ph type="title"/>
          </p:nvPr>
        </p:nvSpPr>
        <p:spPr>
          <a:xfrm>
            <a:off x="838200" y="365125"/>
            <a:ext cx="11086322" cy="1325563"/>
          </a:xfrm>
        </p:spPr>
        <p:txBody>
          <a:bodyPr>
            <a:normAutofit/>
          </a:bodyPr>
          <a:lstStyle/>
          <a:p>
            <a:r>
              <a:rPr lang="en-US" dirty="0" smtClean="0"/>
              <a:t>Test 2: Pre-Test Linkage</a:t>
            </a:r>
            <a:endParaRPr lang="en-US" dirty="0"/>
          </a:p>
        </p:txBody>
      </p:sp>
    </p:spTree>
    <p:extLst>
      <p:ext uri="{BB962C8B-B14F-4D97-AF65-F5344CB8AC3E}">
        <p14:creationId xmlns:p14="http://schemas.microsoft.com/office/powerpoint/2010/main" val="387780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7560177"/>
              </p:ext>
            </p:extLst>
          </p:nvPr>
        </p:nvGraphicFramePr>
        <p:xfrm>
          <a:off x="1168659" y="1450851"/>
          <a:ext cx="9854682" cy="3430617"/>
        </p:xfrm>
        <a:graphic>
          <a:graphicData uri="http://schemas.openxmlformats.org/drawingml/2006/table">
            <a:tbl>
              <a:tblPr firstRow="1" bandRow="1">
                <a:tableStyleId>{5C22544A-7EE6-4342-B048-85BDC9FD1C3A}</a:tableStyleId>
              </a:tblPr>
              <a:tblGrid>
                <a:gridCol w="4704184">
                  <a:extLst>
                    <a:ext uri="{9D8B030D-6E8A-4147-A177-3AD203B41FA5}">
                      <a16:colId xmlns="" xmlns:a16="http://schemas.microsoft.com/office/drawing/2014/main" val="162680936"/>
                    </a:ext>
                  </a:extLst>
                </a:gridCol>
                <a:gridCol w="1306285">
                  <a:extLst>
                    <a:ext uri="{9D8B030D-6E8A-4147-A177-3AD203B41FA5}">
                      <a16:colId xmlns="" xmlns:a16="http://schemas.microsoft.com/office/drawing/2014/main" val="923963574"/>
                    </a:ext>
                  </a:extLst>
                </a:gridCol>
                <a:gridCol w="1250302">
                  <a:extLst>
                    <a:ext uri="{9D8B030D-6E8A-4147-A177-3AD203B41FA5}">
                      <a16:colId xmlns="" xmlns:a16="http://schemas.microsoft.com/office/drawing/2014/main" val="3799652550"/>
                    </a:ext>
                  </a:extLst>
                </a:gridCol>
                <a:gridCol w="1263210">
                  <a:extLst>
                    <a:ext uri="{9D8B030D-6E8A-4147-A177-3AD203B41FA5}">
                      <a16:colId xmlns="" xmlns:a16="http://schemas.microsoft.com/office/drawing/2014/main" val="270217555"/>
                    </a:ext>
                  </a:extLst>
                </a:gridCol>
                <a:gridCol w="1330701">
                  <a:extLst>
                    <a:ext uri="{9D8B030D-6E8A-4147-A177-3AD203B41FA5}">
                      <a16:colId xmlns="" xmlns:a16="http://schemas.microsoft.com/office/drawing/2014/main" val="1465709246"/>
                    </a:ext>
                  </a:extLst>
                </a:gridCol>
              </a:tblGrid>
              <a:tr h="560829">
                <a:tc>
                  <a:txBody>
                    <a:bodyPr/>
                    <a:lstStyle/>
                    <a:p>
                      <a:endParaRPr lang="en-US" sz="2400" dirty="0"/>
                    </a:p>
                  </a:txBody>
                  <a:tcPr/>
                </a:tc>
                <a:tc>
                  <a:txBody>
                    <a:bodyPr/>
                    <a:lstStyle/>
                    <a:p>
                      <a:pPr algn="ctr"/>
                      <a:r>
                        <a:rPr lang="en-US" sz="2800" dirty="0" smtClean="0"/>
                        <a:t>ID</a:t>
                      </a:r>
                      <a:endParaRPr lang="en-US" sz="2800" dirty="0"/>
                    </a:p>
                  </a:txBody>
                  <a:tcPr/>
                </a:tc>
                <a:tc>
                  <a:txBody>
                    <a:bodyPr/>
                    <a:lstStyle/>
                    <a:p>
                      <a:pPr algn="ctr"/>
                      <a:r>
                        <a:rPr lang="en-US" sz="2800" dirty="0" smtClean="0"/>
                        <a:t>GA</a:t>
                      </a:r>
                      <a:endParaRPr lang="en-US" sz="2800" dirty="0"/>
                    </a:p>
                  </a:txBody>
                  <a:tcPr/>
                </a:tc>
                <a:tc>
                  <a:txBody>
                    <a:bodyPr/>
                    <a:lstStyle/>
                    <a:p>
                      <a:pPr algn="ctr"/>
                      <a:r>
                        <a:rPr lang="en-US" sz="2800" dirty="0" smtClean="0"/>
                        <a:t>NC</a:t>
                      </a:r>
                      <a:endParaRPr lang="en-US" sz="2800" dirty="0"/>
                    </a:p>
                  </a:txBody>
                  <a:tcPr/>
                </a:tc>
                <a:tc>
                  <a:txBody>
                    <a:bodyPr/>
                    <a:lstStyle/>
                    <a:p>
                      <a:pPr algn="ctr"/>
                      <a:r>
                        <a:rPr lang="en-US" sz="2800" dirty="0" smtClean="0"/>
                        <a:t>KY</a:t>
                      </a:r>
                      <a:endParaRPr lang="en-US" sz="2800" dirty="0"/>
                    </a:p>
                  </a:txBody>
                  <a:tcPr/>
                </a:tc>
                <a:extLst>
                  <a:ext uri="{0D108BD9-81ED-4DB2-BD59-A6C34878D82A}">
                    <a16:rowId xmlns="" xmlns:a16="http://schemas.microsoft.com/office/drawing/2014/main" val="1727740220"/>
                  </a:ext>
                </a:extLst>
              </a:tr>
              <a:tr h="478298">
                <a:tc>
                  <a:txBody>
                    <a:bodyPr/>
                    <a:lstStyle/>
                    <a:p>
                      <a:r>
                        <a:rPr lang="en-US" sz="2400" baseline="0" dirty="0" smtClean="0"/>
                        <a:t># of Registry Records</a:t>
                      </a:r>
                    </a:p>
                  </a:txBody>
                  <a:tcPr/>
                </a:tc>
                <a:tc>
                  <a:txBody>
                    <a:bodyPr/>
                    <a:lstStyle/>
                    <a:p>
                      <a:pPr algn="r"/>
                      <a:r>
                        <a:rPr lang="en-US" sz="2400" b="1" dirty="0" smtClean="0"/>
                        <a:t>238K</a:t>
                      </a:r>
                      <a:endParaRPr lang="en-US" sz="2400" b="1" dirty="0"/>
                    </a:p>
                  </a:txBody>
                  <a:tcPr/>
                </a:tc>
                <a:tc>
                  <a:txBody>
                    <a:bodyPr/>
                    <a:lstStyle/>
                    <a:p>
                      <a:pPr algn="r"/>
                      <a:r>
                        <a:rPr lang="en-US" sz="2400" b="1" dirty="0" smtClean="0"/>
                        <a:t>992K</a:t>
                      </a:r>
                      <a:endParaRPr lang="en-US" sz="2400" b="1" dirty="0"/>
                    </a:p>
                  </a:txBody>
                  <a:tcPr/>
                </a:tc>
                <a:tc>
                  <a:txBody>
                    <a:bodyPr/>
                    <a:lstStyle/>
                    <a:p>
                      <a:pPr algn="r"/>
                      <a:r>
                        <a:rPr lang="en-US" sz="2400" b="1" dirty="0" smtClean="0"/>
                        <a:t>1.1M</a:t>
                      </a:r>
                      <a:endParaRPr lang="en-US" sz="2400" b="1" dirty="0"/>
                    </a:p>
                  </a:txBody>
                  <a:tcPr/>
                </a:tc>
                <a:tc>
                  <a:txBody>
                    <a:bodyPr/>
                    <a:lstStyle/>
                    <a:p>
                      <a:pPr algn="r"/>
                      <a:r>
                        <a:rPr lang="en-US" sz="2400" b="1" dirty="0" smtClean="0"/>
                        <a:t>590K</a:t>
                      </a:r>
                      <a:endParaRPr lang="en-US" sz="2400" b="1" dirty="0"/>
                    </a:p>
                  </a:txBody>
                  <a:tcPr/>
                </a:tc>
                <a:extLst>
                  <a:ext uri="{0D108BD9-81ED-4DB2-BD59-A6C34878D82A}">
                    <a16:rowId xmlns="" xmlns:a16="http://schemas.microsoft.com/office/drawing/2014/main" val="3076226690"/>
                  </a:ext>
                </a:extLst>
              </a:tr>
              <a:tr h="478298">
                <a:tc>
                  <a:txBody>
                    <a:bodyPr/>
                    <a:lstStyle/>
                    <a:p>
                      <a:r>
                        <a:rPr lang="en-US" sz="2400" baseline="0" dirty="0" smtClean="0"/>
                        <a:t>Matches</a:t>
                      </a:r>
                    </a:p>
                  </a:txBody>
                  <a:tcPr/>
                </a:tc>
                <a:tc>
                  <a:txBody>
                    <a:bodyPr/>
                    <a:lstStyle/>
                    <a:p>
                      <a:pPr algn="r"/>
                      <a:r>
                        <a:rPr lang="en-US" sz="2400" b="1" dirty="0" smtClean="0"/>
                        <a:t>197</a:t>
                      </a:r>
                      <a:endParaRPr lang="en-US" sz="2400" b="1" dirty="0"/>
                    </a:p>
                  </a:txBody>
                  <a:tcPr/>
                </a:tc>
                <a:tc>
                  <a:txBody>
                    <a:bodyPr/>
                    <a:lstStyle/>
                    <a:p>
                      <a:pPr algn="r"/>
                      <a:r>
                        <a:rPr lang="en-US" sz="2400" b="1" dirty="0" smtClean="0"/>
                        <a:t>612</a:t>
                      </a:r>
                      <a:endParaRPr lang="en-US" sz="2400" b="1" dirty="0"/>
                    </a:p>
                  </a:txBody>
                  <a:tcPr/>
                </a:tc>
                <a:tc>
                  <a:txBody>
                    <a:bodyPr/>
                    <a:lstStyle/>
                    <a:p>
                      <a:pPr algn="r"/>
                      <a:r>
                        <a:rPr lang="en-US" sz="2400" b="1" dirty="0" smtClean="0"/>
                        <a:t>1,662</a:t>
                      </a:r>
                      <a:endParaRPr lang="en-US" sz="2400" b="1" dirty="0"/>
                    </a:p>
                  </a:txBody>
                  <a:tcPr/>
                </a:tc>
                <a:tc>
                  <a:txBody>
                    <a:bodyPr/>
                    <a:lstStyle/>
                    <a:p>
                      <a:pPr algn="r"/>
                      <a:r>
                        <a:rPr lang="en-US" sz="2400" b="1" dirty="0" smtClean="0"/>
                        <a:t>709</a:t>
                      </a:r>
                      <a:endParaRPr lang="en-US" sz="2400" b="1" dirty="0"/>
                    </a:p>
                  </a:txBody>
                  <a:tcPr/>
                </a:tc>
                <a:extLst>
                  <a:ext uri="{0D108BD9-81ED-4DB2-BD59-A6C34878D82A}">
                    <a16:rowId xmlns="" xmlns:a16="http://schemas.microsoft.com/office/drawing/2014/main" val="1780734072"/>
                  </a:ext>
                </a:extLst>
              </a:tr>
              <a:tr h="478298">
                <a:tc>
                  <a:txBody>
                    <a:bodyPr/>
                    <a:lstStyle/>
                    <a:p>
                      <a:r>
                        <a:rPr lang="en-US" sz="2400" dirty="0" smtClean="0"/>
                        <a:t>Potential Matches</a:t>
                      </a:r>
                    </a:p>
                  </a:txBody>
                  <a:tcPr/>
                </a:tc>
                <a:tc>
                  <a:txBody>
                    <a:bodyPr/>
                    <a:lstStyle/>
                    <a:p>
                      <a:pPr algn="r"/>
                      <a:r>
                        <a:rPr lang="en-US" sz="2400" b="1" dirty="0" smtClean="0"/>
                        <a:t>57</a:t>
                      </a:r>
                      <a:endParaRPr lang="en-US" sz="2400" b="1" dirty="0"/>
                    </a:p>
                  </a:txBody>
                  <a:tcPr/>
                </a:tc>
                <a:tc>
                  <a:txBody>
                    <a:bodyPr/>
                    <a:lstStyle/>
                    <a:p>
                      <a:pPr algn="r"/>
                      <a:r>
                        <a:rPr lang="en-US" sz="2400" b="1" dirty="0" smtClean="0"/>
                        <a:t>156</a:t>
                      </a:r>
                      <a:endParaRPr lang="en-US" sz="2400" b="1" dirty="0"/>
                    </a:p>
                  </a:txBody>
                  <a:tcPr/>
                </a:tc>
                <a:tc>
                  <a:txBody>
                    <a:bodyPr/>
                    <a:lstStyle/>
                    <a:p>
                      <a:pPr algn="r"/>
                      <a:r>
                        <a:rPr lang="en-US" sz="2400" b="1" dirty="0" smtClean="0"/>
                        <a:t>103</a:t>
                      </a:r>
                      <a:endParaRPr lang="en-US" sz="2400" b="1" dirty="0"/>
                    </a:p>
                  </a:txBody>
                  <a:tcPr/>
                </a:tc>
                <a:tc>
                  <a:txBody>
                    <a:bodyPr/>
                    <a:lstStyle/>
                    <a:p>
                      <a:pPr algn="r"/>
                      <a:r>
                        <a:rPr lang="en-US" sz="2400" b="1" dirty="0" smtClean="0"/>
                        <a:t>199</a:t>
                      </a:r>
                      <a:endParaRPr lang="en-US" sz="2400" b="1" dirty="0"/>
                    </a:p>
                  </a:txBody>
                  <a:tcPr/>
                </a:tc>
                <a:extLst>
                  <a:ext uri="{0D108BD9-81ED-4DB2-BD59-A6C34878D82A}">
                    <a16:rowId xmlns="" xmlns:a16="http://schemas.microsoft.com/office/drawing/2014/main" val="3483710105"/>
                  </a:ext>
                </a:extLst>
              </a:tr>
              <a:tr h="478298">
                <a:tc>
                  <a:txBody>
                    <a:bodyPr/>
                    <a:lstStyle/>
                    <a:p>
                      <a:r>
                        <a:rPr lang="en-US" sz="2400" dirty="0" smtClean="0"/>
                        <a:t>Matches after Manual Review</a:t>
                      </a:r>
                    </a:p>
                  </a:txBody>
                  <a:tcPr/>
                </a:tc>
                <a:tc>
                  <a:txBody>
                    <a:bodyPr/>
                    <a:lstStyle/>
                    <a:p>
                      <a:pPr algn="r"/>
                      <a:r>
                        <a:rPr lang="en-US" sz="2400" b="1" dirty="0" smtClean="0"/>
                        <a:t>208 </a:t>
                      </a:r>
                      <a:endParaRPr lang="en-US" sz="2400" b="1" dirty="0"/>
                    </a:p>
                  </a:txBody>
                  <a:tcPr/>
                </a:tc>
                <a:tc>
                  <a:txBody>
                    <a:bodyPr/>
                    <a:lstStyle/>
                    <a:p>
                      <a:pPr algn="r"/>
                      <a:r>
                        <a:rPr lang="en-US" sz="2400" b="1" dirty="0" smtClean="0"/>
                        <a:t>627</a:t>
                      </a:r>
                      <a:endParaRPr lang="en-US" sz="2400" b="1" dirty="0"/>
                    </a:p>
                  </a:txBody>
                  <a:tcPr/>
                </a:tc>
                <a:tc>
                  <a:txBody>
                    <a:bodyPr/>
                    <a:lstStyle/>
                    <a:p>
                      <a:pPr algn="r"/>
                      <a:r>
                        <a:rPr lang="en-US" sz="2400" b="1" dirty="0" smtClean="0"/>
                        <a:t>1686</a:t>
                      </a:r>
                      <a:endParaRPr lang="en-US" sz="2400" b="1" dirty="0"/>
                    </a:p>
                  </a:txBody>
                  <a:tcPr/>
                </a:tc>
                <a:tc>
                  <a:txBody>
                    <a:bodyPr/>
                    <a:lstStyle/>
                    <a:p>
                      <a:pPr algn="r"/>
                      <a:r>
                        <a:rPr lang="en-US" sz="2400" b="1" dirty="0" smtClean="0"/>
                        <a:t>713</a:t>
                      </a:r>
                      <a:endParaRPr lang="en-US" sz="2400" b="1" dirty="0"/>
                    </a:p>
                  </a:txBody>
                  <a:tcPr/>
                </a:tc>
                <a:extLst>
                  <a:ext uri="{0D108BD9-81ED-4DB2-BD59-A6C34878D82A}">
                    <a16:rowId xmlns="" xmlns:a16="http://schemas.microsoft.com/office/drawing/2014/main" val="2961221107"/>
                  </a:ext>
                </a:extLst>
              </a:tr>
              <a:tr h="478298">
                <a:tc>
                  <a:txBody>
                    <a:bodyPr/>
                    <a:lstStyle/>
                    <a:p>
                      <a:r>
                        <a:rPr lang="en-US" sz="2400" dirty="0" smtClean="0"/>
                        <a:t>Sensitivity</a:t>
                      </a:r>
                      <a:endParaRPr lang="en-US" sz="2400" dirty="0"/>
                    </a:p>
                  </a:txBody>
                  <a:tcPr/>
                </a:tc>
                <a:tc>
                  <a:txBody>
                    <a:bodyPr/>
                    <a:lstStyle/>
                    <a:p>
                      <a:pPr algn="r"/>
                      <a:r>
                        <a:rPr lang="en-US" sz="2400" b="1" dirty="0" smtClean="0"/>
                        <a:t>94.7%</a:t>
                      </a:r>
                    </a:p>
                  </a:txBody>
                  <a:tcPr/>
                </a:tc>
                <a:tc>
                  <a:txBody>
                    <a:bodyPr/>
                    <a:lstStyle/>
                    <a:p>
                      <a:pPr algn="r"/>
                      <a:r>
                        <a:rPr lang="en-US" sz="2400" b="1" dirty="0" smtClean="0"/>
                        <a:t>97.6%</a:t>
                      </a:r>
                      <a:endParaRPr lang="en-US" sz="2400" b="1" dirty="0"/>
                    </a:p>
                  </a:txBody>
                  <a:tcPr/>
                </a:tc>
                <a:tc>
                  <a:txBody>
                    <a:bodyPr/>
                    <a:lstStyle/>
                    <a:p>
                      <a:pPr algn="r"/>
                      <a:r>
                        <a:rPr lang="en-US" sz="2400" b="1" dirty="0" smtClean="0"/>
                        <a:t>98.6%</a:t>
                      </a:r>
                      <a:endParaRPr lang="en-US" sz="2400" b="1" dirty="0"/>
                    </a:p>
                  </a:txBody>
                  <a:tcPr/>
                </a:tc>
                <a:tc>
                  <a:txBody>
                    <a:bodyPr/>
                    <a:lstStyle/>
                    <a:p>
                      <a:pPr algn="r"/>
                      <a:r>
                        <a:rPr lang="en-US" sz="2400" b="1" dirty="0" smtClean="0"/>
                        <a:t>99.4%</a:t>
                      </a:r>
                      <a:endParaRPr lang="en-US" sz="2400" b="1" dirty="0"/>
                    </a:p>
                  </a:txBody>
                  <a:tcPr/>
                </a:tc>
                <a:extLst>
                  <a:ext uri="{0D108BD9-81ED-4DB2-BD59-A6C34878D82A}">
                    <a16:rowId xmlns="" xmlns:a16="http://schemas.microsoft.com/office/drawing/2014/main" val="4044474914"/>
                  </a:ext>
                </a:extLst>
              </a:tr>
              <a:tr h="478298">
                <a:tc>
                  <a:txBody>
                    <a:bodyPr/>
                    <a:lstStyle/>
                    <a:p>
                      <a:r>
                        <a:rPr lang="en-US" sz="2400" dirty="0" smtClean="0"/>
                        <a:t>False</a:t>
                      </a:r>
                      <a:r>
                        <a:rPr lang="en-US" sz="2400" baseline="0" dirty="0" smtClean="0"/>
                        <a:t> Positives</a:t>
                      </a:r>
                      <a:endParaRPr lang="en-US" sz="2400" dirty="0"/>
                    </a:p>
                  </a:txBody>
                  <a:tcPr/>
                </a:tc>
                <a:tc>
                  <a:txBody>
                    <a:bodyPr/>
                    <a:lstStyle/>
                    <a:p>
                      <a:pPr algn="r"/>
                      <a:r>
                        <a:rPr lang="en-US" sz="2400" b="1" dirty="0" smtClean="0"/>
                        <a:t>0</a:t>
                      </a:r>
                      <a:endParaRPr lang="en-US" sz="2400" b="1" dirty="0"/>
                    </a:p>
                  </a:txBody>
                  <a:tcPr/>
                </a:tc>
                <a:tc>
                  <a:txBody>
                    <a:bodyPr/>
                    <a:lstStyle/>
                    <a:p>
                      <a:pPr algn="r"/>
                      <a:r>
                        <a:rPr lang="en-US" sz="2400" b="1" dirty="0" smtClean="0"/>
                        <a:t>0</a:t>
                      </a:r>
                      <a:endParaRPr lang="en-US" sz="2400" b="1" dirty="0"/>
                    </a:p>
                  </a:txBody>
                  <a:tcPr/>
                </a:tc>
                <a:tc>
                  <a:txBody>
                    <a:bodyPr/>
                    <a:lstStyle/>
                    <a:p>
                      <a:pPr algn="r"/>
                      <a:r>
                        <a:rPr lang="en-US" sz="2400" b="1" dirty="0" smtClean="0"/>
                        <a:t>0</a:t>
                      </a:r>
                      <a:endParaRPr lang="en-US" sz="2400" b="1" dirty="0"/>
                    </a:p>
                  </a:txBody>
                  <a:tcPr/>
                </a:tc>
                <a:tc>
                  <a:txBody>
                    <a:bodyPr/>
                    <a:lstStyle/>
                    <a:p>
                      <a:pPr algn="r"/>
                      <a:r>
                        <a:rPr lang="en-US" sz="2400" b="1" dirty="0" smtClean="0"/>
                        <a:t>0</a:t>
                      </a:r>
                      <a:endParaRPr lang="en-US" sz="2400" b="1" dirty="0"/>
                    </a:p>
                  </a:txBody>
                  <a:tcPr/>
                </a:tc>
                <a:extLst>
                  <a:ext uri="{0D108BD9-81ED-4DB2-BD59-A6C34878D82A}">
                    <a16:rowId xmlns="" xmlns:a16="http://schemas.microsoft.com/office/drawing/2014/main" val="2203892758"/>
                  </a:ext>
                </a:extLst>
              </a:tr>
            </a:tbl>
          </a:graphicData>
        </a:graphic>
      </p:graphicFrame>
      <p:sp>
        <p:nvSpPr>
          <p:cNvPr id="3" name="Title 2"/>
          <p:cNvSpPr>
            <a:spLocks noGrp="1"/>
          </p:cNvSpPr>
          <p:nvPr>
            <p:ph type="title"/>
          </p:nvPr>
        </p:nvSpPr>
        <p:spPr>
          <a:xfrm>
            <a:off x="838200" y="576051"/>
            <a:ext cx="10515600" cy="777439"/>
          </a:xfrm>
        </p:spPr>
        <p:txBody>
          <a:bodyPr>
            <a:normAutofit fontScale="90000"/>
          </a:bodyPr>
          <a:lstStyle/>
          <a:p>
            <a:r>
              <a:rPr lang="en-US" dirty="0" smtClean="0"/>
              <a:t>Test 2: Match*Pro Performance</a:t>
            </a:r>
            <a:r>
              <a:rPr lang="en-US" dirty="0"/>
              <a:t/>
            </a:r>
            <a:br>
              <a:rPr lang="en-US" dirty="0"/>
            </a:br>
            <a:endParaRPr lang="en-US" dirty="0"/>
          </a:p>
        </p:txBody>
      </p:sp>
      <p:sp>
        <p:nvSpPr>
          <p:cNvPr id="2" name="TextBox 1"/>
          <p:cNvSpPr txBox="1"/>
          <p:nvPr/>
        </p:nvSpPr>
        <p:spPr>
          <a:xfrm>
            <a:off x="1030224" y="3895344"/>
            <a:ext cx="10131552" cy="986124"/>
          </a:xfrm>
          <a:prstGeom prst="rect">
            <a:avLst/>
          </a:prstGeom>
          <a:noFill/>
          <a:ln w="50800">
            <a:solidFill>
              <a:srgbClr val="FF0000"/>
            </a:solidFill>
          </a:ln>
        </p:spPr>
        <p:txBody>
          <a:bodyPr wrap="square" rtlCol="0">
            <a:spAutoFit/>
          </a:bodyPr>
          <a:lstStyle/>
          <a:p>
            <a:endParaRPr lang="en-US" dirty="0" err="1" smtClean="0">
              <a:ln>
                <a:solidFill>
                  <a:schemeClr val="accent1">
                    <a:lumMod val="20000"/>
                    <a:lumOff val="80000"/>
                  </a:schemeClr>
                </a:solidFill>
              </a:ln>
            </a:endParaRPr>
          </a:p>
        </p:txBody>
      </p:sp>
    </p:spTree>
    <p:extLst>
      <p:ext uri="{BB962C8B-B14F-4D97-AF65-F5344CB8AC3E}">
        <p14:creationId xmlns:p14="http://schemas.microsoft.com/office/powerpoint/2010/main" val="69504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2921927"/>
              </p:ext>
            </p:extLst>
          </p:nvPr>
        </p:nvGraphicFramePr>
        <p:xfrm>
          <a:off x="1191517" y="1991042"/>
          <a:ext cx="9851621" cy="1955420"/>
        </p:xfrm>
        <a:graphic>
          <a:graphicData uri="http://schemas.openxmlformats.org/drawingml/2006/table">
            <a:tbl>
              <a:tblPr firstRow="1" bandRow="1">
                <a:tableStyleId>{5C22544A-7EE6-4342-B048-85BDC9FD1C3A}</a:tableStyleId>
              </a:tblPr>
              <a:tblGrid>
                <a:gridCol w="4715632">
                  <a:extLst>
                    <a:ext uri="{9D8B030D-6E8A-4147-A177-3AD203B41FA5}">
                      <a16:colId xmlns="" xmlns:a16="http://schemas.microsoft.com/office/drawing/2014/main" val="162680936"/>
                    </a:ext>
                  </a:extLst>
                </a:gridCol>
                <a:gridCol w="1334404">
                  <a:extLst>
                    <a:ext uri="{9D8B030D-6E8A-4147-A177-3AD203B41FA5}">
                      <a16:colId xmlns="" xmlns:a16="http://schemas.microsoft.com/office/drawing/2014/main" val="923963574"/>
                    </a:ext>
                  </a:extLst>
                </a:gridCol>
                <a:gridCol w="1258533">
                  <a:extLst>
                    <a:ext uri="{9D8B030D-6E8A-4147-A177-3AD203B41FA5}">
                      <a16:colId xmlns="" xmlns:a16="http://schemas.microsoft.com/office/drawing/2014/main" val="3799652550"/>
                    </a:ext>
                  </a:extLst>
                </a:gridCol>
                <a:gridCol w="1271526">
                  <a:extLst>
                    <a:ext uri="{9D8B030D-6E8A-4147-A177-3AD203B41FA5}">
                      <a16:colId xmlns="" xmlns:a16="http://schemas.microsoft.com/office/drawing/2014/main" val="270217555"/>
                    </a:ext>
                  </a:extLst>
                </a:gridCol>
                <a:gridCol w="1271526">
                  <a:extLst>
                    <a:ext uri="{9D8B030D-6E8A-4147-A177-3AD203B41FA5}">
                      <a16:colId xmlns="" xmlns:a16="http://schemas.microsoft.com/office/drawing/2014/main" val="2180760433"/>
                    </a:ext>
                  </a:extLst>
                </a:gridCol>
              </a:tblGrid>
              <a:tr h="439121">
                <a:tc>
                  <a:txBody>
                    <a:bodyPr/>
                    <a:lstStyle/>
                    <a:p>
                      <a:endParaRPr lang="en-US" sz="2400" dirty="0"/>
                    </a:p>
                  </a:txBody>
                  <a:tcPr/>
                </a:tc>
                <a:tc>
                  <a:txBody>
                    <a:bodyPr/>
                    <a:lstStyle/>
                    <a:p>
                      <a:pPr algn="ctr"/>
                      <a:r>
                        <a:rPr lang="en-US" sz="2800" dirty="0" smtClean="0"/>
                        <a:t>ID</a:t>
                      </a:r>
                      <a:endParaRPr lang="en-US" sz="2800" dirty="0"/>
                    </a:p>
                  </a:txBody>
                  <a:tcPr/>
                </a:tc>
                <a:tc>
                  <a:txBody>
                    <a:bodyPr/>
                    <a:lstStyle/>
                    <a:p>
                      <a:pPr algn="ctr"/>
                      <a:r>
                        <a:rPr lang="en-US" sz="2800" dirty="0" smtClean="0"/>
                        <a:t>GA</a:t>
                      </a:r>
                      <a:endParaRPr lang="en-US" sz="2800" dirty="0"/>
                    </a:p>
                  </a:txBody>
                  <a:tcPr/>
                </a:tc>
                <a:tc>
                  <a:txBody>
                    <a:bodyPr/>
                    <a:lstStyle/>
                    <a:p>
                      <a:pPr algn="ctr"/>
                      <a:r>
                        <a:rPr lang="en-US" sz="2800" dirty="0" smtClean="0"/>
                        <a:t>NC</a:t>
                      </a:r>
                      <a:endParaRPr lang="en-US" sz="2800" dirty="0"/>
                    </a:p>
                  </a:txBody>
                  <a:tcPr/>
                </a:tc>
                <a:tc>
                  <a:txBody>
                    <a:bodyPr/>
                    <a:lstStyle/>
                    <a:p>
                      <a:pPr algn="ctr"/>
                      <a:r>
                        <a:rPr lang="en-US" sz="2800" dirty="0" smtClean="0"/>
                        <a:t>KY</a:t>
                      </a:r>
                      <a:endParaRPr lang="en-US" sz="2800" dirty="0"/>
                    </a:p>
                  </a:txBody>
                  <a:tcPr/>
                </a:tc>
                <a:extLst>
                  <a:ext uri="{0D108BD9-81ED-4DB2-BD59-A6C34878D82A}">
                    <a16:rowId xmlns="" xmlns:a16="http://schemas.microsoft.com/office/drawing/2014/main" val="1727740220"/>
                  </a:ext>
                </a:extLst>
              </a:tr>
              <a:tr h="490030">
                <a:tc>
                  <a:txBody>
                    <a:bodyPr/>
                    <a:lstStyle/>
                    <a:p>
                      <a:r>
                        <a:rPr lang="en-US" sz="2400" dirty="0" smtClean="0"/>
                        <a:t># of Study</a:t>
                      </a:r>
                      <a:r>
                        <a:rPr lang="en-US" sz="2400" baseline="0" dirty="0" smtClean="0"/>
                        <a:t> Self Report</a:t>
                      </a:r>
                      <a:endParaRPr lang="en-US" sz="2400" dirty="0" smtClean="0"/>
                    </a:p>
                  </a:txBody>
                  <a:tcPr/>
                </a:tc>
                <a:tc>
                  <a:txBody>
                    <a:bodyPr/>
                    <a:lstStyle/>
                    <a:p>
                      <a:pPr algn="r"/>
                      <a:r>
                        <a:rPr lang="en-US" sz="2400" b="1" dirty="0" smtClean="0"/>
                        <a:t>160</a:t>
                      </a:r>
                      <a:endParaRPr lang="en-US" sz="2400" b="1" dirty="0"/>
                    </a:p>
                  </a:txBody>
                  <a:tcPr/>
                </a:tc>
                <a:tc>
                  <a:txBody>
                    <a:bodyPr/>
                    <a:lstStyle/>
                    <a:p>
                      <a:pPr algn="r"/>
                      <a:r>
                        <a:rPr lang="en-US" sz="2400" b="1" dirty="0" smtClean="0"/>
                        <a:t>583</a:t>
                      </a:r>
                      <a:endParaRPr lang="en-US" sz="2400" b="1" dirty="0"/>
                    </a:p>
                  </a:txBody>
                  <a:tcPr/>
                </a:tc>
                <a:tc>
                  <a:txBody>
                    <a:bodyPr/>
                    <a:lstStyle/>
                    <a:p>
                      <a:pPr algn="r"/>
                      <a:r>
                        <a:rPr lang="en-US" sz="2400" b="1" dirty="0" smtClean="0"/>
                        <a:t>1505</a:t>
                      </a:r>
                      <a:endParaRPr lang="en-US" sz="2400" b="1" dirty="0"/>
                    </a:p>
                  </a:txBody>
                  <a:tcPr/>
                </a:tc>
                <a:tc>
                  <a:txBody>
                    <a:bodyPr/>
                    <a:lstStyle/>
                    <a:p>
                      <a:pPr algn="r"/>
                      <a:r>
                        <a:rPr lang="en-US" sz="2400" b="1" dirty="0" smtClean="0"/>
                        <a:t>576</a:t>
                      </a:r>
                      <a:endParaRPr lang="en-US" sz="2400" b="1" dirty="0"/>
                    </a:p>
                  </a:txBody>
                  <a:tcPr/>
                </a:tc>
                <a:extLst>
                  <a:ext uri="{0D108BD9-81ED-4DB2-BD59-A6C34878D82A}">
                    <a16:rowId xmlns="" xmlns:a16="http://schemas.microsoft.com/office/drawing/2014/main" val="2961221107"/>
                  </a:ext>
                </a:extLst>
              </a:tr>
              <a:tr h="376705">
                <a:tc>
                  <a:txBody>
                    <a:bodyPr/>
                    <a:lstStyle/>
                    <a:p>
                      <a:r>
                        <a:rPr lang="en-US" sz="2400" dirty="0" smtClean="0"/>
                        <a:t>Initial </a:t>
                      </a:r>
                      <a:r>
                        <a:rPr lang="en-US" sz="2400" dirty="0" err="1" smtClean="0"/>
                        <a:t>Mathches</a:t>
                      </a:r>
                      <a:r>
                        <a:rPr lang="en-US" sz="2400" baseline="0" dirty="0" smtClean="0"/>
                        <a:t> (no review)</a:t>
                      </a:r>
                      <a:endParaRPr lang="en-US" sz="2400" dirty="0"/>
                    </a:p>
                  </a:txBody>
                  <a:tcPr/>
                </a:tc>
                <a:tc>
                  <a:txBody>
                    <a:bodyPr/>
                    <a:lstStyle/>
                    <a:p>
                      <a:pPr algn="r"/>
                      <a:r>
                        <a:rPr lang="en-US" sz="2400" b="1" dirty="0" smtClean="0"/>
                        <a:t>159</a:t>
                      </a:r>
                      <a:endParaRPr lang="en-US" sz="2400" b="1" dirty="0"/>
                    </a:p>
                  </a:txBody>
                  <a:tcPr/>
                </a:tc>
                <a:tc>
                  <a:txBody>
                    <a:bodyPr/>
                    <a:lstStyle/>
                    <a:p>
                      <a:pPr algn="r"/>
                      <a:r>
                        <a:rPr lang="en-US" sz="2400" b="1" dirty="0" smtClean="0"/>
                        <a:t>589</a:t>
                      </a:r>
                      <a:endParaRPr lang="en-US" sz="2400" b="1" dirty="0"/>
                    </a:p>
                  </a:txBody>
                  <a:tcPr/>
                </a:tc>
                <a:tc>
                  <a:txBody>
                    <a:bodyPr/>
                    <a:lstStyle/>
                    <a:p>
                      <a:pPr algn="r"/>
                      <a:r>
                        <a:rPr lang="en-US" sz="2400" b="1" dirty="0" smtClean="0"/>
                        <a:t>1560</a:t>
                      </a:r>
                      <a:endParaRPr lang="en-US" sz="2400" b="1" dirty="0"/>
                    </a:p>
                  </a:txBody>
                  <a:tcPr/>
                </a:tc>
                <a:tc>
                  <a:txBody>
                    <a:bodyPr/>
                    <a:lstStyle/>
                    <a:p>
                      <a:pPr algn="r"/>
                      <a:r>
                        <a:rPr lang="en-US" sz="2400" b="1" dirty="0" smtClean="0"/>
                        <a:t>670</a:t>
                      </a:r>
                      <a:endParaRPr lang="en-US" sz="2400" b="1" dirty="0"/>
                    </a:p>
                  </a:txBody>
                  <a:tcPr/>
                </a:tc>
                <a:extLst>
                  <a:ext uri="{0D108BD9-81ED-4DB2-BD59-A6C34878D82A}">
                    <a16:rowId xmlns="" xmlns:a16="http://schemas.microsoft.com/office/drawing/2014/main" val="3974310173"/>
                  </a:ext>
                </a:extLst>
              </a:tr>
              <a:tr h="490030">
                <a:tc>
                  <a:txBody>
                    <a:bodyPr/>
                    <a:lstStyle/>
                    <a:p>
                      <a:r>
                        <a:rPr lang="en-US" sz="2400" dirty="0" smtClean="0"/>
                        <a:t>% Study </a:t>
                      </a:r>
                      <a:r>
                        <a:rPr lang="en-US" sz="2400" baseline="0" dirty="0" smtClean="0"/>
                        <a:t>Ascertainment</a:t>
                      </a:r>
                      <a:endParaRPr lang="en-US" sz="2400" dirty="0"/>
                    </a:p>
                  </a:txBody>
                  <a:tcPr/>
                </a:tc>
                <a:tc>
                  <a:txBody>
                    <a:bodyPr/>
                    <a:lstStyle/>
                    <a:p>
                      <a:pPr algn="r"/>
                      <a:r>
                        <a:rPr lang="en-US" sz="2400" b="1" dirty="0" smtClean="0"/>
                        <a:t>100.6%</a:t>
                      </a:r>
                      <a:endParaRPr lang="en-US" sz="2400" b="1" dirty="0"/>
                    </a:p>
                  </a:txBody>
                  <a:tcPr/>
                </a:tc>
                <a:tc>
                  <a:txBody>
                    <a:bodyPr/>
                    <a:lstStyle/>
                    <a:p>
                      <a:pPr algn="r"/>
                      <a:r>
                        <a:rPr lang="en-US" sz="2400" b="1" dirty="0" smtClean="0"/>
                        <a:t>99.0%</a:t>
                      </a:r>
                      <a:endParaRPr lang="en-US" sz="2400" b="1" dirty="0"/>
                    </a:p>
                  </a:txBody>
                  <a:tcPr/>
                </a:tc>
                <a:tc>
                  <a:txBody>
                    <a:bodyPr/>
                    <a:lstStyle/>
                    <a:p>
                      <a:pPr algn="r"/>
                      <a:r>
                        <a:rPr lang="en-US" sz="2400" b="1" dirty="0" smtClean="0"/>
                        <a:t>96.5%</a:t>
                      </a:r>
                      <a:endParaRPr lang="en-US" sz="2400" b="1" dirty="0"/>
                    </a:p>
                  </a:txBody>
                  <a:tcPr/>
                </a:tc>
                <a:tc>
                  <a:txBody>
                    <a:bodyPr/>
                    <a:lstStyle/>
                    <a:p>
                      <a:pPr algn="r"/>
                      <a:r>
                        <a:rPr lang="en-US" sz="2400" b="1" dirty="0" smtClean="0"/>
                        <a:t>86.0%</a:t>
                      </a:r>
                      <a:endParaRPr lang="en-US" sz="2400" b="1" dirty="0"/>
                    </a:p>
                  </a:txBody>
                  <a:tcPr/>
                </a:tc>
                <a:extLst>
                  <a:ext uri="{0D108BD9-81ED-4DB2-BD59-A6C34878D82A}">
                    <a16:rowId xmlns="" xmlns:a16="http://schemas.microsoft.com/office/drawing/2014/main" val="1704003454"/>
                  </a:ext>
                </a:extLst>
              </a:tr>
            </a:tbl>
          </a:graphicData>
        </a:graphic>
      </p:graphicFrame>
      <p:sp>
        <p:nvSpPr>
          <p:cNvPr id="3" name="Title 2"/>
          <p:cNvSpPr>
            <a:spLocks noGrp="1"/>
          </p:cNvSpPr>
          <p:nvPr>
            <p:ph type="title"/>
          </p:nvPr>
        </p:nvSpPr>
        <p:spPr>
          <a:xfrm>
            <a:off x="838198" y="585716"/>
            <a:ext cx="10673863" cy="777439"/>
          </a:xfrm>
        </p:spPr>
        <p:txBody>
          <a:bodyPr>
            <a:normAutofit fontScale="90000"/>
          </a:bodyPr>
          <a:lstStyle/>
          <a:p>
            <a:r>
              <a:rPr lang="en-US" dirty="0" smtClean="0"/>
              <a:t>Test 2: Anticipated Study Benefit of VPR Linkage</a:t>
            </a:r>
            <a:r>
              <a:rPr lang="en-US" dirty="0"/>
              <a:t/>
            </a:r>
            <a:br>
              <a:rPr lang="en-US" dirty="0"/>
            </a:br>
            <a:endParaRPr lang="en-US" dirty="0"/>
          </a:p>
        </p:txBody>
      </p:sp>
      <p:sp>
        <p:nvSpPr>
          <p:cNvPr id="6" name="Content Placeholder 1"/>
          <p:cNvSpPr txBox="1">
            <a:spLocks/>
          </p:cNvSpPr>
          <p:nvPr/>
        </p:nvSpPr>
        <p:spPr>
          <a:xfrm>
            <a:off x="838199" y="1140451"/>
            <a:ext cx="11353801" cy="4807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32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dirty="0" smtClean="0"/>
              <a:t>All data limited to cases diagnosed 1995-2016</a:t>
            </a:r>
          </a:p>
        </p:txBody>
      </p:sp>
      <p:sp>
        <p:nvSpPr>
          <p:cNvPr id="2" name="TextBox 1"/>
          <p:cNvSpPr txBox="1"/>
          <p:nvPr/>
        </p:nvSpPr>
        <p:spPr>
          <a:xfrm>
            <a:off x="1088779" y="3393927"/>
            <a:ext cx="10172700" cy="523220"/>
          </a:xfrm>
          <a:prstGeom prst="rect">
            <a:avLst/>
          </a:prstGeom>
          <a:noFill/>
          <a:ln w="50800">
            <a:solidFill>
              <a:srgbClr val="FF0000"/>
            </a:solidFill>
          </a:ln>
        </p:spPr>
        <p:txBody>
          <a:bodyPr wrap="square" rtlCol="0">
            <a:spAutoFit/>
          </a:bodyPr>
          <a:lstStyle/>
          <a:p>
            <a:endParaRPr lang="en-US" sz="2800" dirty="0" err="1" smtClean="0">
              <a:ln>
                <a:solidFill>
                  <a:schemeClr val="accent1">
                    <a:lumMod val="20000"/>
                    <a:lumOff val="80000"/>
                  </a:schemeClr>
                </a:solidFill>
              </a:ln>
            </a:endParaRPr>
          </a:p>
        </p:txBody>
      </p:sp>
    </p:spTree>
    <p:extLst>
      <p:ext uri="{BB962C8B-B14F-4D97-AF65-F5344CB8AC3E}">
        <p14:creationId xmlns:p14="http://schemas.microsoft.com/office/powerpoint/2010/main" val="27980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81209493"/>
              </p:ext>
            </p:extLst>
          </p:nvPr>
        </p:nvGraphicFramePr>
        <p:xfrm>
          <a:off x="1191517" y="1991042"/>
          <a:ext cx="9851621" cy="2050290"/>
        </p:xfrm>
        <a:graphic>
          <a:graphicData uri="http://schemas.openxmlformats.org/drawingml/2006/table">
            <a:tbl>
              <a:tblPr firstRow="1" bandRow="1">
                <a:tableStyleId>{5C22544A-7EE6-4342-B048-85BDC9FD1C3A}</a:tableStyleId>
              </a:tblPr>
              <a:tblGrid>
                <a:gridCol w="4715632">
                  <a:extLst>
                    <a:ext uri="{9D8B030D-6E8A-4147-A177-3AD203B41FA5}">
                      <a16:colId xmlns="" xmlns:a16="http://schemas.microsoft.com/office/drawing/2014/main" val="162680936"/>
                    </a:ext>
                  </a:extLst>
                </a:gridCol>
                <a:gridCol w="1334404">
                  <a:extLst>
                    <a:ext uri="{9D8B030D-6E8A-4147-A177-3AD203B41FA5}">
                      <a16:colId xmlns="" xmlns:a16="http://schemas.microsoft.com/office/drawing/2014/main" val="923963574"/>
                    </a:ext>
                  </a:extLst>
                </a:gridCol>
                <a:gridCol w="1258533">
                  <a:extLst>
                    <a:ext uri="{9D8B030D-6E8A-4147-A177-3AD203B41FA5}">
                      <a16:colId xmlns="" xmlns:a16="http://schemas.microsoft.com/office/drawing/2014/main" val="3799652550"/>
                    </a:ext>
                  </a:extLst>
                </a:gridCol>
                <a:gridCol w="1271526">
                  <a:extLst>
                    <a:ext uri="{9D8B030D-6E8A-4147-A177-3AD203B41FA5}">
                      <a16:colId xmlns="" xmlns:a16="http://schemas.microsoft.com/office/drawing/2014/main" val="270217555"/>
                    </a:ext>
                  </a:extLst>
                </a:gridCol>
                <a:gridCol w="1271526">
                  <a:extLst>
                    <a:ext uri="{9D8B030D-6E8A-4147-A177-3AD203B41FA5}">
                      <a16:colId xmlns="" xmlns:a16="http://schemas.microsoft.com/office/drawing/2014/main" val="2180760433"/>
                    </a:ext>
                  </a:extLst>
                </a:gridCol>
              </a:tblGrid>
              <a:tr h="439121">
                <a:tc>
                  <a:txBody>
                    <a:bodyPr/>
                    <a:lstStyle/>
                    <a:p>
                      <a:endParaRPr lang="en-US" sz="2400" dirty="0"/>
                    </a:p>
                  </a:txBody>
                  <a:tcPr/>
                </a:tc>
                <a:tc>
                  <a:txBody>
                    <a:bodyPr/>
                    <a:lstStyle/>
                    <a:p>
                      <a:pPr algn="ctr"/>
                      <a:r>
                        <a:rPr lang="en-US" sz="2800" dirty="0" smtClean="0"/>
                        <a:t>ID</a:t>
                      </a:r>
                      <a:endParaRPr lang="en-US" sz="2800" dirty="0"/>
                    </a:p>
                  </a:txBody>
                  <a:tcPr/>
                </a:tc>
                <a:tc>
                  <a:txBody>
                    <a:bodyPr/>
                    <a:lstStyle/>
                    <a:p>
                      <a:pPr algn="ctr"/>
                      <a:r>
                        <a:rPr lang="en-US" sz="2800" dirty="0" smtClean="0"/>
                        <a:t>GA</a:t>
                      </a:r>
                      <a:endParaRPr lang="en-US" sz="2800" dirty="0"/>
                    </a:p>
                  </a:txBody>
                  <a:tcPr/>
                </a:tc>
                <a:tc>
                  <a:txBody>
                    <a:bodyPr/>
                    <a:lstStyle/>
                    <a:p>
                      <a:pPr algn="ctr"/>
                      <a:r>
                        <a:rPr lang="en-US" sz="2800" dirty="0" smtClean="0"/>
                        <a:t>NC</a:t>
                      </a:r>
                      <a:endParaRPr lang="en-US" sz="2800" dirty="0"/>
                    </a:p>
                  </a:txBody>
                  <a:tcPr/>
                </a:tc>
                <a:tc>
                  <a:txBody>
                    <a:bodyPr/>
                    <a:lstStyle/>
                    <a:p>
                      <a:pPr algn="ctr"/>
                      <a:r>
                        <a:rPr lang="en-US" sz="2800" dirty="0" smtClean="0"/>
                        <a:t>KY</a:t>
                      </a:r>
                      <a:endParaRPr lang="en-US" sz="2800" dirty="0"/>
                    </a:p>
                  </a:txBody>
                  <a:tcPr/>
                </a:tc>
                <a:extLst>
                  <a:ext uri="{0D108BD9-81ED-4DB2-BD59-A6C34878D82A}">
                    <a16:rowId xmlns="" xmlns:a16="http://schemas.microsoft.com/office/drawing/2014/main" val="1727740220"/>
                  </a:ext>
                </a:extLst>
              </a:tr>
              <a:tr h="490030">
                <a:tc>
                  <a:txBody>
                    <a:bodyPr/>
                    <a:lstStyle/>
                    <a:p>
                      <a:r>
                        <a:rPr lang="en-US" sz="2400" dirty="0" smtClean="0"/>
                        <a:t># of Study Confirmed</a:t>
                      </a:r>
                      <a:endParaRPr lang="en-US" sz="2400" dirty="0"/>
                    </a:p>
                  </a:txBody>
                  <a:tcPr/>
                </a:tc>
                <a:tc>
                  <a:txBody>
                    <a:bodyPr/>
                    <a:lstStyle/>
                    <a:p>
                      <a:pPr algn="r"/>
                      <a:r>
                        <a:rPr lang="en-US" sz="2400" b="1" dirty="0" smtClean="0"/>
                        <a:t>123</a:t>
                      </a:r>
                      <a:endParaRPr lang="en-US" sz="2400" b="1" dirty="0"/>
                    </a:p>
                  </a:txBody>
                  <a:tcPr/>
                </a:tc>
                <a:tc>
                  <a:txBody>
                    <a:bodyPr/>
                    <a:lstStyle/>
                    <a:p>
                      <a:pPr algn="r"/>
                      <a:r>
                        <a:rPr lang="en-US" sz="2400" b="1" dirty="0" smtClean="0"/>
                        <a:t>439</a:t>
                      </a:r>
                      <a:endParaRPr lang="en-US" sz="2400" b="1" dirty="0"/>
                    </a:p>
                  </a:txBody>
                  <a:tcPr/>
                </a:tc>
                <a:tc>
                  <a:txBody>
                    <a:bodyPr/>
                    <a:lstStyle/>
                    <a:p>
                      <a:pPr algn="r"/>
                      <a:r>
                        <a:rPr lang="en-US" sz="2400" b="1" dirty="0" smtClean="0"/>
                        <a:t>1056</a:t>
                      </a:r>
                      <a:endParaRPr lang="en-US" sz="2400" b="1" dirty="0"/>
                    </a:p>
                  </a:txBody>
                  <a:tcPr/>
                </a:tc>
                <a:tc>
                  <a:txBody>
                    <a:bodyPr/>
                    <a:lstStyle/>
                    <a:p>
                      <a:pPr algn="r"/>
                      <a:r>
                        <a:rPr lang="en-US" sz="2400" b="1" dirty="0" smtClean="0"/>
                        <a:t>412</a:t>
                      </a:r>
                      <a:endParaRPr lang="en-US" sz="2400" b="1" dirty="0"/>
                    </a:p>
                  </a:txBody>
                  <a:tcPr/>
                </a:tc>
                <a:extLst>
                  <a:ext uri="{0D108BD9-81ED-4DB2-BD59-A6C34878D82A}">
                    <a16:rowId xmlns="" xmlns:a16="http://schemas.microsoft.com/office/drawing/2014/main" val="2961221107"/>
                  </a:ext>
                </a:extLst>
              </a:tr>
              <a:tr h="376705">
                <a:tc>
                  <a:txBody>
                    <a:bodyPr/>
                    <a:lstStyle/>
                    <a:p>
                      <a:r>
                        <a:rPr lang="en-US" sz="2400" dirty="0" smtClean="0"/>
                        <a:t>Initial Matches </a:t>
                      </a:r>
                      <a:r>
                        <a:rPr lang="en-US" sz="2400" baseline="0" dirty="0" smtClean="0"/>
                        <a:t>(no review)</a:t>
                      </a:r>
                      <a:endParaRPr lang="en-US" sz="2400" dirty="0"/>
                    </a:p>
                  </a:txBody>
                  <a:tcPr/>
                </a:tc>
                <a:tc>
                  <a:txBody>
                    <a:bodyPr/>
                    <a:lstStyle/>
                    <a:p>
                      <a:pPr algn="r"/>
                      <a:r>
                        <a:rPr lang="en-US" sz="2400" b="1" dirty="0" smtClean="0"/>
                        <a:t>159</a:t>
                      </a:r>
                      <a:endParaRPr lang="en-US" sz="2400" b="1" dirty="0"/>
                    </a:p>
                  </a:txBody>
                  <a:tcPr/>
                </a:tc>
                <a:tc>
                  <a:txBody>
                    <a:bodyPr/>
                    <a:lstStyle/>
                    <a:p>
                      <a:pPr algn="r"/>
                      <a:r>
                        <a:rPr lang="en-US" sz="2400" b="1" dirty="0" smtClean="0"/>
                        <a:t>589</a:t>
                      </a:r>
                      <a:endParaRPr lang="en-US" sz="2400" b="1" dirty="0"/>
                    </a:p>
                  </a:txBody>
                  <a:tcPr/>
                </a:tc>
                <a:tc>
                  <a:txBody>
                    <a:bodyPr/>
                    <a:lstStyle/>
                    <a:p>
                      <a:pPr algn="r"/>
                      <a:r>
                        <a:rPr lang="en-US" sz="2400" b="1" dirty="0" smtClean="0"/>
                        <a:t>1560</a:t>
                      </a:r>
                      <a:endParaRPr lang="en-US" sz="2400" b="1" dirty="0"/>
                    </a:p>
                  </a:txBody>
                  <a:tcPr/>
                </a:tc>
                <a:tc>
                  <a:txBody>
                    <a:bodyPr/>
                    <a:lstStyle/>
                    <a:p>
                      <a:pPr algn="r"/>
                      <a:r>
                        <a:rPr lang="en-US" sz="2400" b="1" dirty="0" smtClean="0"/>
                        <a:t>670</a:t>
                      </a:r>
                      <a:endParaRPr lang="en-US" sz="2400" b="1" dirty="0"/>
                    </a:p>
                  </a:txBody>
                  <a:tcPr/>
                </a:tc>
                <a:extLst>
                  <a:ext uri="{0D108BD9-81ED-4DB2-BD59-A6C34878D82A}">
                    <a16:rowId xmlns="" xmlns:a16="http://schemas.microsoft.com/office/drawing/2014/main" val="3974310173"/>
                  </a:ext>
                </a:extLst>
              </a:tr>
              <a:tr h="584900">
                <a:tc>
                  <a:txBody>
                    <a:bodyPr/>
                    <a:lstStyle/>
                    <a:p>
                      <a:r>
                        <a:rPr lang="en-US" sz="2400" dirty="0" smtClean="0"/>
                        <a:t>% Study Confirmation</a:t>
                      </a:r>
                      <a:endParaRPr lang="en-US" sz="2400" dirty="0"/>
                    </a:p>
                  </a:txBody>
                  <a:tcPr/>
                </a:tc>
                <a:tc>
                  <a:txBody>
                    <a:bodyPr/>
                    <a:lstStyle/>
                    <a:p>
                      <a:pPr algn="r"/>
                      <a:r>
                        <a:rPr lang="en-US" sz="2400" b="1" dirty="0" smtClean="0"/>
                        <a:t>74.1%</a:t>
                      </a:r>
                      <a:endParaRPr lang="en-US" sz="2400" b="1" dirty="0"/>
                    </a:p>
                  </a:txBody>
                  <a:tcPr/>
                </a:tc>
                <a:tc>
                  <a:txBody>
                    <a:bodyPr/>
                    <a:lstStyle/>
                    <a:p>
                      <a:pPr algn="r"/>
                      <a:r>
                        <a:rPr lang="en-US" sz="2400" b="1" dirty="0" smtClean="0"/>
                        <a:t>72.7%</a:t>
                      </a:r>
                      <a:endParaRPr lang="en-US" sz="2400" b="1" dirty="0"/>
                    </a:p>
                  </a:txBody>
                  <a:tcPr/>
                </a:tc>
                <a:tc>
                  <a:txBody>
                    <a:bodyPr/>
                    <a:lstStyle/>
                    <a:p>
                      <a:pPr algn="r"/>
                      <a:r>
                        <a:rPr lang="en-US" sz="2400" b="1" dirty="0" smtClean="0"/>
                        <a:t>66.9%</a:t>
                      </a:r>
                      <a:endParaRPr lang="en-US" sz="2400" b="1" dirty="0"/>
                    </a:p>
                  </a:txBody>
                  <a:tcPr/>
                </a:tc>
                <a:tc>
                  <a:txBody>
                    <a:bodyPr/>
                    <a:lstStyle/>
                    <a:p>
                      <a:pPr algn="r"/>
                      <a:r>
                        <a:rPr lang="en-US" sz="2400" b="1" dirty="0" smtClean="0"/>
                        <a:t>61.5%</a:t>
                      </a:r>
                      <a:endParaRPr lang="en-US" sz="2400" b="1" dirty="0"/>
                    </a:p>
                  </a:txBody>
                  <a:tcPr/>
                </a:tc>
                <a:extLst>
                  <a:ext uri="{0D108BD9-81ED-4DB2-BD59-A6C34878D82A}">
                    <a16:rowId xmlns="" xmlns:a16="http://schemas.microsoft.com/office/drawing/2014/main" val="1340823322"/>
                  </a:ext>
                </a:extLst>
              </a:tr>
            </a:tbl>
          </a:graphicData>
        </a:graphic>
      </p:graphicFrame>
      <p:sp>
        <p:nvSpPr>
          <p:cNvPr id="3" name="Title 2"/>
          <p:cNvSpPr>
            <a:spLocks noGrp="1"/>
          </p:cNvSpPr>
          <p:nvPr>
            <p:ph type="title"/>
          </p:nvPr>
        </p:nvSpPr>
        <p:spPr>
          <a:xfrm>
            <a:off x="838198" y="585716"/>
            <a:ext cx="10673863" cy="777439"/>
          </a:xfrm>
        </p:spPr>
        <p:txBody>
          <a:bodyPr>
            <a:normAutofit fontScale="90000"/>
          </a:bodyPr>
          <a:lstStyle/>
          <a:p>
            <a:r>
              <a:rPr lang="en-US" dirty="0" smtClean="0"/>
              <a:t>Test 2: Anticipated Study Benefit of VPR Linkage</a:t>
            </a:r>
            <a:r>
              <a:rPr lang="en-US" dirty="0"/>
              <a:t/>
            </a:r>
            <a:br>
              <a:rPr lang="en-US" dirty="0"/>
            </a:br>
            <a:endParaRPr lang="en-US" dirty="0"/>
          </a:p>
        </p:txBody>
      </p:sp>
      <p:sp>
        <p:nvSpPr>
          <p:cNvPr id="6" name="Content Placeholder 1"/>
          <p:cNvSpPr txBox="1">
            <a:spLocks/>
          </p:cNvSpPr>
          <p:nvPr/>
        </p:nvSpPr>
        <p:spPr>
          <a:xfrm>
            <a:off x="838199" y="1140451"/>
            <a:ext cx="11353801" cy="4807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32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dirty="0" smtClean="0"/>
              <a:t>All data limited to cases diagnosed 1995-2016</a:t>
            </a:r>
          </a:p>
        </p:txBody>
      </p:sp>
      <p:sp>
        <p:nvSpPr>
          <p:cNvPr id="7" name="TextBox 6"/>
          <p:cNvSpPr txBox="1"/>
          <p:nvPr/>
        </p:nvSpPr>
        <p:spPr>
          <a:xfrm>
            <a:off x="1030977" y="3395832"/>
            <a:ext cx="10172700" cy="523220"/>
          </a:xfrm>
          <a:prstGeom prst="rect">
            <a:avLst/>
          </a:prstGeom>
          <a:noFill/>
          <a:ln w="50800">
            <a:solidFill>
              <a:srgbClr val="FF0000"/>
            </a:solidFill>
          </a:ln>
        </p:spPr>
        <p:txBody>
          <a:bodyPr wrap="square" rtlCol="0">
            <a:spAutoFit/>
          </a:bodyPr>
          <a:lstStyle/>
          <a:p>
            <a:endParaRPr lang="en-US" sz="2800" dirty="0" err="1" smtClean="0">
              <a:ln>
                <a:solidFill>
                  <a:schemeClr val="accent1">
                    <a:lumMod val="20000"/>
                    <a:lumOff val="80000"/>
                  </a:schemeClr>
                </a:solidFill>
              </a:ln>
            </a:endParaRPr>
          </a:p>
        </p:txBody>
      </p:sp>
    </p:spTree>
    <p:extLst>
      <p:ext uri="{BB962C8B-B14F-4D97-AF65-F5344CB8AC3E}">
        <p14:creationId xmlns:p14="http://schemas.microsoft.com/office/powerpoint/2010/main" val="1046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24948"/>
            <a:ext cx="10792969" cy="5031402"/>
          </a:xfrm>
        </p:spPr>
        <p:txBody>
          <a:bodyPr>
            <a:normAutofit fontScale="92500" lnSpcReduction="10000"/>
          </a:bodyPr>
          <a:lstStyle/>
          <a:p>
            <a:r>
              <a:rPr lang="en-US" dirty="0" smtClean="0"/>
              <a:t>Registries </a:t>
            </a:r>
            <a:r>
              <a:rPr lang="en-US" dirty="0" smtClean="0"/>
              <a:t>and researchers are supportive of the VPR-CLS</a:t>
            </a:r>
          </a:p>
          <a:p>
            <a:r>
              <a:rPr lang="en-US" dirty="0" smtClean="0"/>
              <a:t>Pilot testing has successfully demonstrated the </a:t>
            </a:r>
            <a:r>
              <a:rPr lang="en-US" dirty="0" smtClean="0"/>
              <a:t>Phase I feasibility</a:t>
            </a:r>
          </a:p>
          <a:p>
            <a:r>
              <a:rPr lang="en-US" dirty="0" smtClean="0"/>
              <a:t>Match*Pro </a:t>
            </a:r>
            <a:r>
              <a:rPr lang="en-US" dirty="0" smtClean="0"/>
              <a:t>linkage software has been fine-tuned to minimize </a:t>
            </a:r>
            <a:r>
              <a:rPr lang="en-US" dirty="0" smtClean="0"/>
              <a:t>potential matches and eliminate false positives</a:t>
            </a:r>
            <a:endParaRPr lang="en-US" dirty="0" smtClean="0"/>
          </a:p>
          <a:p>
            <a:r>
              <a:rPr lang="en-US" dirty="0" smtClean="0"/>
              <a:t>VPR-CLS process quickly supplies researchers with match counts in advance of completing registry/IRB applications</a:t>
            </a:r>
          </a:p>
          <a:p>
            <a:r>
              <a:rPr lang="en-US" dirty="0"/>
              <a:t>Registry linkages can increase cancer ascertainment, confirm self-reported cancers, and augment study data for analysis</a:t>
            </a:r>
          </a:p>
          <a:p>
            <a:pPr lvl="1"/>
            <a:r>
              <a:rPr lang="en-US" dirty="0"/>
              <a:t>However, until individual-level data released, the exact number of self-reported cases that matched the registry is </a:t>
            </a:r>
            <a:r>
              <a:rPr lang="en-US" dirty="0" smtClean="0"/>
              <a:t>unknown</a:t>
            </a:r>
            <a:endParaRPr lang="en-US" dirty="0" smtClean="0"/>
          </a:p>
          <a:p>
            <a:r>
              <a:rPr lang="en-US" dirty="0" smtClean="0"/>
              <a:t>Phase I and Phase II pilot testing completed by year’s end</a:t>
            </a:r>
          </a:p>
          <a:p>
            <a:endParaRPr lang="en-US" dirty="0"/>
          </a:p>
          <a:p>
            <a:pPr lvl="1"/>
            <a:endParaRPr lang="en-US" dirty="0"/>
          </a:p>
          <a:p>
            <a:pPr lvl="1"/>
            <a:endParaRPr lang="en-US" dirty="0"/>
          </a:p>
        </p:txBody>
      </p:sp>
      <p:sp>
        <p:nvSpPr>
          <p:cNvPr id="3" name="Title 2"/>
          <p:cNvSpPr>
            <a:spLocks noGrp="1"/>
          </p:cNvSpPr>
          <p:nvPr>
            <p:ph type="title"/>
          </p:nvPr>
        </p:nvSpPr>
        <p:spPr>
          <a:xfrm>
            <a:off x="838200" y="365125"/>
            <a:ext cx="10515600" cy="959823"/>
          </a:xfrm>
        </p:spPr>
        <p:txBody>
          <a:bodyPr/>
          <a:lstStyle/>
          <a:p>
            <a:r>
              <a:rPr lang="en-US" dirty="0" smtClean="0"/>
              <a:t>VPR-CLS Summary</a:t>
            </a:r>
            <a:endParaRPr lang="en-US" dirty="0"/>
          </a:p>
        </p:txBody>
      </p:sp>
    </p:spTree>
    <p:extLst>
      <p:ext uri="{BB962C8B-B14F-4D97-AF65-F5344CB8AC3E}">
        <p14:creationId xmlns:p14="http://schemas.microsoft.com/office/powerpoint/2010/main" val="30559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600" dirty="0" smtClean="0"/>
              <a:t>Contact: </a:t>
            </a:r>
            <a:r>
              <a:rPr lang="en-US" sz="3600" dirty="0" smtClean="0">
                <a:hlinkClick r:id="rId2"/>
              </a:rPr>
              <a:t>cclerkin@naaccr.org</a:t>
            </a:r>
            <a:r>
              <a:rPr lang="en-US" sz="3600" dirty="0" smtClean="0"/>
              <a:t> </a:t>
            </a:r>
            <a:endParaRPr lang="en-US" sz="3600" dirty="0"/>
          </a:p>
        </p:txBody>
      </p:sp>
      <p:sp>
        <p:nvSpPr>
          <p:cNvPr id="3" name="Title 2"/>
          <p:cNvSpPr>
            <a:spLocks noGrp="1"/>
          </p:cNvSpPr>
          <p:nvPr>
            <p:ph type="ctrTitle"/>
          </p:nvPr>
        </p:nvSpPr>
        <p:spPr>
          <a:xfrm>
            <a:off x="1525524" y="1682495"/>
            <a:ext cx="9144000" cy="1209941"/>
          </a:xfrm>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10E4A4DB-036F-4816-A98C-42C4167E83C5}" type="slidenum">
              <a:rPr lang="en-US" smtClean="0"/>
              <a:pPr/>
              <a:t>17</a:t>
            </a:fld>
            <a:endParaRPr lang="en-US" dirty="0"/>
          </a:p>
        </p:txBody>
      </p:sp>
    </p:spTree>
    <p:extLst>
      <p:ext uri="{BB962C8B-B14F-4D97-AF65-F5344CB8AC3E}">
        <p14:creationId xmlns:p14="http://schemas.microsoft.com/office/powerpoint/2010/main" val="22960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Lead Exposure Study (Emory University): Cohort of 35K lead-exposed workers.</a:t>
            </a:r>
          </a:p>
          <a:p>
            <a:r>
              <a:rPr lang="en-US" dirty="0"/>
              <a:t>High School and Beyond (University of WI and University of MN): Nationally representative sample of 27K high school students.</a:t>
            </a:r>
          </a:p>
          <a:p>
            <a:r>
              <a:rPr lang="en-US" dirty="0"/>
              <a:t>Sister Study (National Institute of Environmental Sciences): Cohort of 50K sisters of women diagnosed with breast cancer.</a:t>
            </a:r>
          </a:p>
          <a:p>
            <a:r>
              <a:rPr lang="en-US" dirty="0"/>
              <a:t>Nurses’ Health Study (Harvard Medical School): Cohort of 290K nurses.</a:t>
            </a:r>
          </a:p>
          <a:p>
            <a:r>
              <a:rPr lang="en-US" dirty="0"/>
              <a:t>Transplant Cancer Match Study (NCI Division of Cancer Epi and Genetics): Cohort of 1.5M organ transplant recipients, candidates, and donors.</a:t>
            </a:r>
          </a:p>
          <a:p>
            <a:endParaRPr lang="en-US" dirty="0"/>
          </a:p>
        </p:txBody>
      </p:sp>
      <p:sp>
        <p:nvSpPr>
          <p:cNvPr id="3" name="Title 2"/>
          <p:cNvSpPr>
            <a:spLocks noGrp="1"/>
          </p:cNvSpPr>
          <p:nvPr>
            <p:ph type="title"/>
          </p:nvPr>
        </p:nvSpPr>
        <p:spPr/>
        <p:txBody>
          <a:bodyPr/>
          <a:lstStyle/>
          <a:p>
            <a:r>
              <a:rPr lang="en-US" dirty="0" smtClean="0"/>
              <a:t>Additional Pilot Linkages for 2019</a:t>
            </a:r>
            <a:endParaRPr lang="en-US" dirty="0"/>
          </a:p>
        </p:txBody>
      </p:sp>
    </p:spTree>
    <p:extLst>
      <p:ext uri="{BB962C8B-B14F-4D97-AF65-F5344CB8AC3E}">
        <p14:creationId xmlns:p14="http://schemas.microsoft.com/office/powerpoint/2010/main" val="99153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Background: The Need and Limitations</a:t>
            </a:r>
          </a:p>
        </p:txBody>
      </p:sp>
      <p:sp>
        <p:nvSpPr>
          <p:cNvPr id="8" name="Subtitle 7"/>
          <p:cNvSpPr>
            <a:spLocks noGrp="1"/>
          </p:cNvSpPr>
          <p:nvPr>
            <p:ph idx="1"/>
          </p:nvPr>
        </p:nvSpPr>
        <p:spPr>
          <a:xfrm>
            <a:off x="838200" y="1796127"/>
            <a:ext cx="10680290" cy="4707911"/>
          </a:xfrm>
        </p:spPr>
        <p:txBody>
          <a:bodyPr>
            <a:normAutofit/>
          </a:bodyPr>
          <a:lstStyle/>
          <a:p>
            <a:r>
              <a:rPr lang="en-US" dirty="0" smtClean="0"/>
              <a:t>Many research studies rely on self-report of cancer and costly medical record validation</a:t>
            </a:r>
          </a:p>
          <a:p>
            <a:r>
              <a:rPr lang="en-US" dirty="0" smtClean="0"/>
              <a:t>Population-based </a:t>
            </a:r>
            <a:r>
              <a:rPr lang="en-US" dirty="0"/>
              <a:t>registries offer researchers a standardized, comprehensive, and curated source of cancer data </a:t>
            </a:r>
          </a:p>
          <a:p>
            <a:r>
              <a:rPr lang="en-US" dirty="0"/>
              <a:t>National linkages are ideal for many  types of research studies</a:t>
            </a:r>
          </a:p>
          <a:p>
            <a:r>
              <a:rPr lang="en-US" dirty="0" smtClean="0"/>
              <a:t>Many limitations </a:t>
            </a:r>
            <a:r>
              <a:rPr lang="en-US" dirty="0"/>
              <a:t>and </a:t>
            </a:r>
            <a:r>
              <a:rPr lang="en-US" dirty="0" smtClean="0"/>
              <a:t>barriers</a:t>
            </a:r>
            <a:endParaRPr lang="en-US" dirty="0"/>
          </a:p>
        </p:txBody>
      </p:sp>
    </p:spTree>
    <p:extLst>
      <p:ext uri="{BB962C8B-B14F-4D97-AF65-F5344CB8AC3E}">
        <p14:creationId xmlns:p14="http://schemas.microsoft.com/office/powerpoint/2010/main" val="16195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flipH="1" flipV="1">
            <a:off x="5352290" y="1664210"/>
            <a:ext cx="604633" cy="145272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224641" y="1664209"/>
            <a:ext cx="533341" cy="1463342"/>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 idx="7"/>
          </p:cNvCxnSpPr>
          <p:nvPr/>
        </p:nvCxnSpPr>
        <p:spPr>
          <a:xfrm flipV="1">
            <a:off x="6401448" y="2137596"/>
            <a:ext cx="1367003" cy="1123866"/>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91311" y="2028046"/>
            <a:ext cx="2641508" cy="1338013"/>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535359" y="2962865"/>
            <a:ext cx="2277079" cy="47199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35359" y="3502408"/>
            <a:ext cx="3740936" cy="57443"/>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495829" y="3722084"/>
            <a:ext cx="2293517" cy="43197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535359" y="3839443"/>
            <a:ext cx="2667947" cy="130759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7" idx="5"/>
          </p:cNvCxnSpPr>
          <p:nvPr/>
        </p:nvCxnSpPr>
        <p:spPr>
          <a:xfrm>
            <a:off x="6401448" y="3908040"/>
            <a:ext cx="1313411" cy="1037759"/>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4341820" y="2110110"/>
            <a:ext cx="1556620" cy="1088753"/>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1"/>
          </p:cNvCxnSpPr>
          <p:nvPr/>
        </p:nvCxnSpPr>
        <p:spPr>
          <a:xfrm flipH="1" flipV="1">
            <a:off x="2797435" y="1961966"/>
            <a:ext cx="2957435" cy="1299496"/>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3490503" y="2827548"/>
            <a:ext cx="2116787" cy="607314"/>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 idx="2"/>
          </p:cNvCxnSpPr>
          <p:nvPr/>
        </p:nvCxnSpPr>
        <p:spPr>
          <a:xfrm flipH="1" flipV="1">
            <a:off x="2036110" y="3560064"/>
            <a:ext cx="3584849" cy="2468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465599" y="3733464"/>
            <a:ext cx="2137738" cy="480664"/>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764633" y="3860919"/>
            <a:ext cx="2856326" cy="1253367"/>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 idx="3"/>
          </p:cNvCxnSpPr>
          <p:nvPr/>
        </p:nvCxnSpPr>
        <p:spPr>
          <a:xfrm flipH="1">
            <a:off x="4202304" y="3908040"/>
            <a:ext cx="1552566" cy="1037759"/>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120130" y="4027719"/>
            <a:ext cx="749873" cy="1457623"/>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127" idx="0"/>
          </p:cNvCxnSpPr>
          <p:nvPr/>
        </p:nvCxnSpPr>
        <p:spPr>
          <a:xfrm>
            <a:off x="6297899" y="4105395"/>
            <a:ext cx="520236" cy="1359281"/>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871066" y="68323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a:t>
            </a:r>
            <a:endParaRPr lang="en-US" dirty="0"/>
          </a:p>
        </p:txBody>
      </p:sp>
      <p:sp>
        <p:nvSpPr>
          <p:cNvPr id="118" name="Rectangle 117"/>
          <p:cNvSpPr/>
          <p:nvPr/>
        </p:nvSpPr>
        <p:spPr>
          <a:xfrm>
            <a:off x="6298477" y="68323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2</a:t>
            </a:r>
            <a:endParaRPr lang="en-US" dirty="0"/>
          </a:p>
        </p:txBody>
      </p:sp>
      <p:sp>
        <p:nvSpPr>
          <p:cNvPr id="120" name="Rectangle 119"/>
          <p:cNvSpPr/>
          <p:nvPr/>
        </p:nvSpPr>
        <p:spPr>
          <a:xfrm>
            <a:off x="7537141" y="1167484"/>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3</a:t>
            </a:r>
            <a:endParaRPr lang="en-US" dirty="0"/>
          </a:p>
        </p:txBody>
      </p:sp>
      <p:sp>
        <p:nvSpPr>
          <p:cNvPr id="121" name="Rectangle 120"/>
          <p:cNvSpPr/>
          <p:nvPr/>
        </p:nvSpPr>
        <p:spPr>
          <a:xfrm>
            <a:off x="9128278" y="114043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4</a:t>
            </a:r>
            <a:endParaRPr lang="en-US" dirty="0"/>
          </a:p>
        </p:txBody>
      </p:sp>
      <p:sp>
        <p:nvSpPr>
          <p:cNvPr id="122" name="Rectangle 121"/>
          <p:cNvSpPr/>
          <p:nvPr/>
        </p:nvSpPr>
        <p:spPr>
          <a:xfrm>
            <a:off x="8835810" y="2358303"/>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5</a:t>
            </a:r>
            <a:endParaRPr lang="en-US" dirty="0"/>
          </a:p>
        </p:txBody>
      </p:sp>
      <p:sp>
        <p:nvSpPr>
          <p:cNvPr id="123" name="Rectangle 122"/>
          <p:cNvSpPr/>
          <p:nvPr/>
        </p:nvSpPr>
        <p:spPr>
          <a:xfrm>
            <a:off x="10266756" y="3023672"/>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6</a:t>
            </a:r>
            <a:endParaRPr lang="en-US" dirty="0"/>
          </a:p>
        </p:txBody>
      </p:sp>
      <p:sp>
        <p:nvSpPr>
          <p:cNvPr id="124" name="Rectangle 123"/>
          <p:cNvSpPr/>
          <p:nvPr/>
        </p:nvSpPr>
        <p:spPr>
          <a:xfrm>
            <a:off x="8846729" y="3722084"/>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7</a:t>
            </a:r>
            <a:endParaRPr lang="en-US" dirty="0"/>
          </a:p>
        </p:txBody>
      </p:sp>
      <p:sp>
        <p:nvSpPr>
          <p:cNvPr id="125" name="Rectangle 124"/>
          <p:cNvSpPr/>
          <p:nvPr/>
        </p:nvSpPr>
        <p:spPr>
          <a:xfrm>
            <a:off x="9196693" y="5106870"/>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8</a:t>
            </a:r>
            <a:endParaRPr lang="en-US" dirty="0"/>
          </a:p>
        </p:txBody>
      </p:sp>
      <p:sp>
        <p:nvSpPr>
          <p:cNvPr id="126" name="Rectangle 125"/>
          <p:cNvSpPr/>
          <p:nvPr/>
        </p:nvSpPr>
        <p:spPr>
          <a:xfrm>
            <a:off x="7477878" y="4991085"/>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9</a:t>
            </a:r>
            <a:endParaRPr lang="en-US" dirty="0"/>
          </a:p>
        </p:txBody>
      </p:sp>
      <p:sp>
        <p:nvSpPr>
          <p:cNvPr id="127" name="Rectangle 126"/>
          <p:cNvSpPr/>
          <p:nvPr/>
        </p:nvSpPr>
        <p:spPr>
          <a:xfrm>
            <a:off x="6360935" y="5464676"/>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10</a:t>
            </a:r>
            <a:endParaRPr lang="en-US" dirty="0"/>
          </a:p>
        </p:txBody>
      </p:sp>
      <p:sp>
        <p:nvSpPr>
          <p:cNvPr id="128" name="Rectangle 127"/>
          <p:cNvSpPr/>
          <p:nvPr/>
        </p:nvSpPr>
        <p:spPr>
          <a:xfrm>
            <a:off x="4783303" y="5476192"/>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11</a:t>
            </a:r>
            <a:endParaRPr lang="en-US" dirty="0"/>
          </a:p>
        </p:txBody>
      </p:sp>
      <p:sp>
        <p:nvSpPr>
          <p:cNvPr id="129" name="Rectangle 128"/>
          <p:cNvSpPr/>
          <p:nvPr/>
        </p:nvSpPr>
        <p:spPr>
          <a:xfrm>
            <a:off x="3580117" y="4989332"/>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12</a:t>
            </a:r>
            <a:endParaRPr lang="en-US" dirty="0"/>
          </a:p>
        </p:txBody>
      </p:sp>
      <p:sp>
        <p:nvSpPr>
          <p:cNvPr id="130" name="Rectangle 129"/>
          <p:cNvSpPr/>
          <p:nvPr/>
        </p:nvSpPr>
        <p:spPr>
          <a:xfrm>
            <a:off x="1835000" y="5091348"/>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13</a:t>
            </a:r>
            <a:endParaRPr lang="en-US" dirty="0"/>
          </a:p>
        </p:txBody>
      </p:sp>
      <p:sp>
        <p:nvSpPr>
          <p:cNvPr id="131" name="Rectangle 130"/>
          <p:cNvSpPr/>
          <p:nvPr/>
        </p:nvSpPr>
        <p:spPr>
          <a:xfrm>
            <a:off x="2574817" y="3793581"/>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14</a:t>
            </a:r>
            <a:endParaRPr lang="en-US" dirty="0"/>
          </a:p>
        </p:txBody>
      </p:sp>
      <p:sp>
        <p:nvSpPr>
          <p:cNvPr id="133" name="Rectangle 132"/>
          <p:cNvSpPr/>
          <p:nvPr/>
        </p:nvSpPr>
        <p:spPr>
          <a:xfrm>
            <a:off x="2572628" y="2388099"/>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16</a:t>
            </a:r>
            <a:endParaRPr lang="en-US" dirty="0"/>
          </a:p>
        </p:txBody>
      </p:sp>
      <p:sp>
        <p:nvSpPr>
          <p:cNvPr id="134" name="Rectangle 133"/>
          <p:cNvSpPr/>
          <p:nvPr/>
        </p:nvSpPr>
        <p:spPr>
          <a:xfrm>
            <a:off x="1835000" y="1066162"/>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17</a:t>
            </a:r>
            <a:endParaRPr lang="en-US" dirty="0"/>
          </a:p>
        </p:txBody>
      </p:sp>
      <p:sp>
        <p:nvSpPr>
          <p:cNvPr id="135" name="Rectangle 134"/>
          <p:cNvSpPr/>
          <p:nvPr/>
        </p:nvSpPr>
        <p:spPr>
          <a:xfrm>
            <a:off x="3691148" y="1097229"/>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18</a:t>
            </a:r>
            <a:endParaRPr lang="en-US" dirty="0"/>
          </a:p>
        </p:txBody>
      </p:sp>
      <p:sp>
        <p:nvSpPr>
          <p:cNvPr id="144" name="Oval 143"/>
          <p:cNvSpPr/>
          <p:nvPr/>
        </p:nvSpPr>
        <p:spPr>
          <a:xfrm>
            <a:off x="4640870" y="558031"/>
            <a:ext cx="2918570" cy="914400"/>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Publication and data destruction</a:t>
            </a:r>
            <a:endParaRPr lang="en-US" dirty="0"/>
          </a:p>
        </p:txBody>
      </p:sp>
      <p:sp>
        <p:nvSpPr>
          <p:cNvPr id="109" name="Oval 108"/>
          <p:cNvSpPr/>
          <p:nvPr/>
        </p:nvSpPr>
        <p:spPr>
          <a:xfrm>
            <a:off x="1753449" y="1431574"/>
            <a:ext cx="3102060" cy="1016996"/>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Different Applications &amp; Processes</a:t>
            </a:r>
            <a:endParaRPr lang="en-US" dirty="0"/>
          </a:p>
        </p:txBody>
      </p:sp>
      <p:sp>
        <p:nvSpPr>
          <p:cNvPr id="132" name="Rectangle 131"/>
          <p:cNvSpPr/>
          <p:nvPr/>
        </p:nvSpPr>
        <p:spPr>
          <a:xfrm>
            <a:off x="1116810" y="3078755"/>
            <a:ext cx="914400" cy="91440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State  15</a:t>
            </a:r>
            <a:endParaRPr lang="en-US" dirty="0"/>
          </a:p>
        </p:txBody>
      </p:sp>
      <p:sp>
        <p:nvSpPr>
          <p:cNvPr id="113" name="Oval 112"/>
          <p:cNvSpPr/>
          <p:nvPr/>
        </p:nvSpPr>
        <p:spPr>
          <a:xfrm>
            <a:off x="1258844" y="3071473"/>
            <a:ext cx="2426914" cy="978523"/>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Duplicative IRB Review</a:t>
            </a:r>
            <a:endParaRPr lang="en-US" dirty="0"/>
          </a:p>
        </p:txBody>
      </p:sp>
      <p:sp>
        <p:nvSpPr>
          <p:cNvPr id="114" name="Oval 113"/>
          <p:cNvSpPr/>
          <p:nvPr/>
        </p:nvSpPr>
        <p:spPr>
          <a:xfrm>
            <a:off x="2111801" y="4678853"/>
            <a:ext cx="2538107" cy="914400"/>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Varying Review Times</a:t>
            </a:r>
            <a:endParaRPr lang="en-US" dirty="0"/>
          </a:p>
        </p:txBody>
      </p:sp>
      <p:sp>
        <p:nvSpPr>
          <p:cNvPr id="115" name="Oval 114"/>
          <p:cNvSpPr/>
          <p:nvPr/>
        </p:nvSpPr>
        <p:spPr>
          <a:xfrm>
            <a:off x="4699757" y="5516222"/>
            <a:ext cx="3041910" cy="914400"/>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Monitoring Status of Review</a:t>
            </a:r>
            <a:endParaRPr lang="en-US" dirty="0"/>
          </a:p>
        </p:txBody>
      </p:sp>
      <p:sp>
        <p:nvSpPr>
          <p:cNvPr id="110" name="Oval 109"/>
          <p:cNvSpPr/>
          <p:nvPr/>
        </p:nvSpPr>
        <p:spPr>
          <a:xfrm>
            <a:off x="7852458" y="4611863"/>
            <a:ext cx="2607312" cy="914400"/>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Different Study File Formats</a:t>
            </a:r>
            <a:endParaRPr lang="en-US" dirty="0"/>
          </a:p>
        </p:txBody>
      </p:sp>
      <p:sp>
        <p:nvSpPr>
          <p:cNvPr id="111" name="Oval 110"/>
          <p:cNvSpPr/>
          <p:nvPr/>
        </p:nvSpPr>
        <p:spPr>
          <a:xfrm>
            <a:off x="7981529" y="3003019"/>
            <a:ext cx="3771559" cy="1024699"/>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Different Linkage Process (no matches!)</a:t>
            </a:r>
            <a:endParaRPr lang="en-US" dirty="0"/>
          </a:p>
        </p:txBody>
      </p:sp>
      <p:sp>
        <p:nvSpPr>
          <p:cNvPr id="116" name="Oval 115"/>
          <p:cNvSpPr/>
          <p:nvPr/>
        </p:nvSpPr>
        <p:spPr>
          <a:xfrm>
            <a:off x="7213606" y="1422762"/>
            <a:ext cx="3084434" cy="914400"/>
          </a:xfrm>
          <a:prstGeom prst="ellipse">
            <a:avLst/>
          </a:prstGeom>
          <a:solidFill>
            <a:srgbClr val="F5555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Meeting Renewal Requirements</a:t>
            </a:r>
            <a:endParaRPr lang="en-US" dirty="0"/>
          </a:p>
        </p:txBody>
      </p:sp>
      <p:sp>
        <p:nvSpPr>
          <p:cNvPr id="7" name="Smiley Face 6"/>
          <p:cNvSpPr/>
          <p:nvPr/>
        </p:nvSpPr>
        <p:spPr>
          <a:xfrm>
            <a:off x="5620959" y="3127551"/>
            <a:ext cx="914400" cy="914400"/>
          </a:xfrm>
          <a:prstGeom prst="smileyFace">
            <a:avLst/>
          </a:prstGeom>
          <a:solidFill>
            <a:srgbClr val="00B0F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7" name="Explosion 1 146"/>
          <p:cNvSpPr/>
          <p:nvPr/>
        </p:nvSpPr>
        <p:spPr>
          <a:xfrm>
            <a:off x="5427874" y="2984473"/>
            <a:ext cx="1379734" cy="1277789"/>
          </a:xfrm>
          <a:prstGeom prst="irregularSeal1">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i="1" dirty="0" smtClean="0">
                <a:solidFill>
                  <a:srgbClr val="002060"/>
                </a:solidFill>
              </a:rPr>
              <a:t>Help!</a:t>
            </a:r>
            <a:endParaRPr lang="en-US" b="1" i="1" dirty="0">
              <a:solidFill>
                <a:srgbClr val="002060"/>
              </a:solidFill>
            </a:endParaRPr>
          </a:p>
        </p:txBody>
      </p:sp>
    </p:spTree>
    <p:extLst>
      <p:ext uri="{BB962C8B-B14F-4D97-AF65-F5344CB8AC3E}">
        <p14:creationId xmlns:p14="http://schemas.microsoft.com/office/powerpoint/2010/main" val="46000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par>
                                <p:cTn id="52" presetID="53" presetClass="entr" presetSubtype="16"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par>
                                <p:cTn id="57" presetID="53" presetClass="entr" presetSubtype="16"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par>
                                <p:cTn id="62" presetID="53" presetClass="entr" presetSubtype="16"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par>
                                <p:cTn id="67" presetID="53" presetClass="entr" presetSubtype="16"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Effect transition="in" filter="fade">
                                      <p:cBhvr>
                                        <p:cTn id="71" dur="500"/>
                                        <p:tgtEl>
                                          <p:spTgt spid="51"/>
                                        </p:tgtEl>
                                      </p:cBhvr>
                                    </p:animEffect>
                                  </p:childTnLst>
                                </p:cTn>
                              </p:par>
                              <p:par>
                                <p:cTn id="72" presetID="53" presetClass="entr" presetSubtype="16"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par>
                                <p:cTn id="77" presetID="53" presetClass="entr" presetSubtype="16"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par>
                                <p:cTn id="82" presetID="53" presetClass="entr" presetSubtype="16"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ppt_w</p:attrName>
                                        </p:attrNameLst>
                                      </p:cBhvr>
                                      <p:tavLst>
                                        <p:tav tm="0">
                                          <p:val>
                                            <p:fltVal val="0"/>
                                          </p:val>
                                        </p:tav>
                                        <p:tav tm="100000">
                                          <p:val>
                                            <p:strVal val="#ppt_w"/>
                                          </p:val>
                                        </p:tav>
                                      </p:tavLst>
                                    </p:anim>
                                    <p:anim calcmode="lin" valueType="num">
                                      <p:cBhvr>
                                        <p:cTn id="85" dur="500" fill="hold"/>
                                        <p:tgtEl>
                                          <p:spTgt spid="61"/>
                                        </p:tgtEl>
                                        <p:attrNameLst>
                                          <p:attrName>ppt_h</p:attrName>
                                        </p:attrNameLst>
                                      </p:cBhvr>
                                      <p:tavLst>
                                        <p:tav tm="0">
                                          <p:val>
                                            <p:fltVal val="0"/>
                                          </p:val>
                                        </p:tav>
                                        <p:tav tm="100000">
                                          <p:val>
                                            <p:strVal val="#ppt_h"/>
                                          </p:val>
                                        </p:tav>
                                      </p:tavLst>
                                    </p:anim>
                                    <p:animEffect transition="in" filter="fade">
                                      <p:cBhvr>
                                        <p:cTn id="86" dur="500"/>
                                        <p:tgtEl>
                                          <p:spTgt spid="61"/>
                                        </p:tgtEl>
                                      </p:cBhvr>
                                    </p:animEffect>
                                  </p:childTnLst>
                                </p:cTn>
                              </p:par>
                              <p:par>
                                <p:cTn id="87" presetID="53" presetClass="entr" presetSubtype="16" fill="hold" nodeType="with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p:cTn id="94" dur="500" fill="hold"/>
                                        <p:tgtEl>
                                          <p:spTgt spid="96"/>
                                        </p:tgtEl>
                                        <p:attrNameLst>
                                          <p:attrName>ppt_w</p:attrName>
                                        </p:attrNameLst>
                                      </p:cBhvr>
                                      <p:tavLst>
                                        <p:tav tm="0">
                                          <p:val>
                                            <p:fltVal val="0"/>
                                          </p:val>
                                        </p:tav>
                                        <p:tav tm="100000">
                                          <p:val>
                                            <p:strVal val="#ppt_w"/>
                                          </p:val>
                                        </p:tav>
                                      </p:tavLst>
                                    </p:anim>
                                    <p:anim calcmode="lin" valueType="num">
                                      <p:cBhvr>
                                        <p:cTn id="95" dur="500" fill="hold"/>
                                        <p:tgtEl>
                                          <p:spTgt spid="96"/>
                                        </p:tgtEl>
                                        <p:attrNameLst>
                                          <p:attrName>ppt_h</p:attrName>
                                        </p:attrNameLst>
                                      </p:cBhvr>
                                      <p:tavLst>
                                        <p:tav tm="0">
                                          <p:val>
                                            <p:fltVal val="0"/>
                                          </p:val>
                                        </p:tav>
                                        <p:tav tm="100000">
                                          <p:val>
                                            <p:strVal val="#ppt_h"/>
                                          </p:val>
                                        </p:tav>
                                      </p:tavLst>
                                    </p:anim>
                                    <p:animEffect transition="in" filter="fade">
                                      <p:cBhvr>
                                        <p:cTn id="96" dur="500"/>
                                        <p:tgtEl>
                                          <p:spTgt spid="96"/>
                                        </p:tgtEl>
                                      </p:cBhvr>
                                    </p:animEffect>
                                  </p:childTnLst>
                                </p:cTn>
                              </p:par>
                              <p:par>
                                <p:cTn id="97" presetID="53" presetClass="entr" presetSubtype="16" fill="hold" nodeType="withEffect">
                                  <p:stCondLst>
                                    <p:cond delay="0"/>
                                  </p:stCondLst>
                                  <p:childTnLst>
                                    <p:set>
                                      <p:cBhvr>
                                        <p:cTn id="98" dur="1" fill="hold">
                                          <p:stCondLst>
                                            <p:cond delay="0"/>
                                          </p:stCondLst>
                                        </p:cTn>
                                        <p:tgtEl>
                                          <p:spTgt spid="93"/>
                                        </p:tgtEl>
                                        <p:attrNameLst>
                                          <p:attrName>style.visibility</p:attrName>
                                        </p:attrNameLst>
                                      </p:cBhvr>
                                      <p:to>
                                        <p:strVal val="visible"/>
                                      </p:to>
                                    </p:set>
                                    <p:anim calcmode="lin" valueType="num">
                                      <p:cBhvr>
                                        <p:cTn id="99" dur="500" fill="hold"/>
                                        <p:tgtEl>
                                          <p:spTgt spid="93"/>
                                        </p:tgtEl>
                                        <p:attrNameLst>
                                          <p:attrName>ppt_w</p:attrName>
                                        </p:attrNameLst>
                                      </p:cBhvr>
                                      <p:tavLst>
                                        <p:tav tm="0">
                                          <p:val>
                                            <p:fltVal val="0"/>
                                          </p:val>
                                        </p:tav>
                                        <p:tav tm="100000">
                                          <p:val>
                                            <p:strVal val="#ppt_w"/>
                                          </p:val>
                                        </p:tav>
                                      </p:tavLst>
                                    </p:anim>
                                    <p:anim calcmode="lin" valueType="num">
                                      <p:cBhvr>
                                        <p:cTn id="100" dur="500" fill="hold"/>
                                        <p:tgtEl>
                                          <p:spTgt spid="93"/>
                                        </p:tgtEl>
                                        <p:attrNameLst>
                                          <p:attrName>ppt_h</p:attrName>
                                        </p:attrNameLst>
                                      </p:cBhvr>
                                      <p:tavLst>
                                        <p:tav tm="0">
                                          <p:val>
                                            <p:fltVal val="0"/>
                                          </p:val>
                                        </p:tav>
                                        <p:tav tm="100000">
                                          <p:val>
                                            <p:strVal val="#ppt_h"/>
                                          </p:val>
                                        </p:tav>
                                      </p:tavLst>
                                    </p:anim>
                                    <p:animEffect transition="in" filter="fade">
                                      <p:cBhvr>
                                        <p:cTn id="101" dur="500"/>
                                        <p:tgtEl>
                                          <p:spTgt spid="93"/>
                                        </p:tgtEl>
                                      </p:cBhvr>
                                    </p:animEffect>
                                  </p:childTnLst>
                                </p:cTn>
                              </p:par>
                              <p:par>
                                <p:cTn id="102" presetID="53" presetClass="entr" presetSubtype="16"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anim calcmode="lin" valueType="num">
                                      <p:cBhvr>
                                        <p:cTn id="104" dur="500" fill="hold"/>
                                        <p:tgtEl>
                                          <p:spTgt spid="90"/>
                                        </p:tgtEl>
                                        <p:attrNameLst>
                                          <p:attrName>ppt_w</p:attrName>
                                        </p:attrNameLst>
                                      </p:cBhvr>
                                      <p:tavLst>
                                        <p:tav tm="0">
                                          <p:val>
                                            <p:fltVal val="0"/>
                                          </p:val>
                                        </p:tav>
                                        <p:tav tm="100000">
                                          <p:val>
                                            <p:strVal val="#ppt_w"/>
                                          </p:val>
                                        </p:tav>
                                      </p:tavLst>
                                    </p:anim>
                                    <p:anim calcmode="lin" valueType="num">
                                      <p:cBhvr>
                                        <p:cTn id="105" dur="500" fill="hold"/>
                                        <p:tgtEl>
                                          <p:spTgt spid="90"/>
                                        </p:tgtEl>
                                        <p:attrNameLst>
                                          <p:attrName>ppt_h</p:attrName>
                                        </p:attrNameLst>
                                      </p:cBhvr>
                                      <p:tavLst>
                                        <p:tav tm="0">
                                          <p:val>
                                            <p:fltVal val="0"/>
                                          </p:val>
                                        </p:tav>
                                        <p:tav tm="100000">
                                          <p:val>
                                            <p:strVal val="#ppt_h"/>
                                          </p:val>
                                        </p:tav>
                                      </p:tavLst>
                                    </p:anim>
                                    <p:animEffect transition="in" filter="fade">
                                      <p:cBhvr>
                                        <p:cTn id="106" dur="500"/>
                                        <p:tgtEl>
                                          <p:spTgt spid="90"/>
                                        </p:tgtEl>
                                      </p:cBhvr>
                                    </p:animEffect>
                                  </p:childTnLst>
                                </p:cTn>
                              </p:par>
                              <p:par>
                                <p:cTn id="107" presetID="53" presetClass="entr" presetSubtype="16" fill="hold" nodeType="withEffect">
                                  <p:stCondLst>
                                    <p:cond delay="0"/>
                                  </p:stCondLst>
                                  <p:childTnLst>
                                    <p:set>
                                      <p:cBhvr>
                                        <p:cTn id="108" dur="1" fill="hold">
                                          <p:stCondLst>
                                            <p:cond delay="0"/>
                                          </p:stCondLst>
                                        </p:cTn>
                                        <p:tgtEl>
                                          <p:spTgt spid="86"/>
                                        </p:tgtEl>
                                        <p:attrNameLst>
                                          <p:attrName>style.visibility</p:attrName>
                                        </p:attrNameLst>
                                      </p:cBhvr>
                                      <p:to>
                                        <p:strVal val="visible"/>
                                      </p:to>
                                    </p:set>
                                    <p:anim calcmode="lin" valueType="num">
                                      <p:cBhvr>
                                        <p:cTn id="109" dur="500" fill="hold"/>
                                        <p:tgtEl>
                                          <p:spTgt spid="86"/>
                                        </p:tgtEl>
                                        <p:attrNameLst>
                                          <p:attrName>ppt_w</p:attrName>
                                        </p:attrNameLst>
                                      </p:cBhvr>
                                      <p:tavLst>
                                        <p:tav tm="0">
                                          <p:val>
                                            <p:fltVal val="0"/>
                                          </p:val>
                                        </p:tav>
                                        <p:tav tm="100000">
                                          <p:val>
                                            <p:strVal val="#ppt_w"/>
                                          </p:val>
                                        </p:tav>
                                      </p:tavLst>
                                    </p:anim>
                                    <p:anim calcmode="lin" valueType="num">
                                      <p:cBhvr>
                                        <p:cTn id="110" dur="500" fill="hold"/>
                                        <p:tgtEl>
                                          <p:spTgt spid="86"/>
                                        </p:tgtEl>
                                        <p:attrNameLst>
                                          <p:attrName>ppt_h</p:attrName>
                                        </p:attrNameLst>
                                      </p:cBhvr>
                                      <p:tavLst>
                                        <p:tav tm="0">
                                          <p:val>
                                            <p:fltVal val="0"/>
                                          </p:val>
                                        </p:tav>
                                        <p:tav tm="100000">
                                          <p:val>
                                            <p:strVal val="#ppt_h"/>
                                          </p:val>
                                        </p:tav>
                                      </p:tavLst>
                                    </p:anim>
                                    <p:animEffect transition="in" filter="fade">
                                      <p:cBhvr>
                                        <p:cTn id="111" dur="500"/>
                                        <p:tgtEl>
                                          <p:spTgt spid="86"/>
                                        </p:tgtEl>
                                      </p:cBhvr>
                                    </p:animEffect>
                                  </p:childTnLst>
                                </p:cTn>
                              </p:par>
                              <p:par>
                                <p:cTn id="112" presetID="53" presetClass="entr" presetSubtype="16"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 calcmode="lin" valueType="num">
                                      <p:cBhvr>
                                        <p:cTn id="114" dur="500" fill="hold"/>
                                        <p:tgtEl>
                                          <p:spTgt spid="84"/>
                                        </p:tgtEl>
                                        <p:attrNameLst>
                                          <p:attrName>ppt_w</p:attrName>
                                        </p:attrNameLst>
                                      </p:cBhvr>
                                      <p:tavLst>
                                        <p:tav tm="0">
                                          <p:val>
                                            <p:fltVal val="0"/>
                                          </p:val>
                                        </p:tav>
                                        <p:tav tm="100000">
                                          <p:val>
                                            <p:strVal val="#ppt_w"/>
                                          </p:val>
                                        </p:tav>
                                      </p:tavLst>
                                    </p:anim>
                                    <p:anim calcmode="lin" valueType="num">
                                      <p:cBhvr>
                                        <p:cTn id="115" dur="500" fill="hold"/>
                                        <p:tgtEl>
                                          <p:spTgt spid="84"/>
                                        </p:tgtEl>
                                        <p:attrNameLst>
                                          <p:attrName>ppt_h</p:attrName>
                                        </p:attrNameLst>
                                      </p:cBhvr>
                                      <p:tavLst>
                                        <p:tav tm="0">
                                          <p:val>
                                            <p:fltVal val="0"/>
                                          </p:val>
                                        </p:tav>
                                        <p:tav tm="100000">
                                          <p:val>
                                            <p:strVal val="#ppt_h"/>
                                          </p:val>
                                        </p:tav>
                                      </p:tavLst>
                                    </p:anim>
                                    <p:animEffect transition="in" filter="fade">
                                      <p:cBhvr>
                                        <p:cTn id="116" dur="500"/>
                                        <p:tgtEl>
                                          <p:spTgt spid="84"/>
                                        </p:tgtEl>
                                      </p:cBhvr>
                                    </p:animEffect>
                                  </p:childTnLst>
                                </p:cTn>
                              </p:par>
                              <p:par>
                                <p:cTn id="117" presetID="53" presetClass="entr" presetSubtype="16" fill="hold" nodeType="withEffect">
                                  <p:stCondLst>
                                    <p:cond delay="0"/>
                                  </p:stCondLst>
                                  <p:childTnLst>
                                    <p:set>
                                      <p:cBhvr>
                                        <p:cTn id="118" dur="1" fill="hold">
                                          <p:stCondLst>
                                            <p:cond delay="0"/>
                                          </p:stCondLst>
                                        </p:cTn>
                                        <p:tgtEl>
                                          <p:spTgt spid="81"/>
                                        </p:tgtEl>
                                        <p:attrNameLst>
                                          <p:attrName>style.visibility</p:attrName>
                                        </p:attrNameLst>
                                      </p:cBhvr>
                                      <p:to>
                                        <p:strVal val="visible"/>
                                      </p:to>
                                    </p:set>
                                    <p:anim calcmode="lin" valueType="num">
                                      <p:cBhvr>
                                        <p:cTn id="119" dur="500" fill="hold"/>
                                        <p:tgtEl>
                                          <p:spTgt spid="81"/>
                                        </p:tgtEl>
                                        <p:attrNameLst>
                                          <p:attrName>ppt_w</p:attrName>
                                        </p:attrNameLst>
                                      </p:cBhvr>
                                      <p:tavLst>
                                        <p:tav tm="0">
                                          <p:val>
                                            <p:fltVal val="0"/>
                                          </p:val>
                                        </p:tav>
                                        <p:tav tm="100000">
                                          <p:val>
                                            <p:strVal val="#ppt_w"/>
                                          </p:val>
                                        </p:tav>
                                      </p:tavLst>
                                    </p:anim>
                                    <p:anim calcmode="lin" valueType="num">
                                      <p:cBhvr>
                                        <p:cTn id="120" dur="500" fill="hold"/>
                                        <p:tgtEl>
                                          <p:spTgt spid="81"/>
                                        </p:tgtEl>
                                        <p:attrNameLst>
                                          <p:attrName>ppt_h</p:attrName>
                                        </p:attrNameLst>
                                      </p:cBhvr>
                                      <p:tavLst>
                                        <p:tav tm="0">
                                          <p:val>
                                            <p:fltVal val="0"/>
                                          </p:val>
                                        </p:tav>
                                        <p:tav tm="100000">
                                          <p:val>
                                            <p:strVal val="#ppt_h"/>
                                          </p:val>
                                        </p:tav>
                                      </p:tavLst>
                                    </p:anim>
                                    <p:animEffect transition="in" filter="fade">
                                      <p:cBhvr>
                                        <p:cTn id="121" dur="500"/>
                                        <p:tgtEl>
                                          <p:spTgt spid="81"/>
                                        </p:tgtEl>
                                      </p:cBhvr>
                                    </p:animEffect>
                                  </p:childTnLst>
                                </p:cTn>
                              </p:par>
                              <p:par>
                                <p:cTn id="122" presetID="53" presetClass="entr" presetSubtype="16" fill="hold"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p:cTn id="124" dur="500" fill="hold"/>
                                        <p:tgtEl>
                                          <p:spTgt spid="79"/>
                                        </p:tgtEl>
                                        <p:attrNameLst>
                                          <p:attrName>ppt_w</p:attrName>
                                        </p:attrNameLst>
                                      </p:cBhvr>
                                      <p:tavLst>
                                        <p:tav tm="0">
                                          <p:val>
                                            <p:fltVal val="0"/>
                                          </p:val>
                                        </p:tav>
                                        <p:tav tm="100000">
                                          <p:val>
                                            <p:strVal val="#ppt_w"/>
                                          </p:val>
                                        </p:tav>
                                      </p:tavLst>
                                    </p:anim>
                                    <p:anim calcmode="lin" valueType="num">
                                      <p:cBhvr>
                                        <p:cTn id="125" dur="500" fill="hold"/>
                                        <p:tgtEl>
                                          <p:spTgt spid="79"/>
                                        </p:tgtEl>
                                        <p:attrNameLst>
                                          <p:attrName>ppt_h</p:attrName>
                                        </p:attrNameLst>
                                      </p:cBhvr>
                                      <p:tavLst>
                                        <p:tav tm="0">
                                          <p:val>
                                            <p:fltVal val="0"/>
                                          </p:val>
                                        </p:tav>
                                        <p:tav tm="100000">
                                          <p:val>
                                            <p:strVal val="#ppt_h"/>
                                          </p:val>
                                        </p:tav>
                                      </p:tavLst>
                                    </p:anim>
                                    <p:animEffect transition="in" filter="fade">
                                      <p:cBhvr>
                                        <p:cTn id="126" dur="500"/>
                                        <p:tgtEl>
                                          <p:spTgt spid="79"/>
                                        </p:tgtEl>
                                      </p:cBhvr>
                                    </p:animEffect>
                                  </p:childTnLst>
                                </p:cTn>
                              </p:par>
                              <p:par>
                                <p:cTn id="127" presetID="53" presetClass="entr" presetSubtype="16" fill="hold"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nodeType="withEffect">
                                  <p:stCondLst>
                                    <p:cond delay="0"/>
                                  </p:stCondLst>
                                  <p:childTnLst>
                                    <p:set>
                                      <p:cBhvr>
                                        <p:cTn id="133" dur="1" fill="hold">
                                          <p:stCondLst>
                                            <p:cond delay="0"/>
                                          </p:stCondLst>
                                        </p:cTn>
                                        <p:tgtEl>
                                          <p:spTgt spid="71"/>
                                        </p:tgtEl>
                                        <p:attrNameLst>
                                          <p:attrName>style.visibility</p:attrName>
                                        </p:attrNameLst>
                                      </p:cBhvr>
                                      <p:to>
                                        <p:strVal val="visible"/>
                                      </p:to>
                                    </p:set>
                                    <p:anim calcmode="lin" valueType="num">
                                      <p:cBhvr>
                                        <p:cTn id="134" dur="500" fill="hold"/>
                                        <p:tgtEl>
                                          <p:spTgt spid="71"/>
                                        </p:tgtEl>
                                        <p:attrNameLst>
                                          <p:attrName>ppt_w</p:attrName>
                                        </p:attrNameLst>
                                      </p:cBhvr>
                                      <p:tavLst>
                                        <p:tav tm="0">
                                          <p:val>
                                            <p:fltVal val="0"/>
                                          </p:val>
                                        </p:tav>
                                        <p:tav tm="100000">
                                          <p:val>
                                            <p:strVal val="#ppt_w"/>
                                          </p:val>
                                        </p:tav>
                                      </p:tavLst>
                                    </p:anim>
                                    <p:anim calcmode="lin" valueType="num">
                                      <p:cBhvr>
                                        <p:cTn id="135" dur="500" fill="hold"/>
                                        <p:tgtEl>
                                          <p:spTgt spid="71"/>
                                        </p:tgtEl>
                                        <p:attrNameLst>
                                          <p:attrName>ppt_h</p:attrName>
                                        </p:attrNameLst>
                                      </p:cBhvr>
                                      <p:tavLst>
                                        <p:tav tm="0">
                                          <p:val>
                                            <p:fltVal val="0"/>
                                          </p:val>
                                        </p:tav>
                                        <p:tav tm="100000">
                                          <p:val>
                                            <p:strVal val="#ppt_h"/>
                                          </p:val>
                                        </p:tav>
                                      </p:tavLst>
                                    </p:anim>
                                    <p:animEffect transition="in" filter="fade">
                                      <p:cBhvr>
                                        <p:cTn id="136" dur="500"/>
                                        <p:tgtEl>
                                          <p:spTgt spid="71"/>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109"/>
                                        </p:tgtEl>
                                        <p:attrNameLst>
                                          <p:attrName>style.visibility</p:attrName>
                                        </p:attrNameLst>
                                      </p:cBhvr>
                                      <p:to>
                                        <p:strVal val="visible"/>
                                      </p:to>
                                    </p:set>
                                    <p:anim calcmode="lin" valueType="num">
                                      <p:cBhvr>
                                        <p:cTn id="141" dur="1000" fill="hold"/>
                                        <p:tgtEl>
                                          <p:spTgt spid="109"/>
                                        </p:tgtEl>
                                        <p:attrNameLst>
                                          <p:attrName>ppt_w</p:attrName>
                                        </p:attrNameLst>
                                      </p:cBhvr>
                                      <p:tavLst>
                                        <p:tav tm="0">
                                          <p:val>
                                            <p:fltVal val="0"/>
                                          </p:val>
                                        </p:tav>
                                        <p:tav tm="100000">
                                          <p:val>
                                            <p:strVal val="#ppt_w"/>
                                          </p:val>
                                        </p:tav>
                                      </p:tavLst>
                                    </p:anim>
                                    <p:anim calcmode="lin" valueType="num">
                                      <p:cBhvr>
                                        <p:cTn id="142" dur="1000" fill="hold"/>
                                        <p:tgtEl>
                                          <p:spTgt spid="109"/>
                                        </p:tgtEl>
                                        <p:attrNameLst>
                                          <p:attrName>ppt_h</p:attrName>
                                        </p:attrNameLst>
                                      </p:cBhvr>
                                      <p:tavLst>
                                        <p:tav tm="0">
                                          <p:val>
                                            <p:fltVal val="0"/>
                                          </p:val>
                                        </p:tav>
                                        <p:tav tm="100000">
                                          <p:val>
                                            <p:strVal val="#ppt_h"/>
                                          </p:val>
                                        </p:tav>
                                      </p:tavLst>
                                    </p:anim>
                                    <p:anim calcmode="lin" valueType="num">
                                      <p:cBhvr>
                                        <p:cTn id="143" dur="1000" fill="hold"/>
                                        <p:tgtEl>
                                          <p:spTgt spid="109"/>
                                        </p:tgtEl>
                                        <p:attrNameLst>
                                          <p:attrName>style.rotation</p:attrName>
                                        </p:attrNameLst>
                                      </p:cBhvr>
                                      <p:tavLst>
                                        <p:tav tm="0">
                                          <p:val>
                                            <p:fltVal val="90"/>
                                          </p:val>
                                        </p:tav>
                                        <p:tav tm="100000">
                                          <p:val>
                                            <p:fltVal val="0"/>
                                          </p:val>
                                        </p:tav>
                                      </p:tavLst>
                                    </p:anim>
                                    <p:animEffect transition="in" filter="fade">
                                      <p:cBhvr>
                                        <p:cTn id="144" dur="1000"/>
                                        <p:tgtEl>
                                          <p:spTgt spid="109"/>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grpId="0" nodeType="clickEffect">
                                  <p:stCondLst>
                                    <p:cond delay="0"/>
                                  </p:stCondLst>
                                  <p:childTnLst>
                                    <p:set>
                                      <p:cBhvr>
                                        <p:cTn id="148" dur="1" fill="hold">
                                          <p:stCondLst>
                                            <p:cond delay="0"/>
                                          </p:stCondLst>
                                        </p:cTn>
                                        <p:tgtEl>
                                          <p:spTgt spid="113"/>
                                        </p:tgtEl>
                                        <p:attrNameLst>
                                          <p:attrName>style.visibility</p:attrName>
                                        </p:attrNameLst>
                                      </p:cBhvr>
                                      <p:to>
                                        <p:strVal val="visible"/>
                                      </p:to>
                                    </p:set>
                                    <p:anim calcmode="lin" valueType="num">
                                      <p:cBhvr>
                                        <p:cTn id="149" dur="1000" fill="hold"/>
                                        <p:tgtEl>
                                          <p:spTgt spid="113"/>
                                        </p:tgtEl>
                                        <p:attrNameLst>
                                          <p:attrName>ppt_w</p:attrName>
                                        </p:attrNameLst>
                                      </p:cBhvr>
                                      <p:tavLst>
                                        <p:tav tm="0">
                                          <p:val>
                                            <p:fltVal val="0"/>
                                          </p:val>
                                        </p:tav>
                                        <p:tav tm="100000">
                                          <p:val>
                                            <p:strVal val="#ppt_w"/>
                                          </p:val>
                                        </p:tav>
                                      </p:tavLst>
                                    </p:anim>
                                    <p:anim calcmode="lin" valueType="num">
                                      <p:cBhvr>
                                        <p:cTn id="150" dur="1000" fill="hold"/>
                                        <p:tgtEl>
                                          <p:spTgt spid="113"/>
                                        </p:tgtEl>
                                        <p:attrNameLst>
                                          <p:attrName>ppt_h</p:attrName>
                                        </p:attrNameLst>
                                      </p:cBhvr>
                                      <p:tavLst>
                                        <p:tav tm="0">
                                          <p:val>
                                            <p:fltVal val="0"/>
                                          </p:val>
                                        </p:tav>
                                        <p:tav tm="100000">
                                          <p:val>
                                            <p:strVal val="#ppt_h"/>
                                          </p:val>
                                        </p:tav>
                                      </p:tavLst>
                                    </p:anim>
                                    <p:anim calcmode="lin" valueType="num">
                                      <p:cBhvr>
                                        <p:cTn id="151" dur="1000" fill="hold"/>
                                        <p:tgtEl>
                                          <p:spTgt spid="113"/>
                                        </p:tgtEl>
                                        <p:attrNameLst>
                                          <p:attrName>style.rotation</p:attrName>
                                        </p:attrNameLst>
                                      </p:cBhvr>
                                      <p:tavLst>
                                        <p:tav tm="0">
                                          <p:val>
                                            <p:fltVal val="90"/>
                                          </p:val>
                                        </p:tav>
                                        <p:tav tm="100000">
                                          <p:val>
                                            <p:fltVal val="0"/>
                                          </p:val>
                                        </p:tav>
                                      </p:tavLst>
                                    </p:anim>
                                    <p:animEffect transition="in" filter="fade">
                                      <p:cBhvr>
                                        <p:cTn id="152" dur="1000"/>
                                        <p:tgtEl>
                                          <p:spTgt spid="113"/>
                                        </p:tgtEl>
                                      </p:cBhvr>
                                    </p:animEffec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114"/>
                                        </p:tgtEl>
                                        <p:attrNameLst>
                                          <p:attrName>style.visibility</p:attrName>
                                        </p:attrNameLst>
                                      </p:cBhvr>
                                      <p:to>
                                        <p:strVal val="visible"/>
                                      </p:to>
                                    </p:set>
                                    <p:anim calcmode="lin" valueType="num">
                                      <p:cBhvr>
                                        <p:cTn id="157" dur="1000" fill="hold"/>
                                        <p:tgtEl>
                                          <p:spTgt spid="114"/>
                                        </p:tgtEl>
                                        <p:attrNameLst>
                                          <p:attrName>ppt_w</p:attrName>
                                        </p:attrNameLst>
                                      </p:cBhvr>
                                      <p:tavLst>
                                        <p:tav tm="0">
                                          <p:val>
                                            <p:fltVal val="0"/>
                                          </p:val>
                                        </p:tav>
                                        <p:tav tm="100000">
                                          <p:val>
                                            <p:strVal val="#ppt_w"/>
                                          </p:val>
                                        </p:tav>
                                      </p:tavLst>
                                    </p:anim>
                                    <p:anim calcmode="lin" valueType="num">
                                      <p:cBhvr>
                                        <p:cTn id="158" dur="1000" fill="hold"/>
                                        <p:tgtEl>
                                          <p:spTgt spid="114"/>
                                        </p:tgtEl>
                                        <p:attrNameLst>
                                          <p:attrName>ppt_h</p:attrName>
                                        </p:attrNameLst>
                                      </p:cBhvr>
                                      <p:tavLst>
                                        <p:tav tm="0">
                                          <p:val>
                                            <p:fltVal val="0"/>
                                          </p:val>
                                        </p:tav>
                                        <p:tav tm="100000">
                                          <p:val>
                                            <p:strVal val="#ppt_h"/>
                                          </p:val>
                                        </p:tav>
                                      </p:tavLst>
                                    </p:anim>
                                    <p:anim calcmode="lin" valueType="num">
                                      <p:cBhvr>
                                        <p:cTn id="159" dur="1000" fill="hold"/>
                                        <p:tgtEl>
                                          <p:spTgt spid="114"/>
                                        </p:tgtEl>
                                        <p:attrNameLst>
                                          <p:attrName>style.rotation</p:attrName>
                                        </p:attrNameLst>
                                      </p:cBhvr>
                                      <p:tavLst>
                                        <p:tav tm="0">
                                          <p:val>
                                            <p:fltVal val="90"/>
                                          </p:val>
                                        </p:tav>
                                        <p:tav tm="100000">
                                          <p:val>
                                            <p:fltVal val="0"/>
                                          </p:val>
                                        </p:tav>
                                      </p:tavLst>
                                    </p:anim>
                                    <p:animEffect transition="in" filter="fade">
                                      <p:cBhvr>
                                        <p:cTn id="160" dur="1000"/>
                                        <p:tgtEl>
                                          <p:spTgt spid="114"/>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ntr" presetSubtype="0" fill="hold" grpId="0" nodeType="clickEffect">
                                  <p:stCondLst>
                                    <p:cond delay="0"/>
                                  </p:stCondLst>
                                  <p:childTnLst>
                                    <p:set>
                                      <p:cBhvr>
                                        <p:cTn id="164" dur="1" fill="hold">
                                          <p:stCondLst>
                                            <p:cond delay="0"/>
                                          </p:stCondLst>
                                        </p:cTn>
                                        <p:tgtEl>
                                          <p:spTgt spid="115"/>
                                        </p:tgtEl>
                                        <p:attrNameLst>
                                          <p:attrName>style.visibility</p:attrName>
                                        </p:attrNameLst>
                                      </p:cBhvr>
                                      <p:to>
                                        <p:strVal val="visible"/>
                                      </p:to>
                                    </p:set>
                                    <p:anim calcmode="lin" valueType="num">
                                      <p:cBhvr>
                                        <p:cTn id="165" dur="1000" fill="hold"/>
                                        <p:tgtEl>
                                          <p:spTgt spid="115"/>
                                        </p:tgtEl>
                                        <p:attrNameLst>
                                          <p:attrName>ppt_w</p:attrName>
                                        </p:attrNameLst>
                                      </p:cBhvr>
                                      <p:tavLst>
                                        <p:tav tm="0">
                                          <p:val>
                                            <p:fltVal val="0"/>
                                          </p:val>
                                        </p:tav>
                                        <p:tav tm="100000">
                                          <p:val>
                                            <p:strVal val="#ppt_w"/>
                                          </p:val>
                                        </p:tav>
                                      </p:tavLst>
                                    </p:anim>
                                    <p:anim calcmode="lin" valueType="num">
                                      <p:cBhvr>
                                        <p:cTn id="166" dur="1000" fill="hold"/>
                                        <p:tgtEl>
                                          <p:spTgt spid="115"/>
                                        </p:tgtEl>
                                        <p:attrNameLst>
                                          <p:attrName>ppt_h</p:attrName>
                                        </p:attrNameLst>
                                      </p:cBhvr>
                                      <p:tavLst>
                                        <p:tav tm="0">
                                          <p:val>
                                            <p:fltVal val="0"/>
                                          </p:val>
                                        </p:tav>
                                        <p:tav tm="100000">
                                          <p:val>
                                            <p:strVal val="#ppt_h"/>
                                          </p:val>
                                        </p:tav>
                                      </p:tavLst>
                                    </p:anim>
                                    <p:anim calcmode="lin" valueType="num">
                                      <p:cBhvr>
                                        <p:cTn id="167" dur="1000" fill="hold"/>
                                        <p:tgtEl>
                                          <p:spTgt spid="115"/>
                                        </p:tgtEl>
                                        <p:attrNameLst>
                                          <p:attrName>style.rotation</p:attrName>
                                        </p:attrNameLst>
                                      </p:cBhvr>
                                      <p:tavLst>
                                        <p:tav tm="0">
                                          <p:val>
                                            <p:fltVal val="90"/>
                                          </p:val>
                                        </p:tav>
                                        <p:tav tm="100000">
                                          <p:val>
                                            <p:fltVal val="0"/>
                                          </p:val>
                                        </p:tav>
                                      </p:tavLst>
                                    </p:anim>
                                    <p:animEffect transition="in" filter="fade">
                                      <p:cBhvr>
                                        <p:cTn id="168" dur="1000"/>
                                        <p:tgtEl>
                                          <p:spTgt spid="115"/>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0" nodeType="clickEffect">
                                  <p:stCondLst>
                                    <p:cond delay="0"/>
                                  </p:stCondLst>
                                  <p:childTnLst>
                                    <p:set>
                                      <p:cBhvr>
                                        <p:cTn id="172" dur="1" fill="hold">
                                          <p:stCondLst>
                                            <p:cond delay="0"/>
                                          </p:stCondLst>
                                        </p:cTn>
                                        <p:tgtEl>
                                          <p:spTgt spid="110"/>
                                        </p:tgtEl>
                                        <p:attrNameLst>
                                          <p:attrName>style.visibility</p:attrName>
                                        </p:attrNameLst>
                                      </p:cBhvr>
                                      <p:to>
                                        <p:strVal val="visible"/>
                                      </p:to>
                                    </p:set>
                                    <p:anim calcmode="lin" valueType="num">
                                      <p:cBhvr>
                                        <p:cTn id="173" dur="1000" fill="hold"/>
                                        <p:tgtEl>
                                          <p:spTgt spid="110"/>
                                        </p:tgtEl>
                                        <p:attrNameLst>
                                          <p:attrName>ppt_w</p:attrName>
                                        </p:attrNameLst>
                                      </p:cBhvr>
                                      <p:tavLst>
                                        <p:tav tm="0">
                                          <p:val>
                                            <p:fltVal val="0"/>
                                          </p:val>
                                        </p:tav>
                                        <p:tav tm="100000">
                                          <p:val>
                                            <p:strVal val="#ppt_w"/>
                                          </p:val>
                                        </p:tav>
                                      </p:tavLst>
                                    </p:anim>
                                    <p:anim calcmode="lin" valueType="num">
                                      <p:cBhvr>
                                        <p:cTn id="174" dur="1000" fill="hold"/>
                                        <p:tgtEl>
                                          <p:spTgt spid="110"/>
                                        </p:tgtEl>
                                        <p:attrNameLst>
                                          <p:attrName>ppt_h</p:attrName>
                                        </p:attrNameLst>
                                      </p:cBhvr>
                                      <p:tavLst>
                                        <p:tav tm="0">
                                          <p:val>
                                            <p:fltVal val="0"/>
                                          </p:val>
                                        </p:tav>
                                        <p:tav tm="100000">
                                          <p:val>
                                            <p:strVal val="#ppt_h"/>
                                          </p:val>
                                        </p:tav>
                                      </p:tavLst>
                                    </p:anim>
                                    <p:anim calcmode="lin" valueType="num">
                                      <p:cBhvr>
                                        <p:cTn id="175" dur="1000" fill="hold"/>
                                        <p:tgtEl>
                                          <p:spTgt spid="110"/>
                                        </p:tgtEl>
                                        <p:attrNameLst>
                                          <p:attrName>style.rotation</p:attrName>
                                        </p:attrNameLst>
                                      </p:cBhvr>
                                      <p:tavLst>
                                        <p:tav tm="0">
                                          <p:val>
                                            <p:fltVal val="90"/>
                                          </p:val>
                                        </p:tav>
                                        <p:tav tm="100000">
                                          <p:val>
                                            <p:fltVal val="0"/>
                                          </p:val>
                                        </p:tav>
                                      </p:tavLst>
                                    </p:anim>
                                    <p:animEffect transition="in" filter="fade">
                                      <p:cBhvr>
                                        <p:cTn id="176" dur="1000"/>
                                        <p:tgtEl>
                                          <p:spTgt spid="110"/>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0" nodeType="click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p:cTn id="181" dur="1000" fill="hold"/>
                                        <p:tgtEl>
                                          <p:spTgt spid="111"/>
                                        </p:tgtEl>
                                        <p:attrNameLst>
                                          <p:attrName>ppt_w</p:attrName>
                                        </p:attrNameLst>
                                      </p:cBhvr>
                                      <p:tavLst>
                                        <p:tav tm="0">
                                          <p:val>
                                            <p:fltVal val="0"/>
                                          </p:val>
                                        </p:tav>
                                        <p:tav tm="100000">
                                          <p:val>
                                            <p:strVal val="#ppt_w"/>
                                          </p:val>
                                        </p:tav>
                                      </p:tavLst>
                                    </p:anim>
                                    <p:anim calcmode="lin" valueType="num">
                                      <p:cBhvr>
                                        <p:cTn id="182" dur="1000" fill="hold"/>
                                        <p:tgtEl>
                                          <p:spTgt spid="111"/>
                                        </p:tgtEl>
                                        <p:attrNameLst>
                                          <p:attrName>ppt_h</p:attrName>
                                        </p:attrNameLst>
                                      </p:cBhvr>
                                      <p:tavLst>
                                        <p:tav tm="0">
                                          <p:val>
                                            <p:fltVal val="0"/>
                                          </p:val>
                                        </p:tav>
                                        <p:tav tm="100000">
                                          <p:val>
                                            <p:strVal val="#ppt_h"/>
                                          </p:val>
                                        </p:tav>
                                      </p:tavLst>
                                    </p:anim>
                                    <p:anim calcmode="lin" valueType="num">
                                      <p:cBhvr>
                                        <p:cTn id="183" dur="1000" fill="hold"/>
                                        <p:tgtEl>
                                          <p:spTgt spid="111"/>
                                        </p:tgtEl>
                                        <p:attrNameLst>
                                          <p:attrName>style.rotation</p:attrName>
                                        </p:attrNameLst>
                                      </p:cBhvr>
                                      <p:tavLst>
                                        <p:tav tm="0">
                                          <p:val>
                                            <p:fltVal val="90"/>
                                          </p:val>
                                        </p:tav>
                                        <p:tav tm="100000">
                                          <p:val>
                                            <p:fltVal val="0"/>
                                          </p:val>
                                        </p:tav>
                                      </p:tavLst>
                                    </p:anim>
                                    <p:animEffect transition="in" filter="fade">
                                      <p:cBhvr>
                                        <p:cTn id="184" dur="1000"/>
                                        <p:tgtEl>
                                          <p:spTgt spid="111"/>
                                        </p:tgtEl>
                                      </p:cBhvr>
                                    </p:animEffect>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116"/>
                                        </p:tgtEl>
                                        <p:attrNameLst>
                                          <p:attrName>style.visibility</p:attrName>
                                        </p:attrNameLst>
                                      </p:cBhvr>
                                      <p:to>
                                        <p:strVal val="visible"/>
                                      </p:to>
                                    </p:set>
                                    <p:anim calcmode="lin" valueType="num">
                                      <p:cBhvr>
                                        <p:cTn id="189" dur="1000" fill="hold"/>
                                        <p:tgtEl>
                                          <p:spTgt spid="116"/>
                                        </p:tgtEl>
                                        <p:attrNameLst>
                                          <p:attrName>ppt_w</p:attrName>
                                        </p:attrNameLst>
                                      </p:cBhvr>
                                      <p:tavLst>
                                        <p:tav tm="0">
                                          <p:val>
                                            <p:fltVal val="0"/>
                                          </p:val>
                                        </p:tav>
                                        <p:tav tm="100000">
                                          <p:val>
                                            <p:strVal val="#ppt_w"/>
                                          </p:val>
                                        </p:tav>
                                      </p:tavLst>
                                    </p:anim>
                                    <p:anim calcmode="lin" valueType="num">
                                      <p:cBhvr>
                                        <p:cTn id="190" dur="1000" fill="hold"/>
                                        <p:tgtEl>
                                          <p:spTgt spid="116"/>
                                        </p:tgtEl>
                                        <p:attrNameLst>
                                          <p:attrName>ppt_h</p:attrName>
                                        </p:attrNameLst>
                                      </p:cBhvr>
                                      <p:tavLst>
                                        <p:tav tm="0">
                                          <p:val>
                                            <p:fltVal val="0"/>
                                          </p:val>
                                        </p:tav>
                                        <p:tav tm="100000">
                                          <p:val>
                                            <p:strVal val="#ppt_h"/>
                                          </p:val>
                                        </p:tav>
                                      </p:tavLst>
                                    </p:anim>
                                    <p:anim calcmode="lin" valueType="num">
                                      <p:cBhvr>
                                        <p:cTn id="191" dur="1000" fill="hold"/>
                                        <p:tgtEl>
                                          <p:spTgt spid="116"/>
                                        </p:tgtEl>
                                        <p:attrNameLst>
                                          <p:attrName>style.rotation</p:attrName>
                                        </p:attrNameLst>
                                      </p:cBhvr>
                                      <p:tavLst>
                                        <p:tav tm="0">
                                          <p:val>
                                            <p:fltVal val="90"/>
                                          </p:val>
                                        </p:tav>
                                        <p:tav tm="100000">
                                          <p:val>
                                            <p:fltVal val="0"/>
                                          </p:val>
                                        </p:tav>
                                      </p:tavLst>
                                    </p:anim>
                                    <p:animEffect transition="in" filter="fade">
                                      <p:cBhvr>
                                        <p:cTn id="192" dur="1000"/>
                                        <p:tgtEl>
                                          <p:spTgt spid="116"/>
                                        </p:tgtEl>
                                      </p:cBhvr>
                                    </p:animEffect>
                                  </p:childTnLst>
                                </p:cTn>
                              </p:par>
                            </p:childTnLst>
                          </p:cTn>
                        </p:par>
                      </p:childTnLst>
                    </p:cTn>
                  </p:par>
                  <p:par>
                    <p:cTn id="193" fill="hold">
                      <p:stCondLst>
                        <p:cond delay="indefinite"/>
                      </p:stCondLst>
                      <p:childTnLst>
                        <p:par>
                          <p:cTn id="194" fill="hold">
                            <p:stCondLst>
                              <p:cond delay="0"/>
                            </p:stCondLst>
                            <p:childTnLst>
                              <p:par>
                                <p:cTn id="195" presetID="31" presetClass="entr" presetSubtype="0" fill="hold" grpId="0" nodeType="clickEffect">
                                  <p:stCondLst>
                                    <p:cond delay="0"/>
                                  </p:stCondLst>
                                  <p:childTnLst>
                                    <p:set>
                                      <p:cBhvr>
                                        <p:cTn id="196" dur="1" fill="hold">
                                          <p:stCondLst>
                                            <p:cond delay="0"/>
                                          </p:stCondLst>
                                        </p:cTn>
                                        <p:tgtEl>
                                          <p:spTgt spid="144"/>
                                        </p:tgtEl>
                                        <p:attrNameLst>
                                          <p:attrName>style.visibility</p:attrName>
                                        </p:attrNameLst>
                                      </p:cBhvr>
                                      <p:to>
                                        <p:strVal val="visible"/>
                                      </p:to>
                                    </p:set>
                                    <p:anim calcmode="lin" valueType="num">
                                      <p:cBhvr>
                                        <p:cTn id="197" dur="1000" fill="hold"/>
                                        <p:tgtEl>
                                          <p:spTgt spid="144"/>
                                        </p:tgtEl>
                                        <p:attrNameLst>
                                          <p:attrName>ppt_w</p:attrName>
                                        </p:attrNameLst>
                                      </p:cBhvr>
                                      <p:tavLst>
                                        <p:tav tm="0">
                                          <p:val>
                                            <p:fltVal val="0"/>
                                          </p:val>
                                        </p:tav>
                                        <p:tav tm="100000">
                                          <p:val>
                                            <p:strVal val="#ppt_w"/>
                                          </p:val>
                                        </p:tav>
                                      </p:tavLst>
                                    </p:anim>
                                    <p:anim calcmode="lin" valueType="num">
                                      <p:cBhvr>
                                        <p:cTn id="198" dur="1000" fill="hold"/>
                                        <p:tgtEl>
                                          <p:spTgt spid="144"/>
                                        </p:tgtEl>
                                        <p:attrNameLst>
                                          <p:attrName>ppt_h</p:attrName>
                                        </p:attrNameLst>
                                      </p:cBhvr>
                                      <p:tavLst>
                                        <p:tav tm="0">
                                          <p:val>
                                            <p:fltVal val="0"/>
                                          </p:val>
                                        </p:tav>
                                        <p:tav tm="100000">
                                          <p:val>
                                            <p:strVal val="#ppt_h"/>
                                          </p:val>
                                        </p:tav>
                                      </p:tavLst>
                                    </p:anim>
                                    <p:anim calcmode="lin" valueType="num">
                                      <p:cBhvr>
                                        <p:cTn id="199" dur="1000" fill="hold"/>
                                        <p:tgtEl>
                                          <p:spTgt spid="144"/>
                                        </p:tgtEl>
                                        <p:attrNameLst>
                                          <p:attrName>style.rotation</p:attrName>
                                        </p:attrNameLst>
                                      </p:cBhvr>
                                      <p:tavLst>
                                        <p:tav tm="0">
                                          <p:val>
                                            <p:fltVal val="90"/>
                                          </p:val>
                                        </p:tav>
                                        <p:tav tm="100000">
                                          <p:val>
                                            <p:fltVal val="0"/>
                                          </p:val>
                                        </p:tav>
                                      </p:tavLst>
                                    </p:anim>
                                    <p:animEffect transition="in" filter="fade">
                                      <p:cBhvr>
                                        <p:cTn id="200" dur="1000"/>
                                        <p:tgtEl>
                                          <p:spTgt spid="144"/>
                                        </p:tgtEl>
                                      </p:cBhvr>
                                    </p:animEffect>
                                  </p:childTnLst>
                                </p:cTn>
                              </p:par>
                            </p:childTnLst>
                          </p:cTn>
                        </p:par>
                      </p:childTnLst>
                    </p:cTn>
                  </p:par>
                  <p:par>
                    <p:cTn id="201" fill="hold">
                      <p:stCondLst>
                        <p:cond delay="indefinite"/>
                      </p:stCondLst>
                      <p:childTnLst>
                        <p:par>
                          <p:cTn id="202" fill="hold">
                            <p:stCondLst>
                              <p:cond delay="0"/>
                            </p:stCondLst>
                            <p:childTnLst>
                              <p:par>
                                <p:cTn id="203" presetID="53" presetClass="entr" presetSubtype="16" fill="hold" grpId="0" nodeType="clickEffect">
                                  <p:stCondLst>
                                    <p:cond delay="0"/>
                                  </p:stCondLst>
                                  <p:childTnLst>
                                    <p:set>
                                      <p:cBhvr>
                                        <p:cTn id="204" dur="1" fill="hold">
                                          <p:stCondLst>
                                            <p:cond delay="0"/>
                                          </p:stCondLst>
                                        </p:cTn>
                                        <p:tgtEl>
                                          <p:spTgt spid="147"/>
                                        </p:tgtEl>
                                        <p:attrNameLst>
                                          <p:attrName>style.visibility</p:attrName>
                                        </p:attrNameLst>
                                      </p:cBhvr>
                                      <p:to>
                                        <p:strVal val="visible"/>
                                      </p:to>
                                    </p:set>
                                    <p:anim calcmode="lin" valueType="num">
                                      <p:cBhvr>
                                        <p:cTn id="205" dur="500" fill="hold"/>
                                        <p:tgtEl>
                                          <p:spTgt spid="147"/>
                                        </p:tgtEl>
                                        <p:attrNameLst>
                                          <p:attrName>ppt_w</p:attrName>
                                        </p:attrNameLst>
                                      </p:cBhvr>
                                      <p:tavLst>
                                        <p:tav tm="0">
                                          <p:val>
                                            <p:fltVal val="0"/>
                                          </p:val>
                                        </p:tav>
                                        <p:tav tm="100000">
                                          <p:val>
                                            <p:strVal val="#ppt_w"/>
                                          </p:val>
                                        </p:tav>
                                      </p:tavLst>
                                    </p:anim>
                                    <p:anim calcmode="lin" valueType="num">
                                      <p:cBhvr>
                                        <p:cTn id="206" dur="500" fill="hold"/>
                                        <p:tgtEl>
                                          <p:spTgt spid="147"/>
                                        </p:tgtEl>
                                        <p:attrNameLst>
                                          <p:attrName>ppt_h</p:attrName>
                                        </p:attrNameLst>
                                      </p:cBhvr>
                                      <p:tavLst>
                                        <p:tav tm="0">
                                          <p:val>
                                            <p:fltVal val="0"/>
                                          </p:val>
                                        </p:tav>
                                        <p:tav tm="100000">
                                          <p:val>
                                            <p:strVal val="#ppt_h"/>
                                          </p:val>
                                        </p:tav>
                                      </p:tavLst>
                                    </p:anim>
                                    <p:animEffect transition="in" filter="fade">
                                      <p:cBhvr>
                                        <p:cTn id="20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3" grpId="0" animBg="1"/>
      <p:bldP spid="134" grpId="0" animBg="1"/>
      <p:bldP spid="135" grpId="0" animBg="1"/>
      <p:bldP spid="144" grpId="0" animBg="1"/>
      <p:bldP spid="109" grpId="0" animBg="1"/>
      <p:bldP spid="132" grpId="0" animBg="1"/>
      <p:bldP spid="113" grpId="0" animBg="1"/>
      <p:bldP spid="114" grpId="0" animBg="1"/>
      <p:bldP spid="115" grpId="0" animBg="1"/>
      <p:bldP spid="110" grpId="0" animBg="1"/>
      <p:bldP spid="111" grpId="0" animBg="1"/>
      <p:bldP spid="116" grpId="0" animBg="1"/>
      <p:bldP spid="7" grpId="0" animBg="1"/>
      <p:bldP spid="1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9"/>
            <a:ext cx="11103864" cy="4665662"/>
          </a:xfrm>
        </p:spPr>
        <p:txBody>
          <a:bodyPr>
            <a:normAutofit/>
          </a:bodyPr>
          <a:lstStyle/>
          <a:p>
            <a:r>
              <a:rPr lang="en-US" dirty="0"/>
              <a:t>Funded by NCI </a:t>
            </a:r>
            <a:r>
              <a:rPr lang="en-US" dirty="0" smtClean="0"/>
              <a:t>SEER and managed by NAACCR</a:t>
            </a:r>
          </a:p>
          <a:p>
            <a:r>
              <a:rPr lang="en-US" dirty="0" smtClean="0"/>
              <a:t>Designed </a:t>
            </a:r>
            <a:r>
              <a:rPr lang="en-US" dirty="0"/>
              <a:t>to </a:t>
            </a:r>
            <a:r>
              <a:rPr lang="en-US" dirty="0" smtClean="0"/>
              <a:t>facilitate minimal risk linkage studies </a:t>
            </a:r>
          </a:p>
          <a:p>
            <a:pPr lvl="1"/>
            <a:r>
              <a:rPr lang="en-US" dirty="0" smtClean="0"/>
              <a:t>One-stop-shop for linkage application, file exchange, and match counts</a:t>
            </a:r>
          </a:p>
          <a:p>
            <a:pPr lvl="1"/>
            <a:r>
              <a:rPr lang="en-US" dirty="0" smtClean="0"/>
              <a:t>Streamlined process to apply for and track registry/IRB requests for release of individual-level data</a:t>
            </a:r>
          </a:p>
          <a:p>
            <a:r>
              <a:rPr lang="en-US" dirty="0" smtClean="0"/>
              <a:t>Minimize </a:t>
            </a:r>
            <a:r>
              <a:rPr lang="en-US" dirty="0" smtClean="0"/>
              <a:t>burden and cost to researchers and registries/IRBs</a:t>
            </a:r>
          </a:p>
          <a:p>
            <a:r>
              <a:rPr lang="en-US" dirty="0" smtClean="0"/>
              <a:t>Increase ease of access and timely use of high quality and complete registry data</a:t>
            </a:r>
          </a:p>
          <a:p>
            <a:pPr lvl="2"/>
            <a:endParaRPr lang="en-US" dirty="0"/>
          </a:p>
        </p:txBody>
      </p:sp>
      <p:sp>
        <p:nvSpPr>
          <p:cNvPr id="3" name="Title 2"/>
          <p:cNvSpPr>
            <a:spLocks noGrp="1"/>
          </p:cNvSpPr>
          <p:nvPr>
            <p:ph type="title"/>
          </p:nvPr>
        </p:nvSpPr>
        <p:spPr/>
        <p:txBody>
          <a:bodyPr>
            <a:normAutofit/>
          </a:bodyPr>
          <a:lstStyle/>
          <a:p>
            <a:r>
              <a:rPr lang="en-US" dirty="0" smtClean="0"/>
              <a:t>Virtual </a:t>
            </a:r>
            <a:r>
              <a:rPr lang="en-US" dirty="0"/>
              <a:t>Pooled </a:t>
            </a:r>
            <a:r>
              <a:rPr lang="en-US" dirty="0" smtClean="0"/>
              <a:t>Registry</a:t>
            </a:r>
            <a:endParaRPr lang="en-US" dirty="0"/>
          </a:p>
        </p:txBody>
      </p:sp>
    </p:spTree>
    <p:extLst>
      <p:ext uri="{BB962C8B-B14F-4D97-AF65-F5344CB8AC3E}">
        <p14:creationId xmlns:p14="http://schemas.microsoft.com/office/powerpoint/2010/main" val="334061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1002108" cy="4783853"/>
          </a:xfrm>
        </p:spPr>
        <p:txBody>
          <a:bodyPr>
            <a:normAutofit/>
          </a:bodyPr>
          <a:lstStyle/>
          <a:p>
            <a:pPr lvl="0">
              <a:spcBef>
                <a:spcPts val="1800"/>
              </a:spcBef>
              <a:buClr>
                <a:srgbClr val="D15A3E">
                  <a:lumMod val="75000"/>
                </a:srgbClr>
              </a:buClr>
              <a:buFont typeface="Arial" pitchFamily="34" charset="0"/>
              <a:buChar char="▪"/>
            </a:pPr>
            <a:r>
              <a:rPr lang="en-US" dirty="0" smtClean="0">
                <a:solidFill>
                  <a:srgbClr val="2D2E2D"/>
                </a:solidFill>
                <a:latin typeface="Arial"/>
              </a:rPr>
              <a:t>Secure, online system to support linkages</a:t>
            </a:r>
          </a:p>
          <a:p>
            <a:pPr lvl="0">
              <a:spcBef>
                <a:spcPts val="1800"/>
              </a:spcBef>
              <a:buClr>
                <a:srgbClr val="D15A3E">
                  <a:lumMod val="75000"/>
                </a:srgbClr>
              </a:buClr>
              <a:buFont typeface="Arial" pitchFamily="34" charset="0"/>
              <a:buChar char="▪"/>
            </a:pPr>
            <a:r>
              <a:rPr lang="en-US" dirty="0" smtClean="0">
                <a:solidFill>
                  <a:srgbClr val="2D2E2D"/>
                </a:solidFill>
                <a:latin typeface="Arial"/>
              </a:rPr>
              <a:t>Developed by IMS, Inc.</a:t>
            </a:r>
          </a:p>
          <a:p>
            <a:pPr lvl="0">
              <a:spcBef>
                <a:spcPts val="1800"/>
              </a:spcBef>
              <a:buClr>
                <a:srgbClr val="D15A3E">
                  <a:lumMod val="75000"/>
                </a:srgbClr>
              </a:buClr>
              <a:buFont typeface="Arial" pitchFamily="34" charset="0"/>
              <a:buChar char="▪"/>
            </a:pPr>
            <a:r>
              <a:rPr lang="en-US" dirty="0" smtClean="0">
                <a:solidFill>
                  <a:srgbClr val="2D2E2D"/>
                </a:solidFill>
                <a:latin typeface="Arial"/>
              </a:rPr>
              <a:t>Linkage process and system development in two phases:</a:t>
            </a:r>
          </a:p>
          <a:p>
            <a:pPr lvl="1">
              <a:spcBef>
                <a:spcPts val="1800"/>
              </a:spcBef>
              <a:buClr>
                <a:srgbClr val="D15A3E">
                  <a:lumMod val="75000"/>
                </a:srgbClr>
              </a:buClr>
              <a:buFont typeface="Arial" pitchFamily="34" charset="0"/>
              <a:buChar char="▪"/>
            </a:pPr>
            <a:r>
              <a:rPr lang="en-US" dirty="0" smtClean="0">
                <a:solidFill>
                  <a:srgbClr val="2D2E2D"/>
                </a:solidFill>
                <a:latin typeface="Arial"/>
              </a:rPr>
              <a:t>Phase </a:t>
            </a:r>
            <a:r>
              <a:rPr lang="en-US" dirty="0">
                <a:solidFill>
                  <a:srgbClr val="2D2E2D"/>
                </a:solidFill>
                <a:latin typeface="Arial"/>
              </a:rPr>
              <a:t>I: </a:t>
            </a:r>
            <a:r>
              <a:rPr lang="en-US" dirty="0" smtClean="0">
                <a:solidFill>
                  <a:srgbClr val="2D2E2D"/>
                </a:solidFill>
                <a:latin typeface="Arial"/>
              </a:rPr>
              <a:t>Initial linkage and provision of match </a:t>
            </a:r>
            <a:r>
              <a:rPr lang="en-US" dirty="0">
                <a:solidFill>
                  <a:srgbClr val="2D2E2D"/>
                </a:solidFill>
                <a:latin typeface="Arial"/>
              </a:rPr>
              <a:t>counts by registry</a:t>
            </a:r>
          </a:p>
          <a:p>
            <a:pPr lvl="1">
              <a:spcBef>
                <a:spcPts val="1800"/>
              </a:spcBef>
              <a:buClr>
                <a:srgbClr val="D15A3E">
                  <a:lumMod val="75000"/>
                </a:srgbClr>
              </a:buClr>
              <a:buFont typeface="Arial" pitchFamily="34" charset="0"/>
              <a:buChar char="▪"/>
            </a:pPr>
            <a:r>
              <a:rPr lang="en-US" dirty="0">
                <a:solidFill>
                  <a:srgbClr val="2D2E2D"/>
                </a:solidFill>
                <a:latin typeface="Arial"/>
              </a:rPr>
              <a:t>Phase II: Streamlined application </a:t>
            </a:r>
            <a:r>
              <a:rPr lang="en-US" dirty="0" smtClean="0">
                <a:solidFill>
                  <a:srgbClr val="2D2E2D"/>
                </a:solidFill>
                <a:latin typeface="Arial"/>
              </a:rPr>
              <a:t>process and tracking of requests </a:t>
            </a:r>
            <a:r>
              <a:rPr lang="en-US" dirty="0">
                <a:solidFill>
                  <a:srgbClr val="2D2E2D"/>
                </a:solidFill>
                <a:latin typeface="Arial"/>
              </a:rPr>
              <a:t>for release of </a:t>
            </a:r>
            <a:r>
              <a:rPr lang="en-US" dirty="0" smtClean="0">
                <a:solidFill>
                  <a:srgbClr val="2D2E2D"/>
                </a:solidFill>
                <a:latin typeface="Arial"/>
              </a:rPr>
              <a:t>individual-level </a:t>
            </a:r>
            <a:r>
              <a:rPr lang="en-US" dirty="0">
                <a:solidFill>
                  <a:srgbClr val="2D2E2D"/>
                </a:solidFill>
                <a:latin typeface="Arial"/>
              </a:rPr>
              <a:t>data on matched cases</a:t>
            </a:r>
          </a:p>
          <a:p>
            <a:pPr lvl="2"/>
            <a:endParaRPr lang="en-US" dirty="0"/>
          </a:p>
        </p:txBody>
      </p:sp>
      <p:sp>
        <p:nvSpPr>
          <p:cNvPr id="3" name="Title 2"/>
          <p:cNvSpPr>
            <a:spLocks noGrp="1"/>
          </p:cNvSpPr>
          <p:nvPr>
            <p:ph type="title"/>
          </p:nvPr>
        </p:nvSpPr>
        <p:spPr/>
        <p:txBody>
          <a:bodyPr>
            <a:normAutofit fontScale="90000"/>
          </a:bodyPr>
          <a:lstStyle/>
          <a:p>
            <a:r>
              <a:rPr lang="en-US" dirty="0" smtClean="0"/>
              <a:t>Virtual </a:t>
            </a:r>
            <a:r>
              <a:rPr lang="en-US" dirty="0"/>
              <a:t>Pooled </a:t>
            </a:r>
            <a:r>
              <a:rPr lang="en-US" dirty="0" smtClean="0"/>
              <a:t>Registry Cancer Linkage </a:t>
            </a:r>
            <a:r>
              <a:rPr lang="en-US" dirty="0" smtClean="0"/>
              <a:t>System (VPR-CLS)</a:t>
            </a:r>
            <a:endParaRPr lang="en-US" dirty="0"/>
          </a:p>
        </p:txBody>
      </p:sp>
    </p:spTree>
    <p:extLst>
      <p:ext uri="{BB962C8B-B14F-4D97-AF65-F5344CB8AC3E}">
        <p14:creationId xmlns:p14="http://schemas.microsoft.com/office/powerpoint/2010/main" val="10865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25000"/>
          </a:schemeClr>
        </a:solidFill>
        <a:effectLst/>
      </p:bgPr>
    </p:bg>
    <p:spTree>
      <p:nvGrpSpPr>
        <p:cNvPr id="1" name=""/>
        <p:cNvGrpSpPr/>
        <p:nvPr/>
      </p:nvGrpSpPr>
      <p:grpSpPr>
        <a:xfrm>
          <a:off x="0" y="0"/>
          <a:ext cx="0" cy="0"/>
          <a:chOff x="0" y="0"/>
          <a:chExt cx="0" cy="0"/>
        </a:xfrm>
      </p:grpSpPr>
      <p:sp>
        <p:nvSpPr>
          <p:cNvPr id="5" name="Smiley Face 4"/>
          <p:cNvSpPr/>
          <p:nvPr/>
        </p:nvSpPr>
        <p:spPr>
          <a:xfrm>
            <a:off x="2312895" y="343181"/>
            <a:ext cx="914400" cy="914400"/>
          </a:xfrm>
          <a:prstGeom prst="smileyFace">
            <a:avLst/>
          </a:prstGeom>
          <a:solidFill>
            <a:srgbClr val="00B0F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161468" y="1880545"/>
            <a:ext cx="3630705" cy="1717675"/>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b="1" dirty="0" smtClean="0">
                <a:solidFill>
                  <a:srgbClr val="181274"/>
                </a:solidFill>
              </a:rPr>
              <a:t>Phase I VPR-CLS Process:</a:t>
            </a:r>
          </a:p>
          <a:p>
            <a:pPr marL="285750" indent="-285750">
              <a:buFontTx/>
              <a:buChar char="-"/>
            </a:pPr>
            <a:r>
              <a:rPr lang="en-US" dirty="0" smtClean="0"/>
              <a:t>Phase I application</a:t>
            </a:r>
          </a:p>
          <a:p>
            <a:pPr marL="285750" indent="-285750">
              <a:buFontTx/>
              <a:buChar char="-"/>
            </a:pPr>
            <a:r>
              <a:rPr lang="en-US" dirty="0" smtClean="0"/>
              <a:t>Single study file</a:t>
            </a:r>
          </a:p>
          <a:p>
            <a:pPr marL="285750" indent="-285750">
              <a:buFontTx/>
              <a:buChar char="-"/>
            </a:pPr>
            <a:r>
              <a:rPr lang="en-US" dirty="0" smtClean="0"/>
              <a:t>Single linkage </a:t>
            </a:r>
            <a:r>
              <a:rPr lang="en-US" dirty="0" smtClean="0"/>
              <a:t>software and standard configuration</a:t>
            </a:r>
          </a:p>
          <a:p>
            <a:pPr marL="285750" indent="-285750">
              <a:buFontTx/>
              <a:buChar char="-"/>
            </a:pPr>
            <a:r>
              <a:rPr lang="en-US" dirty="0" smtClean="0"/>
              <a:t>Aggregate match counts</a:t>
            </a:r>
          </a:p>
          <a:p>
            <a:pPr marL="285750" indent="-285750">
              <a:buFontTx/>
              <a:buChar char="-"/>
            </a:pPr>
            <a:endParaRPr lang="en-US" dirty="0"/>
          </a:p>
        </p:txBody>
      </p:sp>
      <p:sp>
        <p:nvSpPr>
          <p:cNvPr id="9" name="Rectangle 8"/>
          <p:cNvSpPr/>
          <p:nvPr/>
        </p:nvSpPr>
        <p:spPr>
          <a:xfrm>
            <a:off x="7041777" y="605105"/>
            <a:ext cx="4863353" cy="2993115"/>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b="1" dirty="0" smtClean="0">
                <a:solidFill>
                  <a:srgbClr val="181274"/>
                </a:solidFill>
              </a:rPr>
              <a:t>Phase II VPR-CLS Process:</a:t>
            </a:r>
          </a:p>
          <a:p>
            <a:pPr marL="285750" indent="-285750">
              <a:buFontTx/>
              <a:buChar char="-"/>
            </a:pPr>
            <a:r>
              <a:rPr lang="en-US" dirty="0" smtClean="0"/>
              <a:t>Streamlined application process for individual-level data on matches using:</a:t>
            </a:r>
          </a:p>
          <a:p>
            <a:endParaRPr lang="en-US" sz="900" dirty="0" smtClean="0"/>
          </a:p>
          <a:p>
            <a:r>
              <a:rPr lang="en-US" dirty="0" smtClean="0"/>
              <a:t>    1.) </a:t>
            </a:r>
            <a:r>
              <a:rPr lang="en-US" dirty="0" err="1" smtClean="0"/>
              <a:t>Templated</a:t>
            </a:r>
            <a:r>
              <a:rPr lang="en-US" dirty="0" smtClean="0"/>
              <a:t> IRB/Registry Application </a:t>
            </a:r>
          </a:p>
          <a:p>
            <a:r>
              <a:rPr lang="en-US" dirty="0" smtClean="0"/>
              <a:t>                 OR</a:t>
            </a:r>
            <a:endParaRPr lang="en-US" dirty="0"/>
          </a:p>
          <a:p>
            <a:r>
              <a:rPr lang="en-US" dirty="0" smtClean="0"/>
              <a:t>     2.) Central IRB Review</a:t>
            </a:r>
          </a:p>
          <a:p>
            <a:endParaRPr lang="en-US" dirty="0" smtClean="0"/>
          </a:p>
          <a:p>
            <a:pPr marL="285750" indent="-285750">
              <a:buFontTx/>
              <a:buChar char="-"/>
            </a:pPr>
            <a:r>
              <a:rPr lang="en-US" dirty="0" smtClean="0"/>
              <a:t>System to monitor status of registry/IRB request, due dates, and requirements</a:t>
            </a:r>
          </a:p>
        </p:txBody>
      </p:sp>
      <p:sp>
        <p:nvSpPr>
          <p:cNvPr id="10" name="Rectangle 9"/>
          <p:cNvSpPr/>
          <p:nvPr/>
        </p:nvSpPr>
        <p:spPr>
          <a:xfrm>
            <a:off x="1703295" y="44375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a:t>
            </a:r>
            <a:endParaRPr lang="en-US" sz="1400" dirty="0"/>
          </a:p>
        </p:txBody>
      </p:sp>
      <p:sp>
        <p:nvSpPr>
          <p:cNvPr id="28" name="Rectangle 27"/>
          <p:cNvSpPr/>
          <p:nvPr/>
        </p:nvSpPr>
        <p:spPr>
          <a:xfrm>
            <a:off x="1855695" y="45899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2</a:t>
            </a:r>
            <a:endParaRPr lang="en-US" sz="1400" dirty="0"/>
          </a:p>
        </p:txBody>
      </p:sp>
      <p:sp>
        <p:nvSpPr>
          <p:cNvPr id="29" name="Rectangle 28"/>
          <p:cNvSpPr/>
          <p:nvPr/>
        </p:nvSpPr>
        <p:spPr>
          <a:xfrm>
            <a:off x="2008095" y="47423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3</a:t>
            </a:r>
            <a:endParaRPr lang="en-US" sz="1400" dirty="0"/>
          </a:p>
        </p:txBody>
      </p:sp>
      <p:sp>
        <p:nvSpPr>
          <p:cNvPr id="30" name="Rectangle 29"/>
          <p:cNvSpPr/>
          <p:nvPr/>
        </p:nvSpPr>
        <p:spPr>
          <a:xfrm>
            <a:off x="2160495" y="48947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4</a:t>
            </a:r>
            <a:endParaRPr lang="en-US" sz="1400" dirty="0"/>
          </a:p>
        </p:txBody>
      </p:sp>
      <p:sp>
        <p:nvSpPr>
          <p:cNvPr id="31" name="Rectangle 30"/>
          <p:cNvSpPr/>
          <p:nvPr/>
        </p:nvSpPr>
        <p:spPr>
          <a:xfrm>
            <a:off x="2312895" y="50471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5</a:t>
            </a:r>
            <a:endParaRPr lang="en-US" sz="1400" dirty="0"/>
          </a:p>
        </p:txBody>
      </p:sp>
      <p:sp>
        <p:nvSpPr>
          <p:cNvPr id="32" name="Rectangle 31"/>
          <p:cNvSpPr/>
          <p:nvPr/>
        </p:nvSpPr>
        <p:spPr>
          <a:xfrm>
            <a:off x="2465295" y="51995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6</a:t>
            </a:r>
            <a:endParaRPr lang="en-US" sz="1400" dirty="0"/>
          </a:p>
        </p:txBody>
      </p:sp>
      <p:sp>
        <p:nvSpPr>
          <p:cNvPr id="33" name="Rectangle 32"/>
          <p:cNvSpPr/>
          <p:nvPr/>
        </p:nvSpPr>
        <p:spPr>
          <a:xfrm>
            <a:off x="2617695" y="53519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7</a:t>
            </a:r>
            <a:endParaRPr lang="en-US" sz="1400" dirty="0"/>
          </a:p>
        </p:txBody>
      </p:sp>
      <p:sp>
        <p:nvSpPr>
          <p:cNvPr id="34" name="Rectangle 33"/>
          <p:cNvSpPr/>
          <p:nvPr/>
        </p:nvSpPr>
        <p:spPr>
          <a:xfrm>
            <a:off x="2770095" y="55043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8</a:t>
            </a:r>
            <a:endParaRPr lang="en-US" sz="1400" dirty="0"/>
          </a:p>
        </p:txBody>
      </p:sp>
      <p:sp>
        <p:nvSpPr>
          <p:cNvPr id="35" name="Rectangle 34"/>
          <p:cNvSpPr/>
          <p:nvPr/>
        </p:nvSpPr>
        <p:spPr>
          <a:xfrm>
            <a:off x="2922495" y="5656729"/>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9</a:t>
            </a:r>
            <a:endParaRPr lang="en-US" sz="1400" dirty="0"/>
          </a:p>
        </p:txBody>
      </p:sp>
      <p:sp>
        <p:nvSpPr>
          <p:cNvPr id="36" name="Rectangle 35"/>
          <p:cNvSpPr/>
          <p:nvPr/>
        </p:nvSpPr>
        <p:spPr>
          <a:xfrm>
            <a:off x="4217895" y="43983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10</a:t>
            </a:r>
            <a:endParaRPr lang="en-US" sz="1400" dirty="0"/>
          </a:p>
        </p:txBody>
      </p:sp>
      <p:sp>
        <p:nvSpPr>
          <p:cNvPr id="37" name="Rectangle 36"/>
          <p:cNvSpPr/>
          <p:nvPr/>
        </p:nvSpPr>
        <p:spPr>
          <a:xfrm>
            <a:off x="4370295" y="45507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11</a:t>
            </a:r>
            <a:endParaRPr lang="en-US" sz="1400" dirty="0"/>
          </a:p>
        </p:txBody>
      </p:sp>
      <p:sp>
        <p:nvSpPr>
          <p:cNvPr id="38" name="Rectangle 37"/>
          <p:cNvSpPr/>
          <p:nvPr/>
        </p:nvSpPr>
        <p:spPr>
          <a:xfrm>
            <a:off x="4522695" y="47031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12</a:t>
            </a:r>
            <a:endParaRPr lang="en-US" sz="1400" dirty="0"/>
          </a:p>
        </p:txBody>
      </p:sp>
      <p:sp>
        <p:nvSpPr>
          <p:cNvPr id="39" name="Rectangle 38"/>
          <p:cNvSpPr/>
          <p:nvPr/>
        </p:nvSpPr>
        <p:spPr>
          <a:xfrm>
            <a:off x="4675095" y="48555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13</a:t>
            </a:r>
            <a:endParaRPr lang="en-US" sz="1400" dirty="0"/>
          </a:p>
        </p:txBody>
      </p:sp>
      <p:sp>
        <p:nvSpPr>
          <p:cNvPr id="40" name="Rectangle 39"/>
          <p:cNvSpPr/>
          <p:nvPr/>
        </p:nvSpPr>
        <p:spPr>
          <a:xfrm>
            <a:off x="4827495" y="50079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14</a:t>
            </a:r>
            <a:endParaRPr lang="en-US" sz="1400" dirty="0"/>
          </a:p>
        </p:txBody>
      </p:sp>
      <p:sp>
        <p:nvSpPr>
          <p:cNvPr id="41" name="Rectangle 40"/>
          <p:cNvSpPr/>
          <p:nvPr/>
        </p:nvSpPr>
        <p:spPr>
          <a:xfrm>
            <a:off x="4979895" y="51603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15</a:t>
            </a:r>
            <a:endParaRPr lang="en-US" sz="1400" dirty="0"/>
          </a:p>
        </p:txBody>
      </p:sp>
      <p:sp>
        <p:nvSpPr>
          <p:cNvPr id="42" name="Rectangle 41"/>
          <p:cNvSpPr/>
          <p:nvPr/>
        </p:nvSpPr>
        <p:spPr>
          <a:xfrm>
            <a:off x="5132295" y="53127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16</a:t>
            </a:r>
            <a:endParaRPr lang="en-US" sz="1400" dirty="0"/>
          </a:p>
        </p:txBody>
      </p:sp>
      <p:sp>
        <p:nvSpPr>
          <p:cNvPr id="43" name="Rectangle 42"/>
          <p:cNvSpPr/>
          <p:nvPr/>
        </p:nvSpPr>
        <p:spPr>
          <a:xfrm>
            <a:off x="5284695" y="54651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17</a:t>
            </a:r>
            <a:endParaRPr lang="en-US" sz="1400" dirty="0"/>
          </a:p>
        </p:txBody>
      </p:sp>
      <p:sp>
        <p:nvSpPr>
          <p:cNvPr id="44" name="Rectangle 43"/>
          <p:cNvSpPr/>
          <p:nvPr/>
        </p:nvSpPr>
        <p:spPr>
          <a:xfrm>
            <a:off x="5437095" y="5617505"/>
            <a:ext cx="636494" cy="73959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State 18</a:t>
            </a:r>
            <a:endParaRPr lang="en-US" sz="1400" dirty="0"/>
          </a:p>
        </p:txBody>
      </p:sp>
      <p:cxnSp>
        <p:nvCxnSpPr>
          <p:cNvPr id="46" name="Straight Arrow Connector 45"/>
          <p:cNvCxnSpPr/>
          <p:nvPr/>
        </p:nvCxnSpPr>
        <p:spPr>
          <a:xfrm>
            <a:off x="2008095" y="3711388"/>
            <a:ext cx="0" cy="648545"/>
          </a:xfrm>
          <a:prstGeom prst="straightConnector1">
            <a:avLst/>
          </a:prstGeom>
          <a:ln w="2857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370295" y="3655911"/>
            <a:ext cx="1" cy="666194"/>
          </a:xfrm>
          <a:prstGeom prst="straightConnector1">
            <a:avLst/>
          </a:prstGeom>
          <a:ln w="2857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5006790" y="2401138"/>
            <a:ext cx="1855692" cy="1140745"/>
          </a:xfrm>
          <a:prstGeom prst="rightArrow">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States Selected</a:t>
            </a:r>
            <a:endParaRPr lang="en-US" sz="1600" dirty="0"/>
          </a:p>
        </p:txBody>
      </p:sp>
      <p:sp>
        <p:nvSpPr>
          <p:cNvPr id="49" name="Left Arrow 48"/>
          <p:cNvSpPr/>
          <p:nvPr/>
        </p:nvSpPr>
        <p:spPr>
          <a:xfrm>
            <a:off x="3784788" y="406876"/>
            <a:ext cx="2999814" cy="1161222"/>
          </a:xfrm>
          <a:prstGeom prst="leftArrow">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Individual-level data on matched cases</a:t>
            </a:r>
            <a:endParaRPr lang="en-US" dirty="0"/>
          </a:p>
        </p:txBody>
      </p:sp>
      <p:sp>
        <p:nvSpPr>
          <p:cNvPr id="50" name="Rounded Rectangle 49"/>
          <p:cNvSpPr/>
          <p:nvPr/>
        </p:nvSpPr>
        <p:spPr>
          <a:xfrm>
            <a:off x="1161468" y="4333973"/>
            <a:ext cx="5163669" cy="2138082"/>
          </a:xfrm>
          <a:prstGeom prst="roundRect">
            <a:avLst/>
          </a:prstGeom>
          <a:solidFill>
            <a:schemeClr val="accent3">
              <a:lumMod val="20000"/>
              <a:lumOff val="80000"/>
              <a:alpha val="27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rgbClr val="002060"/>
                </a:solidFill>
              </a:rPr>
              <a:t>Linkage performed behind each registry’s firewall within 2 ½ weeks using an annual registry linkage file</a:t>
            </a:r>
            <a:endParaRPr lang="en-US" sz="2000" b="1" dirty="0">
              <a:solidFill>
                <a:srgbClr val="002060"/>
              </a:solidFill>
            </a:endParaRPr>
          </a:p>
        </p:txBody>
      </p:sp>
      <p:sp>
        <p:nvSpPr>
          <p:cNvPr id="56" name="Down Arrow 55"/>
          <p:cNvSpPr/>
          <p:nvPr/>
        </p:nvSpPr>
        <p:spPr>
          <a:xfrm>
            <a:off x="2500796" y="1296379"/>
            <a:ext cx="484632" cy="540129"/>
          </a:xfrm>
          <a:prstGeom prst="downArrow">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Box 1"/>
          <p:cNvSpPr txBox="1"/>
          <p:nvPr/>
        </p:nvSpPr>
        <p:spPr>
          <a:xfrm>
            <a:off x="6862482" y="4091354"/>
            <a:ext cx="2799146" cy="400110"/>
          </a:xfrm>
          <a:prstGeom prst="rect">
            <a:avLst/>
          </a:prstGeom>
          <a:noFill/>
          <a:ln>
            <a:solidFill>
              <a:schemeClr val="tx1"/>
            </a:solidFill>
          </a:ln>
        </p:spPr>
        <p:txBody>
          <a:bodyPr wrap="square" rtlCol="0">
            <a:spAutoFit/>
          </a:bodyPr>
          <a:lstStyle/>
          <a:p>
            <a:r>
              <a:rPr lang="en-US" sz="2000" b="1" dirty="0" smtClean="0">
                <a:solidFill>
                  <a:srgbClr val="FF0000"/>
                </a:solidFill>
              </a:rPr>
              <a:t>Registry VPR Liaisons</a:t>
            </a:r>
            <a:endParaRPr lang="en-US" sz="2000" b="1" dirty="0">
              <a:solidFill>
                <a:srgbClr val="FF00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842" y="4705778"/>
            <a:ext cx="1426426" cy="190190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533" y="3823516"/>
            <a:ext cx="1672083" cy="2063977"/>
          </a:xfrm>
          <a:prstGeom prst="rect">
            <a:avLst/>
          </a:prstGeom>
        </p:spPr>
      </p:pic>
    </p:spTree>
    <p:extLst>
      <p:ext uri="{BB962C8B-B14F-4D97-AF65-F5344CB8AC3E}">
        <p14:creationId xmlns:p14="http://schemas.microsoft.com/office/powerpoint/2010/main" val="6732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0-#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8" grpId="0" animBg="1"/>
      <p:bldP spid="49" grpId="0" animBg="1"/>
      <p:bldP spid="50" grpId="0" animBg="1"/>
      <p:bldP spid="5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25728"/>
            <a:ext cx="10515600" cy="4351338"/>
          </a:xfrm>
        </p:spPr>
        <p:txBody>
          <a:bodyPr>
            <a:normAutofit/>
          </a:bodyPr>
          <a:lstStyle/>
          <a:p>
            <a:r>
              <a:rPr lang="en-US" dirty="0" smtClean="0"/>
              <a:t>Initial pilot linkages:</a:t>
            </a:r>
          </a:p>
          <a:p>
            <a:pPr lvl="1"/>
            <a:r>
              <a:rPr lang="en-US" dirty="0" smtClean="0"/>
              <a:t>ATSTR’s </a:t>
            </a:r>
            <a:r>
              <a:rPr lang="en-US" dirty="0" smtClean="0"/>
              <a:t>Camp Lejeune Incidence Study</a:t>
            </a:r>
          </a:p>
          <a:p>
            <a:pPr lvl="1"/>
            <a:r>
              <a:rPr lang="en-US" dirty="0" smtClean="0"/>
              <a:t>NCI’s </a:t>
            </a:r>
            <a:r>
              <a:rPr lang="en-US" dirty="0" smtClean="0"/>
              <a:t>US Radiologic Technologists Study</a:t>
            </a:r>
          </a:p>
          <a:p>
            <a:r>
              <a:rPr lang="en-US" dirty="0" smtClean="0"/>
              <a:t>Utilized Big Match software to </a:t>
            </a:r>
            <a:r>
              <a:rPr lang="en-US" dirty="0" smtClean="0"/>
              <a:t>test feasibility of standard linkage with </a:t>
            </a:r>
            <a:r>
              <a:rPr lang="en-US" dirty="0" smtClean="0"/>
              <a:t>45 registries</a:t>
            </a:r>
          </a:p>
          <a:p>
            <a:r>
              <a:rPr lang="en-US" dirty="0" smtClean="0"/>
              <a:t>Linkage was feasible, but software didn’t meet VPR needs</a:t>
            </a:r>
          </a:p>
          <a:p>
            <a:r>
              <a:rPr lang="en-US" dirty="0" smtClean="0"/>
              <a:t>Prompted </a:t>
            </a:r>
            <a:r>
              <a:rPr lang="en-US" dirty="0" smtClean="0"/>
              <a:t>creation of </a:t>
            </a:r>
            <a:r>
              <a:rPr lang="en-US" dirty="0" smtClean="0"/>
              <a:t>Match*Pro</a:t>
            </a:r>
            <a:endParaRPr lang="en-US" dirty="0" smtClean="0"/>
          </a:p>
        </p:txBody>
      </p:sp>
      <p:sp>
        <p:nvSpPr>
          <p:cNvPr id="3" name="Title 2"/>
          <p:cNvSpPr>
            <a:spLocks noGrp="1"/>
          </p:cNvSpPr>
          <p:nvPr>
            <p:ph type="title"/>
          </p:nvPr>
        </p:nvSpPr>
        <p:spPr/>
        <p:txBody>
          <a:bodyPr>
            <a:normAutofit fontScale="90000"/>
          </a:bodyPr>
          <a:lstStyle/>
          <a:p>
            <a:r>
              <a:rPr lang="en-US" dirty="0" smtClean="0"/>
              <a:t>Pilot Linkages Before Online VPR-CLS Established</a:t>
            </a:r>
            <a:br>
              <a:rPr lang="en-US" dirty="0" smtClean="0"/>
            </a:br>
            <a:r>
              <a:rPr lang="en-US" dirty="0" smtClean="0"/>
              <a:t> </a:t>
            </a:r>
            <a:endParaRPr lang="en-US" dirty="0"/>
          </a:p>
        </p:txBody>
      </p:sp>
    </p:spTree>
    <p:extLst>
      <p:ext uri="{BB962C8B-B14F-4D97-AF65-F5344CB8AC3E}">
        <p14:creationId xmlns:p14="http://schemas.microsoft.com/office/powerpoint/2010/main" val="371510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581501"/>
              </p:ext>
            </p:extLst>
          </p:nvPr>
        </p:nvGraphicFramePr>
        <p:xfrm>
          <a:off x="838200" y="1091203"/>
          <a:ext cx="11086320" cy="5251459"/>
        </p:xfrm>
        <a:graphic>
          <a:graphicData uri="http://schemas.openxmlformats.org/drawingml/2006/table">
            <a:tbl>
              <a:tblPr firstRow="1" bandRow="1">
                <a:tableStyleId>{5C22544A-7EE6-4342-B048-85BDC9FD1C3A}</a:tableStyleId>
              </a:tblPr>
              <a:tblGrid>
                <a:gridCol w="1849015">
                  <a:extLst>
                    <a:ext uri="{9D8B030D-6E8A-4147-A177-3AD203B41FA5}">
                      <a16:colId xmlns="" xmlns:a16="http://schemas.microsoft.com/office/drawing/2014/main" val="2942880243"/>
                    </a:ext>
                  </a:extLst>
                </a:gridCol>
                <a:gridCol w="1996752">
                  <a:extLst>
                    <a:ext uri="{9D8B030D-6E8A-4147-A177-3AD203B41FA5}">
                      <a16:colId xmlns="" xmlns:a16="http://schemas.microsoft.com/office/drawing/2014/main" val="3567952277"/>
                    </a:ext>
                  </a:extLst>
                </a:gridCol>
                <a:gridCol w="1959429">
                  <a:extLst>
                    <a:ext uri="{9D8B030D-6E8A-4147-A177-3AD203B41FA5}">
                      <a16:colId xmlns="" xmlns:a16="http://schemas.microsoft.com/office/drawing/2014/main" val="767820272"/>
                    </a:ext>
                  </a:extLst>
                </a:gridCol>
                <a:gridCol w="1940767">
                  <a:extLst>
                    <a:ext uri="{9D8B030D-6E8A-4147-A177-3AD203B41FA5}">
                      <a16:colId xmlns="" xmlns:a16="http://schemas.microsoft.com/office/drawing/2014/main" val="721983614"/>
                    </a:ext>
                  </a:extLst>
                </a:gridCol>
                <a:gridCol w="1268963">
                  <a:extLst>
                    <a:ext uri="{9D8B030D-6E8A-4147-A177-3AD203B41FA5}">
                      <a16:colId xmlns="" xmlns:a16="http://schemas.microsoft.com/office/drawing/2014/main" val="2567706589"/>
                    </a:ext>
                  </a:extLst>
                </a:gridCol>
                <a:gridCol w="895738">
                  <a:extLst>
                    <a:ext uri="{9D8B030D-6E8A-4147-A177-3AD203B41FA5}">
                      <a16:colId xmlns="" xmlns:a16="http://schemas.microsoft.com/office/drawing/2014/main" val="883200082"/>
                    </a:ext>
                  </a:extLst>
                </a:gridCol>
                <a:gridCol w="1175656">
                  <a:extLst>
                    <a:ext uri="{9D8B030D-6E8A-4147-A177-3AD203B41FA5}">
                      <a16:colId xmlns="" xmlns:a16="http://schemas.microsoft.com/office/drawing/2014/main" val="3983758628"/>
                    </a:ext>
                  </a:extLst>
                </a:gridCol>
              </a:tblGrid>
              <a:tr h="770899">
                <a:tc>
                  <a:txBody>
                    <a:bodyPr/>
                    <a:lstStyle/>
                    <a:p>
                      <a:r>
                        <a:rPr lang="en-US" sz="2000" dirty="0" smtClean="0">
                          <a:solidFill>
                            <a:schemeClr val="accent5">
                              <a:lumMod val="50000"/>
                            </a:schemeClr>
                          </a:solidFill>
                        </a:rPr>
                        <a:t>PHASE I</a:t>
                      </a:r>
                      <a:r>
                        <a:rPr lang="en-US" sz="2000" baseline="0" dirty="0" smtClean="0">
                          <a:solidFill>
                            <a:schemeClr val="accent5">
                              <a:lumMod val="50000"/>
                            </a:schemeClr>
                          </a:solidFill>
                        </a:rPr>
                        <a:t> ACTIVITIES</a:t>
                      </a:r>
                      <a:endParaRPr lang="en-US" sz="2000" dirty="0">
                        <a:solidFill>
                          <a:schemeClr val="accent5">
                            <a:lumMod val="50000"/>
                          </a:schemeClr>
                        </a:solidFill>
                      </a:endParaRPr>
                    </a:p>
                  </a:txBody>
                  <a:tcPr/>
                </a:tc>
                <a:tc>
                  <a:txBody>
                    <a:bodyPr/>
                    <a:lstStyle/>
                    <a:p>
                      <a:pPr algn="ctr"/>
                      <a:r>
                        <a:rPr lang="en-US" dirty="0" smtClean="0"/>
                        <a:t>Childhood Cancer Survivor</a:t>
                      </a:r>
                      <a:endParaRPr lang="en-US" dirty="0"/>
                    </a:p>
                  </a:txBody>
                  <a:tcPr/>
                </a:tc>
                <a:tc>
                  <a:txBody>
                    <a:bodyPr/>
                    <a:lstStyle/>
                    <a:p>
                      <a:pPr algn="ctr"/>
                      <a:r>
                        <a:rPr lang="en-US" dirty="0" smtClean="0"/>
                        <a:t>Cohort</a:t>
                      </a:r>
                      <a:r>
                        <a:rPr lang="en-US" baseline="0" dirty="0" smtClean="0"/>
                        <a:t> Cancer </a:t>
                      </a:r>
                      <a:r>
                        <a:rPr lang="en-US" baseline="0" dirty="0" err="1" smtClean="0"/>
                        <a:t>Reg</a:t>
                      </a:r>
                      <a:r>
                        <a:rPr lang="en-US" baseline="0" dirty="0" smtClean="0"/>
                        <a:t> Follow-Up</a:t>
                      </a:r>
                      <a:endParaRPr lang="en-US" dirty="0"/>
                    </a:p>
                  </a:txBody>
                  <a:tcPr/>
                </a:tc>
                <a:tc>
                  <a:txBody>
                    <a:bodyPr/>
                    <a:lstStyle/>
                    <a:p>
                      <a:pPr algn="ctr"/>
                      <a:r>
                        <a:rPr lang="en-US" dirty="0" smtClean="0"/>
                        <a:t>Transplant Cancer Match</a:t>
                      </a:r>
                      <a:endParaRPr lang="en-US" dirty="0"/>
                    </a:p>
                  </a:txBody>
                  <a:tcPr/>
                </a:tc>
                <a:tc>
                  <a:txBody>
                    <a:bodyPr/>
                    <a:lstStyle/>
                    <a:p>
                      <a:pPr algn="ctr"/>
                      <a:r>
                        <a:rPr lang="en-US" dirty="0" smtClean="0"/>
                        <a:t>Lead Exp.</a:t>
                      </a:r>
                      <a:r>
                        <a:rPr lang="en-US" baseline="0" dirty="0" smtClean="0"/>
                        <a:t> </a:t>
                      </a:r>
                      <a:r>
                        <a:rPr lang="en-US" dirty="0" smtClean="0"/>
                        <a:t>Study</a:t>
                      </a:r>
                      <a:endParaRPr lang="en-US" dirty="0"/>
                    </a:p>
                  </a:txBody>
                  <a:tcPr/>
                </a:tc>
                <a:tc>
                  <a:txBody>
                    <a:bodyPr/>
                    <a:lstStyle/>
                    <a:p>
                      <a:pPr algn="ctr"/>
                      <a:r>
                        <a:rPr lang="en-US" dirty="0" smtClean="0"/>
                        <a:t>Sister Study</a:t>
                      </a:r>
                      <a:endParaRPr lang="en-US" dirty="0"/>
                    </a:p>
                  </a:txBody>
                  <a:tcPr/>
                </a:tc>
                <a:tc>
                  <a:txBody>
                    <a:bodyPr/>
                    <a:lstStyle/>
                    <a:p>
                      <a:pPr algn="ctr"/>
                      <a:r>
                        <a:rPr lang="en-US" dirty="0" smtClean="0"/>
                        <a:t>H.S. and Beyond</a:t>
                      </a:r>
                      <a:endParaRPr lang="en-US" dirty="0"/>
                    </a:p>
                  </a:txBody>
                  <a:tcPr/>
                </a:tc>
                <a:extLst>
                  <a:ext uri="{0D108BD9-81ED-4DB2-BD59-A6C34878D82A}">
                    <a16:rowId xmlns="" xmlns:a16="http://schemas.microsoft.com/office/drawing/2014/main" val="4059175085"/>
                  </a:ext>
                </a:extLst>
              </a:tr>
              <a:tr h="558595">
                <a:tc>
                  <a:txBody>
                    <a:bodyPr/>
                    <a:lstStyle/>
                    <a:p>
                      <a:r>
                        <a:rPr lang="en-US" dirty="0" smtClean="0"/>
                        <a:t>Institutional IRB</a:t>
                      </a:r>
                      <a:r>
                        <a:rPr lang="en-US" baseline="0" dirty="0" smtClean="0"/>
                        <a:t> approval</a:t>
                      </a:r>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960111917"/>
                  </a:ext>
                </a:extLst>
              </a:tr>
              <a:tr h="558595">
                <a:tc>
                  <a:txBody>
                    <a:bodyPr/>
                    <a:lstStyle/>
                    <a:p>
                      <a:r>
                        <a:rPr lang="en-US" dirty="0" smtClean="0"/>
                        <a:t>Submit Phase</a:t>
                      </a:r>
                      <a:r>
                        <a:rPr lang="en-US" baseline="0" dirty="0" smtClean="0"/>
                        <a:t> I </a:t>
                      </a:r>
                      <a:r>
                        <a:rPr lang="en-US" dirty="0" smtClean="0"/>
                        <a:t>Application</a:t>
                      </a:r>
                      <a:endParaRPr lang="en-US"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2471970245"/>
                  </a:ext>
                </a:extLst>
              </a:tr>
              <a:tr h="558595">
                <a:tc>
                  <a:txBody>
                    <a:bodyPr/>
                    <a:lstStyle/>
                    <a:p>
                      <a:r>
                        <a:rPr lang="en-US" dirty="0" smtClean="0"/>
                        <a:t>Upload Study</a:t>
                      </a:r>
                      <a:r>
                        <a:rPr lang="en-US" baseline="0" dirty="0" smtClean="0"/>
                        <a:t> Linkage File</a:t>
                      </a:r>
                      <a:endParaRPr lang="en-US"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28493598"/>
                  </a:ext>
                </a:extLst>
              </a:tr>
              <a:tr h="558595">
                <a:tc>
                  <a:txBody>
                    <a:bodyPr/>
                    <a:lstStyle/>
                    <a:p>
                      <a:r>
                        <a:rPr lang="en-US" dirty="0" smtClean="0"/>
                        <a:t>IMS File Review and </a:t>
                      </a:r>
                      <a:r>
                        <a:rPr lang="en-US" dirty="0" err="1" smtClean="0"/>
                        <a:t>Config</a:t>
                      </a:r>
                      <a:endParaRPr lang="en-US" dirty="0" smtClean="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endParaRPr lang="en-US" sz="200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535900295"/>
                  </a:ext>
                </a:extLst>
              </a:tr>
              <a:tr h="558595">
                <a:tc>
                  <a:txBody>
                    <a:bodyPr/>
                    <a:lstStyle/>
                    <a:p>
                      <a:r>
                        <a:rPr lang="en-US" dirty="0" smtClean="0"/>
                        <a:t>Pre-test Linkages</a:t>
                      </a:r>
                      <a:endParaRPr lang="en-US"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In process</a:t>
                      </a:r>
                      <a:endParaRPr lang="en-US" sz="2000" dirty="0"/>
                    </a:p>
                  </a:txBody>
                  <a:tcPr/>
                </a:tc>
                <a:tc>
                  <a:txBody>
                    <a:bodyPr/>
                    <a:lstStyle/>
                    <a:p>
                      <a:pPr algn="ctr"/>
                      <a:endParaRPr lang="en-US" sz="200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985464209"/>
                  </a:ext>
                </a:extLst>
              </a:tr>
              <a:tr h="558595">
                <a:tc>
                  <a:txBody>
                    <a:bodyPr/>
                    <a:lstStyle/>
                    <a:p>
                      <a:r>
                        <a:rPr lang="en-US" dirty="0" smtClean="0"/>
                        <a:t>All</a:t>
                      </a:r>
                      <a:r>
                        <a:rPr lang="en-US" baseline="0" dirty="0" smtClean="0"/>
                        <a:t> Registry Linkages</a:t>
                      </a:r>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595394042"/>
                  </a:ext>
                </a:extLst>
              </a:tr>
              <a:tr h="558595">
                <a:tc>
                  <a:txBody>
                    <a:bodyPr/>
                    <a:lstStyle/>
                    <a:p>
                      <a:r>
                        <a:rPr lang="en-US" dirty="0" smtClean="0"/>
                        <a:t>Match Count</a:t>
                      </a:r>
                      <a:r>
                        <a:rPr lang="en-US" baseline="0" dirty="0" smtClean="0"/>
                        <a:t> Reports</a:t>
                      </a:r>
                      <a:endParaRPr lang="en-US" dirty="0"/>
                    </a:p>
                  </a:txBody>
                  <a:tcPr/>
                </a:tc>
                <a:tc>
                  <a:txBody>
                    <a:bodyPr/>
                    <a:lstStyle/>
                    <a:p>
                      <a:pPr algn="ctr"/>
                      <a:r>
                        <a:rPr lang="en-US" sz="2000" dirty="0" smtClean="0"/>
                        <a:t>X</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146366514"/>
                  </a:ext>
                </a:extLst>
              </a:tr>
            </a:tbl>
          </a:graphicData>
        </a:graphic>
      </p:graphicFrame>
      <p:sp>
        <p:nvSpPr>
          <p:cNvPr id="3" name="Title 2"/>
          <p:cNvSpPr>
            <a:spLocks noGrp="1"/>
          </p:cNvSpPr>
          <p:nvPr>
            <p:ph type="title"/>
          </p:nvPr>
        </p:nvSpPr>
        <p:spPr>
          <a:xfrm>
            <a:off x="838200" y="0"/>
            <a:ext cx="10515600" cy="1224157"/>
          </a:xfrm>
        </p:spPr>
        <p:txBody>
          <a:bodyPr>
            <a:normAutofit fontScale="90000"/>
          </a:bodyPr>
          <a:lstStyle/>
          <a:p>
            <a:r>
              <a:rPr lang="en-US" dirty="0" smtClean="0"/>
              <a:t>Pilot Linkages with 38 Registries Using VPR-CLS</a:t>
            </a:r>
            <a:endParaRPr lang="en-US" dirty="0"/>
          </a:p>
        </p:txBody>
      </p:sp>
      <p:sp>
        <p:nvSpPr>
          <p:cNvPr id="6" name="Oval 5"/>
          <p:cNvSpPr/>
          <p:nvPr/>
        </p:nvSpPr>
        <p:spPr>
          <a:xfrm>
            <a:off x="2587871" y="1049269"/>
            <a:ext cx="2159976" cy="842022"/>
          </a:xfrm>
          <a:prstGeom prst="ellipse">
            <a:avLst/>
          </a:prstGeom>
          <a:no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6576646" y="1049268"/>
            <a:ext cx="2057394" cy="842023"/>
          </a:xfrm>
          <a:prstGeom prst="ellipse">
            <a:avLst/>
          </a:prstGeom>
          <a:no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8440615" y="5785963"/>
            <a:ext cx="3587260" cy="461665"/>
          </a:xfrm>
          <a:prstGeom prst="rect">
            <a:avLst/>
          </a:prstGeom>
          <a:solidFill>
            <a:srgbClr val="F3D5CF"/>
          </a:solidFill>
          <a:ln>
            <a:solidFill>
              <a:schemeClr val="tx1"/>
            </a:solidFill>
          </a:ln>
        </p:spPr>
        <p:txBody>
          <a:bodyPr wrap="square" rtlCol="0">
            <a:spAutoFit/>
          </a:bodyPr>
          <a:lstStyle/>
          <a:p>
            <a:r>
              <a:rPr lang="en-US" sz="2400" b="1" dirty="0" smtClean="0">
                <a:ln>
                  <a:solidFill>
                    <a:schemeClr val="accent1">
                      <a:lumMod val="20000"/>
                      <a:lumOff val="80000"/>
                    </a:schemeClr>
                  </a:solidFill>
                </a:ln>
                <a:solidFill>
                  <a:srgbClr val="FF0000"/>
                </a:solidFill>
              </a:rPr>
              <a:t>PHASE II PILOT TESTING</a:t>
            </a:r>
          </a:p>
        </p:txBody>
      </p:sp>
      <p:cxnSp>
        <p:nvCxnSpPr>
          <p:cNvPr id="10" name="Straight Arrow Connector 9"/>
          <p:cNvCxnSpPr>
            <a:stCxn id="6" idx="4"/>
            <a:endCxn id="8" idx="0"/>
          </p:cNvCxnSpPr>
          <p:nvPr/>
        </p:nvCxnSpPr>
        <p:spPr>
          <a:xfrm>
            <a:off x="3667859" y="1891291"/>
            <a:ext cx="6566386" cy="38946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4"/>
            <a:endCxn id="8" idx="0"/>
          </p:cNvCxnSpPr>
          <p:nvPr/>
        </p:nvCxnSpPr>
        <p:spPr>
          <a:xfrm>
            <a:off x="7605343" y="1891291"/>
            <a:ext cx="2628902" cy="3894672"/>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1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48882"/>
            <a:ext cx="10787743" cy="4807468"/>
          </a:xfrm>
        </p:spPr>
        <p:txBody>
          <a:bodyPr>
            <a:normAutofit/>
          </a:bodyPr>
          <a:lstStyle/>
          <a:p>
            <a:r>
              <a:rPr lang="en-US" dirty="0" smtClean="0"/>
              <a:t>Cohort of 36K childhood cancer survivors</a:t>
            </a:r>
            <a:endParaRPr lang="en-US" dirty="0" smtClean="0">
              <a:solidFill>
                <a:srgbClr val="FF0000"/>
              </a:solidFill>
            </a:endParaRPr>
          </a:p>
          <a:p>
            <a:pPr lvl="1"/>
            <a:r>
              <a:rPr lang="en-US" dirty="0" smtClean="0"/>
              <a:t>First or only primary diagnosed or treated from 1970-1999</a:t>
            </a:r>
          </a:p>
          <a:p>
            <a:pPr lvl="1"/>
            <a:r>
              <a:rPr lang="en-US" dirty="0" smtClean="0"/>
              <a:t>Survived 5+ years from date of diagnosis</a:t>
            </a:r>
          </a:p>
          <a:p>
            <a:pPr lvl="1"/>
            <a:r>
              <a:rPr lang="en-US" dirty="0" smtClean="0"/>
              <a:t>Self report and medical record validation of subsequent neoplasms </a:t>
            </a:r>
          </a:p>
          <a:p>
            <a:r>
              <a:rPr lang="en-US" dirty="0" smtClean="0"/>
              <a:t>Linked with 34 registries (74.5% of U.S. population) </a:t>
            </a:r>
            <a:endParaRPr lang="en-US" dirty="0"/>
          </a:p>
          <a:p>
            <a:r>
              <a:rPr lang="en-US" dirty="0" smtClean="0"/>
              <a:t>21 </a:t>
            </a:r>
            <a:r>
              <a:rPr lang="en-US" dirty="0" smtClean="0"/>
              <a:t>registries voluntarily performed manual review </a:t>
            </a:r>
          </a:p>
          <a:p>
            <a:pPr lvl="1"/>
            <a:r>
              <a:rPr lang="en-US" dirty="0" smtClean="0"/>
              <a:t>75.6% sensitivity overall</a:t>
            </a:r>
          </a:p>
          <a:p>
            <a:pPr lvl="1"/>
            <a:r>
              <a:rPr lang="en-US" dirty="0"/>
              <a:t>6 false positives </a:t>
            </a:r>
            <a:r>
              <a:rPr lang="en-US" dirty="0" smtClean="0"/>
              <a:t>(0.12% of matches reviewed)</a:t>
            </a:r>
            <a:endParaRPr lang="en-US" dirty="0"/>
          </a:p>
          <a:p>
            <a:pPr lvl="1"/>
            <a:endParaRPr lang="en-US" dirty="0" smtClean="0">
              <a:solidFill>
                <a:srgbClr val="FF0000"/>
              </a:solidFill>
            </a:endParaRPr>
          </a:p>
        </p:txBody>
      </p:sp>
      <p:sp>
        <p:nvSpPr>
          <p:cNvPr id="3" name="Title 2"/>
          <p:cNvSpPr>
            <a:spLocks noGrp="1"/>
          </p:cNvSpPr>
          <p:nvPr>
            <p:ph type="title"/>
          </p:nvPr>
        </p:nvSpPr>
        <p:spPr/>
        <p:txBody>
          <a:bodyPr>
            <a:normAutofit/>
          </a:bodyPr>
          <a:lstStyle/>
          <a:p>
            <a:r>
              <a:rPr lang="en-US" dirty="0" smtClean="0"/>
              <a:t>Test #1: Childhood Cancer Survivor Study</a:t>
            </a:r>
            <a:endParaRPr lang="en-US" dirty="0"/>
          </a:p>
        </p:txBody>
      </p:sp>
    </p:spTree>
    <p:extLst>
      <p:ext uri="{BB962C8B-B14F-4D97-AF65-F5344CB8AC3E}">
        <p14:creationId xmlns:p14="http://schemas.microsoft.com/office/powerpoint/2010/main" val="2746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6054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TS103460540</Template>
  <TotalTime>0</TotalTime>
  <Words>2889</Words>
  <Application>Microsoft Office PowerPoint</Application>
  <PresentationFormat>Widescreen</PresentationFormat>
  <Paragraphs>294</Paragraphs>
  <Slides>18</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Andalus</vt:lpstr>
      <vt:lpstr>Arial</vt:lpstr>
      <vt:lpstr>Calibri</vt:lpstr>
      <vt:lpstr>Century Gothic</vt:lpstr>
      <vt:lpstr>Corbel</vt:lpstr>
      <vt:lpstr>Times New Roman</vt:lpstr>
      <vt:lpstr>Wingdings</vt:lpstr>
      <vt:lpstr>TS103460540</vt:lpstr>
      <vt:lpstr> Virtual Pooled Registry Cancer Linkage System (VPR-CLS) Pilot Testing and Next Steps</vt:lpstr>
      <vt:lpstr>Background: The Need and Limitations</vt:lpstr>
      <vt:lpstr>PowerPoint Presentation</vt:lpstr>
      <vt:lpstr>Virtual Pooled Registry</vt:lpstr>
      <vt:lpstr>Virtual Pooled Registry Cancer Linkage System (VPR-CLS)</vt:lpstr>
      <vt:lpstr>PowerPoint Presentation</vt:lpstr>
      <vt:lpstr>Pilot Linkages Before Online VPR-CLS Established  </vt:lpstr>
      <vt:lpstr>Pilot Linkages with 38 Registries Using VPR-CLS</vt:lpstr>
      <vt:lpstr>Test #1: Childhood Cancer Survivor Study</vt:lpstr>
      <vt:lpstr>Test 1: Match Count Results</vt:lpstr>
      <vt:lpstr>Test 2: Cohort Cancer Registry Follow Up Study</vt:lpstr>
      <vt:lpstr>Test 2: Pre-Test Linkage</vt:lpstr>
      <vt:lpstr>Test 2: Match*Pro Performance </vt:lpstr>
      <vt:lpstr>Test 2: Anticipated Study Benefit of VPR Linkage </vt:lpstr>
      <vt:lpstr>Test 2: Anticipated Study Benefit of VPR Linkage </vt:lpstr>
      <vt:lpstr>VPR-CLS Summary</vt:lpstr>
      <vt:lpstr>Questions?</vt:lpstr>
      <vt:lpstr>Additional Pilot Linkages for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2013-04-18T16:34:55Z</dcterms:created>
  <dcterms:modified xsi:type="dcterms:W3CDTF">2019-06-12T06:17:50Z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