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8" r:id="rId1"/>
  </p:sldMasterIdLst>
  <p:notesMasterIdLst>
    <p:notesMasterId r:id="rId49"/>
  </p:notesMasterIdLst>
  <p:handoutMasterIdLst>
    <p:handoutMasterId r:id="rId50"/>
  </p:handoutMasterIdLst>
  <p:sldIdLst>
    <p:sldId id="257" r:id="rId2"/>
    <p:sldId id="777" r:id="rId3"/>
    <p:sldId id="327" r:id="rId4"/>
    <p:sldId id="307" r:id="rId5"/>
    <p:sldId id="780" r:id="rId6"/>
    <p:sldId id="781" r:id="rId7"/>
    <p:sldId id="321" r:id="rId8"/>
    <p:sldId id="325" r:id="rId9"/>
    <p:sldId id="346" r:id="rId10"/>
    <p:sldId id="782" r:id="rId11"/>
    <p:sldId id="301" r:id="rId12"/>
    <p:sldId id="302" r:id="rId13"/>
    <p:sldId id="308" r:id="rId14"/>
    <p:sldId id="305" r:id="rId15"/>
    <p:sldId id="306" r:id="rId16"/>
    <p:sldId id="309" r:id="rId17"/>
    <p:sldId id="314" r:id="rId18"/>
    <p:sldId id="313" r:id="rId19"/>
    <p:sldId id="317" r:id="rId20"/>
    <p:sldId id="303" r:id="rId21"/>
    <p:sldId id="300" r:id="rId22"/>
    <p:sldId id="798" r:id="rId23"/>
    <p:sldId id="331" r:id="rId24"/>
    <p:sldId id="316" r:id="rId25"/>
    <p:sldId id="784" r:id="rId26"/>
    <p:sldId id="785" r:id="rId27"/>
    <p:sldId id="783" r:id="rId28"/>
    <p:sldId id="774" r:id="rId29"/>
    <p:sldId id="792" r:id="rId30"/>
    <p:sldId id="788" r:id="rId31"/>
    <p:sldId id="790" r:id="rId32"/>
    <p:sldId id="789" r:id="rId33"/>
    <p:sldId id="791" r:id="rId34"/>
    <p:sldId id="304" r:id="rId35"/>
    <p:sldId id="343" r:id="rId36"/>
    <p:sldId id="793" r:id="rId37"/>
    <p:sldId id="298" r:id="rId38"/>
    <p:sldId id="787" r:id="rId39"/>
    <p:sldId id="794" r:id="rId40"/>
    <p:sldId id="329" r:id="rId41"/>
    <p:sldId id="338" r:id="rId42"/>
    <p:sldId id="775" r:id="rId43"/>
    <p:sldId id="786" r:id="rId44"/>
    <p:sldId id="332" r:id="rId45"/>
    <p:sldId id="795" r:id="rId46"/>
    <p:sldId id="797" r:id="rId47"/>
    <p:sldId id="796" r:id="rId48"/>
  </p:sldIdLst>
  <p:sldSz cx="9144000" cy="5143500" type="screen16x9"/>
  <p:notesSz cx="7315200" cy="9601200"/>
  <p:embeddedFontLst>
    <p:embeddedFont>
      <p:font typeface="MS PGothic" panose="020B0600070205080204" pitchFamily="34" charset="-128"/>
      <p:regular r:id="rId51"/>
    </p:embeddedFont>
    <p:embeddedFont>
      <p:font typeface="Cambria Math" panose="02040503050406030204" pitchFamily="18" charset="0"/>
      <p:regular r:id="rId52"/>
    </p:embeddedFont>
    <p:embeddedFont>
      <p:font typeface="Myriad Web Pro" panose="020B0604020202020204" charset="0"/>
      <p:regular r:id="rId53"/>
      <p:bold r:id="rId54"/>
      <p:italic r:id="rId55"/>
    </p:embeddedFont>
    <p:embeddedFont>
      <p:font typeface="Calibri" panose="020F0502020204030204" pitchFamily="34" charset="0"/>
      <p:regular r:id="rId56"/>
      <p:bold r:id="rId57"/>
      <p:italic r:id="rId58"/>
      <p:boldItalic r:id="rId59"/>
    </p:embeddedFont>
  </p:embeddedFontLst>
  <p:defaultTex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p:defaultTextStyle>
  <p:extLst>
    <p:ext uri="{EFAFB233-063F-42B5-8137-9DF3F51BA10A}">
      <p15:sldGuideLst xmlns:p15="http://schemas.microsoft.com/office/powerpoint/2012/main">
        <p15:guide id="1" orient="horz" pos="1644"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0507"/>
    <a:srgbClr val="F9F9F9"/>
    <a:srgbClr val="005DAB"/>
    <a:srgbClr val="00213D"/>
    <a:srgbClr val="437FF1"/>
    <a:srgbClr val="004C44"/>
    <a:srgbClr val="0096D6"/>
    <a:srgbClr val="B45340"/>
    <a:srgbClr val="9A4E9E"/>
    <a:srgbClr val="0088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27" autoAdjust="0"/>
    <p:restoredTop sz="70516" autoAdjust="0"/>
  </p:normalViewPr>
  <p:slideViewPr>
    <p:cSldViewPr snapToGrid="0">
      <p:cViewPr>
        <p:scale>
          <a:sx n="81" d="100"/>
          <a:sy n="81" d="100"/>
        </p:scale>
        <p:origin x="1459" y="0"/>
      </p:cViewPr>
      <p:guideLst>
        <p:guide orient="horz" pos="1644"/>
        <p:guide pos="288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20" d="100"/>
        <a:sy n="120" d="100"/>
      </p:scale>
      <p:origin x="0" y="0"/>
    </p:cViewPr>
  </p:sorterViewPr>
  <p:notesViewPr>
    <p:cSldViewPr snapToGrid="0" showGuides="1">
      <p:cViewPr varScale="1">
        <p:scale>
          <a:sx n="97" d="100"/>
          <a:sy n="97" d="100"/>
        </p:scale>
        <p:origin x="2340"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font" Target="fonts/font5.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7.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dc.gov\private\M335\nra5\00%20EIS\00%20Projects\CDRI_Cancer_Survival\Data\lolipop_fil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tockChart>
        <c:ser>
          <c:idx val="0"/>
          <c:order val="0"/>
          <c:tx>
            <c:strRef>
              <c:f>Sheet1!$B$1</c:f>
              <c:strCache>
                <c:ptCount val="1"/>
                <c:pt idx="0">
                  <c:v>High</c:v>
                </c:pt>
              </c:strCache>
            </c:strRef>
          </c:tx>
          <c:spPr>
            <a:ln w="28575" cap="rnd">
              <a:noFill/>
              <a:round/>
            </a:ln>
            <a:effectLst/>
          </c:spPr>
          <c:marker>
            <c:symbol val="none"/>
          </c:marker>
          <c:cat>
            <c:strRef>
              <c:f>Sheet1!$A$2:$A$5</c:f>
              <c:strCache>
                <c:ptCount val="4"/>
                <c:pt idx="0">
                  <c:v>2005–2011</c:v>
                </c:pt>
                <c:pt idx="1">
                  <c:v>2006–2012</c:v>
                </c:pt>
                <c:pt idx="2">
                  <c:v>2007–2013</c:v>
                </c:pt>
                <c:pt idx="3">
                  <c:v>2008–2014</c:v>
                </c:pt>
              </c:strCache>
            </c:strRef>
          </c:cat>
          <c:val>
            <c:numRef>
              <c:f>Sheet1!$B$2:$B$5</c:f>
              <c:numCache>
                <c:formatCode>0.00000</c:formatCode>
                <c:ptCount val="4"/>
                <c:pt idx="0">
                  <c:v>63.5</c:v>
                </c:pt>
                <c:pt idx="1">
                  <c:v>63.8</c:v>
                </c:pt>
                <c:pt idx="2">
                  <c:v>64.099999999999994</c:v>
                </c:pt>
                <c:pt idx="3">
                  <c:v>64.2</c:v>
                </c:pt>
              </c:numCache>
            </c:numRef>
          </c:val>
          <c:smooth val="0"/>
          <c:extLst>
            <c:ext xmlns:c16="http://schemas.microsoft.com/office/drawing/2014/chart" uri="{C3380CC4-5D6E-409C-BE32-E72D297353CC}">
              <c16:uniqueId val="{00000000-D7BD-4D3A-B204-69AD791848EC}"/>
            </c:ext>
          </c:extLst>
        </c:ser>
        <c:ser>
          <c:idx val="1"/>
          <c:order val="1"/>
          <c:tx>
            <c:strRef>
              <c:f>Sheet1!$C$1</c:f>
              <c:strCache>
                <c:ptCount val="1"/>
                <c:pt idx="0">
                  <c:v>Low</c:v>
                </c:pt>
              </c:strCache>
            </c:strRef>
          </c:tx>
          <c:spPr>
            <a:ln w="28575" cap="rnd">
              <a:noFill/>
              <a:round/>
            </a:ln>
            <a:effectLst/>
          </c:spPr>
          <c:marker>
            <c:symbol val="none"/>
          </c:marker>
          <c:cat>
            <c:strRef>
              <c:f>Sheet1!$A$2:$A$5</c:f>
              <c:strCache>
                <c:ptCount val="4"/>
                <c:pt idx="0">
                  <c:v>2005–2011</c:v>
                </c:pt>
                <c:pt idx="1">
                  <c:v>2006–2012</c:v>
                </c:pt>
                <c:pt idx="2">
                  <c:v>2007–2013</c:v>
                </c:pt>
                <c:pt idx="3">
                  <c:v>2008–2014</c:v>
                </c:pt>
              </c:strCache>
            </c:strRef>
          </c:cat>
          <c:val>
            <c:numRef>
              <c:f>Sheet1!$C$2:$C$5</c:f>
              <c:numCache>
                <c:formatCode>0.00000</c:formatCode>
                <c:ptCount val="4"/>
                <c:pt idx="0">
                  <c:v>63.4</c:v>
                </c:pt>
                <c:pt idx="1">
                  <c:v>63.7</c:v>
                </c:pt>
                <c:pt idx="2">
                  <c:v>64</c:v>
                </c:pt>
                <c:pt idx="3">
                  <c:v>64.099999999999994</c:v>
                </c:pt>
              </c:numCache>
            </c:numRef>
          </c:val>
          <c:smooth val="0"/>
          <c:extLst>
            <c:ext xmlns:c16="http://schemas.microsoft.com/office/drawing/2014/chart" uri="{C3380CC4-5D6E-409C-BE32-E72D297353CC}">
              <c16:uniqueId val="{00000001-D7BD-4D3A-B204-69AD791848EC}"/>
            </c:ext>
          </c:extLst>
        </c:ser>
        <c:ser>
          <c:idx val="2"/>
          <c:order val="2"/>
          <c:tx>
            <c:strRef>
              <c:f>Sheet1!$D$1</c:f>
              <c:strCache>
                <c:ptCount val="1"/>
                <c:pt idx="0">
                  <c:v>Close</c:v>
                </c:pt>
              </c:strCache>
            </c:strRef>
          </c:tx>
          <c:spPr>
            <a:ln w="28575" cap="rnd">
              <a:noFill/>
              <a:round/>
            </a:ln>
            <a:effectLst/>
          </c:spPr>
          <c:marker>
            <c:symbol val="dot"/>
            <c:size val="3"/>
            <c:spPr>
              <a:noFill/>
              <a:ln w="9525">
                <a:no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2005–2011</c:v>
                </c:pt>
                <c:pt idx="1">
                  <c:v>2006–2012</c:v>
                </c:pt>
                <c:pt idx="2">
                  <c:v>2007–2013</c:v>
                </c:pt>
                <c:pt idx="3">
                  <c:v>2008–2014</c:v>
                </c:pt>
              </c:strCache>
            </c:strRef>
          </c:cat>
          <c:val>
            <c:numRef>
              <c:f>Sheet1!$D$2:$D$5</c:f>
              <c:numCache>
                <c:formatCode>0.00000</c:formatCode>
                <c:ptCount val="4"/>
                <c:pt idx="0">
                  <c:v>63.458335699999999</c:v>
                </c:pt>
                <c:pt idx="1">
                  <c:v>63.757002700000001</c:v>
                </c:pt>
                <c:pt idx="2">
                  <c:v>64.009078000000002</c:v>
                </c:pt>
                <c:pt idx="3">
                  <c:v>64.141996399999996</c:v>
                </c:pt>
              </c:numCache>
            </c:numRef>
          </c:val>
          <c:smooth val="0"/>
          <c:extLst>
            <c:ext xmlns:c16="http://schemas.microsoft.com/office/drawing/2014/chart" uri="{C3380CC4-5D6E-409C-BE32-E72D297353CC}">
              <c16:uniqueId val="{00000002-D7BD-4D3A-B204-69AD791848EC}"/>
            </c:ext>
          </c:extLst>
        </c:ser>
        <c:dLbls>
          <c:showLegendKey val="0"/>
          <c:showVal val="0"/>
          <c:showCatName val="0"/>
          <c:showSerName val="0"/>
          <c:showPercent val="0"/>
          <c:showBubbleSize val="0"/>
        </c:dLbls>
        <c:hiLowLines>
          <c:spPr>
            <a:ln w="50800" cap="flat" cmpd="sng" algn="ctr">
              <a:solidFill>
                <a:schemeClr val="tx1">
                  <a:lumMod val="75000"/>
                  <a:lumOff val="25000"/>
                </a:schemeClr>
              </a:solidFill>
              <a:round/>
            </a:ln>
            <a:effectLst/>
          </c:spPr>
        </c:hiLowLines>
        <c:axId val="402124584"/>
        <c:axId val="560430336"/>
      </c:stockChart>
      <c:catAx>
        <c:axId val="40212458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rgbClr val="00213D"/>
                </a:solidFill>
                <a:latin typeface="Calibri" panose="020F0502020204030204" pitchFamily="34" charset="0"/>
                <a:ea typeface="+mn-ea"/>
                <a:cs typeface="Calibri" panose="020F0502020204030204" pitchFamily="34" charset="0"/>
              </a:defRPr>
            </a:pPr>
            <a:endParaRPr lang="en-US"/>
          </a:p>
        </c:txPr>
        <c:crossAx val="560430336"/>
        <c:crosses val="autoZero"/>
        <c:auto val="1"/>
        <c:lblAlgn val="ctr"/>
        <c:lblOffset val="100"/>
        <c:noMultiLvlLbl val="0"/>
      </c:catAx>
      <c:valAx>
        <c:axId val="560430336"/>
        <c:scaling>
          <c:orientation val="minMax"/>
          <c:min val="63.3"/>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600" b="1" dirty="0">
                    <a:solidFill>
                      <a:srgbClr val="00213D"/>
                    </a:solidFill>
                  </a:rPr>
                  <a:t>North American Cancer</a:t>
                </a:r>
                <a:r>
                  <a:rPr lang="en-US" sz="1600" b="1" baseline="0" dirty="0">
                    <a:solidFill>
                      <a:srgbClr val="00213D"/>
                    </a:solidFill>
                  </a:rPr>
                  <a:t> Survival Index</a:t>
                </a:r>
                <a:endParaRPr lang="en-US" sz="1600" b="1" dirty="0">
                  <a:solidFill>
                    <a:srgbClr val="00213D"/>
                  </a:solidFill>
                </a:endParaRPr>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0.0" sourceLinked="0"/>
        <c:majorTickMark val="in"/>
        <c:minorTickMark val="none"/>
        <c:tickLblPos val="none"/>
        <c:crossAx val="402124584"/>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Change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Black, Female</c:v>
                </c:pt>
                <c:pt idx="1">
                  <c:v>White, Female</c:v>
                </c:pt>
                <c:pt idx="2">
                  <c:v>Black, Male</c:v>
                </c:pt>
                <c:pt idx="3">
                  <c:v>White, Male</c:v>
                </c:pt>
              </c:strCache>
            </c:strRef>
          </c:cat>
          <c:val>
            <c:numRef>
              <c:f>Sheet1!$B$2:$B$5</c:f>
              <c:numCache>
                <c:formatCode>General</c:formatCode>
                <c:ptCount val="4"/>
                <c:pt idx="0">
                  <c:v>1.4</c:v>
                </c:pt>
                <c:pt idx="1">
                  <c:v>0.8</c:v>
                </c:pt>
                <c:pt idx="2">
                  <c:v>0.8</c:v>
                </c:pt>
                <c:pt idx="3">
                  <c:v>0.4</c:v>
                </c:pt>
              </c:numCache>
            </c:numRef>
          </c:val>
          <c:extLst>
            <c:ext xmlns:c16="http://schemas.microsoft.com/office/drawing/2014/chart" uri="{C3380CC4-5D6E-409C-BE32-E72D297353CC}">
              <c16:uniqueId val="{00000000-0531-4734-8D78-AAAD8D291EFC}"/>
            </c:ext>
          </c:extLst>
        </c:ser>
        <c:dLbls>
          <c:showLegendKey val="0"/>
          <c:showVal val="0"/>
          <c:showCatName val="0"/>
          <c:showSerName val="0"/>
          <c:showPercent val="0"/>
          <c:showBubbleSize val="0"/>
        </c:dLbls>
        <c:gapWidth val="219"/>
        <c:overlap val="-27"/>
        <c:axId val="424728000"/>
        <c:axId val="424728328"/>
      </c:barChart>
      <c:catAx>
        <c:axId val="424728000"/>
        <c:scaling>
          <c:orientation val="minMax"/>
        </c:scaling>
        <c:delete val="0"/>
        <c:axPos val="b"/>
        <c:numFmt formatCode="General"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1197" b="1" i="0" u="none" strike="noStrike" kern="1200" baseline="0">
                <a:solidFill>
                  <a:srgbClr val="00213D"/>
                </a:solidFill>
                <a:latin typeface="+mn-lt"/>
                <a:ea typeface="+mn-ea"/>
                <a:cs typeface="+mn-cs"/>
              </a:defRPr>
            </a:pPr>
            <a:endParaRPr lang="en-US"/>
          </a:p>
        </c:txPr>
        <c:crossAx val="424728328"/>
        <c:crosses val="autoZero"/>
        <c:auto val="1"/>
        <c:lblAlgn val="ctr"/>
        <c:lblOffset val="100"/>
        <c:noMultiLvlLbl val="0"/>
      </c:catAx>
      <c:valAx>
        <c:axId val="424728328"/>
        <c:scaling>
          <c:orientation val="minMax"/>
          <c:max val="1.5"/>
        </c:scaling>
        <c:delete val="0"/>
        <c:axPos val="l"/>
        <c:title>
          <c:tx>
            <c:rich>
              <a:bodyPr rot="-5400000" spcFirstLastPara="1" vertOverflow="ellipsis" vert="horz" wrap="square" anchor="ctr" anchorCtr="1"/>
              <a:lstStyle/>
              <a:p>
                <a:pPr>
                  <a:defRPr sz="1330" b="0" i="0" u="none" strike="noStrike" kern="1200" baseline="0">
                    <a:solidFill>
                      <a:srgbClr val="00213D"/>
                    </a:solidFill>
                    <a:latin typeface="+mn-lt"/>
                    <a:ea typeface="+mn-ea"/>
                    <a:cs typeface="+mn-cs"/>
                  </a:defRPr>
                </a:pPr>
                <a:r>
                  <a:rPr lang="en-US" b="1" dirty="0">
                    <a:solidFill>
                      <a:srgbClr val="00213D"/>
                    </a:solidFill>
                  </a:rPr>
                  <a:t>% Change CSI</a:t>
                </a:r>
                <a:br>
                  <a:rPr lang="en-US" b="1" dirty="0">
                    <a:solidFill>
                      <a:srgbClr val="00213D"/>
                    </a:solidFill>
                  </a:rPr>
                </a:br>
                <a:r>
                  <a:rPr lang="en-US" b="1" dirty="0">
                    <a:solidFill>
                      <a:srgbClr val="00213D"/>
                    </a:solidFill>
                  </a:rPr>
                  <a:t>2005–2011 to 2008–2014</a:t>
                </a:r>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rgbClr val="00213D"/>
                  </a:solidFill>
                  <a:latin typeface="+mn-lt"/>
                  <a:ea typeface="+mn-ea"/>
                  <a:cs typeface="+mn-cs"/>
                </a:defRPr>
              </a:pPr>
              <a:endParaRPr lang="en-US"/>
            </a:p>
          </c:txPr>
        </c:title>
        <c:numFmt formatCode="General" sourceLinked="1"/>
        <c:majorTickMark val="none"/>
        <c:minorTickMark val="none"/>
        <c:tickLblPos val="none"/>
        <c:spPr>
          <a:noFill/>
          <a:ln>
            <a:solidFill>
              <a:schemeClr val="accent1"/>
            </a:solid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24728000"/>
        <c:crosses val="autoZero"/>
        <c:crossBetween val="between"/>
        <c:majorUnit val="0.5"/>
        <c:min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557165861513688E-2"/>
          <c:y val="2.6115859449192782E-2"/>
          <c:w val="0.90456253354804084"/>
          <c:h val="0.9188075315371903"/>
        </c:manualLayout>
      </c:layout>
      <c:scatterChart>
        <c:scatterStyle val="lineMarker"/>
        <c:varyColors val="0"/>
        <c:ser>
          <c:idx val="0"/>
          <c:order val="0"/>
          <c:spPr>
            <a:ln w="19050" cap="rnd">
              <a:noFill/>
              <a:round/>
            </a:ln>
            <a:effectLst/>
          </c:spPr>
          <c:marker>
            <c:symbol val="circle"/>
            <c:size val="16"/>
            <c:spPr>
              <a:solidFill>
                <a:srgbClr val="00213D"/>
              </a:solidFill>
              <a:ln w="254000">
                <a:solidFill>
                  <a:schemeClr val="accent6">
                    <a:lumMod val="90000"/>
                    <a:lumOff val="10000"/>
                  </a:schemeClr>
                </a:solidFill>
              </a:ln>
              <a:effectLst/>
            </c:spPr>
          </c:marker>
          <c:dPt>
            <c:idx val="0"/>
            <c:marker>
              <c:symbol val="circle"/>
              <c:size val="16"/>
              <c:spPr>
                <a:solidFill>
                  <a:srgbClr val="00213D"/>
                </a:solidFill>
                <a:ln w="254000">
                  <a:solidFill>
                    <a:schemeClr val="accent6">
                      <a:lumMod val="90000"/>
                      <a:lumOff val="10000"/>
                    </a:schemeClr>
                  </a:solidFill>
                </a:ln>
                <a:effectLst/>
              </c:spPr>
            </c:marker>
            <c:bubble3D val="0"/>
            <c:spPr>
              <a:ln w="19050" cap="rnd">
                <a:noFill/>
                <a:round/>
              </a:ln>
              <a:effectLst/>
            </c:spPr>
            <c:extLst>
              <c:ext xmlns:c16="http://schemas.microsoft.com/office/drawing/2014/chart" uri="{C3380CC4-5D6E-409C-BE32-E72D297353CC}">
                <c16:uniqueId val="{00000001-F42D-4641-A8D7-4F4AD8E62206}"/>
              </c:ext>
            </c:extLst>
          </c:dPt>
          <c:dPt>
            <c:idx val="1"/>
            <c:marker>
              <c:symbol val="circle"/>
              <c:size val="16"/>
              <c:spPr>
                <a:solidFill>
                  <a:srgbClr val="00213D"/>
                </a:solidFill>
                <a:ln w="254000">
                  <a:solidFill>
                    <a:schemeClr val="accent6">
                      <a:lumMod val="75000"/>
                      <a:lumOff val="25000"/>
                    </a:schemeClr>
                  </a:solidFill>
                </a:ln>
                <a:effectLst/>
              </c:spPr>
            </c:marker>
            <c:bubble3D val="0"/>
            <c:extLst>
              <c:ext xmlns:c16="http://schemas.microsoft.com/office/drawing/2014/chart" uri="{C3380CC4-5D6E-409C-BE32-E72D297353CC}">
                <c16:uniqueId val="{00000008-F42D-4641-A8D7-4F4AD8E62206}"/>
              </c:ext>
            </c:extLst>
          </c:dPt>
          <c:dPt>
            <c:idx val="2"/>
            <c:marker>
              <c:symbol val="circle"/>
              <c:size val="16"/>
              <c:spPr>
                <a:solidFill>
                  <a:srgbClr val="00213D"/>
                </a:solidFill>
                <a:ln w="254000">
                  <a:solidFill>
                    <a:schemeClr val="accent6">
                      <a:lumMod val="50000"/>
                      <a:lumOff val="50000"/>
                    </a:schemeClr>
                  </a:solidFill>
                </a:ln>
                <a:effectLst/>
              </c:spPr>
            </c:marker>
            <c:bubble3D val="0"/>
            <c:extLst>
              <c:ext xmlns:c16="http://schemas.microsoft.com/office/drawing/2014/chart" uri="{C3380CC4-5D6E-409C-BE32-E72D297353CC}">
                <c16:uniqueId val="{00000009-F42D-4641-A8D7-4F4AD8E62206}"/>
              </c:ext>
            </c:extLst>
          </c:dPt>
          <c:dPt>
            <c:idx val="3"/>
            <c:marker>
              <c:symbol val="circle"/>
              <c:size val="16"/>
              <c:spPr>
                <a:solidFill>
                  <a:srgbClr val="00213D"/>
                </a:solidFill>
                <a:ln w="254000">
                  <a:solidFill>
                    <a:schemeClr val="accent6">
                      <a:lumMod val="25000"/>
                      <a:lumOff val="75000"/>
                    </a:schemeClr>
                  </a:solidFill>
                </a:ln>
                <a:effectLst/>
              </c:spPr>
            </c:marker>
            <c:bubble3D val="0"/>
            <c:extLst>
              <c:ext xmlns:c16="http://schemas.microsoft.com/office/drawing/2014/chart" uri="{C3380CC4-5D6E-409C-BE32-E72D297353CC}">
                <c16:uniqueId val="{0000000A-F42D-4641-A8D7-4F4AD8E62206}"/>
              </c:ext>
            </c:extLst>
          </c:dPt>
          <c:dLbls>
            <c:numFmt formatCode="#,##0.0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2"/>
                    </a:solidFill>
                    <a:latin typeface="+mn-lt"/>
                    <a:ea typeface="+mn-ea"/>
                    <a:cs typeface="+mn-cs"/>
                  </a:defRPr>
                </a:pPr>
                <a:endParaRPr lang="en-US"/>
              </a:p>
            </c:txPr>
            <c:dLblPos val="ctr"/>
            <c:showLegendKey val="0"/>
            <c:showVal val="0"/>
            <c:showCatName val="1"/>
            <c:showSerName val="0"/>
            <c:showPercent val="0"/>
            <c:showBubbleSize val="0"/>
            <c:showLeaderLines val="0"/>
            <c:extLst>
              <c:ext xmlns:c15="http://schemas.microsoft.com/office/drawing/2012/chart" uri="{CE6537A1-D6FC-4f65-9D91-7224C49458BB}">
                <c15:layout/>
                <c15:showLeaderLines val="0"/>
              </c:ext>
            </c:extLst>
          </c:dLbls>
          <c:errBars>
            <c:errDir val="x"/>
            <c:errBarType val="minus"/>
            <c:errValType val="percentage"/>
            <c:noEndCap val="1"/>
            <c:val val="100"/>
            <c:spPr>
              <a:noFill/>
              <a:ln w="25400" cap="flat" cmpd="sng" algn="ctr">
                <a:solidFill>
                  <a:schemeClr val="tx2">
                    <a:lumMod val="75000"/>
                  </a:schemeClr>
                </a:solidFill>
                <a:round/>
              </a:ln>
              <a:effectLst/>
            </c:spPr>
          </c:errBars>
          <c:xVal>
            <c:numRef>
              <c:f>Lollipop!$B$3:$B$6</c:f>
              <c:numCache>
                <c:formatCode>0.000000</c:formatCode>
                <c:ptCount val="4"/>
                <c:pt idx="0">
                  <c:v>1.1476992413268892</c:v>
                </c:pt>
                <c:pt idx="1">
                  <c:v>1.1456965679461135</c:v>
                </c:pt>
                <c:pt idx="2">
                  <c:v>1.1421125314259408</c:v>
                </c:pt>
                <c:pt idx="3">
                  <c:v>1.1357581552978235</c:v>
                </c:pt>
              </c:numCache>
            </c:numRef>
          </c:xVal>
          <c:yVal>
            <c:numRef>
              <c:f>Lollipop!$C$3:$C$6</c:f>
              <c:numCache>
                <c:formatCode>General</c:formatCode>
                <c:ptCount val="4"/>
                <c:pt idx="0">
                  <c:v>3.25</c:v>
                </c:pt>
                <c:pt idx="1">
                  <c:v>2.5</c:v>
                </c:pt>
                <c:pt idx="2">
                  <c:v>1.75</c:v>
                </c:pt>
                <c:pt idx="3">
                  <c:v>1</c:v>
                </c:pt>
              </c:numCache>
            </c:numRef>
          </c:yVal>
          <c:smooth val="0"/>
          <c:extLst>
            <c:ext xmlns:c16="http://schemas.microsoft.com/office/drawing/2014/chart" uri="{C3380CC4-5D6E-409C-BE32-E72D297353CC}">
              <c16:uniqueId val="{00000002-F42D-4641-A8D7-4F4AD8E62206}"/>
            </c:ext>
          </c:extLst>
        </c:ser>
        <c:ser>
          <c:idx val="1"/>
          <c:order val="1"/>
          <c:tx>
            <c:v>Labels</c:v>
          </c:tx>
          <c:spPr>
            <a:ln w="25400" cap="rnd">
              <a:noFill/>
              <a:round/>
            </a:ln>
            <a:effectLst/>
          </c:spPr>
          <c:marker>
            <c:symbol val="circle"/>
            <c:size val="5"/>
            <c:spPr>
              <a:noFill/>
              <a:ln w="9525">
                <a:noFill/>
              </a:ln>
              <a:effectLst/>
            </c:spPr>
          </c:marker>
          <c:dLbls>
            <c:dLbl>
              <c:idx val="0"/>
              <c:layout/>
              <c:tx>
                <c:rich>
                  <a:bodyPr/>
                  <a:lstStyle/>
                  <a:p>
                    <a:fld id="{C889C23A-26CD-4147-B224-39AB458B0540}"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3-F42D-4641-A8D7-4F4AD8E62206}"/>
                </c:ext>
              </c:extLst>
            </c:dLbl>
            <c:dLbl>
              <c:idx val="1"/>
              <c:layout/>
              <c:tx>
                <c:rich>
                  <a:bodyPr/>
                  <a:lstStyle/>
                  <a:p>
                    <a:fld id="{17955596-6554-4A64-8602-7E348F14BE00}"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4-F42D-4641-A8D7-4F4AD8E62206}"/>
                </c:ext>
              </c:extLst>
            </c:dLbl>
            <c:dLbl>
              <c:idx val="2"/>
              <c:layout/>
              <c:tx>
                <c:rich>
                  <a:bodyPr/>
                  <a:lstStyle/>
                  <a:p>
                    <a:fld id="{99424DF5-7C9E-4E38-8CB1-993B53D03487}"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5-F42D-4641-A8D7-4F4AD8E62206}"/>
                </c:ext>
              </c:extLst>
            </c:dLbl>
            <c:dLbl>
              <c:idx val="3"/>
              <c:layout/>
              <c:tx>
                <c:rich>
                  <a:bodyPr/>
                  <a:lstStyle/>
                  <a:p>
                    <a:fld id="{56F58234-393D-4305-AEF8-020BAC13CC22}"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6-F42D-4641-A8D7-4F4AD8E62206}"/>
                </c:ext>
              </c:extLst>
            </c:dLbl>
            <c:spPr>
              <a:solidFill>
                <a:schemeClr val="bg2"/>
              </a:solidFill>
              <a:ln w="3175">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213D"/>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layout/>
                <c15:showDataLabelsRange val="1"/>
                <c15:showLeaderLines val="0"/>
              </c:ext>
            </c:extLst>
          </c:dLbls>
          <c:xVal>
            <c:numRef>
              <c:f>Lollipop!$D$3:$D$6</c:f>
              <c:numCache>
                <c:formatCode>General</c:formatCode>
                <c:ptCount val="4"/>
                <c:pt idx="0">
                  <c:v>1</c:v>
                </c:pt>
                <c:pt idx="1">
                  <c:v>1</c:v>
                </c:pt>
                <c:pt idx="2">
                  <c:v>1</c:v>
                </c:pt>
                <c:pt idx="3">
                  <c:v>1</c:v>
                </c:pt>
              </c:numCache>
            </c:numRef>
          </c:xVal>
          <c:yVal>
            <c:numRef>
              <c:f>Lollipop!$C$3:$C$6</c:f>
              <c:numCache>
                <c:formatCode>General</c:formatCode>
                <c:ptCount val="4"/>
                <c:pt idx="0">
                  <c:v>3.25</c:v>
                </c:pt>
                <c:pt idx="1">
                  <c:v>2.5</c:v>
                </c:pt>
                <c:pt idx="2">
                  <c:v>1.75</c:v>
                </c:pt>
                <c:pt idx="3">
                  <c:v>1</c:v>
                </c:pt>
              </c:numCache>
            </c:numRef>
          </c:yVal>
          <c:smooth val="0"/>
          <c:extLst>
            <c:ext xmlns:c15="http://schemas.microsoft.com/office/drawing/2012/chart" uri="{02D57815-91ED-43cb-92C2-25804820EDAC}">
              <c15:datalabelsRange>
                <c15:f>Lollipop!$A$3:$A$6</c15:f>
                <c15:dlblRangeCache>
                  <c:ptCount val="4"/>
                  <c:pt idx="0">
                    <c:v>2005–2011</c:v>
                  </c:pt>
                  <c:pt idx="1">
                    <c:v>2006–2012</c:v>
                  </c:pt>
                  <c:pt idx="2">
                    <c:v>2007–2013</c:v>
                  </c:pt>
                  <c:pt idx="3">
                    <c:v>2008–2014</c:v>
                  </c:pt>
                </c15:dlblRangeCache>
              </c15:datalabelsRange>
            </c:ext>
            <c:ext xmlns:c16="http://schemas.microsoft.com/office/drawing/2014/chart" uri="{C3380CC4-5D6E-409C-BE32-E72D297353CC}">
              <c16:uniqueId val="{00000007-F42D-4641-A8D7-4F4AD8E62206}"/>
            </c:ext>
          </c:extLst>
        </c:ser>
        <c:dLbls>
          <c:showLegendKey val="0"/>
          <c:showVal val="0"/>
          <c:showCatName val="0"/>
          <c:showSerName val="0"/>
          <c:showPercent val="0"/>
          <c:showBubbleSize val="0"/>
        </c:dLbls>
        <c:axId val="460841088"/>
        <c:axId val="460838136"/>
      </c:scatterChart>
      <c:valAx>
        <c:axId val="460841088"/>
        <c:scaling>
          <c:orientation val="minMax"/>
          <c:max val="1.2"/>
          <c:min val="1"/>
        </c:scaling>
        <c:delete val="0"/>
        <c:axPos val="b"/>
        <c:majorGridlines>
          <c:spPr>
            <a:ln w="9525" cap="flat" cmpd="sng" algn="ctr">
              <a:solidFill>
                <a:schemeClr val="tx1">
                  <a:lumMod val="15000"/>
                  <a:lumOff val="85000"/>
                </a:schemeClr>
              </a:solidFill>
              <a:round/>
            </a:ln>
            <a:effectLst/>
          </c:spPr>
        </c:majorGridlines>
        <c:numFmt formatCode="0.0" sourceLinked="0"/>
        <c:majorTickMark val="cross"/>
        <c:minorTickMark val="in"/>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0838136"/>
        <c:crosses val="autoZero"/>
        <c:crossBetween val="midCat"/>
        <c:majorUnit val="1"/>
      </c:valAx>
      <c:valAx>
        <c:axId val="460838136"/>
        <c:scaling>
          <c:orientation val="minMax"/>
        </c:scaling>
        <c:delete val="1"/>
        <c:axPos val="l"/>
        <c:numFmt formatCode="General" sourceLinked="1"/>
        <c:majorTickMark val="none"/>
        <c:minorTickMark val="none"/>
        <c:tickLblPos val="nextTo"/>
        <c:crossAx val="460841088"/>
        <c:crosses val="autoZero"/>
        <c:crossBetween val="midCat"/>
      </c:valAx>
      <c:spPr>
        <a:solidFill>
          <a:schemeClr val="bg2"/>
        </a:solid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Blacks</c:v>
                </c:pt>
              </c:strCache>
            </c:strRef>
          </c:tx>
          <c:spPr>
            <a:solidFill>
              <a:schemeClr val="accent3">
                <a:lumMod val="75000"/>
              </a:schemeClr>
            </a:solidFill>
            <a:ln>
              <a:solidFill>
                <a:srgbClr val="00213D"/>
              </a:solidFill>
            </a:ln>
            <a:effectLst/>
          </c:spPr>
          <c:invertIfNegative val="0"/>
          <c:cat>
            <c:strRef>
              <c:f>Sheet1!$A$2:$A$5</c:f>
              <c:strCache>
                <c:ptCount val="4"/>
                <c:pt idx="0">
                  <c:v>2005–2011</c:v>
                </c:pt>
                <c:pt idx="1">
                  <c:v>2006–2012</c:v>
                </c:pt>
                <c:pt idx="2">
                  <c:v>2007–2013</c:v>
                </c:pt>
                <c:pt idx="3">
                  <c:v>2008–2014</c:v>
                </c:pt>
              </c:strCache>
            </c:strRef>
          </c:cat>
          <c:val>
            <c:numRef>
              <c:f>Sheet1!$B$2:$B$5</c:f>
              <c:numCache>
                <c:formatCode>General</c:formatCode>
                <c:ptCount val="4"/>
                <c:pt idx="0">
                  <c:v>55.8</c:v>
                </c:pt>
                <c:pt idx="1">
                  <c:v>56.1</c:v>
                </c:pt>
                <c:pt idx="2">
                  <c:v>56.5</c:v>
                </c:pt>
                <c:pt idx="3">
                  <c:v>56.9</c:v>
                </c:pt>
              </c:numCache>
            </c:numRef>
          </c:val>
          <c:extLst>
            <c:ext xmlns:c16="http://schemas.microsoft.com/office/drawing/2014/chart" uri="{C3380CC4-5D6E-409C-BE32-E72D297353CC}">
              <c16:uniqueId val="{00000000-964C-4260-B5C4-D5AAAA6D7F39}"/>
            </c:ext>
          </c:extLst>
        </c:ser>
        <c:ser>
          <c:idx val="1"/>
          <c:order val="1"/>
          <c:tx>
            <c:strRef>
              <c:f>Sheet1!$C$1</c:f>
              <c:strCache>
                <c:ptCount val="1"/>
                <c:pt idx="0">
                  <c:v>Whites</c:v>
                </c:pt>
              </c:strCache>
            </c:strRef>
          </c:tx>
          <c:spPr>
            <a:solidFill>
              <a:schemeClr val="accent3">
                <a:lumMod val="40000"/>
                <a:lumOff val="60000"/>
              </a:schemeClr>
            </a:solidFill>
            <a:ln>
              <a:solidFill>
                <a:srgbClr val="00213D"/>
              </a:solidFill>
            </a:ln>
            <a:effectLst/>
          </c:spPr>
          <c:invertIfNegative val="0"/>
          <c:cat>
            <c:strRef>
              <c:f>Sheet1!$A$2:$A$5</c:f>
              <c:strCache>
                <c:ptCount val="4"/>
                <c:pt idx="0">
                  <c:v>2005–2011</c:v>
                </c:pt>
                <c:pt idx="1">
                  <c:v>2006–2012</c:v>
                </c:pt>
                <c:pt idx="2">
                  <c:v>2007–2013</c:v>
                </c:pt>
                <c:pt idx="3">
                  <c:v>2008–2014</c:v>
                </c:pt>
              </c:strCache>
            </c:strRef>
          </c:cat>
          <c:val>
            <c:numRef>
              <c:f>Sheet1!$C$2:$C$5</c:f>
              <c:numCache>
                <c:formatCode>General</c:formatCode>
                <c:ptCount val="4"/>
                <c:pt idx="0">
                  <c:v>64</c:v>
                </c:pt>
                <c:pt idx="1">
                  <c:v>64.3</c:v>
                </c:pt>
                <c:pt idx="2">
                  <c:v>64.5</c:v>
                </c:pt>
                <c:pt idx="3">
                  <c:v>64.599999999999994</c:v>
                </c:pt>
              </c:numCache>
            </c:numRef>
          </c:val>
          <c:extLst>
            <c:ext xmlns:c16="http://schemas.microsoft.com/office/drawing/2014/chart" uri="{C3380CC4-5D6E-409C-BE32-E72D297353CC}">
              <c16:uniqueId val="{00000001-964C-4260-B5C4-D5AAAA6D7F39}"/>
            </c:ext>
          </c:extLst>
        </c:ser>
        <c:dLbls>
          <c:showLegendKey val="0"/>
          <c:showVal val="0"/>
          <c:showCatName val="0"/>
          <c:showSerName val="0"/>
          <c:showPercent val="0"/>
          <c:showBubbleSize val="0"/>
        </c:dLbls>
        <c:gapWidth val="150"/>
        <c:axId val="412985864"/>
        <c:axId val="412983896"/>
        <c:extLst>
          <c:ext xmlns:c15="http://schemas.microsoft.com/office/drawing/2012/chart" uri="{02D57815-91ED-43cb-92C2-25804820EDAC}">
            <c15:filteredBarSeries>
              <c15:ser>
                <c:idx val="2"/>
                <c:order val="2"/>
                <c:tx>
                  <c:strRef>
                    <c:extLst>
                      <c:ext uri="{02D57815-91ED-43cb-92C2-25804820EDAC}">
                        <c15:formulaRef>
                          <c15:sqref>Sheet1!$D$1</c15:sqref>
                        </c15:formulaRef>
                      </c:ext>
                    </c:extLst>
                    <c:strCache>
                      <c:ptCount val="1"/>
                      <c:pt idx="0">
                        <c:v>Column1</c:v>
                      </c:pt>
                    </c:strCache>
                  </c:strRef>
                </c:tx>
                <c:spPr>
                  <a:solidFill>
                    <a:schemeClr val="accent3"/>
                  </a:solidFill>
                  <a:ln>
                    <a:noFill/>
                  </a:ln>
                  <a:effectLst/>
                </c:spPr>
                <c:invertIfNegative val="0"/>
                <c:cat>
                  <c:strRef>
                    <c:extLst>
                      <c:ext uri="{02D57815-91ED-43cb-92C2-25804820EDAC}">
                        <c15:formulaRef>
                          <c15:sqref>Sheet1!$A$2:$A$5</c15:sqref>
                        </c15:formulaRef>
                      </c:ext>
                    </c:extLst>
                    <c:strCache>
                      <c:ptCount val="4"/>
                      <c:pt idx="0">
                        <c:v>2005–2011</c:v>
                      </c:pt>
                      <c:pt idx="1">
                        <c:v>2006–2012</c:v>
                      </c:pt>
                      <c:pt idx="2">
                        <c:v>2007–2013</c:v>
                      </c:pt>
                      <c:pt idx="3">
                        <c:v>2008–2014</c:v>
                      </c:pt>
                    </c:strCache>
                  </c:strRef>
                </c:cat>
                <c:val>
                  <c:numRef>
                    <c:extLst>
                      <c:ext uri="{02D57815-91ED-43cb-92C2-25804820EDAC}">
                        <c15:formulaRef>
                          <c15:sqref>Sheet1!$D$2:$D$5</c15:sqref>
                        </c15:formulaRef>
                      </c:ext>
                    </c:extLst>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64C-4260-B5C4-D5AAAA6D7F39}"/>
                  </c:ext>
                </c:extLst>
              </c15:ser>
            </c15:filteredBarSeries>
          </c:ext>
        </c:extLst>
      </c:barChart>
      <c:catAx>
        <c:axId val="412985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rgbClr val="00213D"/>
                </a:solidFill>
                <a:latin typeface="+mn-lt"/>
                <a:ea typeface="+mn-ea"/>
                <a:cs typeface="+mn-cs"/>
              </a:defRPr>
            </a:pPr>
            <a:endParaRPr lang="en-US"/>
          </a:p>
        </c:txPr>
        <c:crossAx val="412983896"/>
        <c:crosses val="autoZero"/>
        <c:auto val="1"/>
        <c:lblAlgn val="ctr"/>
        <c:lblOffset val="100"/>
        <c:noMultiLvlLbl val="0"/>
      </c:catAx>
      <c:valAx>
        <c:axId val="412983896"/>
        <c:scaling>
          <c:orientation val="minMax"/>
          <c:max val="100"/>
          <c:min val="0"/>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800" b="1" i="0" baseline="0" dirty="0">
                    <a:solidFill>
                      <a:srgbClr val="00213D"/>
                    </a:solidFill>
                    <a:effectLst/>
                  </a:rPr>
                  <a:t>North American Cancer Survival Index</a:t>
                </a:r>
                <a:endParaRPr lang="en-US" dirty="0">
                  <a:solidFill>
                    <a:srgbClr val="00213D"/>
                  </a:solidFill>
                  <a:effectLst/>
                </a:endParaRPr>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rgbClr val="00213D"/>
                </a:solidFill>
                <a:latin typeface="+mn-lt"/>
                <a:ea typeface="+mn-ea"/>
                <a:cs typeface="+mn-cs"/>
              </a:defRPr>
            </a:pPr>
            <a:endParaRPr lang="en-US"/>
          </a:p>
        </c:txPr>
        <c:crossAx val="412985864"/>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600" b="1" i="0" u="none" strike="noStrike" kern="1200" baseline="0">
              <a:solidFill>
                <a:srgbClr val="00213D"/>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CCD9D4F3-1CB6-4E57-BC6A-8FDD6DF1AC39}" type="datetimeFigureOut">
              <a:rPr lang="en-US" smtClean="0"/>
              <a:t>6/12/2019</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A352C7E1-5E17-4B76-93F9-C135FF019537}" type="slidenum">
              <a:rPr lang="en-US" smtClean="0"/>
              <a:t>‹#›</a:t>
            </a:fld>
            <a:endParaRPr lang="en-US"/>
          </a:p>
        </p:txBody>
      </p:sp>
    </p:spTree>
    <p:extLst>
      <p:ext uri="{BB962C8B-B14F-4D97-AF65-F5344CB8AC3E}">
        <p14:creationId xmlns:p14="http://schemas.microsoft.com/office/powerpoint/2010/main" val="1578825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33C03299-4BB1-4AD2-828F-715F084383AD}" type="datetimeFigureOut">
              <a:rPr lang="en-US"/>
              <a:pPr>
                <a:defRPr/>
              </a:pPr>
              <a:t>6/12/2019</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EB38CAEC-4554-485B-9189-C45C7447A404}" type="slidenum">
              <a:rPr lang="en-US"/>
              <a:pPr>
                <a:defRPr/>
              </a:pPr>
              <a:t>‹#›</a:t>
            </a:fld>
            <a:endParaRPr lang="en-US"/>
          </a:p>
        </p:txBody>
      </p:sp>
    </p:spTree>
    <p:extLst>
      <p:ext uri="{BB962C8B-B14F-4D97-AF65-F5344CB8AC3E}">
        <p14:creationId xmlns:p14="http://schemas.microsoft.com/office/powerpoint/2010/main" val="150358385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Good</a:t>
            </a:r>
            <a:r>
              <a:rPr lang="en-US" altLang="en-US" baseline="0" dirty="0"/>
              <a:t> morning.</a:t>
            </a:r>
            <a:endParaRPr lang="en-US" alt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fontAlgn="base">
              <a:spcBef>
                <a:spcPct val="0"/>
              </a:spcBef>
              <a:spcAft>
                <a:spcPct val="0"/>
              </a:spcAft>
            </a:pPr>
            <a:fld id="{6F084AA2-EDF3-41B6-9BD5-4D1331E35CE7}" type="slidenum">
              <a:rPr lang="en-US" altLang="en-US">
                <a:latin typeface="Calibri" panose="020F0502020204030204" pitchFamily="34" charset="0"/>
              </a:rPr>
              <a:pPr fontAlgn="base">
                <a:spcBef>
                  <a:spcPct val="0"/>
                </a:spcBef>
                <a:spcAft>
                  <a:spcPct val="0"/>
                </a:spcAft>
              </a:pPr>
              <a:t>1</a:t>
            </a:fld>
            <a:endParaRPr lang="en-US" altLang="en-US">
              <a:latin typeface="Calibri" panose="020F0502020204030204" pitchFamily="34" charset="0"/>
            </a:endParaRPr>
          </a:p>
        </p:txBody>
      </p:sp>
    </p:spTree>
    <p:extLst>
      <p:ext uri="{BB962C8B-B14F-4D97-AF65-F5344CB8AC3E}">
        <p14:creationId xmlns:p14="http://schemas.microsoft.com/office/powerpoint/2010/main" val="3554512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And</a:t>
            </a:r>
            <a:r>
              <a:rPr lang="en-US" baseline="0" dirty="0" smtClean="0"/>
              <a:t> we</a:t>
            </a:r>
            <a:r>
              <a:rPr lang="en-US" dirty="0" smtClean="0"/>
              <a:t> used this </a:t>
            </a:r>
            <a:r>
              <a:rPr lang="en-US" sz="1200" b="1" dirty="0" smtClean="0"/>
              <a:t>age-, sex-, and primary cancer site-standardized metric</a:t>
            </a:r>
            <a:r>
              <a:rPr lang="en-US" dirty="0" smtClean="0"/>
              <a:t> to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evaluate trends in population-level</a:t>
            </a:r>
            <a:r>
              <a:rPr lang="en-US" baseline="0" dirty="0" smtClean="0"/>
              <a:t> </a:t>
            </a:r>
            <a:r>
              <a:rPr lang="en-US" dirty="0" smtClean="0"/>
              <a:t>U.S.</a:t>
            </a:r>
            <a:r>
              <a:rPr lang="en-US" baseline="0" dirty="0" smtClean="0"/>
              <a:t> cancer survival over time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And to evaluate survival d</a:t>
            </a:r>
            <a:r>
              <a:rPr lang="en-US" dirty="0" smtClean="0"/>
              <a:t>isparities</a:t>
            </a:r>
            <a:r>
              <a:rPr lang="en-US" baseline="0" dirty="0" smtClean="0"/>
              <a:t> by race and sex</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8778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11</a:t>
            </a:fld>
            <a:endParaRPr lang="en-US"/>
          </a:p>
        </p:txBody>
      </p:sp>
    </p:spTree>
    <p:extLst>
      <p:ext uri="{BB962C8B-B14F-4D97-AF65-F5344CB8AC3E}">
        <p14:creationId xmlns:p14="http://schemas.microsoft.com/office/powerpoint/2010/main" val="2091792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i="1" dirty="0">
              <a:solidFill>
                <a:srgbClr val="FF0000"/>
              </a:solidFill>
            </a:endParaRPr>
          </a:p>
          <a:p>
            <a:pPr lvl="1"/>
            <a:r>
              <a:rPr lang="en-US" dirty="0" smtClean="0"/>
              <a:t>To be included</a:t>
            </a:r>
            <a:r>
              <a:rPr lang="en-US" baseline="0" dirty="0" smtClean="0"/>
              <a:t> in these analyses, registries needed to be a U.S. NAACCR registry</a:t>
            </a:r>
          </a:p>
          <a:p>
            <a:pPr lvl="1"/>
            <a:endParaRPr lang="en-US" baseline="0" dirty="0" smtClean="0"/>
          </a:p>
          <a:p>
            <a:pPr marL="628650" lvl="1" indent="-171450">
              <a:buFontTx/>
              <a:buChar char="-"/>
            </a:pPr>
            <a:r>
              <a:rPr lang="en-US" baseline="0" dirty="0" smtClean="0"/>
              <a:t>meeting </a:t>
            </a:r>
            <a:r>
              <a:rPr lang="en-US" b="1" dirty="0" smtClean="0"/>
              <a:t>Cancer in North America incidence criteria</a:t>
            </a:r>
          </a:p>
          <a:p>
            <a:pPr marL="628650" lvl="1" indent="-171450">
              <a:buFontTx/>
              <a:buChar char="-"/>
            </a:pPr>
            <a:r>
              <a:rPr lang="en-US" b="1" dirty="0" smtClean="0"/>
              <a:t>And </a:t>
            </a:r>
            <a:r>
              <a:rPr lang="en-US" b="1" dirty="0" smtClean="0"/>
              <a:t>to</a:t>
            </a:r>
            <a:r>
              <a:rPr lang="en-US" b="1" baseline="0" dirty="0" smtClean="0"/>
              <a:t> have p</a:t>
            </a:r>
            <a:r>
              <a:rPr lang="en-US" b="1" dirty="0" smtClean="0"/>
              <a:t>rovided </a:t>
            </a:r>
            <a:r>
              <a:rPr lang="en-US" b="1" dirty="0" smtClean="0"/>
              <a:t>consent for their data to be used in this</a:t>
            </a:r>
            <a:r>
              <a:rPr lang="en-US" b="1" baseline="0" dirty="0" smtClean="0"/>
              <a:t> project.</a:t>
            </a:r>
          </a:p>
          <a:p>
            <a:pPr marL="628650" lvl="1" indent="-171450">
              <a:buFontTx/>
              <a:buChar char="-"/>
            </a:pPr>
            <a:endParaRPr lang="en-US" b="0" dirty="0" smtClean="0"/>
          </a:p>
          <a:p>
            <a:pPr marL="628650" lvl="1" indent="-171450">
              <a:buFontTx/>
              <a:buChar char="-"/>
            </a:pPr>
            <a:r>
              <a:rPr lang="en-US" b="1" dirty="0" smtClean="0"/>
              <a:t>The registry also needed</a:t>
            </a:r>
            <a:r>
              <a:rPr lang="en-US" b="1" baseline="0" dirty="0" smtClean="0"/>
              <a:t> to </a:t>
            </a:r>
            <a:r>
              <a:rPr lang="en-US" b="1" dirty="0" smtClean="0"/>
              <a:t>ascertain vital status using either SEER follow-up standards OR</a:t>
            </a:r>
            <a:r>
              <a:rPr lang="en-US" b="1" baseline="0" dirty="0" smtClean="0"/>
              <a:t> </a:t>
            </a:r>
          </a:p>
          <a:p>
            <a:pPr marL="628650" lvl="1" indent="-171450">
              <a:buFontTx/>
              <a:buChar char="-"/>
            </a:pPr>
            <a:r>
              <a:rPr lang="en-US" b="1" baseline="0" dirty="0" smtClean="0"/>
              <a:t>By conducting </a:t>
            </a:r>
            <a:r>
              <a:rPr lang="en-US" b="1" dirty="0" smtClean="0"/>
              <a:t>National Death Index linkage through December 31, 2014</a:t>
            </a:r>
            <a:r>
              <a:rPr lang="en-US" b="1" baseline="0" dirty="0" smtClean="0"/>
              <a:t> to be included herein.</a:t>
            </a:r>
            <a:endParaRPr lang="en-US" b="1" dirty="0" smtClean="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12</a:t>
            </a:fld>
            <a:endParaRPr lang="en-US"/>
          </a:p>
        </p:txBody>
      </p:sp>
    </p:spTree>
    <p:extLst>
      <p:ext uri="{BB962C8B-B14F-4D97-AF65-F5344CB8AC3E}">
        <p14:creationId xmlns:p14="http://schemas.microsoft.com/office/powerpoint/2010/main" val="3699148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i="0" baseline="0" dirty="0" smtClean="0"/>
              <a:t>We included cases diagnosed during 2005 through 2014 among people aged 15 to 99 years at diagnosis. </a:t>
            </a:r>
          </a:p>
          <a:p>
            <a:endParaRPr lang="en-US" sz="2000" b="1" i="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b="1" i="0" baseline="0" dirty="0" smtClean="0"/>
              <a:t>We included Malignant cancers per SEER 2007 Multiple Primary and Histology Coding Rules, and </a:t>
            </a:r>
          </a:p>
          <a:p>
            <a:endParaRPr lang="en-US" sz="2000" b="1" i="0" baseline="0" dirty="0" smtClean="0"/>
          </a:p>
          <a:p>
            <a:r>
              <a:rPr lang="en-US" sz="2000" b="1" i="0" baseline="0" dirty="0" smtClean="0"/>
              <a:t>Multiple primary cancers were allowed per </a:t>
            </a:r>
            <a:r>
              <a:rPr lang="en-US" sz="2000" b="1" i="0" baseline="0" dirty="0" smtClean="0"/>
              <a:t>patient, and The </a:t>
            </a:r>
            <a:r>
              <a:rPr lang="en-US" sz="2000" b="1" i="0" baseline="0" dirty="0" smtClean="0"/>
              <a:t>first primary site-specific record was included in the </a:t>
            </a:r>
            <a:r>
              <a:rPr lang="en-US" sz="2000" b="1" i="0" baseline="0" dirty="0" smtClean="0"/>
              <a:t>estimating site-specific survival estimates.</a:t>
            </a:r>
            <a:endParaRPr lang="en-US" sz="2000" b="1" i="0" baseline="0" dirty="0" smtClean="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13</a:t>
            </a:fld>
            <a:endParaRPr lang="en-US"/>
          </a:p>
        </p:txBody>
      </p:sp>
    </p:spTree>
    <p:extLst>
      <p:ext uri="{BB962C8B-B14F-4D97-AF65-F5344CB8AC3E}">
        <p14:creationId xmlns:p14="http://schemas.microsoft.com/office/powerpoint/2010/main" val="3270314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excluded</a:t>
            </a:r>
            <a:r>
              <a:rPr lang="en-US" baseline="0" dirty="0" smtClean="0"/>
              <a:t> cases that were only reported </a:t>
            </a:r>
            <a:r>
              <a:rPr lang="en-US" sz="1200" b="1" dirty="0" smtClean="0"/>
              <a:t>via autopsy or death certificate,</a:t>
            </a:r>
            <a:r>
              <a:rPr lang="en-US" sz="1200" b="1" baseline="0" dirty="0" smtClean="0"/>
              <a:t> and – among registries conducting active follow-up – cases that were alive but had no follow-up time.</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14</a:t>
            </a:fld>
            <a:endParaRPr lang="en-US"/>
          </a:p>
        </p:txBody>
      </p:sp>
    </p:spTree>
    <p:extLst>
      <p:ext uri="{BB962C8B-B14F-4D97-AF65-F5344CB8AC3E}">
        <p14:creationId xmlns:p14="http://schemas.microsoft.com/office/powerpoint/2010/main" val="1424672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We</a:t>
            </a:r>
            <a:r>
              <a:rPr lang="en-US" baseline="0" dirty="0" smtClean="0"/>
              <a:t> calculated the north American Cancer Survival Index, which is the </a:t>
            </a:r>
            <a:r>
              <a:rPr lang="en-US" sz="1200" b="1" baseline="0" dirty="0" smtClean="0"/>
              <a:t>w</a:t>
            </a:r>
            <a:r>
              <a:rPr lang="en-US" sz="1200" b="1" dirty="0" smtClean="0"/>
              <a:t>eighted sum of age-standardized, site-specific relative survival ratios (RSRs)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1"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for</a:t>
            </a:r>
            <a:r>
              <a:rPr lang="en-US" dirty="0" smtClean="0"/>
              <a:t> </a:t>
            </a:r>
            <a:r>
              <a:rPr lang="en-US" dirty="0"/>
              <a:t>4 time </a:t>
            </a:r>
            <a:r>
              <a:rPr lang="en-US" dirty="0" smtClean="0"/>
              <a:t>periods of </a:t>
            </a:r>
            <a:r>
              <a:rPr lang="en-US" sz="1200" b="1" dirty="0" smtClean="0"/>
              <a:t>2005–2011; 2006–2012; 2007–2013; 2008–2014</a:t>
            </a:r>
          </a:p>
          <a:p>
            <a:endParaRPr lang="en-US" baseline="0" dirty="0" smtClean="0"/>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Weights</a:t>
            </a:r>
            <a:r>
              <a:rPr lang="en-US" baseline="0" dirty="0" smtClean="0"/>
              <a:t> were determined from the </a:t>
            </a:r>
            <a:r>
              <a:rPr lang="en-US" sz="1200" b="1" dirty="0" smtClean="0"/>
              <a:t>Relative distribution of cancers diagnosed during 2006–2008 in North America</a:t>
            </a:r>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15</a:t>
            </a:fld>
            <a:endParaRPr lang="en-US"/>
          </a:p>
        </p:txBody>
      </p:sp>
    </p:spTree>
    <p:extLst>
      <p:ext uri="{BB962C8B-B14F-4D97-AF65-F5344CB8AC3E}">
        <p14:creationId xmlns:p14="http://schemas.microsoft.com/office/powerpoint/2010/main" val="3505190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Site-specific </a:t>
            </a:r>
            <a:r>
              <a:rPr lang="en-US" sz="1200" b="1" dirty="0" smtClean="0"/>
              <a:t>relative survival ratios (RSRs) were calculated</a:t>
            </a:r>
            <a:r>
              <a:rPr lang="en-US" sz="1200" b="1" baseline="0" dirty="0" smtClean="0"/>
              <a:t> in SEER*Stat by using the complete approach</a:t>
            </a:r>
          </a:p>
          <a:p>
            <a:endParaRPr lang="en-US" sz="1200" b="1"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dirty="0" smtClean="0"/>
              <a:t>Expected survival was calculated </a:t>
            </a:r>
            <a:r>
              <a:rPr lang="en-US" sz="1200" b="1" dirty="0" err="1" smtClean="0"/>
              <a:t>Ederer</a:t>
            </a:r>
            <a:r>
              <a:rPr lang="en-US" sz="1200" b="1" dirty="0" smtClean="0"/>
              <a:t> II method from  Age-, sex-, achieved year-, geographic area-, race-, and socioeconomic status-matched life tables, and c</a:t>
            </a:r>
            <a:r>
              <a:rPr lang="en-US" dirty="0" smtClean="0"/>
              <a:t>ases </a:t>
            </a:r>
            <a:r>
              <a:rPr lang="en-US" dirty="0"/>
              <a:t>were </a:t>
            </a:r>
            <a:r>
              <a:rPr lang="en-US" dirty="0" smtClean="0"/>
              <a:t>right=censored </a:t>
            </a:r>
            <a:r>
              <a:rPr lang="en-US" dirty="0"/>
              <a:t>at an achieved age of 100 years. </a:t>
            </a: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endParaRPr lang="en-US" dirty="0"/>
          </a:p>
          <a:p>
            <a:r>
              <a:rPr lang="en-US" dirty="0"/>
              <a:t>SEER*Stat = (Surveillance Research Program, National Cancer Institute, Bethesda, MD). </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16</a:t>
            </a:fld>
            <a:endParaRPr lang="en-US"/>
          </a:p>
        </p:txBody>
      </p:sp>
    </p:spTree>
    <p:extLst>
      <p:ext uri="{BB962C8B-B14F-4D97-AF65-F5344CB8AC3E}">
        <p14:creationId xmlns:p14="http://schemas.microsoft.com/office/powerpoint/2010/main" val="578620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I’ve included formulas</a:t>
            </a:r>
            <a:r>
              <a:rPr lang="en-US" baseline="0" dirty="0" smtClean="0"/>
              <a:t> for the Cancer Survival Index and its corresponding standard error</a:t>
            </a:r>
            <a:r>
              <a:rPr lang="en-US" baseline="0" dirty="0" smtClean="0"/>
              <a:t>,</a:t>
            </a:r>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where </a:t>
            </a:r>
            <a:r>
              <a:rPr lang="en-US" baseline="0" dirty="0" smtClean="0"/>
              <a:t>S equals </a:t>
            </a:r>
            <a:r>
              <a:rPr lang="en-US" sz="1200" b="1" dirty="0" smtClean="0">
                <a:ea typeface="Cambria Math" panose="02040503050406030204" pitchFamily="18" charset="0"/>
                <a:cs typeface="Calibri" panose="020F0502020204030204" pitchFamily="34" charset="0"/>
              </a:rPr>
              <a:t>Age-standardized</a:t>
            </a:r>
            <a:r>
              <a:rPr lang="en-US" sz="1200" b="1" dirty="0">
                <a:ea typeface="Cambria Math" panose="02040503050406030204" pitchFamily="18" charset="0"/>
                <a:cs typeface="Calibri" panose="020F0502020204030204" pitchFamily="34" charset="0"/>
              </a:rPr>
              <a:t>, site-specific 60-month RSR </a:t>
            </a:r>
            <a:r>
              <a:rPr lang="en-US" sz="1200" b="1" dirty="0" smtClean="0">
                <a:ea typeface="Cambria Math" panose="02040503050406030204" pitchFamily="18" charset="0"/>
                <a:cs typeface="Calibri" panose="020F0502020204030204" pitchFamily="34" charset="0"/>
              </a:rPr>
              <a:t>estimate for each cancer site</a:t>
            </a:r>
            <a:endParaRPr lang="en-US" sz="1200" b="1" dirty="0">
              <a:ea typeface="Cambria Math" panose="02040503050406030204" pitchFamily="18" charset="0"/>
              <a:cs typeface="Calibri" panose="020F0502020204030204" pitchFamily="34" charset="0"/>
            </a:endParaRPr>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And W </a:t>
            </a:r>
            <a:r>
              <a:rPr lang="en-US" baseline="0" dirty="0" smtClean="0"/>
              <a:t>equals the </a:t>
            </a:r>
            <a:r>
              <a:rPr lang="en-US" sz="1200" b="1" dirty="0" smtClean="0">
                <a:ea typeface="Cambria Math" panose="02040503050406030204" pitchFamily="18" charset="0"/>
                <a:cs typeface="Calibri" panose="020F0502020204030204" pitchFamily="34" charset="0"/>
              </a:rPr>
              <a:t>Proportion of sex-specific incidence counts for each specific cancer site,</a:t>
            </a:r>
            <a:r>
              <a:rPr lang="en-US" sz="1200" b="1" baseline="0" dirty="0" smtClean="0">
                <a:ea typeface="Cambria Math" panose="02040503050406030204" pitchFamily="18" charset="0"/>
                <a:cs typeface="Calibri" panose="020F0502020204030204" pitchFamily="34" charset="0"/>
              </a:rPr>
              <a:t> i.</a:t>
            </a:r>
            <a:endParaRPr lang="en-US" sz="1200" b="1" i="1" dirty="0">
              <a:latin typeface="Cambria Math" panose="02040503050406030204" pitchFamily="18" charset="0"/>
              <a:ea typeface="Cambria Math" panose="020405030504060302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17</a:t>
            </a:fld>
            <a:endParaRPr lang="en-US"/>
          </a:p>
        </p:txBody>
      </p:sp>
    </p:spTree>
    <p:extLst>
      <p:ext uri="{BB962C8B-B14F-4D97-AF65-F5344CB8AC3E}">
        <p14:creationId xmlns:p14="http://schemas.microsoft.com/office/powerpoint/2010/main" val="820766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And we also calculated</a:t>
            </a:r>
            <a:r>
              <a:rPr lang="en-US" baseline="0" dirty="0" smtClean="0"/>
              <a:t> 95% Confidence intervals around each point estimate using the </a:t>
            </a:r>
            <a:r>
              <a:rPr lang="en-US" sz="1200" b="1" dirty="0" smtClean="0"/>
              <a:t>normal approximation on the logarithmic scale</a:t>
            </a:r>
            <a:r>
              <a:rPr lang="en-US" sz="1200" b="0" dirty="0" smtClean="0"/>
              <a:t>. Formulas</a:t>
            </a:r>
            <a:r>
              <a:rPr lang="en-US" sz="1200" b="0" baseline="0" dirty="0" smtClean="0"/>
              <a:t> for the upper and lower bounds of which are shown here.</a:t>
            </a:r>
            <a:endParaRPr lang="en-US" sz="1200" b="1" dirty="0" smtClean="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18</a:t>
            </a:fld>
            <a:endParaRPr lang="en-US"/>
          </a:p>
        </p:txBody>
      </p:sp>
    </p:spTree>
    <p:extLst>
      <p:ext uri="{BB962C8B-B14F-4D97-AF65-F5344CB8AC3E}">
        <p14:creationId xmlns:p14="http://schemas.microsoft.com/office/powerpoint/2010/main" val="12201186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And finally we evaluated</a:t>
            </a:r>
            <a:r>
              <a:rPr lang="en-US" baseline="0" dirty="0" smtClean="0"/>
              <a:t> </a:t>
            </a:r>
            <a:r>
              <a:rPr lang="en-US" baseline="0" dirty="0" smtClean="0"/>
              <a:t>survival trends by </a:t>
            </a:r>
            <a:r>
              <a:rPr lang="en-US" baseline="0" dirty="0" smtClean="0"/>
              <a:t>c</a:t>
            </a:r>
            <a:r>
              <a:rPr lang="en-US" dirty="0" smtClean="0"/>
              <a:t>omparing </a:t>
            </a:r>
            <a:r>
              <a:rPr lang="en-US" dirty="0" smtClean="0"/>
              <a:t>95</a:t>
            </a:r>
            <a:r>
              <a:rPr lang="en-US" dirty="0"/>
              <a:t>% CIs </a:t>
            </a:r>
            <a:r>
              <a:rPr lang="en-US" dirty="0" smtClean="0"/>
              <a:t>for Cancer Survival </a:t>
            </a:r>
            <a:r>
              <a:rPr lang="en-US" dirty="0" smtClean="0"/>
              <a:t>Indices</a:t>
            </a:r>
            <a:endParaRPr lang="en-US" dirty="0" smtClean="0"/>
          </a:p>
          <a:p>
            <a:endParaRPr lang="en-US" dirty="0" smtClean="0"/>
          </a:p>
          <a:p>
            <a:pPr lvl="1"/>
            <a:r>
              <a:rPr lang="en-US" sz="2400" b="1" dirty="0" smtClean="0"/>
              <a:t>Over time</a:t>
            </a:r>
          </a:p>
          <a:p>
            <a:pPr marL="457200" marR="0" lvl="1" indent="0" algn="l" defTabSz="914400" rtl="0" eaLnBrk="1" fontAlgn="base" latinLnBrk="0" hangingPunct="1">
              <a:lnSpc>
                <a:spcPct val="100000"/>
              </a:lnSpc>
              <a:spcBef>
                <a:spcPct val="30000"/>
              </a:spcBef>
              <a:spcAft>
                <a:spcPct val="0"/>
              </a:spcAft>
              <a:buClrTx/>
              <a:buSzTx/>
              <a:buFontTx/>
              <a:buNone/>
              <a:tabLst/>
              <a:defRPr/>
            </a:pPr>
            <a:r>
              <a:rPr lang="en-US" sz="2400" b="1" dirty="0" smtClean="0"/>
              <a:t>Female vs. Male sex</a:t>
            </a:r>
          </a:p>
          <a:p>
            <a:pPr lvl="1"/>
            <a:r>
              <a:rPr lang="en-US" sz="2400" b="1" dirty="0" smtClean="0"/>
              <a:t>Black vs. White race</a:t>
            </a:r>
          </a:p>
          <a:p>
            <a:pPr lvl="1"/>
            <a:r>
              <a:rPr lang="en-US" sz="2400" b="1" dirty="0" smtClean="0"/>
              <a:t>Race-Sex Combinations</a:t>
            </a:r>
          </a:p>
          <a:p>
            <a:pPr lvl="2"/>
            <a:r>
              <a:rPr lang="en-US" sz="2400" b="1" dirty="0" smtClean="0"/>
              <a:t>Of Black female,</a:t>
            </a:r>
            <a:endParaRPr lang="en-US" sz="2400" b="1" dirty="0" smtClean="0"/>
          </a:p>
          <a:p>
            <a:pPr lvl="2"/>
            <a:r>
              <a:rPr lang="en-US" sz="2400" b="1" dirty="0" smtClean="0"/>
              <a:t>Black </a:t>
            </a:r>
            <a:r>
              <a:rPr lang="en-US" sz="2400" b="1" dirty="0" smtClean="0"/>
              <a:t>male,</a:t>
            </a:r>
          </a:p>
          <a:p>
            <a:pPr lvl="2"/>
            <a:r>
              <a:rPr lang="en-US" sz="2400" b="1" dirty="0" smtClean="0"/>
              <a:t>White female</a:t>
            </a:r>
            <a:r>
              <a:rPr lang="en-US" sz="2400" b="1" baseline="0" dirty="0" smtClean="0"/>
              <a:t>, and</a:t>
            </a:r>
          </a:p>
          <a:p>
            <a:pPr lvl="2"/>
            <a:r>
              <a:rPr lang="en-US" sz="2400" b="1" baseline="0" dirty="0" smtClean="0"/>
              <a:t>White male.</a:t>
            </a:r>
            <a:endParaRPr lang="en-US" sz="2400" b="1" dirty="0" smtClean="0"/>
          </a:p>
          <a:p>
            <a:endParaRPr lang="en-US" dirty="0" smtClean="0"/>
          </a:p>
          <a:p>
            <a:endParaRPr lang="en-US" dirty="0" smtClean="0"/>
          </a:p>
          <a:p>
            <a:r>
              <a:rPr lang="en-US" dirty="0" smtClean="0"/>
              <a:t>Line Graph by </a:t>
            </a:r>
            <a:r>
              <a:rPr lang="en-US" dirty="0" err="1" smtClean="0"/>
              <a:t>DigitalShards</a:t>
            </a:r>
            <a:r>
              <a:rPr lang="en-US" dirty="0" smtClean="0"/>
              <a:t> from the Noun Project</a:t>
            </a:r>
          </a:p>
          <a:p>
            <a:r>
              <a:rPr lang="en-US" dirty="0" smtClean="0"/>
              <a:t>Biracial Couple by MRFA from the Noun Project</a:t>
            </a:r>
          </a:p>
          <a:p>
            <a:r>
              <a:rPr lang="en-US" dirty="0" smtClean="0"/>
              <a:t>Male and Female by </a:t>
            </a:r>
            <a:r>
              <a:rPr lang="en-US" dirty="0" err="1" smtClean="0"/>
              <a:t>Saeful</a:t>
            </a:r>
            <a:r>
              <a:rPr lang="en-US" dirty="0" smtClean="0"/>
              <a:t> Muslim from the Noun Project</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19</a:t>
            </a:fld>
            <a:endParaRPr lang="en-US"/>
          </a:p>
        </p:txBody>
      </p:sp>
    </p:spTree>
    <p:extLst>
      <p:ext uri="{BB962C8B-B14F-4D97-AF65-F5344CB8AC3E}">
        <p14:creationId xmlns:p14="http://schemas.microsoft.com/office/powerpoint/2010/main" val="3554432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400" b="0" i="0" u="none" strike="noStrike" kern="1200" baseline="0" dirty="0" smtClean="0">
                <a:solidFill>
                  <a:schemeClr val="tx1"/>
                </a:solidFill>
                <a:latin typeface="+mn-lt"/>
                <a:ea typeface="+mn-ea"/>
                <a:cs typeface="+mn-cs"/>
              </a:rPr>
              <a:t>Some people think that a measure of all-site cancer survival is misinformed. However, a 1-number </a:t>
            </a:r>
            <a:r>
              <a:rPr lang="en-US" sz="1400" b="1" i="0" u="none" strike="noStrike" kern="1200" baseline="0" dirty="0" smtClean="0">
                <a:solidFill>
                  <a:schemeClr val="tx1"/>
                </a:solidFill>
                <a:latin typeface="+mn-lt"/>
                <a:ea typeface="+mn-ea"/>
                <a:cs typeface="+mn-cs"/>
              </a:rPr>
              <a:t>summary metric measuring how well public health and healthcare systems prevent, detect, and manage cancer </a:t>
            </a:r>
            <a:r>
              <a:rPr lang="en-US" sz="1400" dirty="0" smtClean="0"/>
              <a:t>at the population level </a:t>
            </a:r>
            <a:r>
              <a:rPr lang="en-US" sz="1400" b="1" i="0" u="none" strike="noStrike" kern="1200" baseline="0" dirty="0" smtClean="0">
                <a:solidFill>
                  <a:schemeClr val="tx1"/>
                </a:solidFill>
                <a:latin typeface="+mn-lt"/>
                <a:ea typeface="+mn-ea"/>
                <a:cs typeface="+mn-cs"/>
              </a:rPr>
              <a:t>can be useful in </a:t>
            </a:r>
            <a:r>
              <a:rPr lang="en-US" sz="1400" b="0" i="0" u="none" strike="noStrike" kern="1200" baseline="0" dirty="0" smtClean="0">
                <a:solidFill>
                  <a:schemeClr val="tx1"/>
                </a:solidFill>
                <a:latin typeface="+mn-lt"/>
                <a:ea typeface="+mn-ea"/>
                <a:cs typeface="+mn-cs"/>
              </a:rPr>
              <a:t>communication with policy-makers and in </a:t>
            </a:r>
            <a:r>
              <a:rPr lang="en-US" sz="1400" baseline="0" dirty="0" smtClean="0"/>
              <a:t>evaluating health disparities.</a:t>
            </a:r>
            <a:endParaRPr lang="en-US" sz="1400" b="1" i="0" u="none" strike="noStrike" kern="1200" baseline="0" dirty="0" smtClean="0">
              <a:solidFill>
                <a:schemeClr val="tx1"/>
              </a:solidFill>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40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40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40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400" dirty="0" smtClean="0"/>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400" dirty="0" smtClean="0"/>
              <a:t>And </a:t>
            </a:r>
            <a:r>
              <a:rPr lang="en-US" sz="1400" dirty="0"/>
              <a:t>while this summary metric is</a:t>
            </a:r>
            <a:r>
              <a:rPr lang="en-US" sz="1400" baseline="0" dirty="0"/>
              <a:t> most informative when evaluated in concert with mortality and incidence, </a:t>
            </a:r>
          </a:p>
        </p:txBody>
      </p:sp>
      <p:sp>
        <p:nvSpPr>
          <p:cNvPr id="4" name="Slide Number Placeholder 3"/>
          <p:cNvSpPr>
            <a:spLocks noGrp="1"/>
          </p:cNvSpPr>
          <p:nvPr>
            <p:ph type="sldNum" sz="quarter" idx="10"/>
          </p:nvPr>
        </p:nvSpPr>
        <p:spPr/>
        <p:txBody>
          <a:bodyPr/>
          <a:lstStyle/>
          <a:p>
            <a:fld id="{7E82054C-5FFB-4925-88B8-34BFE44764D6}" type="slidenum">
              <a:rPr lang="en-US" smtClean="0"/>
              <a:pPr/>
              <a:t>2</a:t>
            </a:fld>
            <a:endParaRPr lang="en-US" dirty="0"/>
          </a:p>
        </p:txBody>
      </p:sp>
    </p:spTree>
    <p:extLst>
      <p:ext uri="{BB962C8B-B14F-4D97-AF65-F5344CB8AC3E}">
        <p14:creationId xmlns:p14="http://schemas.microsoft.com/office/powerpoint/2010/main" val="1844937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20</a:t>
            </a:fld>
            <a:endParaRPr lang="en-US"/>
          </a:p>
        </p:txBody>
      </p:sp>
    </p:spTree>
    <p:extLst>
      <p:ext uri="{BB962C8B-B14F-4D97-AF65-F5344CB8AC3E}">
        <p14:creationId xmlns:p14="http://schemas.microsoft.com/office/powerpoint/2010/main" val="19448121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dirty="0" smtClean="0"/>
              <a:t>42 registries – comprised of 41</a:t>
            </a:r>
            <a:r>
              <a:rPr lang="en-US" sz="2200" b="1" baseline="0" dirty="0" smtClean="0"/>
              <a:t> states and 1 metro area – contributed </a:t>
            </a:r>
            <a:r>
              <a:rPr lang="en-US" sz="2200" b="1" baseline="0" dirty="0" smtClean="0"/>
              <a:t>greater than </a:t>
            </a:r>
            <a:r>
              <a:rPr lang="en-US" sz="2200" b="1" dirty="0" smtClean="0"/>
              <a:t>11.9 </a:t>
            </a:r>
            <a:r>
              <a:rPr lang="en-US" sz="2200" b="1" dirty="0" smtClean="0"/>
              <a:t>million cancer</a:t>
            </a:r>
            <a:r>
              <a:rPr lang="en-US" sz="2200" b="1" baseline="0" dirty="0" smtClean="0"/>
              <a:t> cases to these analyses. These data represent approximately </a:t>
            </a:r>
            <a:r>
              <a:rPr lang="en-US" sz="2200" b="1" dirty="0" smtClean="0"/>
              <a:t>~83% of U.S. population.</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21</a:t>
            </a:fld>
            <a:endParaRPr lang="en-US"/>
          </a:p>
        </p:txBody>
      </p:sp>
    </p:spTree>
    <p:extLst>
      <p:ext uri="{BB962C8B-B14F-4D97-AF65-F5344CB8AC3E}">
        <p14:creationId xmlns:p14="http://schemas.microsoft.com/office/powerpoint/2010/main" val="2542389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we have good news!</a:t>
            </a:r>
            <a:r>
              <a:rPr lang="en-US" baseline="0" dirty="0" smtClean="0"/>
              <a:t> </a:t>
            </a:r>
            <a:endParaRPr lang="en-US" baseline="0" dirty="0" smtClean="0"/>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This graph shows our</a:t>
            </a:r>
            <a:r>
              <a:rPr lang="en-US" baseline="0" dirty="0" smtClean="0"/>
              <a:t> primary result of the North American Cancer survival index point estimate, and corresponding 95% Confidence intervals as blue bars, by diagnosis and follow-up cohort</a:t>
            </a:r>
            <a:endParaRPr lang="en-US" dirty="0" smtClean="0"/>
          </a:p>
          <a:p>
            <a:endParaRPr lang="en-US" baseline="0" dirty="0" smtClean="0"/>
          </a:p>
          <a:p>
            <a:r>
              <a:rPr lang="en-US" baseline="0" dirty="0" smtClean="0"/>
              <a:t>And as </a:t>
            </a:r>
            <a:r>
              <a:rPr lang="en-US" baseline="0" dirty="0" smtClean="0"/>
              <a:t>measured with the Cancer Survival Index, </a:t>
            </a:r>
            <a:r>
              <a:rPr lang="en-US" baseline="0" dirty="0" smtClean="0"/>
              <a:t>we see that all </a:t>
            </a:r>
            <a:r>
              <a:rPr lang="en-US" baseline="0" dirty="0" smtClean="0"/>
              <a:t>site-survival is improving nationally, from 63.5 % of expected survival to 64.1% of expected survival.</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22</a:t>
            </a:fld>
            <a:endParaRPr lang="en-US" dirty="0"/>
          </a:p>
        </p:txBody>
      </p:sp>
    </p:spTree>
    <p:extLst>
      <p:ext uri="{BB962C8B-B14F-4D97-AF65-F5344CB8AC3E}">
        <p14:creationId xmlns:p14="http://schemas.microsoft.com/office/powerpoint/2010/main" val="14066114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noted survival improvements </a:t>
            </a:r>
            <a:r>
              <a:rPr lang="en-US" baseline="0" dirty="0"/>
              <a:t>across all subpopulations. </a:t>
            </a:r>
            <a:r>
              <a:rPr lang="en-US" baseline="0" dirty="0" smtClean="0"/>
              <a:t>The figure on the </a:t>
            </a:r>
            <a:r>
              <a:rPr lang="en-US" baseline="0" dirty="0" smtClean="0"/>
              <a:t>left shows trends in CSI by race-sex combinations of black men in red, black women in blue, white men in purple, and white women in black. </a:t>
            </a:r>
          </a:p>
          <a:p>
            <a:endParaRPr lang="en-US" baseline="0" dirty="0" smtClean="0"/>
          </a:p>
          <a:p>
            <a:r>
              <a:rPr lang="en-US" baseline="0" dirty="0" smtClean="0"/>
              <a:t>And the figure on the right </a:t>
            </a:r>
            <a:r>
              <a:rPr lang="en-US" baseline="0" dirty="0" smtClean="0"/>
              <a:t>shows the absolute difference in Cancer Survival Index between 2005-2011 and </a:t>
            </a:r>
            <a:r>
              <a:rPr lang="en-US" baseline="0" dirty="0" smtClean="0"/>
              <a:t>2008-2014 by race-sex combinations. </a:t>
            </a:r>
            <a:r>
              <a:rPr lang="en-US" baseline="0" dirty="0" smtClean="0"/>
              <a:t>Largest survival gains were experienced by black women, with a 1.4% absolute difference in </a:t>
            </a:r>
            <a:r>
              <a:rPr lang="en-US" baseline="0" dirty="0" smtClean="0"/>
              <a:t>survival improvement. White females and black males each experienced a 0.8 % increase in survival, and white males experienced a 0.4 % increase in survival.  </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23</a:t>
            </a:fld>
            <a:endParaRPr lang="en-US"/>
          </a:p>
        </p:txBody>
      </p:sp>
    </p:spTree>
    <p:extLst>
      <p:ext uri="{BB962C8B-B14F-4D97-AF65-F5344CB8AC3E}">
        <p14:creationId xmlns:p14="http://schemas.microsoft.com/office/powerpoint/2010/main" val="15023818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graph shows… ratio of the Cancer Survival Index for whites</a:t>
            </a:r>
            <a:r>
              <a:rPr lang="en-US" baseline="0" dirty="0" smtClean="0"/>
              <a:t> compared to blacks. In 2005-2011 we see that whites have 15% better relative survival than backs… etc. etc.</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24</a:t>
            </a:fld>
            <a:endParaRPr lang="en-US"/>
          </a:p>
        </p:txBody>
      </p:sp>
    </p:spTree>
    <p:extLst>
      <p:ext uri="{BB962C8B-B14F-4D97-AF65-F5344CB8AC3E}">
        <p14:creationId xmlns:p14="http://schemas.microsoft.com/office/powerpoint/2010/main" val="3796134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However, </a:t>
            </a:r>
            <a:r>
              <a:rPr lang="en-US" dirty="0" smtClean="0"/>
              <a:t>White People Experienced (Much) Better Survival than Black People</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25</a:t>
            </a:fld>
            <a:endParaRPr lang="en-US"/>
          </a:p>
        </p:txBody>
      </p:sp>
    </p:spTree>
    <p:extLst>
      <p:ext uri="{BB962C8B-B14F-4D97-AF65-F5344CB8AC3E}">
        <p14:creationId xmlns:p14="http://schemas.microsoft.com/office/powerpoint/2010/main" val="8785217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a:t>
            </a:r>
            <a:r>
              <a:rPr lang="en-US" baseline="0" dirty="0" smtClean="0"/>
              <a:t> a nearly 8% difference in survival between white people and black people for the final diagnosis and follow-up</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26</a:t>
            </a:fld>
            <a:endParaRPr lang="en-US"/>
          </a:p>
        </p:txBody>
      </p:sp>
    </p:spTree>
    <p:extLst>
      <p:ext uri="{BB962C8B-B14F-4D97-AF65-F5344CB8AC3E}">
        <p14:creationId xmlns:p14="http://schemas.microsoft.com/office/powerpoint/2010/main" val="8445218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one of the advantages of</a:t>
            </a:r>
            <a:r>
              <a:rPr lang="en-US" baseline="0" dirty="0" smtClean="0"/>
              <a:t> the Cancer Survival Index is increased comparability across registry jurisdictions, we wanted to evaluate survival as measured by the Cancer Survival Index across participating registry jurisdictions. This map shows 2008-2014 survival by registry jurisdiction, with decreased survival show by increasingly dark purple. We see that lower survival is primarily clustered in the southeast, although there is variability across the U.S. There were too few cases to estimate survival in Alaska, Wyoming and Vermont.</a:t>
            </a:r>
            <a:endParaRPr lang="en-US" dirty="0"/>
          </a:p>
        </p:txBody>
      </p:sp>
      <p:sp>
        <p:nvSpPr>
          <p:cNvPr id="4" name="Slide Number Placeholder 3"/>
          <p:cNvSpPr>
            <a:spLocks noGrp="1"/>
          </p:cNvSpPr>
          <p:nvPr>
            <p:ph type="sldNum" sz="quarter" idx="5"/>
          </p:nvPr>
        </p:nvSpPr>
        <p:spPr/>
        <p:txBody>
          <a:bodyPr/>
          <a:lstStyle/>
          <a:p>
            <a:fld id="{271E021D-A7AE-40C6-B505-3763582312C7}" type="slidenum">
              <a:rPr lang="en-US" altLang="en-US" smtClean="0"/>
              <a:pPr/>
              <a:t>27</a:t>
            </a:fld>
            <a:endParaRPr lang="en-US" altLang="en-US" dirty="0"/>
          </a:p>
        </p:txBody>
      </p:sp>
    </p:spTree>
    <p:extLst>
      <p:ext uri="{BB962C8B-B14F-4D97-AF65-F5344CB8AC3E}">
        <p14:creationId xmlns:p14="http://schemas.microsoft.com/office/powerpoint/2010/main" val="36624688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this map</a:t>
            </a:r>
            <a:r>
              <a:rPr lang="en-US" baseline="0" dirty="0" smtClean="0"/>
              <a:t> shows change in survival over time across registry jurisdiction, as measured by the absolute difference in Cancer Survival Index estimates for the 2005-2011 cohort and the 2008-2014 cohorts. Increasingly dark colors indicate a larger positive change in survival. **** Compare CIs for time periods by state *** Did this previously… not sure what result was. While increasingly light colors indicate no improvements or a decrease in survival. </a:t>
            </a:r>
          </a:p>
          <a:p>
            <a:endParaRPr lang="en-US" baseline="0" dirty="0" smtClean="0"/>
          </a:p>
          <a:p>
            <a:r>
              <a:rPr lang="en-US" baseline="0" dirty="0" smtClean="0"/>
              <a:t>Again, There were too few cases to estimate survival in Alaska, Wyoming and Vermont.</a:t>
            </a:r>
            <a:endParaRPr lang="en-US" dirty="0"/>
          </a:p>
        </p:txBody>
      </p:sp>
      <p:sp>
        <p:nvSpPr>
          <p:cNvPr id="4" name="Slide Number Placeholder 3"/>
          <p:cNvSpPr>
            <a:spLocks noGrp="1"/>
          </p:cNvSpPr>
          <p:nvPr>
            <p:ph type="sldNum" sz="quarter" idx="5"/>
          </p:nvPr>
        </p:nvSpPr>
        <p:spPr/>
        <p:txBody>
          <a:bodyPr/>
          <a:lstStyle/>
          <a:p>
            <a:fld id="{271E021D-A7AE-40C6-B505-3763582312C7}" type="slidenum">
              <a:rPr lang="en-US" altLang="en-US" smtClean="0"/>
              <a:pPr/>
              <a:t>28</a:t>
            </a:fld>
            <a:endParaRPr lang="en-US" altLang="en-US" dirty="0"/>
          </a:p>
        </p:txBody>
      </p:sp>
    </p:spTree>
    <p:extLst>
      <p:ext uri="{BB962C8B-B14F-4D97-AF65-F5344CB8AC3E}">
        <p14:creationId xmlns:p14="http://schemas.microsoft.com/office/powerpoint/2010/main" val="32238813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This table shows the number of cases, % of total cases, and the site-specific </a:t>
            </a:r>
            <a:r>
              <a:rPr lang="en-US" sz="1200" kern="1200" dirty="0" smtClean="0">
                <a:solidFill>
                  <a:schemeClr val="tx1"/>
                </a:solidFill>
                <a:effectLst/>
                <a:latin typeface="+mn-lt"/>
                <a:ea typeface="+mn-ea"/>
                <a:cs typeface="+mn-cs"/>
              </a:rPr>
              <a:t>Relative Survival Ratios </a:t>
            </a:r>
            <a:r>
              <a:rPr lang="en-US" baseline="0" dirty="0" smtClean="0"/>
              <a:t>and 95% Confidence interval among 2005-2011 estimates compared to 2008-2014 estimates.</a:t>
            </a:r>
            <a:endParaRPr lang="en-US" dirty="0" smtClean="0"/>
          </a:p>
          <a:p>
            <a:r>
              <a:rPr lang="en-US" dirty="0" smtClean="0"/>
              <a:t>We</a:t>
            </a:r>
            <a:r>
              <a:rPr lang="en-US" baseline="0" dirty="0" smtClean="0"/>
              <a:t> wanted to additionally examine changes in survival among some of the most commonly diagnosed cancers – prostate, breast, lung &amp; bronchus, and colon and rectum – representing approximately 54% of cases. </a:t>
            </a:r>
          </a:p>
          <a:p>
            <a:endParaRPr lang="en-US" baseline="0" dirty="0" smtClean="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29</a:t>
            </a:fld>
            <a:endParaRPr lang="en-US"/>
          </a:p>
        </p:txBody>
      </p:sp>
    </p:spTree>
    <p:extLst>
      <p:ext uri="{BB962C8B-B14F-4D97-AF65-F5344CB8AC3E}">
        <p14:creationId xmlns:p14="http://schemas.microsoft.com/office/powerpoint/2010/main" val="3372349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Whether or</a:t>
            </a:r>
            <a:r>
              <a:rPr lang="en-US" baseline="0" dirty="0"/>
              <a:t> not you think that a one number metric is </a:t>
            </a:r>
            <a:r>
              <a:rPr lang="en-US" baseline="0" dirty="0" smtClean="0"/>
              <a:t>misguided, </a:t>
            </a:r>
            <a:r>
              <a:rPr lang="en-US" dirty="0"/>
              <a:t>we DO use a one-number cancer survival metric </a:t>
            </a:r>
            <a:r>
              <a:rPr lang="en-US" dirty="0" smtClean="0"/>
              <a:t>in</a:t>
            </a:r>
            <a:r>
              <a:rPr lang="en-US" baseline="0" dirty="0" smtClean="0"/>
              <a:t> evaluating public health objectives, the primary example of which is </a:t>
            </a:r>
            <a:r>
              <a:rPr lang="en-US" dirty="0" smtClean="0"/>
              <a:t>Healthy People </a:t>
            </a:r>
            <a:r>
              <a:rPr lang="en-US" dirty="0"/>
              <a:t>2020 </a:t>
            </a:r>
            <a:r>
              <a:rPr lang="en-US" dirty="0" smtClean="0"/>
              <a:t>objectives. The current </a:t>
            </a:r>
            <a:r>
              <a:rPr lang="en-US" dirty="0"/>
              <a:t>metric </a:t>
            </a:r>
            <a:r>
              <a:rPr lang="en-US" dirty="0" smtClean="0"/>
              <a:t>evaluating 5-year cancer survival in </a:t>
            </a:r>
            <a:r>
              <a:rPr lang="en-US" dirty="0" smtClean="0"/>
              <a:t>Healthy People 2020 </a:t>
            </a:r>
            <a:r>
              <a:rPr lang="en-US" baseline="0" dirty="0" smtClean="0"/>
              <a:t>uses data from 17 </a:t>
            </a:r>
            <a:r>
              <a:rPr lang="en-US" baseline="0" dirty="0" smtClean="0"/>
              <a:t>Surveillance, Epidemiology, </a:t>
            </a:r>
            <a:r>
              <a:rPr lang="en-US" baseline="0" dirty="0" smtClean="0"/>
              <a:t>and End Results </a:t>
            </a:r>
            <a:r>
              <a:rPr lang="en-US" baseline="0" dirty="0" smtClean="0"/>
              <a:t>Program </a:t>
            </a:r>
            <a:r>
              <a:rPr lang="en-US" baseline="0" dirty="0" smtClean="0"/>
              <a:t>registries, which cover </a:t>
            </a:r>
            <a:r>
              <a:rPr lang="en-US" baseline="0" dirty="0" smtClean="0"/>
              <a:t>approximately 26</a:t>
            </a:r>
            <a:r>
              <a:rPr lang="en-US" baseline="0" dirty="0" smtClean="0"/>
              <a:t>% of the U.S. </a:t>
            </a:r>
            <a:r>
              <a:rPr lang="en-US" baseline="0" dirty="0" smtClean="0"/>
              <a:t>population. The metric as it is currently constructed </a:t>
            </a:r>
            <a:r>
              <a:rPr lang="en-US" dirty="0" smtClean="0"/>
              <a:t>does not account</a:t>
            </a:r>
            <a:r>
              <a:rPr lang="en-US" baseline="0" dirty="0" smtClean="0"/>
              <a:t> </a:t>
            </a:r>
            <a:r>
              <a:rPr lang="en-US" baseline="0" dirty="0"/>
              <a:t>for the distribution of primary cancer </a:t>
            </a:r>
            <a:r>
              <a:rPr lang="en-US" baseline="0" dirty="0" smtClean="0"/>
              <a:t>site.</a:t>
            </a:r>
            <a:endParaRPr lang="en-US" baseline="0"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a:t>
            </a:fld>
            <a:endParaRPr lang="en-US"/>
          </a:p>
        </p:txBody>
      </p:sp>
    </p:spTree>
    <p:extLst>
      <p:ext uri="{BB962C8B-B14F-4D97-AF65-F5344CB8AC3E}">
        <p14:creationId xmlns:p14="http://schemas.microsoft.com/office/powerpoint/2010/main" val="39375051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did not note</a:t>
            </a:r>
            <a:r>
              <a:rPr lang="en-US" baseline="0" dirty="0" smtClean="0"/>
              <a:t> a statistically significant survival improvement in Cancer Survival Index for prostate or colon and rectum. </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30</a:t>
            </a:fld>
            <a:endParaRPr lang="en-US"/>
          </a:p>
        </p:txBody>
      </p:sp>
    </p:spTree>
    <p:extLst>
      <p:ext uri="{BB962C8B-B14F-4D97-AF65-F5344CB8AC3E}">
        <p14:creationId xmlns:p14="http://schemas.microsoft.com/office/powerpoint/2010/main" val="23803541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did, however,</a:t>
            </a:r>
            <a:r>
              <a:rPr lang="en-US" baseline="0" dirty="0" smtClean="0"/>
              <a:t> note statistically significant improvements in survival for cancers of the breast, and lung and bronchus of 0.6 and 1.5 percent, respectively. </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31</a:t>
            </a:fld>
            <a:endParaRPr lang="en-US"/>
          </a:p>
        </p:txBody>
      </p:sp>
    </p:spTree>
    <p:extLst>
      <p:ext uri="{BB962C8B-B14F-4D97-AF65-F5344CB8AC3E}">
        <p14:creationId xmlns:p14="http://schemas.microsoft.com/office/powerpoint/2010/main" val="18076407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Perhaps unsurprisingly, </a:t>
            </a:r>
            <a:r>
              <a:rPr lang="en-US" baseline="0" dirty="0" smtClean="0"/>
              <a:t>there were large differences in survival by race for these two primary cancer sites. Here, we see Cancer Survival Index estimates for breast cancer for black women shown in blue, and white women shown in red.  With </a:t>
            </a:r>
            <a:r>
              <a:rPr lang="en-US" sz="1200" kern="1200" dirty="0" smtClean="0">
                <a:solidFill>
                  <a:schemeClr val="tx1"/>
                </a:solidFill>
                <a:effectLst/>
                <a:latin typeface="+mn-lt"/>
                <a:ea typeface="+mn-ea"/>
                <a:cs typeface="+mn-cs"/>
              </a:rPr>
              <a:t>Relative Survival Ratio</a:t>
            </a:r>
            <a:r>
              <a:rPr lang="en-US" baseline="0" dirty="0" smtClean="0"/>
              <a:t>s for whites in the 89 to 90 Cancer Survival Index range, and </a:t>
            </a:r>
            <a:r>
              <a:rPr lang="en-US" sz="1200" kern="1200" dirty="0" smtClean="0">
                <a:solidFill>
                  <a:schemeClr val="tx1"/>
                </a:solidFill>
                <a:effectLst/>
                <a:latin typeface="+mn-lt"/>
                <a:ea typeface="+mn-ea"/>
                <a:cs typeface="+mn-cs"/>
              </a:rPr>
              <a:t>Relative Survival Ratios</a:t>
            </a:r>
            <a:r>
              <a:rPr lang="en-US" baseline="0" dirty="0" smtClean="0"/>
              <a:t> for blacks in the 78 to 80 over time.</a:t>
            </a:r>
            <a:endParaRPr lang="en-US" dirty="0" smtClean="0"/>
          </a:p>
          <a:p>
            <a:endParaRPr lang="en-US" dirty="0" smtClean="0"/>
          </a:p>
          <a:p>
            <a:endParaRPr lang="en-US" dirty="0" smtClean="0"/>
          </a:p>
          <a:p>
            <a:endParaRPr lang="en-US" dirty="0" smtClean="0"/>
          </a:p>
          <a:p>
            <a:r>
              <a:rPr lang="en-US" dirty="0" smtClean="0"/>
              <a:t>Lung cancer – </a:t>
            </a:r>
            <a:r>
              <a:rPr lang="en-US" dirty="0" err="1" smtClean="0"/>
              <a:t>tarceva</a:t>
            </a:r>
            <a:r>
              <a:rPr lang="en-US" dirty="0" smtClean="0"/>
              <a:t>, other drugs used in community practice?</a:t>
            </a:r>
          </a:p>
          <a:p>
            <a:r>
              <a:rPr lang="en-US" dirty="0" smtClean="0"/>
              <a:t>Maybe lung cancer survival better if not smoking-related. </a:t>
            </a:r>
          </a:p>
          <a:p>
            <a:endParaRPr lang="en-US" dirty="0" smtClean="0"/>
          </a:p>
          <a:p>
            <a:r>
              <a:rPr lang="en-US" dirty="0" smtClean="0"/>
              <a:t>Life tables are general, don’t account for smoking.</a:t>
            </a:r>
          </a:p>
          <a:p>
            <a:endParaRPr lang="en-US" dirty="0" smtClean="0"/>
          </a:p>
          <a:p>
            <a:r>
              <a:rPr lang="en-US" dirty="0" smtClean="0"/>
              <a:t>Lung cancer: 	Time 0 – all cause mortality among cancer patients. Most lung cancers here are attributable to smoking, so in general mortality will be higher among cases (lung cancer-attributable or otherwise). </a:t>
            </a:r>
          </a:p>
          <a:p>
            <a:r>
              <a:rPr lang="en-US" dirty="0" smtClean="0"/>
              <a:t>	Time 1 – all cause mortality among cancer patients. Higher proportion of lung cancers are NOT attributable to smoking, so all cause mortality will be lower. Fewer smoking-related cancer-attributable deaths. </a:t>
            </a:r>
          </a:p>
          <a:p>
            <a:endParaRPr lang="en-US" dirty="0" smtClean="0"/>
          </a:p>
          <a:p>
            <a:r>
              <a:rPr lang="en-US" dirty="0" smtClean="0"/>
              <a:t>Are we better off using cause specific survival for certain cancers?</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32</a:t>
            </a:fld>
            <a:endParaRPr lang="en-US"/>
          </a:p>
        </p:txBody>
      </p:sp>
    </p:spTree>
    <p:extLst>
      <p:ext uri="{BB962C8B-B14F-4D97-AF65-F5344CB8AC3E}">
        <p14:creationId xmlns:p14="http://schemas.microsoft.com/office/powerpoint/2010/main" val="18476529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a:t>
            </a:r>
            <a:r>
              <a:rPr lang="en-US" sz="1200" kern="1200" dirty="0" smtClean="0">
                <a:solidFill>
                  <a:schemeClr val="tx1"/>
                </a:solidFill>
                <a:effectLst/>
                <a:latin typeface="+mn-lt"/>
                <a:ea typeface="+mn-ea"/>
                <a:cs typeface="+mn-cs"/>
              </a:rPr>
              <a:t>Relative Survival Ratio</a:t>
            </a:r>
            <a:r>
              <a:rPr lang="en-US" dirty="0" smtClean="0"/>
              <a:t>s</a:t>
            </a:r>
            <a:r>
              <a:rPr lang="en-US" baseline="0" dirty="0" smtClean="0"/>
              <a:t> for cancers of the l</a:t>
            </a:r>
            <a:r>
              <a:rPr lang="en-US" dirty="0" smtClean="0"/>
              <a:t>ung and bronchus</a:t>
            </a:r>
            <a:r>
              <a:rPr lang="en-US" baseline="0" dirty="0" smtClean="0"/>
              <a:t> </a:t>
            </a:r>
            <a:r>
              <a:rPr lang="en-US" dirty="0" smtClean="0"/>
              <a:t>for whites</a:t>
            </a:r>
            <a:r>
              <a:rPr lang="en-US" baseline="0" dirty="0" smtClean="0"/>
              <a:t> averaged about 20, and averaged approximately 17 over time among blacks.</a:t>
            </a:r>
            <a:endParaRPr lang="en-US" dirty="0" smtClean="0"/>
          </a:p>
          <a:p>
            <a:endParaRPr lang="en-US" dirty="0" smtClean="0"/>
          </a:p>
          <a:p>
            <a:endParaRPr lang="en-US" dirty="0" smtClean="0"/>
          </a:p>
          <a:p>
            <a:endParaRPr lang="en-US" dirty="0" smtClean="0"/>
          </a:p>
          <a:p>
            <a:endParaRPr lang="en-US" dirty="0" smtClean="0"/>
          </a:p>
          <a:p>
            <a:r>
              <a:rPr lang="en-US" dirty="0" smtClean="0"/>
              <a:t>Lung cancer – </a:t>
            </a:r>
            <a:r>
              <a:rPr lang="en-US" dirty="0" err="1" smtClean="0"/>
              <a:t>tarceva</a:t>
            </a:r>
            <a:r>
              <a:rPr lang="en-US" dirty="0" smtClean="0"/>
              <a:t>, other drugs used in community practice?</a:t>
            </a:r>
          </a:p>
          <a:p>
            <a:r>
              <a:rPr lang="en-US" dirty="0" smtClean="0"/>
              <a:t>Maybe lung cancer survival better if not smoking-related. </a:t>
            </a:r>
          </a:p>
          <a:p>
            <a:endParaRPr lang="en-US" dirty="0" smtClean="0"/>
          </a:p>
          <a:p>
            <a:r>
              <a:rPr lang="en-US" dirty="0" smtClean="0"/>
              <a:t>Life tables are general, don’t account for smoking.</a:t>
            </a:r>
          </a:p>
          <a:p>
            <a:endParaRPr lang="en-US" dirty="0" smtClean="0"/>
          </a:p>
          <a:p>
            <a:r>
              <a:rPr lang="en-US" dirty="0" smtClean="0"/>
              <a:t>Lung cancer: 	Time 0 – all cause mortality among cancer patients. Most lung cancers here are attributable to smoking, so in general mortality will be higher among cases (lung cancer-attributable or otherwise). </a:t>
            </a:r>
          </a:p>
          <a:p>
            <a:r>
              <a:rPr lang="en-US" dirty="0" smtClean="0"/>
              <a:t>	Time 1 – all cause mortality among cancer patients. Higher proportion of lung cancers are NOT attributable to smoking, so all cause mortality will be lower. Fewer smoking-related cancer-attributable deaths. </a:t>
            </a:r>
          </a:p>
          <a:p>
            <a:endParaRPr lang="en-US" dirty="0" smtClean="0"/>
          </a:p>
          <a:p>
            <a:r>
              <a:rPr lang="en-US" dirty="0" smtClean="0"/>
              <a:t>Are we better off using cause specific survival for certain cancers?</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33</a:t>
            </a:fld>
            <a:endParaRPr lang="en-US"/>
          </a:p>
        </p:txBody>
      </p:sp>
    </p:spTree>
    <p:extLst>
      <p:ext uri="{BB962C8B-B14F-4D97-AF65-F5344CB8AC3E}">
        <p14:creationId xmlns:p14="http://schemas.microsoft.com/office/powerpoint/2010/main" val="9951983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34</a:t>
            </a:fld>
            <a:endParaRPr lang="en-US"/>
          </a:p>
        </p:txBody>
      </p:sp>
    </p:spTree>
    <p:extLst>
      <p:ext uri="{BB962C8B-B14F-4D97-AF65-F5344CB8AC3E}">
        <p14:creationId xmlns:p14="http://schemas.microsoft.com/office/powerpoint/2010/main" val="38599306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In conclusion, using the </a:t>
            </a:r>
            <a:r>
              <a:rPr lang="en-US" dirty="0" smtClean="0"/>
              <a:t>Cancer Survival Index </a:t>
            </a:r>
            <a:r>
              <a:rPr lang="en-US" dirty="0"/>
              <a:t>we found improvements in survival in the US </a:t>
            </a:r>
            <a:r>
              <a:rPr lang="en-US" dirty="0" smtClean="0"/>
              <a:t>among cancer</a:t>
            </a:r>
            <a:r>
              <a:rPr lang="en-US" baseline="0" dirty="0" smtClean="0"/>
              <a:t> cases diagnosed </a:t>
            </a:r>
            <a:r>
              <a:rPr lang="en-US" dirty="0" smtClean="0"/>
              <a:t>from 2005 to</a:t>
            </a:r>
            <a:r>
              <a:rPr lang="en-US" baseline="0" dirty="0" smtClean="0"/>
              <a:t> </a:t>
            </a:r>
            <a:r>
              <a:rPr lang="en-US" dirty="0" smtClean="0"/>
              <a:t>2014</a:t>
            </a:r>
            <a:r>
              <a:rPr lang="en-US" dirty="0"/>
              <a:t>. We also found that racial disparities decreased, but that a large gap in survival between whites and blacks remains. </a:t>
            </a:r>
          </a:p>
          <a:p>
            <a:endParaRPr lang="en-US" dirty="0" smtClean="0"/>
          </a:p>
          <a:p>
            <a:endParaRPr lang="en-US" dirty="0" smtClean="0"/>
          </a:p>
          <a:p>
            <a:r>
              <a:rPr lang="en-US" dirty="0" smtClean="0"/>
              <a:t>Further evaluation </a:t>
            </a:r>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35</a:t>
            </a:fld>
            <a:endParaRPr lang="en-US"/>
          </a:p>
        </p:txBody>
      </p:sp>
    </p:spTree>
    <p:extLst>
      <p:ext uri="{BB962C8B-B14F-4D97-AF65-F5344CB8AC3E}">
        <p14:creationId xmlns:p14="http://schemas.microsoft.com/office/powerpoint/2010/main" val="28497533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Given the improvements offered</a:t>
            </a:r>
            <a:r>
              <a:rPr lang="en-US" baseline="0" dirty="0" smtClean="0"/>
              <a:t> by the Cancer Survival Index, </a:t>
            </a:r>
            <a:r>
              <a:rPr lang="en-US" sz="1200" dirty="0" smtClean="0"/>
              <a:t>Public health agencies in the united</a:t>
            </a:r>
            <a:r>
              <a:rPr lang="en-US" sz="1200" baseline="0" dirty="0" smtClean="0"/>
              <a:t> states</a:t>
            </a:r>
            <a:r>
              <a:rPr lang="en-US" sz="1200" dirty="0" smtClean="0"/>
              <a:t> might consider following suite with their European counterparts,</a:t>
            </a:r>
            <a:r>
              <a:rPr lang="en-US" sz="1200" baseline="0" dirty="0" smtClean="0"/>
              <a:t> and </a:t>
            </a:r>
            <a:r>
              <a:rPr lang="en-US" sz="1200" dirty="0" smtClean="0"/>
              <a:t>integrate the North American Cancer Survival Index into the evaluation of national public health</a:t>
            </a:r>
            <a:r>
              <a:rPr lang="en-US" sz="1200" baseline="0" dirty="0" smtClean="0"/>
              <a:t> goals, such as </a:t>
            </a:r>
            <a:r>
              <a:rPr lang="en-US" sz="1200" dirty="0" smtClean="0"/>
              <a:t>Healthy People 2030</a:t>
            </a:r>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36</a:t>
            </a:fld>
            <a:endParaRPr lang="en-US"/>
          </a:p>
        </p:txBody>
      </p:sp>
    </p:spTree>
    <p:extLst>
      <p:ext uri="{BB962C8B-B14F-4D97-AF65-F5344CB8AC3E}">
        <p14:creationId xmlns:p14="http://schemas.microsoft.com/office/powerpoint/2010/main" val="8177759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37</a:t>
            </a:fld>
            <a:endParaRPr lang="en-US"/>
          </a:p>
        </p:txBody>
      </p:sp>
    </p:spTree>
    <p:extLst>
      <p:ext uri="{BB962C8B-B14F-4D97-AF65-F5344CB8AC3E}">
        <p14:creationId xmlns:p14="http://schemas.microsoft.com/office/powerpoint/2010/main" val="16310640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building blocks for the CSI are age-standardized, site specific relative survival statistics. Relative survival is a measure of net survival, which gives an idea of the excess mortality from the cancer diagnosis. It is calculated as a ratio of the observed survival in your patient cohort divided by the expected survival in a comparable set of cancer-free individuals. So we get an RSR for breast cancer, an RSR for lung cancer, an RSR for colorectal cancer, etc. </a:t>
            </a:r>
          </a:p>
        </p:txBody>
      </p:sp>
      <p:sp>
        <p:nvSpPr>
          <p:cNvPr id="4" name="Slide Number Placeholder 3"/>
          <p:cNvSpPr>
            <a:spLocks noGrp="1"/>
          </p:cNvSpPr>
          <p:nvPr>
            <p:ph type="sldNum" sz="quarter" idx="5"/>
          </p:nvPr>
        </p:nvSpPr>
        <p:spPr/>
        <p:txBody>
          <a:bodyPr/>
          <a:lstStyle/>
          <a:p>
            <a:fld id="{271E021D-A7AE-40C6-B505-3763582312C7}" type="slidenum">
              <a:rPr lang="en-US" altLang="en-US" smtClean="0"/>
              <a:pPr/>
              <a:t>42</a:t>
            </a:fld>
            <a:endParaRPr lang="en-US" altLang="en-US" dirty="0"/>
          </a:p>
        </p:txBody>
      </p:sp>
    </p:spTree>
    <p:extLst>
      <p:ext uri="{BB962C8B-B14F-4D97-AF65-F5344CB8AC3E}">
        <p14:creationId xmlns:p14="http://schemas.microsoft.com/office/powerpoint/2010/main" val="23960782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Women consistently</a:t>
            </a:r>
            <a:r>
              <a:rPr lang="en-US" baseline="0" dirty="0"/>
              <a:t> had higher survival than men over </a:t>
            </a:r>
            <a:r>
              <a:rPr lang="en-US" baseline="0" dirty="0" smtClean="0"/>
              <a:t>time, and women experienced larger survival gains over time. From </a:t>
            </a:r>
            <a:r>
              <a:rPr lang="en-US" sz="2600" b="1" dirty="0" smtClean="0"/>
              <a:t>2005-2011 to 2008-2014</a:t>
            </a:r>
            <a:endParaRPr lang="en-US" sz="1200" b="1" dirty="0" smtClean="0"/>
          </a:p>
          <a:p>
            <a:pPr lvl="1"/>
            <a:r>
              <a:rPr lang="en-US" sz="2600" b="1" dirty="0" smtClean="0">
                <a:solidFill>
                  <a:srgbClr val="040507"/>
                </a:solidFill>
              </a:rPr>
              <a:t>CSI increased</a:t>
            </a:r>
          </a:p>
          <a:p>
            <a:pPr lvl="2"/>
            <a:r>
              <a:rPr lang="en-US" sz="2400" b="1" dirty="0" smtClean="0">
                <a:solidFill>
                  <a:srgbClr val="040507"/>
                </a:solidFill>
              </a:rPr>
              <a:t>Men 0.5%</a:t>
            </a:r>
          </a:p>
          <a:p>
            <a:pPr lvl="2"/>
            <a:r>
              <a:rPr lang="en-US" sz="2400" b="1" dirty="0" smtClean="0">
                <a:solidFill>
                  <a:srgbClr val="040507"/>
                </a:solidFill>
              </a:rPr>
              <a:t>W</a:t>
            </a:r>
            <a:r>
              <a:rPr lang="en-US" sz="2600" b="1" dirty="0" smtClean="0">
                <a:solidFill>
                  <a:srgbClr val="040507"/>
                </a:solidFill>
              </a:rPr>
              <a:t>omen 0.9%</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43</a:t>
            </a:fld>
            <a:endParaRPr lang="en-US"/>
          </a:p>
        </p:txBody>
      </p:sp>
    </p:spTree>
    <p:extLst>
      <p:ext uri="{BB962C8B-B14F-4D97-AF65-F5344CB8AC3E}">
        <p14:creationId xmlns:p14="http://schemas.microsoft.com/office/powerpoint/2010/main" val="1011482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indent="0" algn="l">
              <a:buNone/>
            </a:pPr>
            <a:r>
              <a:rPr lang="en-US" sz="1200" dirty="0" smtClean="0"/>
              <a:t>And we know that </a:t>
            </a:r>
            <a:r>
              <a:rPr lang="en-US" sz="2800" b="1" dirty="0" smtClean="0"/>
              <a:t>Risk factors for cancer and primary cancer site distribution differ by geography – in our case, typically a registry – and over time</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a:t>
            </a:fld>
            <a:endParaRPr lang="en-US"/>
          </a:p>
        </p:txBody>
      </p:sp>
    </p:spTree>
    <p:extLst>
      <p:ext uri="{BB962C8B-B14F-4D97-AF65-F5344CB8AC3E}">
        <p14:creationId xmlns:p14="http://schemas.microsoft.com/office/powerpoint/2010/main" val="22986522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Want</a:t>
            </a:r>
            <a:r>
              <a:rPr lang="en-US" baseline="0" dirty="0"/>
              <a:t> to change format of this slide</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44</a:t>
            </a:fld>
            <a:endParaRPr lang="en-US"/>
          </a:p>
        </p:txBody>
      </p:sp>
    </p:spTree>
    <p:extLst>
      <p:ext uri="{BB962C8B-B14F-4D97-AF65-F5344CB8AC3E}">
        <p14:creationId xmlns:p14="http://schemas.microsoft.com/office/powerpoint/2010/main" val="34846169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4F583FC-E250-4BBA-A163-10744A659AB9}" type="slidenum">
              <a:rPr lang="en-US" altLang="en-US"/>
              <a:pPr/>
              <a:t>47</a:t>
            </a:fld>
            <a:endParaRPr lang="en-US" altLang="en-US"/>
          </a:p>
        </p:txBody>
      </p:sp>
      <p:sp>
        <p:nvSpPr>
          <p:cNvPr id="4097" name="Rectangle 1"/>
          <p:cNvSpPr txBox="1">
            <a:spLocks noGrp="1" noRot="1" noChangeAspect="1" noChangeArrowheads="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p:cNvSpPr txBox="1">
            <a:spLocks noGrp="1" noChangeArrowheads="1"/>
          </p:cNvSpPr>
          <p:nvPr>
            <p:ph type="body" idx="1"/>
          </p:nvPr>
        </p:nvSpPr>
        <p:spPr bwMode="auto">
          <a:xfrm>
            <a:off x="1185863" y="4787900"/>
            <a:ext cx="5407025" cy="87836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40" rIns="0" bIns="0">
            <a:normAutofit fontScale="92500" lnSpcReduction="10000"/>
          </a:bodyPr>
          <a:lstStyle/>
          <a:p>
            <a:pPr marL="215900" indent="-214313" eaLnBrk="1">
              <a:lnSpc>
                <a:spcPct val="93000"/>
              </a:lnSpc>
              <a:spcBef>
                <a:spcPct val="0"/>
              </a:spcBef>
              <a:tabLst>
                <a:tab pos="723900" algn="l"/>
                <a:tab pos="1447800" algn="l"/>
                <a:tab pos="2171700" algn="l"/>
                <a:tab pos="2895600" algn="l"/>
                <a:tab pos="3619500" algn="l"/>
                <a:tab pos="4343400" algn="l"/>
                <a:tab pos="5067300" algn="l"/>
              </a:tabLst>
            </a:pPr>
            <a:r>
              <a:rPr lang="en-US" altLang="en-US" sz="2000" dirty="0">
                <a:latin typeface="Arial" panose="020B0604020202020204" pitchFamily="34" charset="0"/>
                <a:cs typeface="Baekmuk Gulim" charset="0"/>
              </a:rPr>
              <a:t>Errors in </a:t>
            </a:r>
            <a:r>
              <a:rPr lang="en-US" altLang="en-US" sz="2000" dirty="0" err="1">
                <a:latin typeface="Arial" panose="020B0604020202020204" pitchFamily="34" charset="0"/>
                <a:cs typeface="Baekmuk Gulim" charset="0"/>
              </a:rPr>
              <a:t>nonstandardized</a:t>
            </a:r>
            <a:r>
              <a:rPr lang="en-US" altLang="en-US" sz="2000" dirty="0">
                <a:latin typeface="Arial" panose="020B0604020202020204" pitchFamily="34" charset="0"/>
                <a:cs typeface="Baekmuk Gulim" charset="0"/>
              </a:rPr>
              <a:t> net survival estimates (top panel), age‐standardized net survival estimates (middle panel), and the elderly group net survival estimates (bottom panel) with </a:t>
            </a:r>
            <a:r>
              <a:rPr lang="en-US" altLang="en-US" sz="2000" dirty="0" err="1">
                <a:latin typeface="Arial" panose="020B0604020202020204" pitchFamily="34" charset="0"/>
                <a:cs typeface="Baekmuk Gulim" charset="0"/>
              </a:rPr>
              <a:t>Ederer</a:t>
            </a:r>
            <a:r>
              <a:rPr lang="en-US" altLang="en-US" sz="2000" dirty="0">
                <a:latin typeface="Arial" panose="020B0604020202020204" pitchFamily="34" charset="0"/>
                <a:cs typeface="Baekmuk Gulim" charset="0"/>
              </a:rPr>
              <a:t> I, </a:t>
            </a:r>
            <a:r>
              <a:rPr lang="en-US" altLang="en-US" sz="2000" dirty="0" err="1">
                <a:latin typeface="Arial" panose="020B0604020202020204" pitchFamily="34" charset="0"/>
                <a:cs typeface="Baekmuk Gulim" charset="0"/>
              </a:rPr>
              <a:t>Hakulinen</a:t>
            </a:r>
            <a:r>
              <a:rPr lang="en-US" altLang="en-US" sz="2000" dirty="0">
                <a:latin typeface="Arial" panose="020B0604020202020204" pitchFamily="34" charset="0"/>
                <a:cs typeface="Baekmuk Gulim" charset="0"/>
              </a:rPr>
              <a:t>, </a:t>
            </a:r>
            <a:r>
              <a:rPr lang="en-US" altLang="en-US" sz="2000" dirty="0" err="1">
                <a:latin typeface="Arial" panose="020B0604020202020204" pitchFamily="34" charset="0"/>
                <a:cs typeface="Baekmuk Gulim" charset="0"/>
              </a:rPr>
              <a:t>Ederer</a:t>
            </a:r>
            <a:r>
              <a:rPr lang="en-US" altLang="en-US" sz="2000" dirty="0">
                <a:latin typeface="Arial" panose="020B0604020202020204" pitchFamily="34" charset="0"/>
                <a:cs typeface="Baekmuk Gulim" charset="0"/>
              </a:rPr>
              <a:t> II and the </a:t>
            </a:r>
            <a:r>
              <a:rPr lang="en-US" altLang="en-US" sz="2000" dirty="0" err="1">
                <a:latin typeface="Arial" panose="020B0604020202020204" pitchFamily="34" charset="0"/>
                <a:cs typeface="Baekmuk Gulim" charset="0"/>
              </a:rPr>
              <a:t>Univariable</a:t>
            </a:r>
            <a:r>
              <a:rPr lang="en-US" altLang="en-US" sz="2000" dirty="0">
                <a:latin typeface="Arial" panose="020B0604020202020204" pitchFamily="34" charset="0"/>
                <a:cs typeface="Baekmuk Gulim" charset="0"/>
              </a:rPr>
              <a:t> at 5, 10 and 15 years after diagnosis. A unit on the x‐axis is a 1% point difference of an estimate obtained with a classical method minus the </a:t>
            </a:r>
            <a:r>
              <a:rPr lang="en-US" altLang="en-US" sz="2000" dirty="0" err="1">
                <a:latin typeface="Arial" panose="020B0604020202020204" pitchFamily="34" charset="0"/>
                <a:cs typeface="Baekmuk Gulim" charset="0"/>
              </a:rPr>
              <a:t>Pohar‐Perme</a:t>
            </a:r>
            <a:r>
              <a:rPr lang="en-US" altLang="en-US" sz="2000" dirty="0">
                <a:latin typeface="Arial" panose="020B0604020202020204" pitchFamily="34" charset="0"/>
                <a:cs typeface="Baekmuk Gulim" charset="0"/>
              </a:rPr>
              <a:t> estimate. The elderly group is defined as the group of patients aged over 85 for prostate cancer and over 75 for the six other sites. [Color figure can be viewed in the online issue, which is available at wileyonlinelibrary.com.] </a:t>
            </a:r>
          </a:p>
          <a:p>
            <a:pPr marL="215900" indent="-214313" eaLnBrk="1">
              <a:lnSpc>
                <a:spcPct val="93000"/>
              </a:lnSpc>
              <a:spcBef>
                <a:spcPct val="0"/>
              </a:spcBef>
              <a:tabLst>
                <a:tab pos="723900" algn="l"/>
                <a:tab pos="1447800" algn="l"/>
                <a:tab pos="2171700" algn="l"/>
                <a:tab pos="2895600" algn="l"/>
                <a:tab pos="3619500" algn="l"/>
                <a:tab pos="4343400" algn="l"/>
                <a:tab pos="5067300" algn="l"/>
              </a:tabLst>
            </a:pPr>
            <a:r>
              <a:rPr lang="en-US" altLang="en-US" sz="2000" dirty="0">
                <a:latin typeface="Arial" panose="020B0604020202020204" pitchFamily="34" charset="0"/>
                <a:cs typeface="Baekmuk Gulim" charset="0"/>
              </a:rPr>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 </a:t>
            </a:r>
            <a:endParaRPr lang="en-US" altLang="en-US" sz="2000" dirty="0" smtClean="0">
              <a:latin typeface="Arial" panose="020B0604020202020204" pitchFamily="34"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Lst>
            </a:pPr>
            <a:endParaRPr lang="en-US" altLang="en-US" sz="2000" dirty="0" smtClean="0">
              <a:latin typeface="Arial" panose="020B0604020202020204" pitchFamily="34"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Lst>
            </a:pPr>
            <a:endParaRPr lang="en-US" altLang="en-US" sz="2000" dirty="0" smtClean="0">
              <a:latin typeface="Arial" panose="020B0604020202020204" pitchFamily="34"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Lst>
            </a:pPr>
            <a:r>
              <a:rPr lang="en-US" sz="1200" b="0" i="0" kern="1200" dirty="0" smtClean="0">
                <a:solidFill>
                  <a:schemeClr val="tx1"/>
                </a:solidFill>
                <a:effectLst/>
                <a:latin typeface="+mn-lt"/>
                <a:ea typeface="+mn-ea"/>
                <a:cs typeface="+mn-cs"/>
              </a:rPr>
              <a:t>Three factors that influence the magnitude of these errors are investigated: (</a:t>
            </a:r>
            <a:r>
              <a:rPr lang="en-US" sz="1200" b="0" i="1" kern="1200" dirty="0" smtClean="0">
                <a:solidFill>
                  <a:schemeClr val="tx1"/>
                </a:solidFill>
                <a:effectLst/>
                <a:latin typeface="+mn-lt"/>
                <a:ea typeface="+mn-ea"/>
                <a:cs typeface="+mn-cs"/>
              </a:rPr>
              <a:t>i</a:t>
            </a:r>
            <a:r>
              <a:rPr lang="en-US" sz="1200" b="0" i="0" kern="1200" dirty="0" smtClean="0">
                <a:solidFill>
                  <a:schemeClr val="tx1"/>
                </a:solidFill>
                <a:effectLst/>
                <a:latin typeface="+mn-lt"/>
                <a:ea typeface="+mn-ea"/>
                <a:cs typeface="+mn-cs"/>
              </a:rPr>
              <a:t>) the time elapsed since cancer diagnosis (the longer the follow‐up, the longer the ICM will act); (</a:t>
            </a:r>
            <a:r>
              <a:rPr lang="en-US" sz="1200" b="0" i="1" kern="1200" dirty="0" smtClean="0">
                <a:solidFill>
                  <a:schemeClr val="tx1"/>
                </a:solidFill>
                <a:effectLst/>
                <a:latin typeface="+mn-lt"/>
                <a:ea typeface="+mn-ea"/>
                <a:cs typeface="+mn-cs"/>
              </a:rPr>
              <a:t>ii</a:t>
            </a:r>
            <a:r>
              <a:rPr lang="en-US" sz="1200" b="0" i="0" kern="1200" dirty="0" smtClean="0">
                <a:solidFill>
                  <a:schemeClr val="tx1"/>
                </a:solidFill>
                <a:effectLst/>
                <a:latin typeface="+mn-lt"/>
                <a:ea typeface="+mn-ea"/>
                <a:cs typeface="+mn-cs"/>
              </a:rPr>
              <a:t>) the prognosis of cancer (in lethal cancers, most deaths are due to cancer, which reduces the impact of the ICM, whereas, in low‐lethal cancers, more deaths may be due to other causes); (</a:t>
            </a:r>
            <a:r>
              <a:rPr lang="en-US" sz="1200" b="0" i="1" kern="1200" dirty="0" smtClean="0">
                <a:solidFill>
                  <a:schemeClr val="tx1"/>
                </a:solidFill>
                <a:effectLst/>
                <a:latin typeface="+mn-lt"/>
                <a:ea typeface="+mn-ea"/>
                <a:cs typeface="+mn-cs"/>
              </a:rPr>
              <a:t>iii</a:t>
            </a:r>
            <a:r>
              <a:rPr lang="en-US" sz="1200" b="0" i="0" kern="1200" dirty="0" smtClean="0">
                <a:solidFill>
                  <a:schemeClr val="tx1"/>
                </a:solidFill>
                <a:effectLst/>
                <a:latin typeface="+mn-lt"/>
                <a:ea typeface="+mn-ea"/>
                <a:cs typeface="+mn-cs"/>
              </a:rPr>
              <a:t>) the effect of the life‐table variables (the stronger the effects of these variables on both cancer and other‐cause mortalities, the stronger the association between the two mortalities and the stronger the impact of the ICM on net survival estimation). </a:t>
            </a:r>
            <a:endParaRPr lang="en-US" altLang="en-US" sz="2000" dirty="0">
              <a:latin typeface="Arial" panose="020B0604020202020204" pitchFamily="34" charset="0"/>
              <a:cs typeface="Baekmuk Gulim" charset="0"/>
            </a:endParaRPr>
          </a:p>
        </p:txBody>
      </p:sp>
    </p:spTree>
    <p:extLst>
      <p:ext uri="{BB962C8B-B14F-4D97-AF65-F5344CB8AC3E}">
        <p14:creationId xmlns:p14="http://schemas.microsoft.com/office/powerpoint/2010/main" val="2311154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smtClean="0"/>
              <a:t>Which can differentially </a:t>
            </a:r>
            <a:r>
              <a:rPr lang="en-US" sz="1200" dirty="0" smtClean="0"/>
              <a:t>impact</a:t>
            </a:r>
            <a:r>
              <a:rPr lang="en-US" sz="1200" baseline="0" dirty="0" smtClean="0"/>
              <a:t> survival </a:t>
            </a:r>
            <a:r>
              <a:rPr lang="en-US" sz="1200" baseline="0" dirty="0" smtClean="0"/>
              <a:t>estimates</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a:t>
            </a:fld>
            <a:endParaRPr lang="en-US"/>
          </a:p>
        </p:txBody>
      </p:sp>
    </p:spTree>
    <p:extLst>
      <p:ext uri="{BB962C8B-B14F-4D97-AF65-F5344CB8AC3E}">
        <p14:creationId xmlns:p14="http://schemas.microsoft.com/office/powerpoint/2010/main" val="2861125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smtClean="0"/>
              <a:t>And reduce comparability</a:t>
            </a:r>
            <a:r>
              <a:rPr lang="en-US" sz="1200" baseline="0" dirty="0" smtClean="0"/>
              <a:t> in </a:t>
            </a:r>
            <a:r>
              <a:rPr lang="en-US" sz="1200" dirty="0" smtClean="0"/>
              <a:t>non-site standardized all-site cancer survival estimates across jurisdictions and over time.</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a:t>
            </a:fld>
            <a:endParaRPr lang="en-US"/>
          </a:p>
        </p:txBody>
      </p:sp>
    </p:spTree>
    <p:extLst>
      <p:ext uri="{BB962C8B-B14F-4D97-AF65-F5344CB8AC3E}">
        <p14:creationId xmlns:p14="http://schemas.microsoft.com/office/powerpoint/2010/main" val="641168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a:t>
            </a:r>
            <a:r>
              <a:rPr lang="en-US" baseline="0" dirty="0"/>
              <a:t> </a:t>
            </a:r>
            <a:r>
              <a:rPr lang="en-US" baseline="0" dirty="0" smtClean="0"/>
              <a:t>i</a:t>
            </a:r>
            <a:r>
              <a:rPr lang="en-US" dirty="0" smtClean="0"/>
              <a:t>s</a:t>
            </a:r>
            <a:r>
              <a:rPr lang="en-US" baseline="0" dirty="0" smtClean="0"/>
              <a:t> </a:t>
            </a:r>
            <a:r>
              <a:rPr lang="en-US" baseline="0" dirty="0"/>
              <a:t>a comparison of </a:t>
            </a:r>
            <a:r>
              <a:rPr lang="en-US" baseline="0" dirty="0" smtClean="0"/>
              <a:t>non-site-standardized </a:t>
            </a:r>
            <a:r>
              <a:rPr lang="en-US" dirty="0" smtClean="0"/>
              <a:t>all-site </a:t>
            </a:r>
            <a:r>
              <a:rPr lang="en-US" dirty="0"/>
              <a:t>survival in California</a:t>
            </a:r>
            <a:r>
              <a:rPr lang="en-US" baseline="0" dirty="0"/>
              <a:t> to </a:t>
            </a:r>
            <a:r>
              <a:rPr lang="en-US" baseline="0" dirty="0" smtClean="0"/>
              <a:t>non-site-standardized </a:t>
            </a:r>
            <a:r>
              <a:rPr lang="en-US" dirty="0" smtClean="0"/>
              <a:t>all-site survival </a:t>
            </a:r>
            <a:r>
              <a:rPr lang="en-US" baseline="0" dirty="0" smtClean="0"/>
              <a:t>in </a:t>
            </a:r>
            <a:r>
              <a:rPr lang="en-US" baseline="0" dirty="0"/>
              <a:t>Louisiana appropriate, as they have markedly different population-level risk factors for site-specific </a:t>
            </a:r>
            <a:r>
              <a:rPr lang="en-US" baseline="0" dirty="0" smtClean="0"/>
              <a:t>cancers, and differences in relative distributions of primary cancer sites? </a:t>
            </a:r>
          </a:p>
          <a:p>
            <a:endParaRPr lang="en-US" baseline="0" dirty="0" smtClean="0"/>
          </a:p>
          <a:p>
            <a:r>
              <a:rPr lang="en-US" baseline="0" dirty="0" smtClean="0"/>
              <a:t>This map shows age-adjusted prevalence of current adult smokers in the United States in 2011, with increasing smoking prevalence shown by increasing dark blue-green. California is in the lowest smoking category, and Louisiana is in the highest smoking </a:t>
            </a:r>
            <a:r>
              <a:rPr lang="en-US" baseline="0" dirty="0" smtClean="0"/>
              <a:t>category.</a:t>
            </a:r>
            <a:endParaRPr lang="en-US" baseline="0" dirty="0" smtClean="0"/>
          </a:p>
          <a:p>
            <a:endParaRPr lang="en-US" baseline="0" dirty="0" smtClean="0"/>
          </a:p>
          <a:p>
            <a:r>
              <a:rPr lang="en-US" baseline="0" dirty="0" smtClean="0"/>
              <a:t>Smoking by Vectors Market from the Noun Project</a:t>
            </a:r>
          </a:p>
          <a:p>
            <a:r>
              <a:rPr lang="en-US" baseline="0" dirty="0" smtClean="0"/>
              <a:t>Surfing by </a:t>
            </a:r>
            <a:r>
              <a:rPr lang="en-US" baseline="0" dirty="0" err="1" smtClean="0"/>
              <a:t>faisalovers</a:t>
            </a:r>
            <a:r>
              <a:rPr lang="en-US" baseline="0" dirty="0" smtClean="0"/>
              <a:t> from the Noun Project</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7</a:t>
            </a:fld>
            <a:endParaRPr lang="en-US"/>
          </a:p>
        </p:txBody>
      </p:sp>
    </p:spTree>
    <p:extLst>
      <p:ext uri="{BB962C8B-B14F-4D97-AF65-F5344CB8AC3E}">
        <p14:creationId xmlns:p14="http://schemas.microsoft.com/office/powerpoint/2010/main" val="981309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even within registry jurisdiction, there are large changes in risk factors over time.</a:t>
            </a:r>
            <a:r>
              <a:rPr lang="en-US" dirty="0" smtClean="0"/>
              <a:t> For example, in 2011 the age-adjusted prevalence of current adult smokers</a:t>
            </a:r>
            <a:r>
              <a:rPr lang="en-US" baseline="0" dirty="0" smtClean="0"/>
              <a:t> in Maine was 24.5% and in 2017 it dropped to 18.6%, potentially also influencing the incidence of highly fatal lung cancers.</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8</a:t>
            </a:fld>
            <a:endParaRPr lang="en-US"/>
          </a:p>
        </p:txBody>
      </p:sp>
    </p:spTree>
    <p:extLst>
      <p:ext uri="{BB962C8B-B14F-4D97-AF65-F5344CB8AC3E}">
        <p14:creationId xmlns:p14="http://schemas.microsoft.com/office/powerpoint/2010/main" val="512922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this in mind,</a:t>
            </a:r>
            <a:r>
              <a:rPr lang="en-US" baseline="0" dirty="0"/>
              <a:t> </a:t>
            </a:r>
            <a:r>
              <a:rPr lang="en-US" dirty="0"/>
              <a:t>NAACCR came up with </a:t>
            </a:r>
            <a:r>
              <a:rPr lang="en-US" dirty="0" smtClean="0"/>
              <a:t>an</a:t>
            </a:r>
            <a:r>
              <a:rPr lang="en-US" baseline="0" dirty="0" smtClean="0"/>
              <a:t> improved </a:t>
            </a:r>
            <a:r>
              <a:rPr lang="en-US" dirty="0" smtClean="0"/>
              <a:t>1-number </a:t>
            </a:r>
            <a:r>
              <a:rPr lang="en-US" dirty="0"/>
              <a:t>summary </a:t>
            </a:r>
            <a:r>
              <a:rPr lang="en-US" dirty="0" smtClean="0"/>
              <a:t>evaluating</a:t>
            </a:r>
            <a:r>
              <a:rPr lang="en-US" baseline="0" dirty="0" smtClean="0"/>
              <a:t> </a:t>
            </a:r>
            <a:r>
              <a:rPr lang="en-US" dirty="0" smtClean="0"/>
              <a:t>survival</a:t>
            </a:r>
            <a:r>
              <a:rPr lang="en-US" dirty="0"/>
              <a:t>, the North American Cancer Survival </a:t>
            </a:r>
            <a:r>
              <a:rPr lang="en-US" dirty="0" smtClean="0"/>
              <a:t>Index</a:t>
            </a:r>
            <a:r>
              <a:rPr lang="en-US" baseline="0" dirty="0" smtClean="0"/>
              <a:t> – or </a:t>
            </a:r>
            <a:r>
              <a:rPr lang="en-US" baseline="0" dirty="0" smtClean="0"/>
              <a:t>CSI. This metric is similar to what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107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CSELS">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14190"/>
          <a:stretch/>
        </p:blipFill>
        <p:spPr>
          <a:xfrm>
            <a:off x="0" y="-3235"/>
            <a:ext cx="9144000" cy="917636"/>
          </a:xfrm>
          <a:prstGeom prst="rect">
            <a:avLst/>
          </a:prstGeom>
        </p:spPr>
      </p:pic>
      <p:sp>
        <p:nvSpPr>
          <p:cNvPr id="7" name="Title 1"/>
          <p:cNvSpPr>
            <a:spLocks noGrp="1"/>
          </p:cNvSpPr>
          <p:nvPr>
            <p:ph type="title"/>
          </p:nvPr>
        </p:nvSpPr>
        <p:spPr>
          <a:xfrm>
            <a:off x="457200" y="1039553"/>
            <a:ext cx="8229600" cy="866834"/>
          </a:xfrm>
          <a:prstGeom prst="rect">
            <a:avLst/>
          </a:prstGeom>
        </p:spPr>
        <p:txBody>
          <a:bodyPr/>
          <a:lstStyle>
            <a:lvl1pPr algn="l">
              <a:lnSpc>
                <a:spcPts val="3000"/>
              </a:lnSpc>
              <a:defRPr sz="2800" b="1" baseline="0">
                <a:solidFill>
                  <a:srgbClr val="005DAB"/>
                </a:solidFill>
                <a:effectLst/>
                <a:latin typeface="Calibri" pitchFamily="34" charset="0"/>
              </a:defRPr>
            </a:lvl1pPr>
          </a:lstStyle>
          <a:p>
            <a:endParaRPr lang="en-US" dirty="0"/>
          </a:p>
        </p:txBody>
      </p:sp>
      <p:sp>
        <p:nvSpPr>
          <p:cNvPr id="8" name="Subtitle 2"/>
          <p:cNvSpPr>
            <a:spLocks noGrp="1"/>
          </p:cNvSpPr>
          <p:nvPr>
            <p:ph type="subTitle" idx="1"/>
          </p:nvPr>
        </p:nvSpPr>
        <p:spPr>
          <a:xfrm>
            <a:off x="457200" y="2144512"/>
            <a:ext cx="6400800" cy="342900"/>
          </a:xfrm>
          <a:prstGeom prst="rect">
            <a:avLst/>
          </a:prstGeom>
        </p:spPr>
        <p:txBody>
          <a:bodyPr/>
          <a:lstStyle>
            <a:lvl1pPr marL="0" indent="0" algn="l">
              <a:buNone/>
              <a:defRPr sz="2000" b="1" baseline="0">
                <a:solidFill>
                  <a:srgbClr val="00213D"/>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10" name="Text Placeholder 8"/>
          <p:cNvSpPr>
            <a:spLocks noGrp="1"/>
          </p:cNvSpPr>
          <p:nvPr>
            <p:ph type="body" sz="quarter" idx="10"/>
          </p:nvPr>
        </p:nvSpPr>
        <p:spPr>
          <a:xfrm>
            <a:off x="457200" y="2959514"/>
            <a:ext cx="6400800" cy="971550"/>
          </a:xfrm>
          <a:prstGeom prst="rect">
            <a:avLst/>
          </a:prstGeom>
        </p:spPr>
        <p:txBody>
          <a:bodyPr/>
          <a:lstStyle>
            <a:lvl1pPr marL="0" indent="0" algn="l">
              <a:lnSpc>
                <a:spcPts val="2000"/>
              </a:lnSpc>
              <a:buNone/>
              <a:defRPr sz="1800" baseline="0">
                <a:solidFill>
                  <a:srgbClr val="00213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457200" y="168429"/>
            <a:ext cx="6903076" cy="369332"/>
          </a:xfrm>
          <a:prstGeom prst="rect">
            <a:avLst/>
          </a:prstGeom>
          <a:noFill/>
        </p:spPr>
        <p:txBody>
          <a:bodyPr wrap="square" rtlCol="0">
            <a:spAutoFit/>
          </a:bodyPr>
          <a:lstStyle/>
          <a:p>
            <a:r>
              <a:rPr lang="en-US" b="1" dirty="0">
                <a:solidFill>
                  <a:schemeClr val="tx2">
                    <a:lumMod val="95000"/>
                  </a:schemeClr>
                </a:solidFill>
                <a:latin typeface="Calibri" panose="020F0502020204030204" pitchFamily="34" charset="0"/>
              </a:rPr>
              <a:t>Center for Surveillance, Epidemiology, and Laboratory Services</a:t>
            </a:r>
          </a:p>
        </p:txBody>
      </p:sp>
    </p:spTree>
    <p:extLst>
      <p:ext uri="{BB962C8B-B14F-4D97-AF65-F5344CB8AC3E}">
        <p14:creationId xmlns:p14="http://schemas.microsoft.com/office/powerpoint/2010/main" val="44475089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5DAB"/>
                </a:solidFill>
                <a:effectLst/>
                <a:latin typeface="Calibri" pitchFamily="34" charset="0"/>
              </a:defRPr>
            </a:lvl1pPr>
          </a:lstStyle>
          <a:p>
            <a:r>
              <a:rPr lang="en-US" dirty="0"/>
              <a:t>Bottom band: CSELS</a:t>
            </a:r>
          </a:p>
        </p:txBody>
      </p:sp>
      <p:sp>
        <p:nvSpPr>
          <p:cNvPr id="6" name="Text Placeholder 7"/>
          <p:cNvSpPr>
            <a:spLocks noGrp="1"/>
          </p:cNvSpPr>
          <p:nvPr>
            <p:ph type="body" sz="quarter" idx="10"/>
          </p:nvPr>
        </p:nvSpPr>
        <p:spPr>
          <a:xfrm>
            <a:off x="457200" y="1158875"/>
            <a:ext cx="8229600" cy="3341688"/>
          </a:xfrm>
        </p:spPr>
        <p:txBody>
          <a:bodyPr/>
          <a:lstStyle>
            <a:lvl1pPr marL="342900" indent="-342900">
              <a:buClr>
                <a:srgbClr val="0088B7"/>
              </a:buClr>
              <a:buFont typeface="Wingdings" panose="05000000000000000000" pitchFamily="2" charset="2"/>
              <a:buChar char="§"/>
              <a:defRPr sz="2000">
                <a:solidFill>
                  <a:srgbClr val="00213D"/>
                </a:solidFill>
              </a:defRPr>
            </a:lvl1pPr>
            <a:lvl2pPr>
              <a:buClr>
                <a:srgbClr val="3D6C2A"/>
              </a:buClr>
              <a:defRPr sz="2000">
                <a:solidFill>
                  <a:srgbClr val="00213D"/>
                </a:solidFill>
              </a:defRPr>
            </a:lvl2pPr>
            <a:lvl3pPr>
              <a:buClr>
                <a:srgbClr val="7A003C"/>
              </a:buClr>
              <a:defRPr sz="2000">
                <a:solidFill>
                  <a:srgbClr val="00213D"/>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829" b="-3988"/>
          <a:stretch/>
        </p:blipFill>
        <p:spPr>
          <a:xfrm>
            <a:off x="0" y="5013900"/>
            <a:ext cx="9144000" cy="172799"/>
          </a:xfrm>
          <a:prstGeom prst="rect">
            <a:avLst/>
          </a:prstGeom>
        </p:spPr>
      </p:pic>
    </p:spTree>
    <p:extLst>
      <p:ext uri="{BB962C8B-B14F-4D97-AF65-F5344CB8AC3E}">
        <p14:creationId xmlns:p14="http://schemas.microsoft.com/office/powerpoint/2010/main" val="119579557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5DAB"/>
                </a:solidFill>
                <a:effectLst/>
                <a:latin typeface="Calibri" pitchFamily="34" charset="0"/>
              </a:defRPr>
            </a:lvl1pPr>
          </a:lstStyle>
          <a:p>
            <a:endParaRPr lang="en-US" dirty="0"/>
          </a:p>
        </p:txBody>
      </p:sp>
      <p:sp>
        <p:nvSpPr>
          <p:cNvPr id="3" name="Content Placeholder 2"/>
          <p:cNvSpPr>
            <a:spLocks noGrp="1"/>
          </p:cNvSpPr>
          <p:nvPr>
            <p:ph idx="1"/>
          </p:nvPr>
        </p:nvSpPr>
        <p:spPr>
          <a:xfrm>
            <a:off x="457200"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4807131"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87829" b="-3988"/>
          <a:stretch/>
        </p:blipFill>
        <p:spPr>
          <a:xfrm>
            <a:off x="0" y="5013900"/>
            <a:ext cx="9144000" cy="172799"/>
          </a:xfrm>
          <a:prstGeom prst="rect">
            <a:avLst/>
          </a:prstGeom>
        </p:spPr>
      </p:pic>
    </p:spTree>
    <p:extLst>
      <p:ext uri="{BB962C8B-B14F-4D97-AF65-F5344CB8AC3E}">
        <p14:creationId xmlns:p14="http://schemas.microsoft.com/office/powerpoint/2010/main" val="358441372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4C4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3350323"/>
            <a:ext cx="8294913" cy="871538"/>
          </a:xfrm>
          <a:prstGeom prst="rect">
            <a:avLst/>
          </a:prstGeom>
        </p:spPr>
        <p:txBody>
          <a:bodyPr anchor="b"/>
          <a:lstStyle>
            <a:lvl1pPr algn="l">
              <a:defRPr sz="3600" b="1" baseline="0">
                <a:solidFill>
                  <a:schemeClr val="bg2"/>
                </a:solidFill>
                <a:effectLst/>
                <a:latin typeface="Calibri" pitchFamily="34" charset="0"/>
              </a:defRPr>
            </a:lvl1pPr>
          </a:lstStyle>
          <a:p>
            <a:r>
              <a:rPr lang="en-US" dirty="0"/>
              <a:t>Click to edit Master title style</a:t>
            </a:r>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4306797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LOSING_OD">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17472"/>
          <a:stretch/>
        </p:blipFill>
        <p:spPr>
          <a:xfrm>
            <a:off x="0" y="4260965"/>
            <a:ext cx="9144000" cy="882535"/>
          </a:xfrm>
          <a:prstGeom prst="rect">
            <a:avLst/>
          </a:prstGeom>
        </p:spPr>
      </p:pic>
      <p:sp>
        <p:nvSpPr>
          <p:cNvPr id="3" name="TextBox 2"/>
          <p:cNvSpPr txBox="1"/>
          <p:nvPr userDrawn="1"/>
        </p:nvSpPr>
        <p:spPr>
          <a:xfrm>
            <a:off x="75063" y="4471399"/>
            <a:ext cx="743803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b="1" dirty="0">
                <a:solidFill>
                  <a:schemeClr val="bg2"/>
                </a:solidFill>
              </a:rPr>
              <a:t>The findings and conclusions in this report are those of the authors and do not necessarily represent the official positions of the Centers for Disease Control and Prevention or the National Cancer Institute.</a:t>
            </a:r>
          </a:p>
        </p:txBody>
      </p:sp>
    </p:spTree>
    <p:extLst>
      <p:ext uri="{BB962C8B-B14F-4D97-AF65-F5344CB8AC3E}">
        <p14:creationId xmlns:p14="http://schemas.microsoft.com/office/powerpoint/2010/main" val="50285361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9" name="Rectangle 8"/>
          <p:cNvSpPr/>
          <p:nvPr userDrawn="1"/>
        </p:nvSpPr>
        <p:spPr>
          <a:xfrm>
            <a:off x="0" y="5070752"/>
            <a:ext cx="9144000" cy="130689"/>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91433" tIns="45716" rIns="91433" bIns="45716" rtlCol="0" anchor="ctr"/>
          <a:lstStyle/>
          <a:p>
            <a:pPr algn="ctr"/>
            <a:endParaRPr lang="en-US" dirty="0"/>
          </a:p>
        </p:txBody>
      </p:sp>
      <p:sp>
        <p:nvSpPr>
          <p:cNvPr id="11" name="Text Placeholder 10"/>
          <p:cNvSpPr>
            <a:spLocks noGrp="1"/>
          </p:cNvSpPr>
          <p:nvPr>
            <p:ph type="body" sz="quarter" idx="13"/>
          </p:nvPr>
        </p:nvSpPr>
        <p:spPr>
          <a:xfrm>
            <a:off x="792162" y="141115"/>
            <a:ext cx="7285075" cy="548307"/>
          </a:xfrm>
        </p:spPr>
        <p:txBody>
          <a:bodyPr>
            <a:noAutofit/>
          </a:bodyPr>
          <a:lstStyle>
            <a:lvl1pPr>
              <a:defRPr sz="2400">
                <a:solidFill>
                  <a:schemeClr val="bg2"/>
                </a:solidFill>
                <a:latin typeface="Raleway ExtraBold"/>
                <a:cs typeface="Raleway ExtraBold"/>
              </a:defRPr>
            </a:lvl1pPr>
            <a:lvl2pPr>
              <a:defRPr sz="2813">
                <a:solidFill>
                  <a:schemeClr val="accent2"/>
                </a:solidFill>
                <a:latin typeface="Lato Black"/>
                <a:cs typeface="Lato Black"/>
              </a:defRPr>
            </a:lvl2pPr>
            <a:lvl3pPr>
              <a:defRPr sz="2813">
                <a:solidFill>
                  <a:schemeClr val="accent2"/>
                </a:solidFill>
                <a:latin typeface="Lato Black"/>
                <a:cs typeface="Lato Black"/>
              </a:defRPr>
            </a:lvl3pPr>
            <a:lvl4pPr>
              <a:defRPr sz="2813">
                <a:solidFill>
                  <a:schemeClr val="accent2"/>
                </a:solidFill>
                <a:latin typeface="Lato Black"/>
                <a:cs typeface="Lato Black"/>
              </a:defRPr>
            </a:lvl4pPr>
            <a:lvl5pPr>
              <a:defRPr sz="2813">
                <a:solidFill>
                  <a:schemeClr val="accent2"/>
                </a:solidFill>
                <a:latin typeface="Lato Black"/>
                <a:cs typeface="Lato Black"/>
              </a:defRPr>
            </a:lvl5pPr>
          </a:lstStyle>
          <a:p>
            <a:pPr lvl="0"/>
            <a:r>
              <a:rPr lang="en-US" dirty="0"/>
              <a:t>Click to edit Master text styles</a:t>
            </a:r>
          </a:p>
        </p:txBody>
      </p:sp>
      <p:sp>
        <p:nvSpPr>
          <p:cNvPr id="25" name="Oval 24"/>
          <p:cNvSpPr>
            <a:spLocks noChangeAspect="1"/>
          </p:cNvSpPr>
          <p:nvPr userDrawn="1"/>
        </p:nvSpPr>
        <p:spPr>
          <a:xfrm>
            <a:off x="8732574" y="4672131"/>
            <a:ext cx="258774" cy="25877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3" tIns="45716" rIns="91433" bIns="45716" numCol="1" spcCol="0" rtlCol="0" fromWordArt="0" anchor="ctr" anchorCtr="0" forceAA="0" compatLnSpc="1">
            <a:prstTxWarp prst="textNoShape">
              <a:avLst/>
            </a:prstTxWarp>
            <a:noAutofit/>
          </a:bodyPr>
          <a:lstStyle/>
          <a:p>
            <a:pPr algn="ctr"/>
            <a:endParaRPr lang="en-US"/>
          </a:p>
        </p:txBody>
      </p:sp>
      <p:sp>
        <p:nvSpPr>
          <p:cNvPr id="26" name="Slide Number Placeholder 5"/>
          <p:cNvSpPr>
            <a:spLocks noGrp="1"/>
          </p:cNvSpPr>
          <p:nvPr>
            <p:ph type="sldNum" sz="quarter" idx="12"/>
          </p:nvPr>
        </p:nvSpPr>
        <p:spPr>
          <a:xfrm>
            <a:off x="8662236" y="4656932"/>
            <a:ext cx="399451" cy="273844"/>
          </a:xfrm>
        </p:spPr>
        <p:txBody>
          <a:bodyPr/>
          <a:lstStyle>
            <a:lvl1pPr algn="ctr">
              <a:defRPr sz="900">
                <a:solidFill>
                  <a:schemeClr val="bg1"/>
                </a:solidFill>
                <a:latin typeface="Raleway Regular"/>
                <a:cs typeface="Raleway Regular"/>
              </a:defRPr>
            </a:lvl1pPr>
          </a:lstStyle>
          <a:p>
            <a:fld id="{9DF686B8-C880-FF40-96DC-14FF2413C34E}" type="slidenum">
              <a:rPr lang="en-US" smtClean="0"/>
              <a:pPr/>
              <a:t>‹#›</a:t>
            </a:fld>
            <a:endParaRPr lang="en-US" dirty="0"/>
          </a:p>
        </p:txBody>
      </p:sp>
      <p:grpSp>
        <p:nvGrpSpPr>
          <p:cNvPr id="27" name="Group 26"/>
          <p:cNvGrpSpPr/>
          <p:nvPr userDrawn="1"/>
        </p:nvGrpSpPr>
        <p:grpSpPr>
          <a:xfrm>
            <a:off x="183191" y="353745"/>
            <a:ext cx="582075" cy="103532"/>
            <a:chOff x="6221638" y="2403583"/>
            <a:chExt cx="1501283" cy="267029"/>
          </a:xfrm>
        </p:grpSpPr>
        <p:sp>
          <p:nvSpPr>
            <p:cNvPr id="28" name="Oval 27"/>
            <p:cNvSpPr/>
            <p:nvPr/>
          </p:nvSpPr>
          <p:spPr>
            <a:xfrm>
              <a:off x="7449305" y="2403583"/>
              <a:ext cx="273616" cy="26702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7142388" y="2403583"/>
              <a:ext cx="273616" cy="26702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835471" y="2403583"/>
              <a:ext cx="273616" cy="26702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6528555" y="2403583"/>
              <a:ext cx="273616" cy="267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6221638" y="2403583"/>
              <a:ext cx="273616" cy="267029"/>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85000"/>
                  </a:schemeClr>
                </a:solidFill>
              </a:endParaRPr>
            </a:p>
          </p:txBody>
        </p:sp>
      </p:grpSp>
      <p:sp>
        <p:nvSpPr>
          <p:cNvPr id="13" name="Content Placeholder 2"/>
          <p:cNvSpPr>
            <a:spLocks noGrp="1"/>
          </p:cNvSpPr>
          <p:nvPr>
            <p:ph idx="1"/>
          </p:nvPr>
        </p:nvSpPr>
        <p:spPr>
          <a:xfrm>
            <a:off x="457200" y="1028461"/>
            <a:ext cx="8229600" cy="2929419"/>
          </a:xfrm>
        </p:spPr>
        <p:txBody>
          <a:bodyPr/>
          <a:lstStyle>
            <a:lvl1pPr marL="257175" indent="-257175">
              <a:buFont typeface="Arial" panose="020B0604020202020204" pitchFamily="34" charset="0"/>
              <a:buChar char="•"/>
              <a:defRPr sz="2100">
                <a:solidFill>
                  <a:schemeClr val="bg1">
                    <a:lumMod val="50000"/>
                  </a:schemeClr>
                </a:solidFill>
                <a:latin typeface="Raleway Regular"/>
              </a:defRPr>
            </a:lvl1pPr>
            <a:lvl2pPr marL="714398" indent="-257175">
              <a:buFont typeface="Arial" panose="020B0604020202020204" pitchFamily="34" charset="0"/>
              <a:buChar char="•"/>
              <a:defRPr sz="1800">
                <a:solidFill>
                  <a:schemeClr val="bg1">
                    <a:lumMod val="50000"/>
                  </a:schemeClr>
                </a:solidFill>
                <a:latin typeface="Raleway Regular"/>
              </a:defRPr>
            </a:lvl2pPr>
            <a:lvl3pPr marL="1128758" indent="-214313">
              <a:buFont typeface="Arial" panose="020B0604020202020204" pitchFamily="34" charset="0"/>
              <a:buChar char="•"/>
              <a:defRPr>
                <a:solidFill>
                  <a:schemeClr val="bg1">
                    <a:lumMod val="50000"/>
                  </a:schemeClr>
                </a:solidFill>
                <a:latin typeface="Raleway Regular"/>
              </a:defRPr>
            </a:lvl3pPr>
            <a:lvl4pPr marL="1585981" indent="-214313">
              <a:buFont typeface="Arial" panose="020B0604020202020204" pitchFamily="34" charset="0"/>
              <a:buChar char="•"/>
              <a:defRPr>
                <a:solidFill>
                  <a:schemeClr val="bg1">
                    <a:lumMod val="50000"/>
                  </a:schemeClr>
                </a:solidFill>
                <a:latin typeface="Raleway Regular"/>
              </a:defRPr>
            </a:lvl4pPr>
            <a:lvl5pPr marL="2043204" indent="-214313">
              <a:buFont typeface="Arial" panose="020B0604020202020204" pitchFamily="34" charset="0"/>
              <a:buChar char="•"/>
              <a:defRPr>
                <a:solidFill>
                  <a:schemeClr val="bg1">
                    <a:lumMod val="50000"/>
                  </a:schemeClr>
                </a:solidFill>
                <a:latin typeface="Raleway Regul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09588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263081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969961348"/>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2" r:id="rId3"/>
    <p:sldLayoutId id="2147483823" r:id="rId4"/>
    <p:sldLayoutId id="2147483849" r:id="rId5"/>
    <p:sldLayoutId id="2147483859" r:id="rId6"/>
    <p:sldLayoutId id="2147483860" r:id="rId7"/>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005DAB"/>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00213D"/>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00213D"/>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00213D"/>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00213D"/>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9.tiff"/><Relationship Id="rId4" Type="http://schemas.openxmlformats.org/officeDocument/2006/relationships/image" Target="../media/image28.tiff"/></Relationships>
</file>

<file path=ppt/slides/_rels/slide28.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2.tiff"/><Relationship Id="rId4" Type="http://schemas.openxmlformats.org/officeDocument/2006/relationships/image" Target="../media/image31.tif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hyperlink" Target="https://www.ncbi.nlm.nih.gov/pubmed/22961565"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70" name="Title 3"/>
          <p:cNvSpPr>
            <a:spLocks noGrp="1"/>
          </p:cNvSpPr>
          <p:nvPr>
            <p:ph type="title"/>
          </p:nvPr>
        </p:nvSpPr>
        <p:spPr>
          <a:xfrm>
            <a:off x="457200" y="1039553"/>
            <a:ext cx="7924800" cy="866834"/>
          </a:xfrm>
        </p:spPr>
        <p:txBody>
          <a:bodyPr/>
          <a:lstStyle/>
          <a:p>
            <a:r>
              <a:rPr lang="en-US" altLang="en-US" dirty="0"/>
              <a:t>Assessing population-based cancer survival trends by using the North American Cancer Survival Index — United States, 2005–2014</a:t>
            </a:r>
          </a:p>
        </p:txBody>
      </p:sp>
      <p:sp>
        <p:nvSpPr>
          <p:cNvPr id="2" name="Subtitle 1"/>
          <p:cNvSpPr>
            <a:spLocks noGrp="1"/>
          </p:cNvSpPr>
          <p:nvPr>
            <p:ph type="subTitle" idx="1"/>
          </p:nvPr>
        </p:nvSpPr>
        <p:spPr>
          <a:xfrm>
            <a:off x="457200" y="2610861"/>
            <a:ext cx="6400800" cy="428244"/>
          </a:xfrm>
        </p:spPr>
        <p:txBody>
          <a:bodyPr/>
          <a:lstStyle/>
          <a:p>
            <a:r>
              <a:rPr lang="en-US" sz="2400" dirty="0"/>
              <a:t>Bożena M. Morawski, PhD, MPH</a:t>
            </a:r>
          </a:p>
        </p:txBody>
      </p:sp>
      <p:sp>
        <p:nvSpPr>
          <p:cNvPr id="6" name="Text Placeholder 5"/>
          <p:cNvSpPr>
            <a:spLocks noGrp="1"/>
          </p:cNvSpPr>
          <p:nvPr>
            <p:ph type="body" sz="quarter" idx="10"/>
          </p:nvPr>
        </p:nvSpPr>
        <p:spPr>
          <a:xfrm>
            <a:off x="457200" y="3450129"/>
            <a:ext cx="8447635" cy="586900"/>
          </a:xfrm>
        </p:spPr>
        <p:txBody>
          <a:bodyPr/>
          <a:lstStyle/>
          <a:p>
            <a:r>
              <a:rPr lang="en-US" sz="2200" b="1" dirty="0"/>
              <a:t>NAACCR/IACR Combined Annual </a:t>
            </a:r>
            <a:r>
              <a:rPr lang="en-US" sz="2200" b="1" dirty="0" smtClean="0"/>
              <a:t>Conference</a:t>
            </a:r>
          </a:p>
          <a:p>
            <a:r>
              <a:rPr lang="en-US" sz="2200" b="1" dirty="0" smtClean="0"/>
              <a:t>Survival </a:t>
            </a:r>
            <a:r>
              <a:rPr lang="en-US" sz="2200" b="1" dirty="0"/>
              <a:t>II </a:t>
            </a:r>
            <a:r>
              <a:rPr lang="en-US" sz="2200" b="1" dirty="0" smtClean="0"/>
              <a:t>Session – June </a:t>
            </a:r>
            <a:r>
              <a:rPr lang="en-US" sz="2200" b="1" dirty="0"/>
              <a:t>12, 2019</a:t>
            </a:r>
          </a:p>
        </p:txBody>
      </p:sp>
      <p:pic>
        <p:nvPicPr>
          <p:cNvPr id="7172" name="Picture 6" descr="Logos of the United States Department of Health and Human Services and Centers for Disease Control and Preven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886325"/>
            <a:ext cx="1905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9753" y="4186566"/>
            <a:ext cx="2860782" cy="572157"/>
          </a:xfrm>
          <a:prstGeom prst="rect">
            <a:avLst/>
          </a:prstGeom>
        </p:spPr>
      </p:pic>
    </p:spTree>
    <p:extLst>
      <p:ext uri="{BB962C8B-B14F-4D97-AF65-F5344CB8AC3E}">
        <p14:creationId xmlns:p14="http://schemas.microsoft.com/office/powerpoint/2010/main" val="3522782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Objectives</a:t>
            </a:r>
          </a:p>
        </p:txBody>
      </p:sp>
      <p:sp>
        <p:nvSpPr>
          <p:cNvPr id="6" name="Text Placeholder 5"/>
          <p:cNvSpPr>
            <a:spLocks noGrp="1"/>
          </p:cNvSpPr>
          <p:nvPr>
            <p:ph type="body" sz="quarter" idx="10"/>
          </p:nvPr>
        </p:nvSpPr>
        <p:spPr>
          <a:xfrm>
            <a:off x="457202" y="1158875"/>
            <a:ext cx="8229598" cy="3341688"/>
          </a:xfrm>
        </p:spPr>
        <p:txBody>
          <a:bodyPr/>
          <a:lstStyle/>
          <a:p>
            <a:r>
              <a:rPr lang="en-US" sz="2400" b="1" dirty="0"/>
              <a:t>Use age-, sex-, and primary cancer site-standardized North American CSI</a:t>
            </a:r>
          </a:p>
          <a:p>
            <a:pPr lvl="1"/>
            <a:r>
              <a:rPr lang="en-US" sz="2400" b="1" dirty="0"/>
              <a:t>Evaluate trends in population-level </a:t>
            </a:r>
            <a:r>
              <a:rPr lang="en-US" sz="2400" b="1" dirty="0" smtClean="0"/>
              <a:t>U.S. cancer </a:t>
            </a:r>
            <a:r>
              <a:rPr lang="en-US" sz="2400" b="1" dirty="0"/>
              <a:t>survival over time</a:t>
            </a:r>
          </a:p>
          <a:p>
            <a:pPr lvl="1"/>
            <a:r>
              <a:rPr lang="en-US" sz="2400" b="1" dirty="0"/>
              <a:t>Evaluate survival disparities by race and sex</a:t>
            </a:r>
          </a:p>
        </p:txBody>
      </p:sp>
    </p:spTree>
    <p:extLst>
      <p:ext uri="{BB962C8B-B14F-4D97-AF65-F5344CB8AC3E}">
        <p14:creationId xmlns:p14="http://schemas.microsoft.com/office/powerpoint/2010/main" val="3957179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620" t="35290" r="28733" b="492"/>
          <a:stretch/>
        </p:blipFill>
        <p:spPr>
          <a:xfrm>
            <a:off x="0" y="0"/>
            <a:ext cx="9151883" cy="5143500"/>
          </a:xfrm>
          <a:prstGeom prst="rect">
            <a:avLst/>
          </a:prstGeom>
          <a:noFill/>
          <a:ln>
            <a:noFill/>
          </a:ln>
        </p:spPr>
      </p:pic>
      <p:sp>
        <p:nvSpPr>
          <p:cNvPr id="2" name="Title 1"/>
          <p:cNvSpPr>
            <a:spLocks noGrp="1"/>
          </p:cNvSpPr>
          <p:nvPr>
            <p:ph type="title"/>
          </p:nvPr>
        </p:nvSpPr>
        <p:spPr>
          <a:xfrm>
            <a:off x="1848010" y="1251007"/>
            <a:ext cx="2224528" cy="631581"/>
          </a:xfrm>
        </p:spPr>
        <p:txBody>
          <a:bodyPr/>
          <a:lstStyle/>
          <a:p>
            <a:pPr algn="ctr"/>
            <a:r>
              <a:rPr lang="en-US" sz="4200" dirty="0">
                <a:solidFill>
                  <a:schemeClr val="bg2"/>
                </a:solidFill>
              </a:rPr>
              <a:t>Methods</a:t>
            </a:r>
          </a:p>
        </p:txBody>
      </p:sp>
      <p:sp>
        <p:nvSpPr>
          <p:cNvPr id="3" name="TextBox 2"/>
          <p:cNvSpPr txBox="1"/>
          <p:nvPr/>
        </p:nvSpPr>
        <p:spPr>
          <a:xfrm>
            <a:off x="7879743" y="4681835"/>
            <a:ext cx="962107" cy="461665"/>
          </a:xfrm>
          <a:prstGeom prst="rect">
            <a:avLst/>
          </a:prstGeom>
          <a:noFill/>
        </p:spPr>
        <p:txBody>
          <a:bodyPr wrap="square" rtlCol="0">
            <a:spAutoFit/>
          </a:bodyPr>
          <a:lstStyle/>
          <a:p>
            <a:pPr algn="r"/>
            <a:r>
              <a:rPr lang="en-US" sz="1200" b="1" dirty="0" smtClean="0">
                <a:solidFill>
                  <a:schemeClr val="bg2"/>
                </a:solidFill>
                <a:latin typeface="Calibri" panose="020F0502020204030204" pitchFamily="34" charset="0"/>
              </a:rPr>
              <a:t>CONCORD-2 Monograph</a:t>
            </a:r>
            <a:endParaRPr lang="en-US" sz="1200" b="1" dirty="0">
              <a:solidFill>
                <a:schemeClr val="bg2"/>
              </a:solidFill>
              <a:latin typeface="Calibri" panose="020F0502020204030204" pitchFamily="34" charset="0"/>
            </a:endParaRPr>
          </a:p>
        </p:txBody>
      </p:sp>
    </p:spTree>
    <p:extLst>
      <p:ext uri="{BB962C8B-B14F-4D97-AF65-F5344CB8AC3E}">
        <p14:creationId xmlns:p14="http://schemas.microsoft.com/office/powerpoint/2010/main" val="1094131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Registry Inclusion Criteria</a:t>
            </a:r>
          </a:p>
        </p:txBody>
      </p:sp>
      <p:sp>
        <p:nvSpPr>
          <p:cNvPr id="3" name="Text Placeholder 2"/>
          <p:cNvSpPr>
            <a:spLocks noGrp="1"/>
          </p:cNvSpPr>
          <p:nvPr>
            <p:ph type="body" sz="quarter" idx="10"/>
          </p:nvPr>
        </p:nvSpPr>
        <p:spPr/>
        <p:txBody>
          <a:bodyPr/>
          <a:lstStyle/>
          <a:p>
            <a:r>
              <a:rPr lang="en-US" b="1" dirty="0"/>
              <a:t>U.S. NAACCR </a:t>
            </a:r>
            <a:r>
              <a:rPr lang="en-US" b="1" dirty="0" smtClean="0"/>
              <a:t>registry</a:t>
            </a:r>
          </a:p>
          <a:p>
            <a:pPr lvl="1"/>
            <a:r>
              <a:rPr lang="en-US" b="1" dirty="0" smtClean="0"/>
              <a:t>Meeting </a:t>
            </a:r>
            <a:r>
              <a:rPr lang="en-US" b="1" dirty="0"/>
              <a:t>Cancer in North America incidence </a:t>
            </a:r>
            <a:r>
              <a:rPr lang="en-US" b="1" dirty="0" smtClean="0"/>
              <a:t>criteria</a:t>
            </a:r>
          </a:p>
          <a:p>
            <a:pPr lvl="1"/>
            <a:r>
              <a:rPr lang="en-US" b="1" dirty="0" smtClean="0"/>
              <a:t>Provided consent for project</a:t>
            </a:r>
            <a:endParaRPr lang="en-US" b="1" dirty="0"/>
          </a:p>
          <a:p>
            <a:endParaRPr lang="en-US" b="1" dirty="0"/>
          </a:p>
          <a:p>
            <a:r>
              <a:rPr lang="en-US" b="1" dirty="0"/>
              <a:t>Registry ascertained vital status using</a:t>
            </a:r>
          </a:p>
          <a:p>
            <a:pPr lvl="1"/>
            <a:r>
              <a:rPr lang="en-US" b="1" dirty="0"/>
              <a:t>SEER follow-up standards</a:t>
            </a:r>
          </a:p>
          <a:p>
            <a:pPr lvl="1"/>
            <a:r>
              <a:rPr lang="en-US" b="1" dirty="0"/>
              <a:t>National Death Index linkage through December 31, </a:t>
            </a:r>
            <a:r>
              <a:rPr lang="en-US" b="1" dirty="0" smtClean="0"/>
              <a:t>2014</a:t>
            </a:r>
            <a:endParaRPr lang="en-US" b="1" dirty="0"/>
          </a:p>
        </p:txBody>
      </p:sp>
    </p:spTree>
    <p:extLst>
      <p:ext uri="{BB962C8B-B14F-4D97-AF65-F5344CB8AC3E}">
        <p14:creationId xmlns:p14="http://schemas.microsoft.com/office/powerpoint/2010/main" val="266294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Inclusion Criteria</a:t>
            </a:r>
          </a:p>
        </p:txBody>
      </p:sp>
      <p:sp>
        <p:nvSpPr>
          <p:cNvPr id="3" name="Text Placeholder 2"/>
          <p:cNvSpPr>
            <a:spLocks noGrp="1"/>
          </p:cNvSpPr>
          <p:nvPr>
            <p:ph type="body" sz="quarter" idx="10"/>
          </p:nvPr>
        </p:nvSpPr>
        <p:spPr/>
        <p:txBody>
          <a:bodyPr/>
          <a:lstStyle/>
          <a:p>
            <a:r>
              <a:rPr lang="en-US" sz="2200" b="1" dirty="0"/>
              <a:t>Diagnosed during 2005</a:t>
            </a:r>
            <a:r>
              <a:rPr lang="en-US" sz="2200" b="1" dirty="0">
                <a:cs typeface="Calibri" panose="020F0502020204030204" pitchFamily="34" charset="0"/>
              </a:rPr>
              <a:t>–</a:t>
            </a:r>
            <a:r>
              <a:rPr lang="en-US" sz="2200" b="1" dirty="0"/>
              <a:t>2014</a:t>
            </a:r>
          </a:p>
          <a:p>
            <a:endParaRPr lang="en-US" sz="2200" b="1" dirty="0"/>
          </a:p>
          <a:p>
            <a:r>
              <a:rPr lang="en-US" sz="2200" b="1" dirty="0"/>
              <a:t>People </a:t>
            </a:r>
            <a:r>
              <a:rPr lang="en-US" sz="2200" b="1" dirty="0" smtClean="0"/>
              <a:t>aged 15</a:t>
            </a:r>
            <a:r>
              <a:rPr lang="en-US" sz="2200" b="1" dirty="0" smtClean="0">
                <a:cs typeface="Calibri" panose="020F0502020204030204" pitchFamily="34" charset="0"/>
              </a:rPr>
              <a:t>–99 </a:t>
            </a:r>
            <a:r>
              <a:rPr lang="en-US" sz="2200" b="1" dirty="0">
                <a:cs typeface="Calibri" panose="020F0502020204030204" pitchFamily="34" charset="0"/>
              </a:rPr>
              <a:t>years at diagnosis</a:t>
            </a:r>
          </a:p>
          <a:p>
            <a:endParaRPr lang="en-US" sz="2200" b="1" dirty="0">
              <a:cs typeface="Calibri" panose="020F0502020204030204" pitchFamily="34" charset="0"/>
            </a:endParaRPr>
          </a:p>
          <a:p>
            <a:r>
              <a:rPr lang="en-US" sz="2200" b="1" dirty="0"/>
              <a:t>Malignant cancers per SEER 2007 Multiple Primary and Histology Coding Rules</a:t>
            </a:r>
          </a:p>
          <a:p>
            <a:endParaRPr lang="en-US" sz="2200" b="1" dirty="0"/>
          </a:p>
          <a:p>
            <a:r>
              <a:rPr lang="en-US" sz="2200" b="1" dirty="0"/>
              <a:t>Multiple primary cancers allowed per </a:t>
            </a:r>
            <a:r>
              <a:rPr lang="en-US" sz="2200" b="1" dirty="0" smtClean="0"/>
              <a:t>patient</a:t>
            </a:r>
            <a:endParaRPr lang="en-US" sz="2200" b="1" dirty="0"/>
          </a:p>
        </p:txBody>
      </p:sp>
    </p:spTree>
    <p:extLst>
      <p:ext uri="{BB962C8B-B14F-4D97-AF65-F5344CB8AC3E}">
        <p14:creationId xmlns:p14="http://schemas.microsoft.com/office/powerpoint/2010/main" val="1492555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Exclusion Criteria</a:t>
            </a:r>
          </a:p>
        </p:txBody>
      </p:sp>
      <p:sp>
        <p:nvSpPr>
          <p:cNvPr id="3" name="Text Placeholder 2"/>
          <p:cNvSpPr>
            <a:spLocks noGrp="1"/>
          </p:cNvSpPr>
          <p:nvPr>
            <p:ph type="body" sz="quarter" idx="10"/>
          </p:nvPr>
        </p:nvSpPr>
        <p:spPr/>
        <p:txBody>
          <a:bodyPr/>
          <a:lstStyle/>
          <a:p>
            <a:r>
              <a:rPr lang="en-US" sz="2400" b="1" dirty="0"/>
              <a:t>Case reported via autopsy or death certificate only </a:t>
            </a:r>
          </a:p>
          <a:p>
            <a:endParaRPr lang="en-US" sz="2400" b="1" dirty="0"/>
          </a:p>
          <a:p>
            <a:r>
              <a:rPr lang="en-US" sz="2400" b="1" dirty="0"/>
              <a:t>Case </a:t>
            </a:r>
            <a:r>
              <a:rPr lang="en-US" sz="2400" b="1" dirty="0" smtClean="0"/>
              <a:t>in a live patient with no </a:t>
            </a:r>
            <a:r>
              <a:rPr lang="en-US" sz="2400" b="1" dirty="0"/>
              <a:t>follow-up </a:t>
            </a:r>
            <a:r>
              <a:rPr lang="en-US" sz="2400" b="1" dirty="0" smtClean="0"/>
              <a:t>time</a:t>
            </a:r>
            <a:endParaRPr lang="en-US" sz="2400" b="1" dirty="0"/>
          </a:p>
        </p:txBody>
      </p:sp>
    </p:spTree>
    <p:extLst>
      <p:ext uri="{BB962C8B-B14F-4D97-AF65-F5344CB8AC3E}">
        <p14:creationId xmlns:p14="http://schemas.microsoft.com/office/powerpoint/2010/main" val="1670090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E93B82-FAE9-4D66-8A97-9873E30A202D}"/>
              </a:ext>
            </a:extLst>
          </p:cNvPr>
          <p:cNvPicPr>
            <a:picLocks noChangeAspect="1"/>
          </p:cNvPicPr>
          <p:nvPr/>
        </p:nvPicPr>
        <p:blipFill>
          <a:blip r:embed="rId3"/>
          <a:stretch>
            <a:fillRect/>
          </a:stretch>
        </p:blipFill>
        <p:spPr>
          <a:xfrm>
            <a:off x="5462729" y="3134243"/>
            <a:ext cx="3224071" cy="1461966"/>
          </a:xfrm>
          <a:prstGeom prst="rect">
            <a:avLst/>
          </a:prstGeom>
        </p:spPr>
      </p:pic>
      <p:sp>
        <p:nvSpPr>
          <p:cNvPr id="2" name="Title 1"/>
          <p:cNvSpPr>
            <a:spLocks noGrp="1"/>
          </p:cNvSpPr>
          <p:nvPr>
            <p:ph type="title"/>
          </p:nvPr>
        </p:nvSpPr>
        <p:spPr/>
        <p:txBody>
          <a:bodyPr/>
          <a:lstStyle/>
          <a:p>
            <a:r>
              <a:rPr lang="en-US" dirty="0"/>
              <a:t>Calculating the North American </a:t>
            </a:r>
            <a:r>
              <a:rPr lang="en-US" dirty="0" smtClean="0"/>
              <a:t>Cancer Survival Index</a:t>
            </a:r>
            <a:endParaRPr lang="en-US" dirty="0"/>
          </a:p>
        </p:txBody>
      </p:sp>
      <p:sp>
        <p:nvSpPr>
          <p:cNvPr id="3" name="Text Placeholder 2"/>
          <p:cNvSpPr>
            <a:spLocks noGrp="1"/>
          </p:cNvSpPr>
          <p:nvPr>
            <p:ph type="body" sz="quarter" idx="10"/>
          </p:nvPr>
        </p:nvSpPr>
        <p:spPr/>
        <p:txBody>
          <a:bodyPr/>
          <a:lstStyle/>
          <a:p>
            <a:r>
              <a:rPr lang="en-US" sz="2400" b="1" dirty="0"/>
              <a:t>Weighted sums of age-standardized, site-specific relative survival ratios (RSRs</a:t>
            </a:r>
            <a:r>
              <a:rPr lang="en-US" sz="2400" b="1" dirty="0" smtClean="0"/>
              <a:t>)</a:t>
            </a:r>
          </a:p>
          <a:p>
            <a:endParaRPr lang="en-US" sz="2400" b="1" dirty="0"/>
          </a:p>
          <a:p>
            <a:r>
              <a:rPr lang="en-US" sz="2400" b="1" dirty="0" smtClean="0"/>
              <a:t>Diagnosis </a:t>
            </a:r>
            <a:r>
              <a:rPr lang="en-US" sz="2400" b="1" dirty="0"/>
              <a:t>and follow-up </a:t>
            </a:r>
            <a:r>
              <a:rPr lang="en-US" sz="2400" b="1" dirty="0" smtClean="0"/>
              <a:t>cohorts: 2005–2011, 2006–2012, 2007–2013, and 2008–2014</a:t>
            </a:r>
          </a:p>
          <a:p>
            <a:endParaRPr lang="en-US" sz="2400" b="1" dirty="0"/>
          </a:p>
          <a:p>
            <a:r>
              <a:rPr lang="en-US" sz="2400" b="1" dirty="0" smtClean="0"/>
              <a:t>Weighted on relative distribution</a:t>
            </a:r>
            <a:br>
              <a:rPr lang="en-US" sz="2400" b="1" dirty="0" smtClean="0"/>
            </a:br>
            <a:r>
              <a:rPr lang="en-US" sz="2400" b="1" dirty="0" smtClean="0"/>
              <a:t>of cancers diagnosed during</a:t>
            </a:r>
            <a:br>
              <a:rPr lang="en-US" sz="2400" b="1" dirty="0" smtClean="0"/>
            </a:br>
            <a:r>
              <a:rPr lang="en-US" sz="2400" b="1" dirty="0" smtClean="0"/>
              <a:t>2006–2008 in North America</a:t>
            </a:r>
            <a:endParaRPr lang="en-US" sz="2400" b="1" dirty="0"/>
          </a:p>
        </p:txBody>
      </p:sp>
    </p:spTree>
    <p:extLst>
      <p:ext uri="{BB962C8B-B14F-4D97-AF65-F5344CB8AC3E}">
        <p14:creationId xmlns:p14="http://schemas.microsoft.com/office/powerpoint/2010/main" val="1479211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 to Calculate </a:t>
            </a:r>
            <a:r>
              <a:rPr lang="en-US" dirty="0" smtClean="0"/>
              <a:t>Site-Specific Relative Survival Ratios</a:t>
            </a:r>
            <a:endParaRPr lang="en-US" dirty="0"/>
          </a:p>
        </p:txBody>
      </p:sp>
      <p:sp>
        <p:nvSpPr>
          <p:cNvPr id="3" name="Text Placeholder 2"/>
          <p:cNvSpPr>
            <a:spLocks noGrp="1"/>
          </p:cNvSpPr>
          <p:nvPr>
            <p:ph type="body" sz="quarter" idx="10"/>
          </p:nvPr>
        </p:nvSpPr>
        <p:spPr/>
        <p:txBody>
          <a:bodyPr/>
          <a:lstStyle/>
          <a:p>
            <a:r>
              <a:rPr lang="en-US" sz="2400" b="1" dirty="0"/>
              <a:t>SEER*Stat version 8.3.5</a:t>
            </a:r>
          </a:p>
          <a:p>
            <a:endParaRPr lang="en-US" sz="2400" b="1" dirty="0"/>
          </a:p>
          <a:p>
            <a:r>
              <a:rPr lang="en-US" sz="2400" b="1" dirty="0"/>
              <a:t>Complete approach</a:t>
            </a:r>
          </a:p>
          <a:p>
            <a:endParaRPr lang="en-US" sz="2400" b="1" dirty="0" smtClean="0"/>
          </a:p>
          <a:p>
            <a:r>
              <a:rPr lang="en-US" sz="2400" b="1" dirty="0" smtClean="0"/>
              <a:t>Expected survival calculated </a:t>
            </a:r>
            <a:r>
              <a:rPr lang="en-US" sz="2400" b="1" dirty="0" err="1" smtClean="0"/>
              <a:t>Ederer</a:t>
            </a:r>
            <a:r>
              <a:rPr lang="en-US" sz="2400" b="1" dirty="0" smtClean="0"/>
              <a:t> II method</a:t>
            </a:r>
          </a:p>
          <a:p>
            <a:pPr lvl="1"/>
            <a:r>
              <a:rPr lang="en-US" sz="2400" b="1" dirty="0" smtClean="0"/>
              <a:t>Age-</a:t>
            </a:r>
            <a:r>
              <a:rPr lang="en-US" sz="2400" b="1" dirty="0"/>
              <a:t>, sex-, achieved year-, geographic area-, race-, and socioeconomic status-matched life tables</a:t>
            </a:r>
          </a:p>
          <a:p>
            <a:pPr lvl="1"/>
            <a:r>
              <a:rPr lang="en-US" sz="2400" b="1" dirty="0"/>
              <a:t>Cases right-censored at 100 years</a:t>
            </a:r>
          </a:p>
        </p:txBody>
      </p:sp>
    </p:spTree>
    <p:extLst>
      <p:ext uri="{BB962C8B-B14F-4D97-AF65-F5344CB8AC3E}">
        <p14:creationId xmlns:p14="http://schemas.microsoft.com/office/powerpoint/2010/main" val="1268838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Calculating the North American CSI</a:t>
            </a:r>
          </a:p>
        </p:txBody>
      </p:sp>
      <mc:AlternateContent xmlns:mc="http://schemas.openxmlformats.org/markup-compatibility/2006" xmlns:a14="http://schemas.microsoft.com/office/drawing/2010/main">
        <mc:Choice Requires="a14">
          <p:sp>
            <p:nvSpPr>
              <p:cNvPr id="3" name="Text Placeholder 2"/>
              <p:cNvSpPr>
                <a:spLocks noGrp="1"/>
              </p:cNvSpPr>
              <p:nvPr>
                <p:ph type="body" sz="quarter" idx="10"/>
              </p:nvPr>
            </p:nvSpPr>
            <p:spPr>
              <a:xfrm>
                <a:off x="457200" y="1158875"/>
                <a:ext cx="8547100" cy="3341688"/>
              </a:xfrm>
            </p:spPr>
            <p:txBody>
              <a:bodyPr/>
              <a:lstStyle/>
              <a:p>
                <a:endParaRPr lang="en-US" b="1" dirty="0"/>
              </a:p>
              <a:p>
                <a:endParaRPr lang="en-US" b="1" dirty="0"/>
              </a:p>
              <a:p>
                <a:pPr marL="0" indent="0">
                  <a:buNone/>
                </a:pPr>
                <a:endParaRPr lang="en-US" sz="2400" b="1" i="1" dirty="0">
                  <a:latin typeface="Cambria Math" panose="02040503050406030204" pitchFamily="18" charset="0"/>
                  <a:ea typeface="Cambria Math" panose="02040503050406030204" pitchFamily="18" charset="0"/>
                </a:endParaRPr>
              </a:p>
              <a:p>
                <a:pPr marL="0" indent="0">
                  <a:buNone/>
                </a:pPr>
                <a:endParaRPr lang="en-US" sz="2400" b="1" i="1" dirty="0">
                  <a:latin typeface="Cambria Math" panose="02040503050406030204" pitchFamily="18" charset="0"/>
                  <a:ea typeface="Cambria Math" panose="02040503050406030204" pitchFamily="18" charset="0"/>
                </a:endParaRPr>
              </a:p>
              <a:p>
                <a:pPr marL="0" indent="0">
                  <a:buNone/>
                </a:pPr>
                <a:endParaRPr lang="en-US" sz="2400" b="1" i="1" dirty="0">
                  <a:latin typeface="Cambria Math" panose="02040503050406030204" pitchFamily="18" charset="0"/>
                  <a:ea typeface="Cambria Math" panose="02040503050406030204" pitchFamily="18" charset="0"/>
                </a:endParaRPr>
              </a:p>
              <a:p>
                <a:pPr marL="0" indent="0">
                  <a:buNone/>
                </a:pPr>
                <a:endParaRPr lang="en-US" sz="2400" b="1" i="1" dirty="0">
                  <a:latin typeface="Cambria Math" panose="02040503050406030204" pitchFamily="18" charset="0"/>
                  <a:ea typeface="Cambria Math" panose="02040503050406030204" pitchFamily="18" charset="0"/>
                </a:endParaRPr>
              </a:p>
              <a:p>
                <a:pPr marL="0" indent="0">
                  <a:buNone/>
                </a:pPr>
                <a:endParaRPr lang="en-US" sz="2400" b="1" i="1" dirty="0">
                  <a:latin typeface="Cambria Math" panose="02040503050406030204" pitchFamily="18" charset="0"/>
                  <a:ea typeface="Cambria Math" panose="02040503050406030204" pitchFamily="18" charset="0"/>
                </a:endParaRPr>
              </a:p>
              <a:p>
                <a:pPr marL="0" indent="0">
                  <a:buNone/>
                </a:pPr>
                <a:r>
                  <a:rPr lang="en-US" sz="2400" b="1" i="1" dirty="0">
                    <a:latin typeface="Cambria Math" panose="02040503050406030204" pitchFamily="18" charset="0"/>
                    <a:ea typeface="Cambria Math" panose="02040503050406030204" pitchFamily="18" charset="0"/>
                  </a:rPr>
                  <a:t> S</a:t>
                </a:r>
                <a14:m>
                  <m:oMath xmlns:m="http://schemas.openxmlformats.org/officeDocument/2006/math">
                    <m:r>
                      <a:rPr lang="en-US" sz="2400" b="1" i="1" baseline="-25000">
                        <a:solidFill>
                          <a:srgbClr val="000000"/>
                        </a:solidFill>
                        <a:latin typeface="Cambria Math" panose="02040503050406030204" pitchFamily="18" charset="0"/>
                        <a:ea typeface="Cambria Math" panose="02040503050406030204" pitchFamily="18" charset="0"/>
                      </a:rPr>
                      <m:t>𝒊</m:t>
                    </m:r>
                  </m:oMath>
                </a14:m>
                <a:r>
                  <a:rPr lang="en-US" sz="2400" b="1" i="1" baseline="-25000" dirty="0">
                    <a:latin typeface="Cambria Math" panose="02040503050406030204" pitchFamily="18" charset="0"/>
                    <a:ea typeface="Cambria Math" panose="02040503050406030204" pitchFamily="18" charset="0"/>
                  </a:rPr>
                  <a:t>  </a:t>
                </a:r>
                <a:r>
                  <a:rPr lang="en-US" sz="2200" b="1" dirty="0">
                    <a:ea typeface="Cambria Math" panose="02040503050406030204" pitchFamily="18" charset="0"/>
                    <a:cs typeface="Calibri" panose="020F0502020204030204" pitchFamily="34" charset="0"/>
                  </a:rPr>
                  <a:t>= Age-standardized, site-specific 60-month RSR estimate</a:t>
                </a:r>
              </a:p>
              <a:p>
                <a:pPr marL="0" indent="0">
                  <a:buNone/>
                </a:pPr>
                <a:r>
                  <a:rPr lang="en-US" sz="2400" b="1" i="1" dirty="0">
                    <a:latin typeface="Cambria Math" panose="02040503050406030204" pitchFamily="18" charset="0"/>
                    <a:ea typeface="Cambria Math" panose="02040503050406030204" pitchFamily="18" charset="0"/>
                  </a:rPr>
                  <a:t>W</a:t>
                </a:r>
                <a14:m>
                  <m:oMath xmlns:m="http://schemas.openxmlformats.org/officeDocument/2006/math">
                    <m:r>
                      <a:rPr lang="en-US" sz="2400" b="1" i="1" baseline="-25000" smtClean="0">
                        <a:solidFill>
                          <a:srgbClr val="000000"/>
                        </a:solidFill>
                        <a:latin typeface="Cambria Math" panose="02040503050406030204" pitchFamily="18" charset="0"/>
                        <a:ea typeface="Cambria Math" panose="02040503050406030204" pitchFamily="18" charset="0"/>
                      </a:rPr>
                      <m:t>𝒊</m:t>
                    </m:r>
                    <m:r>
                      <a:rPr lang="en-US" sz="2400" b="1" i="1" baseline="-25000" smtClean="0">
                        <a:solidFill>
                          <a:srgbClr val="000000"/>
                        </a:solidFill>
                        <a:latin typeface="Cambria Math" panose="02040503050406030204" pitchFamily="18" charset="0"/>
                        <a:ea typeface="Cambria Math" panose="02040503050406030204" pitchFamily="18" charset="0"/>
                      </a:rPr>
                      <m:t> </m:t>
                    </m:r>
                  </m:oMath>
                </a14:m>
                <a:r>
                  <a:rPr lang="en-US" sz="2200" b="1" dirty="0">
                    <a:ea typeface="Cambria Math" panose="02040503050406030204" pitchFamily="18" charset="0"/>
                    <a:cs typeface="Calibri" panose="020F0502020204030204" pitchFamily="34" charset="0"/>
                  </a:rPr>
                  <a:t>= Proportion sex-specific incidence counts for site category </a:t>
                </a:r>
                <a14:m>
                  <m:oMath xmlns:m="http://schemas.openxmlformats.org/officeDocument/2006/math">
                    <m:r>
                      <a:rPr lang="en-US" sz="2400" b="1" i="1">
                        <a:solidFill>
                          <a:srgbClr val="000000"/>
                        </a:solidFill>
                        <a:latin typeface="Cambria Math" panose="02040503050406030204" pitchFamily="18" charset="0"/>
                        <a:ea typeface="Cambria Math" panose="02040503050406030204" pitchFamily="18" charset="0"/>
                      </a:rPr>
                      <m:t>𝒊</m:t>
                    </m:r>
                  </m:oMath>
                </a14:m>
                <a:endParaRPr lang="en-US" sz="2400" b="1" i="1" dirty="0">
                  <a:latin typeface="Cambria Math" panose="02040503050406030204" pitchFamily="18" charset="0"/>
                  <a:ea typeface="Cambria Math" panose="02040503050406030204" pitchFamily="18" charset="0"/>
                </a:endParaRPr>
              </a:p>
            </p:txBody>
          </p:sp>
        </mc:Choice>
        <mc:Fallback xmlns="">
          <p:sp>
            <p:nvSpPr>
              <p:cNvPr id="3" name="Text Placeholder 2"/>
              <p:cNvSpPr>
                <a:spLocks noGrp="1" noRot="1" noChangeAspect="1" noMove="1" noResize="1" noEditPoints="1" noAdjustHandles="1" noChangeArrowheads="1" noChangeShapeType="1" noTextEdit="1"/>
              </p:cNvSpPr>
              <p:nvPr>
                <p:ph type="body" sz="quarter" idx="10"/>
              </p:nvPr>
            </p:nvSpPr>
            <p:spPr>
              <a:xfrm>
                <a:off x="457200" y="1158875"/>
                <a:ext cx="8547100" cy="3341688"/>
              </a:xfrm>
              <a:blipFill>
                <a:blip r:embed="rId3"/>
                <a:stretch>
                  <a:fillRect l="-1070" b="-187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3489460" y="1272627"/>
                <a:ext cx="2061718" cy="10067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1" i="1" smtClean="0">
                          <a:solidFill>
                            <a:srgbClr val="000000"/>
                          </a:solidFill>
                          <a:latin typeface="Cambria Math" panose="02040503050406030204" pitchFamily="18" charset="0"/>
                        </a:rPr>
                        <m:t>𝑪𝑺𝑰</m:t>
                      </m:r>
                      <m:r>
                        <a:rPr lang="en-US" sz="2400" b="1" i="1" smtClean="0">
                          <a:solidFill>
                            <a:srgbClr val="000000"/>
                          </a:solidFill>
                          <a:latin typeface="Cambria Math" panose="02040503050406030204" pitchFamily="18" charset="0"/>
                        </a:rPr>
                        <m:t>=</m:t>
                      </m:r>
                      <m:nary>
                        <m:naryPr>
                          <m:chr m:val="∑"/>
                          <m:ctrlPr>
                            <a:rPr lang="pt-BR" sz="2400" b="1" i="1" smtClean="0">
                              <a:solidFill>
                                <a:srgbClr val="000000"/>
                              </a:solidFill>
                              <a:latin typeface="Cambria Math" panose="02040503050406030204" pitchFamily="18" charset="0"/>
                              <a:ea typeface="Cambria Math" panose="02040503050406030204" pitchFamily="18" charset="0"/>
                            </a:rPr>
                          </m:ctrlPr>
                        </m:naryPr>
                        <m:sub>
                          <m:r>
                            <a:rPr lang="en-US" sz="2400" b="1" i="1" smtClean="0">
                              <a:solidFill>
                                <a:srgbClr val="000000"/>
                              </a:solidFill>
                              <a:latin typeface="Cambria Math" panose="02040503050406030204" pitchFamily="18" charset="0"/>
                              <a:ea typeface="Cambria Math" panose="02040503050406030204" pitchFamily="18" charset="0"/>
                            </a:rPr>
                            <m:t>𝒊</m:t>
                          </m:r>
                        </m:sub>
                        <m:sup>
                          <m:r>
                            <a:rPr lang="pt-BR" sz="2400" b="1" i="1" smtClean="0">
                              <a:solidFill>
                                <a:srgbClr val="000000"/>
                              </a:solidFill>
                              <a:latin typeface="Cambria Math" panose="02040503050406030204" pitchFamily="18" charset="0"/>
                              <a:ea typeface="Cambria Math" panose="02040503050406030204" pitchFamily="18" charset="0"/>
                            </a:rPr>
                            <m:t>∞</m:t>
                          </m:r>
                        </m:sup>
                        <m:e>
                          <m:r>
                            <a:rPr lang="en-US" sz="2400" b="1" i="1" smtClean="0">
                              <a:solidFill>
                                <a:srgbClr val="000000"/>
                              </a:solidFill>
                              <a:latin typeface="Cambria Math" panose="02040503050406030204" pitchFamily="18" charset="0"/>
                              <a:ea typeface="Cambria Math" panose="02040503050406030204" pitchFamily="18" charset="0"/>
                            </a:rPr>
                            <m:t>𝑺</m:t>
                          </m:r>
                          <m:r>
                            <a:rPr lang="en-US" sz="2400" b="1" i="1" baseline="-25000">
                              <a:solidFill>
                                <a:srgbClr val="000000"/>
                              </a:solidFill>
                              <a:latin typeface="Cambria Math" panose="02040503050406030204" pitchFamily="18" charset="0"/>
                              <a:ea typeface="Cambria Math" panose="02040503050406030204" pitchFamily="18" charset="0"/>
                            </a:rPr>
                            <m:t>𝒊</m:t>
                          </m:r>
                          <m:r>
                            <a:rPr lang="en-US" sz="2400" b="1" i="1" smtClean="0">
                              <a:solidFill>
                                <a:srgbClr val="000000"/>
                              </a:solidFill>
                              <a:latin typeface="Cambria Math" panose="02040503050406030204" pitchFamily="18" charset="0"/>
                              <a:ea typeface="Cambria Math" panose="02040503050406030204" pitchFamily="18" charset="0"/>
                            </a:rPr>
                            <m:t>𝑾</m:t>
                          </m:r>
                          <m:r>
                            <a:rPr lang="en-US" sz="2400" b="1" i="1" baseline="-25000" smtClean="0">
                              <a:solidFill>
                                <a:srgbClr val="000000"/>
                              </a:solidFill>
                              <a:latin typeface="Cambria Math" panose="02040503050406030204" pitchFamily="18" charset="0"/>
                              <a:ea typeface="Cambria Math" panose="02040503050406030204" pitchFamily="18" charset="0"/>
                            </a:rPr>
                            <m:t>𝒊</m:t>
                          </m:r>
                        </m:e>
                      </m:nary>
                    </m:oMath>
                  </m:oMathPara>
                </a14:m>
                <a:endParaRPr lang="en-US" sz="2400" b="1" dirty="0">
                  <a:solidFill>
                    <a:srgbClr val="000000"/>
                  </a:solidFill>
                  <a:latin typeface="Calibri" panose="020F050202020403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489460" y="1272627"/>
                <a:ext cx="2061718" cy="100675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869205" y="2676458"/>
                <a:ext cx="6114879" cy="10067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1" i="1" smtClean="0">
                          <a:solidFill>
                            <a:srgbClr val="000000"/>
                          </a:solidFill>
                          <a:latin typeface="Cambria Math" panose="02040503050406030204" pitchFamily="18" charset="0"/>
                        </a:rPr>
                        <m:t>𝒔𝒕𝒂𝒏𝒅𝒂𝒓𝒅</m:t>
                      </m:r>
                      <m:r>
                        <a:rPr lang="en-US" sz="2400" b="1" i="1" smtClean="0">
                          <a:solidFill>
                            <a:srgbClr val="000000"/>
                          </a:solidFill>
                          <a:latin typeface="Cambria Math" panose="02040503050406030204" pitchFamily="18" charset="0"/>
                        </a:rPr>
                        <m:t> </m:t>
                      </m:r>
                      <m:r>
                        <a:rPr lang="en-US" sz="2400" b="1" i="1" smtClean="0">
                          <a:solidFill>
                            <a:srgbClr val="000000"/>
                          </a:solidFill>
                          <a:latin typeface="Cambria Math" panose="02040503050406030204" pitchFamily="18" charset="0"/>
                        </a:rPr>
                        <m:t>𝒆𝒓𝒓𝒐𝒓</m:t>
                      </m:r>
                      <m:r>
                        <a:rPr lang="en-US" sz="2400" b="1" i="1" smtClean="0">
                          <a:solidFill>
                            <a:srgbClr val="000000"/>
                          </a:solidFill>
                          <a:latin typeface="Cambria Math" panose="02040503050406030204" pitchFamily="18" charset="0"/>
                        </a:rPr>
                        <m:t> (</m:t>
                      </m:r>
                      <m:r>
                        <a:rPr lang="en-US" sz="2400" b="1" i="1" smtClean="0">
                          <a:solidFill>
                            <a:srgbClr val="000000"/>
                          </a:solidFill>
                          <a:latin typeface="Cambria Math" panose="02040503050406030204" pitchFamily="18" charset="0"/>
                        </a:rPr>
                        <m:t>𝑪𝑺𝑰</m:t>
                      </m:r>
                      <m:r>
                        <a:rPr lang="en-US" sz="2400" b="1" i="1" smtClean="0">
                          <a:solidFill>
                            <a:srgbClr val="000000"/>
                          </a:solidFill>
                          <a:latin typeface="Cambria Math" panose="02040503050406030204" pitchFamily="18" charset="0"/>
                        </a:rPr>
                        <m:t>)=</m:t>
                      </m:r>
                      <m:nary>
                        <m:naryPr>
                          <m:chr m:val="∑"/>
                          <m:ctrlPr>
                            <a:rPr lang="pt-BR" sz="2400" b="1" i="1" smtClean="0">
                              <a:solidFill>
                                <a:srgbClr val="000000"/>
                              </a:solidFill>
                              <a:latin typeface="Cambria Math" panose="02040503050406030204" pitchFamily="18" charset="0"/>
                              <a:ea typeface="Cambria Math" panose="02040503050406030204" pitchFamily="18" charset="0"/>
                            </a:rPr>
                          </m:ctrlPr>
                        </m:naryPr>
                        <m:sub>
                          <m:r>
                            <a:rPr lang="en-US" sz="2400" b="1" i="1" smtClean="0">
                              <a:solidFill>
                                <a:srgbClr val="000000"/>
                              </a:solidFill>
                              <a:latin typeface="Cambria Math" panose="02040503050406030204" pitchFamily="18" charset="0"/>
                              <a:ea typeface="Cambria Math" panose="02040503050406030204" pitchFamily="18" charset="0"/>
                            </a:rPr>
                            <m:t>𝒊</m:t>
                          </m:r>
                        </m:sub>
                        <m:sup>
                          <m:r>
                            <a:rPr lang="pt-BR" sz="2400" b="1" i="1" smtClean="0">
                              <a:solidFill>
                                <a:srgbClr val="000000"/>
                              </a:solidFill>
                              <a:latin typeface="Cambria Math" panose="02040503050406030204" pitchFamily="18" charset="0"/>
                              <a:ea typeface="Cambria Math" panose="02040503050406030204" pitchFamily="18" charset="0"/>
                            </a:rPr>
                            <m:t>∞</m:t>
                          </m:r>
                        </m:sup>
                        <m:e>
                          <m:r>
                            <a:rPr lang="pt-BR" sz="2400" b="1" i="1" smtClean="0">
                              <a:solidFill>
                                <a:srgbClr val="000000"/>
                              </a:solidFill>
                              <a:latin typeface="Cambria Math" panose="02040503050406030204" pitchFamily="18" charset="0"/>
                              <a:ea typeface="Cambria Math" panose="02040503050406030204" pitchFamily="18" charset="0"/>
                            </a:rPr>
                            <m:t>√</m:t>
                          </m:r>
                          <m:d>
                            <m:dPr>
                              <m:begChr m:val="["/>
                              <m:endChr m:val="]"/>
                              <m:ctrlPr>
                                <a:rPr lang="en-US" sz="2400" b="1" i="1" smtClean="0">
                                  <a:solidFill>
                                    <a:srgbClr val="000000"/>
                                  </a:solidFill>
                                  <a:latin typeface="Cambria Math" panose="02040503050406030204" pitchFamily="18" charset="0"/>
                                  <a:ea typeface="Cambria Math" panose="02040503050406030204" pitchFamily="18" charset="0"/>
                                </a:rPr>
                              </m:ctrlPr>
                            </m:dPr>
                            <m:e>
                              <m:d>
                                <m:dPr>
                                  <m:ctrlPr>
                                    <a:rPr lang="en-US" sz="2400" b="1" i="1">
                                      <a:solidFill>
                                        <a:srgbClr val="000000"/>
                                      </a:solidFill>
                                      <a:latin typeface="Cambria Math" panose="02040503050406030204" pitchFamily="18" charset="0"/>
                                      <a:ea typeface="Cambria Math" panose="02040503050406030204" pitchFamily="18" charset="0"/>
                                    </a:rPr>
                                  </m:ctrlPr>
                                </m:dPr>
                                <m:e>
                                  <m:r>
                                    <a:rPr lang="en-US" sz="2400" b="1" i="1">
                                      <a:solidFill>
                                        <a:srgbClr val="000000"/>
                                      </a:solidFill>
                                      <a:latin typeface="Cambria Math" panose="02040503050406030204" pitchFamily="18" charset="0"/>
                                      <a:ea typeface="Cambria Math" panose="02040503050406030204" pitchFamily="18" charset="0"/>
                                    </a:rPr>
                                    <m:t>𝑺</m:t>
                                  </m:r>
                                  <m:r>
                                    <a:rPr lang="en-US" sz="2400" b="1" i="1" baseline="-25000">
                                      <a:solidFill>
                                        <a:srgbClr val="000000"/>
                                      </a:solidFill>
                                      <a:latin typeface="Cambria Math" panose="02040503050406030204" pitchFamily="18" charset="0"/>
                                      <a:ea typeface="Cambria Math" panose="02040503050406030204" pitchFamily="18" charset="0"/>
                                    </a:rPr>
                                    <m:t>𝒊</m:t>
                                  </m:r>
                                </m:e>
                              </m:d>
                              <m:r>
                                <a:rPr lang="en-US" sz="2400" b="1" i="1" baseline="30000">
                                  <a:solidFill>
                                    <a:srgbClr val="000000"/>
                                  </a:solidFill>
                                  <a:latin typeface="Cambria Math" panose="02040503050406030204" pitchFamily="18" charset="0"/>
                                  <a:ea typeface="Cambria Math" panose="02040503050406030204" pitchFamily="18" charset="0"/>
                                </a:rPr>
                                <m:t>𝟐</m:t>
                              </m:r>
                              <m:d>
                                <m:dPr>
                                  <m:ctrlPr>
                                    <a:rPr lang="en-US" sz="2400" b="1" i="1">
                                      <a:solidFill>
                                        <a:srgbClr val="000000"/>
                                      </a:solidFill>
                                      <a:latin typeface="Cambria Math" panose="02040503050406030204" pitchFamily="18" charset="0"/>
                                      <a:ea typeface="Cambria Math" panose="02040503050406030204" pitchFamily="18" charset="0"/>
                                    </a:rPr>
                                  </m:ctrlPr>
                                </m:dPr>
                                <m:e>
                                  <m:r>
                                    <a:rPr lang="en-US" sz="2400" b="1" i="1">
                                      <a:solidFill>
                                        <a:srgbClr val="000000"/>
                                      </a:solidFill>
                                      <a:latin typeface="Cambria Math" panose="02040503050406030204" pitchFamily="18" charset="0"/>
                                      <a:ea typeface="Cambria Math" panose="02040503050406030204" pitchFamily="18" charset="0"/>
                                    </a:rPr>
                                    <m:t>𝑾</m:t>
                                  </m:r>
                                  <m:r>
                                    <a:rPr lang="en-US" sz="2400" b="1" i="1" baseline="-25000">
                                      <a:solidFill>
                                        <a:srgbClr val="000000"/>
                                      </a:solidFill>
                                      <a:latin typeface="Cambria Math" panose="02040503050406030204" pitchFamily="18" charset="0"/>
                                      <a:ea typeface="Cambria Math" panose="02040503050406030204" pitchFamily="18" charset="0"/>
                                    </a:rPr>
                                    <m:t>𝒊</m:t>
                                  </m:r>
                                </m:e>
                              </m:d>
                              <m:r>
                                <a:rPr lang="en-US" sz="2400" b="1" i="1" baseline="30000">
                                  <a:solidFill>
                                    <a:srgbClr val="000000"/>
                                  </a:solidFill>
                                  <a:latin typeface="Cambria Math" panose="02040503050406030204" pitchFamily="18" charset="0"/>
                                  <a:ea typeface="Cambria Math" panose="02040503050406030204" pitchFamily="18" charset="0"/>
                                </a:rPr>
                                <m:t>𝟐</m:t>
                              </m:r>
                            </m:e>
                          </m:d>
                          <m:r>
                            <a:rPr lang="en-US" sz="2400" b="1" i="1" smtClean="0">
                              <a:solidFill>
                                <a:srgbClr val="000000"/>
                              </a:solidFill>
                              <a:latin typeface="Cambria Math" panose="02040503050406030204" pitchFamily="18" charset="0"/>
                              <a:ea typeface="Cambria Math" panose="02040503050406030204" pitchFamily="18" charset="0"/>
                            </a:rPr>
                            <m:t> </m:t>
                          </m:r>
                        </m:e>
                      </m:nary>
                    </m:oMath>
                  </m:oMathPara>
                </a14:m>
                <a:endParaRPr lang="en-US" sz="2400" b="1" dirty="0">
                  <a:solidFill>
                    <a:srgbClr val="000000"/>
                  </a:solidFill>
                  <a:latin typeface="Calibri" panose="020F050202020403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869205" y="2676458"/>
                <a:ext cx="6114879" cy="1006750"/>
              </a:xfrm>
              <a:prstGeom prst="rect">
                <a:avLst/>
              </a:prstGeom>
              <a:blipFill>
                <a:blip r:embed="rId5"/>
                <a:stretch>
                  <a:fillRect/>
                </a:stretch>
              </a:blipFill>
            </p:spPr>
            <p:txBody>
              <a:bodyPr/>
              <a:lstStyle/>
              <a:p>
                <a:r>
                  <a:rPr lang="en-US">
                    <a:noFill/>
                  </a:rPr>
                  <a:t> </a:t>
                </a:r>
              </a:p>
            </p:txBody>
          </p:sp>
        </mc:Fallback>
      </mc:AlternateContent>
      <p:sp>
        <p:nvSpPr>
          <p:cNvPr id="6" name="TextBox 5"/>
          <p:cNvSpPr txBox="1"/>
          <p:nvPr/>
        </p:nvSpPr>
        <p:spPr>
          <a:xfrm>
            <a:off x="4379383" y="1090978"/>
            <a:ext cx="702733" cy="369332"/>
          </a:xfrm>
          <a:prstGeom prst="rect">
            <a:avLst/>
          </a:prstGeom>
          <a:solidFill>
            <a:schemeClr val="bg2"/>
          </a:solidFill>
        </p:spPr>
        <p:txBody>
          <a:bodyPr wrap="square" rtlCol="0">
            <a:spAutoFit/>
          </a:bodyPr>
          <a:lstStyle/>
          <a:p>
            <a:endParaRPr lang="en-US" dirty="0">
              <a:solidFill>
                <a:srgbClr val="000000"/>
              </a:solidFill>
              <a:latin typeface="Calibri" panose="020F0502020204030204" pitchFamily="34" charset="0"/>
            </a:endParaRPr>
          </a:p>
        </p:txBody>
      </p:sp>
      <p:sp>
        <p:nvSpPr>
          <p:cNvPr id="7" name="TextBox 6"/>
          <p:cNvSpPr txBox="1"/>
          <p:nvPr/>
        </p:nvSpPr>
        <p:spPr>
          <a:xfrm>
            <a:off x="4520319" y="2491792"/>
            <a:ext cx="702733" cy="369332"/>
          </a:xfrm>
          <a:prstGeom prst="rect">
            <a:avLst/>
          </a:prstGeom>
          <a:solidFill>
            <a:schemeClr val="bg2"/>
          </a:solidFill>
        </p:spPr>
        <p:txBody>
          <a:bodyPr wrap="square" rtlCol="0">
            <a:spAutoFit/>
          </a:bodyPr>
          <a:lstStyle/>
          <a:p>
            <a:endParaRPr lang="en-US" dirty="0">
              <a:solidFill>
                <a:srgbClr val="000000"/>
              </a:solidFill>
              <a:latin typeface="Calibri" panose="020F0502020204030204" pitchFamily="34" charset="0"/>
            </a:endParaRPr>
          </a:p>
        </p:txBody>
      </p:sp>
      <p:cxnSp>
        <p:nvCxnSpPr>
          <p:cNvPr id="9" name="Straight Connector 8">
            <a:extLst>
              <a:ext uri="{FF2B5EF4-FFF2-40B4-BE49-F238E27FC236}">
                <a16:creationId xmlns:a16="http://schemas.microsoft.com/office/drawing/2014/main" id="{895CB0AF-A751-4A8D-89F3-8EDAB568E33F}"/>
              </a:ext>
            </a:extLst>
          </p:cNvPr>
          <p:cNvCxnSpPr/>
          <p:nvPr/>
        </p:nvCxnSpPr>
        <p:spPr>
          <a:xfrm>
            <a:off x="5173421" y="3008678"/>
            <a:ext cx="1554480" cy="0"/>
          </a:xfrm>
          <a:prstGeom prst="line">
            <a:avLst/>
          </a:prstGeom>
          <a:ln w="21590">
            <a:solidFill>
              <a:srgbClr val="04050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8609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Confidence Intervals</a:t>
            </a:r>
          </a:p>
        </p:txBody>
      </p:sp>
      <mc:AlternateContent xmlns:mc="http://schemas.openxmlformats.org/markup-compatibility/2006" xmlns:a14="http://schemas.microsoft.com/office/drawing/2010/main">
        <mc:Choice Requires="a14">
          <p:sp>
            <p:nvSpPr>
              <p:cNvPr id="3" name="Text Placeholder 2"/>
              <p:cNvSpPr>
                <a:spLocks noGrp="1"/>
              </p:cNvSpPr>
              <p:nvPr>
                <p:ph type="body" sz="quarter" idx="10"/>
              </p:nvPr>
            </p:nvSpPr>
            <p:spPr/>
            <p:txBody>
              <a:bodyPr/>
              <a:lstStyle/>
              <a:p>
                <a:pPr marL="0" indent="0">
                  <a:buNone/>
                </a:pPr>
                <a:endParaRPr lang="en-US" sz="2400" b="1" dirty="0"/>
              </a:p>
              <a:p>
                <a:pPr marL="0" indent="0">
                  <a:buNone/>
                </a:pPr>
                <a:r>
                  <a:rPr lang="en-US" sz="2400" b="1" dirty="0"/>
                  <a:t>Calculated using normal approximation on the logarithmic scale</a:t>
                </a:r>
              </a:p>
              <a:p>
                <a:pPr marL="457200" lvl="1" indent="0">
                  <a:buNone/>
                </a:pPr>
                <a:r>
                  <a:rPr lang="en-US" sz="2200" b="1" dirty="0"/>
                  <a:t>Lower limit = </a:t>
                </a:r>
                <a:r>
                  <a:rPr lang="en-US" sz="2200" b="1" i="1" dirty="0">
                    <a:latin typeface="Cambria Math" panose="02040503050406030204" pitchFamily="18" charset="0"/>
                    <a:ea typeface="Cambria Math" panose="02040503050406030204" pitchFamily="18" charset="0"/>
                  </a:rPr>
                  <a:t>CSI / </a:t>
                </a:r>
                <a:r>
                  <a:rPr lang="en-US" sz="2200" b="1" i="1" dirty="0" err="1">
                    <a:latin typeface="Cambria Math" panose="02040503050406030204" pitchFamily="18" charset="0"/>
                    <a:ea typeface="Cambria Math" panose="02040503050406030204" pitchFamily="18" charset="0"/>
                  </a:rPr>
                  <a:t>exp</a:t>
                </a:r>
                <a:r>
                  <a:rPr lang="en-US" sz="2200" b="1" i="1" dirty="0">
                    <a:latin typeface="Cambria Math" panose="02040503050406030204" pitchFamily="18" charset="0"/>
                    <a:ea typeface="Cambria Math" panose="02040503050406030204" pitchFamily="18" charset="0"/>
                  </a:rPr>
                  <a:t>[1.96 * </a:t>
                </a:r>
                <a14:m>
                  <m:oMath xmlns:m="http://schemas.openxmlformats.org/officeDocument/2006/math">
                    <m:r>
                      <a:rPr lang="en-US" sz="2200" b="1" i="1">
                        <a:solidFill>
                          <a:srgbClr val="000000"/>
                        </a:solidFill>
                        <a:latin typeface="Cambria Math" panose="02040503050406030204" pitchFamily="18" charset="0"/>
                        <a:ea typeface="Cambria Math" panose="02040503050406030204" pitchFamily="18" charset="0"/>
                      </a:rPr>
                      <m:t>𝒔𝒕𝒂𝒏𝒅𝒂𝒓𝒅</m:t>
                    </m:r>
                    <m:r>
                      <a:rPr lang="en-US" sz="2200" b="1" i="1">
                        <a:solidFill>
                          <a:srgbClr val="000000"/>
                        </a:solidFill>
                        <a:latin typeface="Cambria Math" panose="02040503050406030204" pitchFamily="18" charset="0"/>
                        <a:ea typeface="Cambria Math" panose="02040503050406030204" pitchFamily="18" charset="0"/>
                      </a:rPr>
                      <m:t> </m:t>
                    </m:r>
                    <m:r>
                      <a:rPr lang="en-US" sz="2200" b="1" i="1">
                        <a:solidFill>
                          <a:srgbClr val="000000"/>
                        </a:solidFill>
                        <a:latin typeface="Cambria Math" panose="02040503050406030204" pitchFamily="18" charset="0"/>
                        <a:ea typeface="Cambria Math" panose="02040503050406030204" pitchFamily="18" charset="0"/>
                      </a:rPr>
                      <m:t>𝒆𝒓𝒓𝒐𝒓</m:t>
                    </m:r>
                    <m:r>
                      <a:rPr lang="en-US" sz="2200" b="1" i="1">
                        <a:solidFill>
                          <a:srgbClr val="000000"/>
                        </a:solidFill>
                        <a:latin typeface="Cambria Math" panose="02040503050406030204" pitchFamily="18" charset="0"/>
                        <a:ea typeface="Cambria Math" panose="02040503050406030204" pitchFamily="18" charset="0"/>
                      </a:rPr>
                      <m:t> (</m:t>
                    </m:r>
                    <m:r>
                      <a:rPr lang="en-US" sz="2200" b="1" i="1">
                        <a:solidFill>
                          <a:srgbClr val="000000"/>
                        </a:solidFill>
                        <a:latin typeface="Cambria Math" panose="02040503050406030204" pitchFamily="18" charset="0"/>
                        <a:ea typeface="Cambria Math" panose="02040503050406030204" pitchFamily="18" charset="0"/>
                      </a:rPr>
                      <m:t>𝑪𝑺𝑰</m:t>
                    </m:r>
                    <m:r>
                      <a:rPr lang="en-US" sz="2200" b="1" i="1">
                        <a:solidFill>
                          <a:srgbClr val="000000"/>
                        </a:solidFill>
                        <a:latin typeface="Cambria Math" panose="02040503050406030204" pitchFamily="18" charset="0"/>
                        <a:ea typeface="Cambria Math" panose="02040503050406030204" pitchFamily="18" charset="0"/>
                      </a:rPr>
                      <m:t>)</m:t>
                    </m:r>
                  </m:oMath>
                </a14:m>
                <a:r>
                  <a:rPr lang="en-US" sz="2200" b="1" i="1" dirty="0">
                    <a:latin typeface="Cambria Math" panose="02040503050406030204" pitchFamily="18" charset="0"/>
                    <a:ea typeface="Cambria Math" panose="02040503050406030204" pitchFamily="18" charset="0"/>
                  </a:rPr>
                  <a:t> / CSI]</a:t>
                </a:r>
              </a:p>
              <a:p>
                <a:pPr marL="457200" lvl="1" indent="0">
                  <a:buNone/>
                </a:pPr>
                <a:r>
                  <a:rPr lang="en-US" sz="2200" b="1" dirty="0"/>
                  <a:t>Upper limit = </a:t>
                </a:r>
                <a:r>
                  <a:rPr lang="en-US" sz="2200" b="1" i="1" dirty="0">
                    <a:latin typeface="Cambria Math" panose="02040503050406030204" pitchFamily="18" charset="0"/>
                    <a:ea typeface="Cambria Math" panose="02040503050406030204" pitchFamily="18" charset="0"/>
                  </a:rPr>
                  <a:t>CSI * </a:t>
                </a:r>
                <a:r>
                  <a:rPr lang="en-US" sz="2200" b="1" i="1" dirty="0" err="1">
                    <a:latin typeface="Cambria Math" panose="02040503050406030204" pitchFamily="18" charset="0"/>
                    <a:ea typeface="Cambria Math" panose="02040503050406030204" pitchFamily="18" charset="0"/>
                  </a:rPr>
                  <a:t>exp</a:t>
                </a:r>
                <a:r>
                  <a:rPr lang="en-US" sz="2200" b="1" i="1" dirty="0">
                    <a:latin typeface="Cambria Math" panose="02040503050406030204" pitchFamily="18" charset="0"/>
                    <a:ea typeface="Cambria Math" panose="02040503050406030204" pitchFamily="18" charset="0"/>
                  </a:rPr>
                  <a:t>[1.96 * </a:t>
                </a:r>
                <a14:m>
                  <m:oMath xmlns:m="http://schemas.openxmlformats.org/officeDocument/2006/math">
                    <m:r>
                      <a:rPr lang="en-US" sz="2200" b="1" i="1">
                        <a:solidFill>
                          <a:srgbClr val="000000"/>
                        </a:solidFill>
                        <a:latin typeface="Cambria Math" panose="02040503050406030204" pitchFamily="18" charset="0"/>
                        <a:ea typeface="Cambria Math" panose="02040503050406030204" pitchFamily="18" charset="0"/>
                      </a:rPr>
                      <m:t>𝒔𝒕𝒂𝒏𝒅𝒂𝒓𝒅</m:t>
                    </m:r>
                    <m:r>
                      <a:rPr lang="en-US" sz="2200" b="1" i="1">
                        <a:solidFill>
                          <a:srgbClr val="000000"/>
                        </a:solidFill>
                        <a:latin typeface="Cambria Math" panose="02040503050406030204" pitchFamily="18" charset="0"/>
                        <a:ea typeface="Cambria Math" panose="02040503050406030204" pitchFamily="18" charset="0"/>
                      </a:rPr>
                      <m:t> </m:t>
                    </m:r>
                    <m:r>
                      <a:rPr lang="en-US" sz="2200" b="1" i="1">
                        <a:solidFill>
                          <a:srgbClr val="000000"/>
                        </a:solidFill>
                        <a:latin typeface="Cambria Math" panose="02040503050406030204" pitchFamily="18" charset="0"/>
                        <a:ea typeface="Cambria Math" panose="02040503050406030204" pitchFamily="18" charset="0"/>
                      </a:rPr>
                      <m:t>𝒆𝒓𝒓𝒐𝒓</m:t>
                    </m:r>
                    <m:r>
                      <a:rPr lang="en-US" sz="2200" b="1" i="1">
                        <a:solidFill>
                          <a:srgbClr val="000000"/>
                        </a:solidFill>
                        <a:latin typeface="Cambria Math" panose="02040503050406030204" pitchFamily="18" charset="0"/>
                        <a:ea typeface="Cambria Math" panose="02040503050406030204" pitchFamily="18" charset="0"/>
                      </a:rPr>
                      <m:t> (</m:t>
                    </m:r>
                    <m:r>
                      <a:rPr lang="en-US" sz="2200" b="1" i="1">
                        <a:solidFill>
                          <a:srgbClr val="000000"/>
                        </a:solidFill>
                        <a:latin typeface="Cambria Math" panose="02040503050406030204" pitchFamily="18" charset="0"/>
                        <a:ea typeface="Cambria Math" panose="02040503050406030204" pitchFamily="18" charset="0"/>
                      </a:rPr>
                      <m:t>𝑪𝑺𝑰</m:t>
                    </m:r>
                    <m:r>
                      <a:rPr lang="en-US" sz="2200" b="1" i="1" smtClean="0">
                        <a:solidFill>
                          <a:srgbClr val="000000"/>
                        </a:solidFill>
                        <a:latin typeface="Cambria Math" panose="02040503050406030204" pitchFamily="18" charset="0"/>
                        <a:ea typeface="Cambria Math" panose="02040503050406030204" pitchFamily="18" charset="0"/>
                      </a:rPr>
                      <m:t>)</m:t>
                    </m:r>
                  </m:oMath>
                </a14:m>
                <a:r>
                  <a:rPr lang="en-US" sz="2200" b="1" i="1" dirty="0">
                    <a:latin typeface="Cambria Math" panose="02040503050406030204" pitchFamily="18" charset="0"/>
                    <a:ea typeface="Cambria Math" panose="02040503050406030204" pitchFamily="18" charset="0"/>
                  </a:rPr>
                  <a:t> / CSI]</a:t>
                </a:r>
              </a:p>
            </p:txBody>
          </p:sp>
        </mc:Choice>
        <mc:Fallback xmlns="">
          <p:sp>
            <p:nvSpPr>
              <p:cNvPr id="3" name="Text Placeholder 2"/>
              <p:cNvSpPr>
                <a:spLocks noGrp="1" noRot="1" noChangeAspect="1" noMove="1" noResize="1" noEditPoints="1" noAdjustHandles="1" noChangeArrowheads="1" noChangeShapeType="1" noTextEdit="1"/>
              </p:cNvSpPr>
              <p:nvPr>
                <p:ph type="body" sz="quarter" idx="10"/>
              </p:nvPr>
            </p:nvSpPr>
            <p:spPr>
              <a:blipFill>
                <a:blip r:embed="rId3"/>
                <a:stretch>
                  <a:fillRect l="-1111" r="-1037"/>
                </a:stretch>
              </a:blipFill>
            </p:spPr>
            <p:txBody>
              <a:bodyPr/>
              <a:lstStyle/>
              <a:p>
                <a:r>
                  <a:rPr lang="en-US">
                    <a:noFill/>
                  </a:rPr>
                  <a:t> </a:t>
                </a:r>
              </a:p>
            </p:txBody>
          </p:sp>
        </mc:Fallback>
      </mc:AlternateContent>
    </p:spTree>
    <p:extLst>
      <p:ext uri="{BB962C8B-B14F-4D97-AF65-F5344CB8AC3E}">
        <p14:creationId xmlns:p14="http://schemas.microsoft.com/office/powerpoint/2010/main" val="1741589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a:t>
            </a:r>
            <a:r>
              <a:rPr lang="en-US" dirty="0"/>
              <a:t>of Survival Trends</a:t>
            </a:r>
          </a:p>
        </p:txBody>
      </p:sp>
      <p:sp>
        <p:nvSpPr>
          <p:cNvPr id="6" name="Text Placeholder 5"/>
          <p:cNvSpPr>
            <a:spLocks noGrp="1"/>
          </p:cNvSpPr>
          <p:nvPr>
            <p:ph type="body" sz="quarter" idx="10"/>
          </p:nvPr>
        </p:nvSpPr>
        <p:spPr/>
        <p:txBody>
          <a:bodyPr/>
          <a:lstStyle/>
          <a:p>
            <a:pPr marL="0" indent="0">
              <a:buNone/>
            </a:pPr>
            <a:r>
              <a:rPr lang="en-US" sz="2400" b="1" dirty="0"/>
              <a:t>Compared 95% CIs for CSI</a:t>
            </a:r>
          </a:p>
          <a:p>
            <a:endParaRPr lang="en-US" sz="2600" b="1" dirty="0" smtClean="0"/>
          </a:p>
          <a:p>
            <a:endParaRPr lang="en-US" sz="2600" b="1"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9506" t="3950" r="10494" b="17860"/>
          <a:stretch/>
        </p:blipFill>
        <p:spPr>
          <a:xfrm>
            <a:off x="660400" y="2011309"/>
            <a:ext cx="2245381" cy="2194560"/>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9182" t="7099" r="9337" b="20000"/>
          <a:stretch/>
        </p:blipFill>
        <p:spPr>
          <a:xfrm>
            <a:off x="6343858" y="1965589"/>
            <a:ext cx="2555054" cy="2286000"/>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9239" t="8231" r="9938" b="21810"/>
          <a:stretch/>
        </p:blipFill>
        <p:spPr>
          <a:xfrm>
            <a:off x="3304318" y="1965589"/>
            <a:ext cx="2641003" cy="2286000"/>
          </a:xfrm>
          <a:prstGeom prst="rect">
            <a:avLst/>
          </a:prstGeom>
        </p:spPr>
      </p:pic>
      <p:sp>
        <p:nvSpPr>
          <p:cNvPr id="10" name="TextBox 9"/>
          <p:cNvSpPr txBox="1"/>
          <p:nvPr/>
        </p:nvSpPr>
        <p:spPr>
          <a:xfrm>
            <a:off x="851338" y="4317417"/>
            <a:ext cx="1931276" cy="369332"/>
          </a:xfrm>
          <a:prstGeom prst="rect">
            <a:avLst/>
          </a:prstGeom>
          <a:noFill/>
        </p:spPr>
        <p:txBody>
          <a:bodyPr wrap="square" rtlCol="0">
            <a:spAutoFit/>
          </a:bodyPr>
          <a:lstStyle/>
          <a:p>
            <a:pPr algn="ctr"/>
            <a:r>
              <a:rPr lang="en-US" b="1" dirty="0" smtClean="0">
                <a:solidFill>
                  <a:srgbClr val="000000"/>
                </a:solidFill>
                <a:latin typeface="Calibri" panose="020F0502020204030204" pitchFamily="34" charset="0"/>
              </a:rPr>
              <a:t>Time</a:t>
            </a:r>
            <a:endParaRPr lang="en-US" b="1" dirty="0">
              <a:solidFill>
                <a:srgbClr val="000000"/>
              </a:solidFill>
              <a:latin typeface="Calibri" panose="020F0502020204030204" pitchFamily="34" charset="0"/>
            </a:endParaRPr>
          </a:p>
        </p:txBody>
      </p:sp>
      <p:sp>
        <p:nvSpPr>
          <p:cNvPr id="11" name="TextBox 10"/>
          <p:cNvSpPr txBox="1"/>
          <p:nvPr/>
        </p:nvSpPr>
        <p:spPr>
          <a:xfrm>
            <a:off x="3304319" y="4315897"/>
            <a:ext cx="2641002" cy="369332"/>
          </a:xfrm>
          <a:prstGeom prst="rect">
            <a:avLst/>
          </a:prstGeom>
          <a:noFill/>
        </p:spPr>
        <p:txBody>
          <a:bodyPr wrap="square" rtlCol="0">
            <a:spAutoFit/>
          </a:bodyPr>
          <a:lstStyle/>
          <a:p>
            <a:pPr algn="ctr"/>
            <a:r>
              <a:rPr lang="en-US" b="1" dirty="0" smtClean="0">
                <a:solidFill>
                  <a:srgbClr val="000000"/>
                </a:solidFill>
                <a:latin typeface="Calibri" panose="020F0502020204030204" pitchFamily="34" charset="0"/>
              </a:rPr>
              <a:t>Male and Female Sex</a:t>
            </a:r>
            <a:endParaRPr lang="en-US" b="1" dirty="0">
              <a:solidFill>
                <a:srgbClr val="000000"/>
              </a:solidFill>
              <a:latin typeface="Calibri" panose="020F0502020204030204" pitchFamily="34" charset="0"/>
            </a:endParaRPr>
          </a:p>
        </p:txBody>
      </p:sp>
      <p:sp>
        <p:nvSpPr>
          <p:cNvPr id="13" name="TextBox 12"/>
          <p:cNvSpPr txBox="1"/>
          <p:nvPr/>
        </p:nvSpPr>
        <p:spPr>
          <a:xfrm>
            <a:off x="6343858" y="4315897"/>
            <a:ext cx="2555053" cy="369332"/>
          </a:xfrm>
          <a:prstGeom prst="rect">
            <a:avLst/>
          </a:prstGeom>
          <a:noFill/>
        </p:spPr>
        <p:txBody>
          <a:bodyPr wrap="square" rtlCol="0">
            <a:spAutoFit/>
          </a:bodyPr>
          <a:lstStyle/>
          <a:p>
            <a:pPr algn="ctr"/>
            <a:r>
              <a:rPr lang="en-US" b="1" dirty="0" smtClean="0">
                <a:solidFill>
                  <a:srgbClr val="000000"/>
                </a:solidFill>
                <a:latin typeface="Calibri" panose="020F0502020204030204" pitchFamily="34" charset="0"/>
              </a:rPr>
              <a:t>Black and White Race</a:t>
            </a:r>
            <a:endParaRPr lang="en-US" b="1"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622910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t>Why use population-based all-site cancer survival?</a:t>
            </a:r>
          </a:p>
        </p:txBody>
      </p:sp>
      <p:sp>
        <p:nvSpPr>
          <p:cNvPr id="3" name="Content Placeholder 2"/>
          <p:cNvSpPr>
            <a:spLocks noGrp="1"/>
          </p:cNvSpPr>
          <p:nvPr>
            <p:ph type="body" sz="quarter" idx="10"/>
          </p:nvPr>
        </p:nvSpPr>
        <p:spPr>
          <a:xfrm>
            <a:off x="457199" y="1158875"/>
            <a:ext cx="8471647" cy="3341688"/>
          </a:xfrm>
        </p:spPr>
        <p:txBody>
          <a:bodyPr/>
          <a:lstStyle/>
          <a:p>
            <a:pPr marL="0" indent="0">
              <a:buNone/>
            </a:pPr>
            <a:r>
              <a:rPr lang="en-US" b="1" dirty="0"/>
              <a:t>Summary metric evaluating how well public health and healthcare systems control cancer</a:t>
            </a:r>
          </a:p>
        </p:txBody>
      </p:sp>
      <p:grpSp>
        <p:nvGrpSpPr>
          <p:cNvPr id="5" name="Group 4"/>
          <p:cNvGrpSpPr/>
          <p:nvPr/>
        </p:nvGrpSpPr>
        <p:grpSpPr>
          <a:xfrm>
            <a:off x="851338" y="2083903"/>
            <a:ext cx="1986455" cy="2408112"/>
            <a:chOff x="851338" y="2083903"/>
            <a:chExt cx="1986455" cy="2408112"/>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5296" r="5501" b="13410"/>
            <a:stretch/>
          </p:blipFill>
          <p:spPr>
            <a:xfrm>
              <a:off x="953814" y="2083903"/>
              <a:ext cx="1883979" cy="1828800"/>
            </a:xfrm>
            <a:prstGeom prst="rect">
              <a:avLst/>
            </a:prstGeom>
          </p:spPr>
        </p:pic>
        <p:sp>
          <p:nvSpPr>
            <p:cNvPr id="7" name="TextBox 6"/>
            <p:cNvSpPr txBox="1"/>
            <p:nvPr/>
          </p:nvSpPr>
          <p:spPr>
            <a:xfrm>
              <a:off x="851338" y="4122683"/>
              <a:ext cx="1931276" cy="369332"/>
            </a:xfrm>
            <a:prstGeom prst="rect">
              <a:avLst/>
            </a:prstGeom>
            <a:noFill/>
          </p:spPr>
          <p:txBody>
            <a:bodyPr wrap="square" rtlCol="0">
              <a:spAutoFit/>
            </a:bodyPr>
            <a:lstStyle/>
            <a:p>
              <a:pPr algn="ctr"/>
              <a:r>
                <a:rPr lang="en-US" b="1" dirty="0">
                  <a:solidFill>
                    <a:srgbClr val="000000"/>
                  </a:solidFill>
                  <a:latin typeface="Calibri" panose="020F0502020204030204" pitchFamily="34" charset="0"/>
                </a:rPr>
                <a:t>Prevention</a:t>
              </a:r>
            </a:p>
          </p:txBody>
        </p:sp>
      </p:grpSp>
      <p:grpSp>
        <p:nvGrpSpPr>
          <p:cNvPr id="8" name="Group 7"/>
          <p:cNvGrpSpPr/>
          <p:nvPr/>
        </p:nvGrpSpPr>
        <p:grpSpPr>
          <a:xfrm>
            <a:off x="3720662" y="2038183"/>
            <a:ext cx="1954924" cy="2420112"/>
            <a:chOff x="3720662" y="2038183"/>
            <a:chExt cx="1954924" cy="2420112"/>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9900" t="2724" r="9479" b="18084"/>
            <a:stretch/>
          </p:blipFill>
          <p:spPr>
            <a:xfrm>
              <a:off x="3720662" y="2038183"/>
              <a:ext cx="1954924" cy="1920240"/>
            </a:xfrm>
            <a:prstGeom prst="rect">
              <a:avLst/>
            </a:prstGeom>
          </p:spPr>
        </p:pic>
        <p:sp>
          <p:nvSpPr>
            <p:cNvPr id="9" name="TextBox 8"/>
            <p:cNvSpPr txBox="1"/>
            <p:nvPr/>
          </p:nvSpPr>
          <p:spPr>
            <a:xfrm>
              <a:off x="3727384" y="4088963"/>
              <a:ext cx="1931276" cy="369332"/>
            </a:xfrm>
            <a:prstGeom prst="rect">
              <a:avLst/>
            </a:prstGeom>
            <a:noFill/>
          </p:spPr>
          <p:txBody>
            <a:bodyPr wrap="square" rtlCol="0">
              <a:spAutoFit/>
            </a:bodyPr>
            <a:lstStyle/>
            <a:p>
              <a:pPr algn="ctr"/>
              <a:r>
                <a:rPr lang="en-US" b="1" dirty="0">
                  <a:solidFill>
                    <a:srgbClr val="000000"/>
                  </a:solidFill>
                  <a:latin typeface="Calibri" panose="020F0502020204030204" pitchFamily="34" charset="0"/>
                </a:rPr>
                <a:t>Detection</a:t>
              </a:r>
            </a:p>
          </p:txBody>
        </p:sp>
      </p:grpSp>
      <p:grpSp>
        <p:nvGrpSpPr>
          <p:cNvPr id="11" name="Group 10"/>
          <p:cNvGrpSpPr/>
          <p:nvPr/>
        </p:nvGrpSpPr>
        <p:grpSpPr>
          <a:xfrm>
            <a:off x="6467803" y="2083903"/>
            <a:ext cx="1931276" cy="2433599"/>
            <a:chOff x="6467803" y="2083903"/>
            <a:chExt cx="1931276" cy="2433599"/>
          </a:xfrm>
        </p:grpSpPr>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3398" t="3962" r="12008" b="18085"/>
            <a:stretch/>
          </p:blipFill>
          <p:spPr>
            <a:xfrm>
              <a:off x="6558455" y="2083903"/>
              <a:ext cx="1749973" cy="1828800"/>
            </a:xfrm>
            <a:prstGeom prst="rect">
              <a:avLst/>
            </a:prstGeom>
          </p:spPr>
        </p:pic>
        <p:sp>
          <p:nvSpPr>
            <p:cNvPr id="10" name="TextBox 9"/>
            <p:cNvSpPr txBox="1"/>
            <p:nvPr/>
          </p:nvSpPr>
          <p:spPr>
            <a:xfrm>
              <a:off x="6467803" y="4148170"/>
              <a:ext cx="1931276" cy="369332"/>
            </a:xfrm>
            <a:prstGeom prst="rect">
              <a:avLst/>
            </a:prstGeom>
            <a:noFill/>
          </p:spPr>
          <p:txBody>
            <a:bodyPr wrap="square" rtlCol="0">
              <a:spAutoFit/>
            </a:bodyPr>
            <a:lstStyle/>
            <a:p>
              <a:pPr algn="ctr"/>
              <a:r>
                <a:rPr lang="en-US" b="1" dirty="0">
                  <a:solidFill>
                    <a:srgbClr val="000000"/>
                  </a:solidFill>
                  <a:latin typeface="Calibri" panose="020F0502020204030204" pitchFamily="34" charset="0"/>
                </a:rPr>
                <a:t>Management</a:t>
              </a:r>
            </a:p>
          </p:txBody>
        </p:sp>
      </p:grpSp>
    </p:spTree>
    <p:extLst>
      <p:ext uri="{BB962C8B-B14F-4D97-AF65-F5344CB8AC3E}">
        <p14:creationId xmlns:p14="http://schemas.microsoft.com/office/powerpoint/2010/main" val="13819141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620" t="35290" r="28733" b="492"/>
          <a:stretch/>
        </p:blipFill>
        <p:spPr>
          <a:xfrm>
            <a:off x="0" y="0"/>
            <a:ext cx="9151883" cy="5143500"/>
          </a:xfrm>
          <a:prstGeom prst="rect">
            <a:avLst/>
          </a:prstGeom>
          <a:noFill/>
          <a:ln>
            <a:noFill/>
          </a:ln>
        </p:spPr>
      </p:pic>
      <p:sp>
        <p:nvSpPr>
          <p:cNvPr id="5" name="Title 1"/>
          <p:cNvSpPr txBox="1">
            <a:spLocks/>
          </p:cNvSpPr>
          <p:nvPr/>
        </p:nvSpPr>
        <p:spPr>
          <a:xfrm>
            <a:off x="1848010" y="1251007"/>
            <a:ext cx="2224528" cy="631581"/>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5DAB"/>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algn="ctr"/>
            <a:r>
              <a:rPr lang="en-US" sz="4200" dirty="0">
                <a:solidFill>
                  <a:schemeClr val="bg2"/>
                </a:solidFill>
              </a:rPr>
              <a:t>Results</a:t>
            </a:r>
          </a:p>
        </p:txBody>
      </p:sp>
      <p:sp>
        <p:nvSpPr>
          <p:cNvPr id="7" name="TextBox 6"/>
          <p:cNvSpPr txBox="1"/>
          <p:nvPr/>
        </p:nvSpPr>
        <p:spPr>
          <a:xfrm>
            <a:off x="7879743" y="4681835"/>
            <a:ext cx="962107" cy="461665"/>
          </a:xfrm>
          <a:prstGeom prst="rect">
            <a:avLst/>
          </a:prstGeom>
          <a:noFill/>
        </p:spPr>
        <p:txBody>
          <a:bodyPr wrap="square" rtlCol="0">
            <a:spAutoFit/>
          </a:bodyPr>
          <a:lstStyle/>
          <a:p>
            <a:pPr algn="r"/>
            <a:r>
              <a:rPr lang="en-US" sz="1200" b="1" dirty="0" smtClean="0">
                <a:solidFill>
                  <a:schemeClr val="bg2"/>
                </a:solidFill>
                <a:latin typeface="Calibri" panose="020F0502020204030204" pitchFamily="34" charset="0"/>
              </a:rPr>
              <a:t>CONCORD-2 Monograph</a:t>
            </a:r>
            <a:endParaRPr lang="en-US" sz="1200" b="1" dirty="0">
              <a:solidFill>
                <a:schemeClr val="bg2"/>
              </a:solidFill>
              <a:latin typeface="Calibri" panose="020F0502020204030204" pitchFamily="34" charset="0"/>
            </a:endParaRPr>
          </a:p>
        </p:txBody>
      </p:sp>
    </p:spTree>
    <p:extLst>
      <p:ext uri="{BB962C8B-B14F-4D97-AF65-F5344CB8AC3E}">
        <p14:creationId xmlns:p14="http://schemas.microsoft.com/office/powerpoint/2010/main" val="3465530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3300" y="461590"/>
            <a:ext cx="5366024" cy="4501279"/>
          </a:xfrm>
          <a:prstGeom prst="rect">
            <a:avLst/>
          </a:prstGeom>
        </p:spPr>
      </p:pic>
      <p:sp>
        <p:nvSpPr>
          <p:cNvPr id="2" name="Title 1"/>
          <p:cNvSpPr>
            <a:spLocks noGrp="1"/>
          </p:cNvSpPr>
          <p:nvPr>
            <p:ph type="title"/>
          </p:nvPr>
        </p:nvSpPr>
        <p:spPr>
          <a:xfrm>
            <a:off x="457200" y="381663"/>
            <a:ext cx="6172200" cy="498686"/>
          </a:xfrm>
        </p:spPr>
        <p:txBody>
          <a:bodyPr/>
          <a:lstStyle/>
          <a:p>
            <a:r>
              <a:rPr lang="en-US" dirty="0"/>
              <a:t>Participating Registries, 2005–2014</a:t>
            </a:r>
          </a:p>
        </p:txBody>
      </p:sp>
      <p:sp>
        <p:nvSpPr>
          <p:cNvPr id="3" name="Text Placeholder 2"/>
          <p:cNvSpPr>
            <a:spLocks noGrp="1"/>
          </p:cNvSpPr>
          <p:nvPr>
            <p:ph type="body" sz="quarter" idx="10"/>
          </p:nvPr>
        </p:nvSpPr>
        <p:spPr>
          <a:xfrm>
            <a:off x="457200" y="1041385"/>
            <a:ext cx="8229600" cy="3341688"/>
          </a:xfrm>
        </p:spPr>
        <p:txBody>
          <a:bodyPr/>
          <a:lstStyle/>
          <a:p>
            <a:r>
              <a:rPr lang="en-US" sz="2200" b="1" dirty="0"/>
              <a:t>42 registries</a:t>
            </a:r>
          </a:p>
          <a:p>
            <a:pPr lvl="1"/>
            <a:r>
              <a:rPr lang="en-US" sz="2200" b="1" dirty="0"/>
              <a:t>41 states</a:t>
            </a:r>
          </a:p>
          <a:p>
            <a:pPr lvl="1"/>
            <a:r>
              <a:rPr lang="en-US" sz="2200" b="1" dirty="0"/>
              <a:t>1 metro area</a:t>
            </a:r>
          </a:p>
          <a:p>
            <a:pPr lvl="1"/>
            <a:endParaRPr lang="en-US" sz="2200" b="1" dirty="0"/>
          </a:p>
          <a:p>
            <a:r>
              <a:rPr lang="en-US" sz="2200" b="1" dirty="0"/>
              <a:t>&gt;11.9 million cancers</a:t>
            </a:r>
          </a:p>
          <a:p>
            <a:endParaRPr lang="en-US" sz="2200" b="1" dirty="0"/>
          </a:p>
          <a:p>
            <a:r>
              <a:rPr lang="en-US" sz="2200" b="1" dirty="0"/>
              <a:t>~83% of U.S. population</a:t>
            </a:r>
          </a:p>
        </p:txBody>
      </p:sp>
    </p:spTree>
    <p:extLst>
      <p:ext uri="{BB962C8B-B14F-4D97-AF65-F5344CB8AC3E}">
        <p14:creationId xmlns:p14="http://schemas.microsoft.com/office/powerpoint/2010/main" val="275646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508636"/>
          </a:xfrm>
        </p:spPr>
        <p:txBody>
          <a:bodyPr/>
          <a:lstStyle/>
          <a:p>
            <a:r>
              <a:rPr lang="en-US" dirty="0"/>
              <a:t>Nationally, All-Site Survival is Improving</a:t>
            </a:r>
          </a:p>
        </p:txBody>
      </p:sp>
      <p:graphicFrame>
        <p:nvGraphicFramePr>
          <p:cNvPr id="9" name="Chart 8"/>
          <p:cNvGraphicFramePr/>
          <p:nvPr>
            <p:extLst/>
          </p:nvPr>
        </p:nvGraphicFramePr>
        <p:xfrm>
          <a:off x="1401056" y="82406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3438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Survival Improvements Across All Sub-Populations</a:t>
            </a:r>
          </a:p>
        </p:txBody>
      </p:sp>
      <p:sp>
        <p:nvSpPr>
          <p:cNvPr id="6" name="Content Placeholder 5"/>
          <p:cNvSpPr>
            <a:spLocks noGrp="1"/>
          </p:cNvSpPr>
          <p:nvPr>
            <p:ph idx="1"/>
          </p:nvPr>
        </p:nvSpPr>
        <p:spPr/>
        <p:txBody>
          <a:bodyPr/>
          <a:lstStyle/>
          <a:p>
            <a:endParaRPr lang="en-US"/>
          </a:p>
        </p:txBody>
      </p:sp>
      <p:graphicFrame>
        <p:nvGraphicFramePr>
          <p:cNvPr id="10" name="Content Placeholder 9"/>
          <p:cNvGraphicFramePr>
            <a:graphicFrameLocks noGrp="1"/>
          </p:cNvGraphicFramePr>
          <p:nvPr>
            <p:ph idx="10"/>
            <p:extLst>
              <p:ext uri="{D42A27DB-BD31-4B8C-83A1-F6EECF244321}">
                <p14:modId xmlns:p14="http://schemas.microsoft.com/office/powerpoint/2010/main" val="1168685059"/>
              </p:ext>
            </p:extLst>
          </p:nvPr>
        </p:nvGraphicFramePr>
        <p:xfrm>
          <a:off x="4806949" y="1200150"/>
          <a:ext cx="3879851" cy="3227917"/>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092" y="1200151"/>
            <a:ext cx="4166908" cy="3125181"/>
          </a:xfrm>
          <a:prstGeom prst="rect">
            <a:avLst/>
          </a:prstGeom>
        </p:spPr>
      </p:pic>
    </p:spTree>
    <p:extLst>
      <p:ext uri="{BB962C8B-B14F-4D97-AF65-F5344CB8AC3E}">
        <p14:creationId xmlns:p14="http://schemas.microsoft.com/office/powerpoint/2010/main" val="706840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58661" y="400446"/>
            <a:ext cx="7060873" cy="543719"/>
          </a:xfrm>
        </p:spPr>
        <p:txBody>
          <a:bodyPr/>
          <a:lstStyle/>
          <a:p>
            <a:r>
              <a:rPr lang="en-US" sz="3200" dirty="0" smtClean="0"/>
              <a:t>Gap </a:t>
            </a:r>
            <a:r>
              <a:rPr lang="en-US" sz="3200" dirty="0"/>
              <a:t>in racial disparities is closing…</a:t>
            </a:r>
          </a:p>
        </p:txBody>
      </p:sp>
      <p:grpSp>
        <p:nvGrpSpPr>
          <p:cNvPr id="3" name="Group 2"/>
          <p:cNvGrpSpPr/>
          <p:nvPr/>
        </p:nvGrpSpPr>
        <p:grpSpPr>
          <a:xfrm>
            <a:off x="1314254" y="1233207"/>
            <a:ext cx="7002811" cy="3840057"/>
            <a:chOff x="236334" y="1303443"/>
            <a:chExt cx="12854596" cy="3840057"/>
          </a:xfrm>
        </p:grpSpPr>
        <p:graphicFrame>
          <p:nvGraphicFramePr>
            <p:cNvPr id="7" name="Chart 6"/>
            <p:cNvGraphicFramePr>
              <a:graphicFrameLocks/>
            </p:cNvGraphicFramePr>
            <p:nvPr>
              <p:extLst>
                <p:ext uri="{D42A27DB-BD31-4B8C-83A1-F6EECF244321}">
                  <p14:modId xmlns:p14="http://schemas.microsoft.com/office/powerpoint/2010/main" val="2760421089"/>
                </p:ext>
              </p:extLst>
            </p:nvPr>
          </p:nvGraphicFramePr>
          <p:xfrm>
            <a:off x="925177" y="1303443"/>
            <a:ext cx="12165753" cy="3840057"/>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289560" y="4404360"/>
              <a:ext cx="2948940" cy="731520"/>
            </a:xfrm>
            <a:prstGeom prst="rect">
              <a:avLst/>
            </a:prstGeom>
            <a:solidFill>
              <a:schemeClr val="bg2"/>
            </a:solidFill>
          </p:spPr>
          <p:txBody>
            <a:bodyPr wrap="square" rtlCol="0">
              <a:spAutoFit/>
            </a:bodyPr>
            <a:lstStyle/>
            <a:p>
              <a:endParaRPr lang="en-US" dirty="0">
                <a:solidFill>
                  <a:srgbClr val="000000"/>
                </a:solidFill>
                <a:latin typeface="Calibri" panose="020F0502020204030204" pitchFamily="34" charset="0"/>
              </a:endParaRPr>
            </a:p>
          </p:txBody>
        </p:sp>
        <p:sp>
          <p:nvSpPr>
            <p:cNvPr id="9" name="TextBox 8"/>
            <p:cNvSpPr txBox="1"/>
            <p:nvPr/>
          </p:nvSpPr>
          <p:spPr>
            <a:xfrm>
              <a:off x="1930202" y="4404616"/>
              <a:ext cx="9774135" cy="338554"/>
            </a:xfrm>
            <a:prstGeom prst="rect">
              <a:avLst/>
            </a:prstGeom>
            <a:noFill/>
          </p:spPr>
          <p:txBody>
            <a:bodyPr wrap="square" rtlCol="0">
              <a:spAutoFit/>
            </a:bodyPr>
            <a:lstStyle/>
            <a:p>
              <a:r>
                <a:rPr lang="en-US" sz="1600" b="1" dirty="0">
                  <a:solidFill>
                    <a:srgbClr val="000000"/>
                  </a:solidFill>
                  <a:latin typeface="Calibri" panose="020F0502020204030204" pitchFamily="34" charset="0"/>
                </a:rPr>
                <a:t>Ratio of CSI for White People to CSI for Black People</a:t>
              </a:r>
            </a:p>
          </p:txBody>
        </p:sp>
        <p:sp>
          <p:nvSpPr>
            <p:cNvPr id="10" name="TextBox 9"/>
            <p:cNvSpPr txBox="1"/>
            <p:nvPr/>
          </p:nvSpPr>
          <p:spPr>
            <a:xfrm rot="16200000">
              <a:off x="-1057429" y="2597206"/>
              <a:ext cx="2926080" cy="338553"/>
            </a:xfrm>
            <a:prstGeom prst="rect">
              <a:avLst/>
            </a:prstGeom>
            <a:noFill/>
          </p:spPr>
          <p:txBody>
            <a:bodyPr wrap="square" rtlCol="0">
              <a:spAutoFit/>
            </a:bodyPr>
            <a:lstStyle/>
            <a:p>
              <a:r>
                <a:rPr lang="en-US" sz="1600" b="1" dirty="0">
                  <a:solidFill>
                    <a:srgbClr val="000000"/>
                  </a:solidFill>
                  <a:latin typeface="Calibri" panose="020F0502020204030204" pitchFamily="34" charset="0"/>
                </a:rPr>
                <a:t>Diagnosis and Follow-up Cohort</a:t>
              </a:r>
            </a:p>
          </p:txBody>
        </p:sp>
      </p:grpSp>
    </p:spTree>
    <p:extLst>
      <p:ext uri="{BB962C8B-B14F-4D97-AF65-F5344CB8AC3E}">
        <p14:creationId xmlns:p14="http://schemas.microsoft.com/office/powerpoint/2010/main" val="2894700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379" t="1897" r="1379" b="1207"/>
          <a:stretch/>
        </p:blipFill>
        <p:spPr>
          <a:xfrm>
            <a:off x="2451207" y="74082"/>
            <a:ext cx="6593515" cy="4927600"/>
          </a:xfrm>
          <a:prstGeom prst="rect">
            <a:avLst/>
          </a:prstGeom>
        </p:spPr>
      </p:pic>
      <p:sp>
        <p:nvSpPr>
          <p:cNvPr id="6" name="Title 4"/>
          <p:cNvSpPr txBox="1">
            <a:spLocks/>
          </p:cNvSpPr>
          <p:nvPr/>
        </p:nvSpPr>
        <p:spPr>
          <a:xfrm>
            <a:off x="162219" y="1542055"/>
            <a:ext cx="2288988" cy="1991654"/>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5DAB"/>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r>
              <a:rPr lang="en-US" dirty="0" smtClean="0"/>
              <a:t>White People Experienced (Much) Better Survival than Black People</a:t>
            </a:r>
            <a:endParaRPr lang="en-US" dirty="0"/>
          </a:p>
        </p:txBody>
      </p:sp>
      <p:sp>
        <p:nvSpPr>
          <p:cNvPr id="2" name="TextBox 1"/>
          <p:cNvSpPr txBox="1"/>
          <p:nvPr/>
        </p:nvSpPr>
        <p:spPr>
          <a:xfrm>
            <a:off x="8701789" y="239843"/>
            <a:ext cx="182880" cy="4167265"/>
          </a:xfrm>
          <a:prstGeom prst="rect">
            <a:avLst/>
          </a:prstGeom>
          <a:solidFill>
            <a:schemeClr val="bg2"/>
          </a:solidFill>
        </p:spPr>
        <p:txBody>
          <a:bodyPr wrap="square" rtlCol="0">
            <a:spAutoFit/>
          </a:bodyPr>
          <a:lstStyle/>
          <a:p>
            <a:endParaRPr lang="en-US" dirty="0"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990172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379" t="1897" r="1379" b="1207"/>
          <a:stretch/>
        </p:blipFill>
        <p:spPr>
          <a:xfrm>
            <a:off x="2451207" y="74082"/>
            <a:ext cx="6593515" cy="4927600"/>
          </a:xfrm>
          <a:prstGeom prst="rect">
            <a:avLst/>
          </a:prstGeom>
        </p:spPr>
      </p:pic>
      <p:sp>
        <p:nvSpPr>
          <p:cNvPr id="7" name="TextBox 6"/>
          <p:cNvSpPr txBox="1"/>
          <p:nvPr/>
        </p:nvSpPr>
        <p:spPr>
          <a:xfrm>
            <a:off x="6865495" y="1591955"/>
            <a:ext cx="1738620" cy="861774"/>
          </a:xfrm>
          <a:prstGeom prst="rect">
            <a:avLst/>
          </a:prstGeom>
          <a:noFill/>
        </p:spPr>
        <p:txBody>
          <a:bodyPr wrap="square" rtlCol="0">
            <a:spAutoFit/>
          </a:bodyPr>
          <a:lstStyle/>
          <a:p>
            <a:pPr algn="ctr"/>
            <a:r>
              <a:rPr lang="en-US" sz="5000" b="1" dirty="0" smtClean="0">
                <a:solidFill>
                  <a:srgbClr val="FF0000"/>
                </a:solidFill>
                <a:latin typeface="Calibri" panose="020F0502020204030204" pitchFamily="34" charset="0"/>
              </a:rPr>
              <a:t>-7.7</a:t>
            </a:r>
            <a:r>
              <a:rPr lang="en-US" sz="5000" b="1" dirty="0">
                <a:solidFill>
                  <a:srgbClr val="FF0000"/>
                </a:solidFill>
                <a:latin typeface="Calibri" panose="020F0502020204030204" pitchFamily="34" charset="0"/>
              </a:rPr>
              <a:t>%</a:t>
            </a:r>
          </a:p>
        </p:txBody>
      </p:sp>
      <p:sp>
        <p:nvSpPr>
          <p:cNvPr id="6" name="Title 4"/>
          <p:cNvSpPr txBox="1">
            <a:spLocks/>
          </p:cNvSpPr>
          <p:nvPr/>
        </p:nvSpPr>
        <p:spPr>
          <a:xfrm>
            <a:off x="162219" y="1542055"/>
            <a:ext cx="2288988" cy="1991654"/>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5DAB"/>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r>
              <a:rPr lang="en-US" smtClean="0"/>
              <a:t>White People Experienced (Much) Better Survival than Black People</a:t>
            </a:r>
            <a:endParaRPr lang="en-US" dirty="0"/>
          </a:p>
        </p:txBody>
      </p:sp>
      <p:sp>
        <p:nvSpPr>
          <p:cNvPr id="2" name="TextBox 1"/>
          <p:cNvSpPr txBox="1"/>
          <p:nvPr/>
        </p:nvSpPr>
        <p:spPr>
          <a:xfrm>
            <a:off x="8701789" y="239843"/>
            <a:ext cx="182880" cy="4167265"/>
          </a:xfrm>
          <a:prstGeom prst="rect">
            <a:avLst/>
          </a:prstGeom>
          <a:solidFill>
            <a:schemeClr val="bg2"/>
          </a:solidFill>
        </p:spPr>
        <p:txBody>
          <a:bodyPr wrap="square" rtlCol="0">
            <a:spAutoFit/>
          </a:bodyPr>
          <a:lstStyle/>
          <a:p>
            <a:endParaRPr lang="en-US" dirty="0" smtClean="0">
              <a:solidFill>
                <a:srgbClr val="000000"/>
              </a:solidFill>
              <a:latin typeface="Calibri" panose="020F0502020204030204" pitchFamily="34" charset="0"/>
            </a:endParaRPr>
          </a:p>
        </p:txBody>
      </p:sp>
      <p:cxnSp>
        <p:nvCxnSpPr>
          <p:cNvPr id="3" name="Straight Arrow Connector 2"/>
          <p:cNvCxnSpPr/>
          <p:nvPr/>
        </p:nvCxnSpPr>
        <p:spPr>
          <a:xfrm flipH="1">
            <a:off x="8616686" y="1004342"/>
            <a:ext cx="14991" cy="2194560"/>
          </a:xfrm>
          <a:prstGeom prst="straightConnector1">
            <a:avLst/>
          </a:prstGeom>
          <a:ln w="9525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6644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3092" t="26668" r="27063" b="26861"/>
          <a:stretch/>
        </p:blipFill>
        <p:spPr>
          <a:xfrm>
            <a:off x="1231231" y="528994"/>
            <a:ext cx="6681537" cy="4405086"/>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70070" t="47407" r="12065" b="23743"/>
          <a:stretch/>
        </p:blipFill>
        <p:spPr>
          <a:xfrm>
            <a:off x="7650079" y="3369974"/>
            <a:ext cx="1299410" cy="1483895"/>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31363" t="58480" r="43163" b="24834"/>
          <a:stretch/>
        </p:blipFill>
        <p:spPr>
          <a:xfrm>
            <a:off x="649704" y="3882188"/>
            <a:ext cx="1852863" cy="858253"/>
          </a:xfrm>
          <a:prstGeom prst="rect">
            <a:avLst/>
          </a:prstGeom>
        </p:spPr>
      </p:pic>
      <p:sp>
        <p:nvSpPr>
          <p:cNvPr id="7" name="Title 6">
            <a:extLst>
              <a:ext uri="{FF2B5EF4-FFF2-40B4-BE49-F238E27FC236}">
                <a16:creationId xmlns:a16="http://schemas.microsoft.com/office/drawing/2014/main" id="{5C04B9B2-C295-4A1A-ADAD-666D4CB71E8C}"/>
              </a:ext>
            </a:extLst>
          </p:cNvPr>
          <p:cNvSpPr>
            <a:spLocks noGrp="1"/>
          </p:cNvSpPr>
          <p:nvPr>
            <p:ph type="title"/>
          </p:nvPr>
        </p:nvSpPr>
        <p:spPr>
          <a:xfrm>
            <a:off x="457200" y="16042"/>
            <a:ext cx="8229600" cy="633663"/>
          </a:xfrm>
        </p:spPr>
        <p:txBody>
          <a:bodyPr/>
          <a:lstStyle/>
          <a:p>
            <a:r>
              <a:rPr lang="en-US" dirty="0" smtClean="0"/>
              <a:t>CSI by </a:t>
            </a:r>
            <a:r>
              <a:rPr lang="en-US" dirty="0"/>
              <a:t>Registry </a:t>
            </a:r>
            <a:r>
              <a:rPr lang="en-US" dirty="0" smtClean="0"/>
              <a:t>Jurisdiction, 2008</a:t>
            </a:r>
            <a:r>
              <a:rPr lang="en-US" dirty="0" smtClean="0">
                <a:cs typeface="Calibri" panose="020F0502020204030204" pitchFamily="34" charset="0"/>
              </a:rPr>
              <a:t>–</a:t>
            </a:r>
            <a:r>
              <a:rPr lang="en-US" dirty="0" smtClean="0"/>
              <a:t>2014</a:t>
            </a:r>
            <a:endParaRPr lang="en-US" dirty="0"/>
          </a:p>
        </p:txBody>
      </p:sp>
      <p:sp>
        <p:nvSpPr>
          <p:cNvPr id="9" name="TextBox 8"/>
          <p:cNvSpPr txBox="1"/>
          <p:nvPr/>
        </p:nvSpPr>
        <p:spPr>
          <a:xfrm>
            <a:off x="0" y="4840274"/>
            <a:ext cx="4023360" cy="307777"/>
          </a:xfrm>
          <a:prstGeom prst="rect">
            <a:avLst/>
          </a:prstGeom>
          <a:noFill/>
        </p:spPr>
        <p:txBody>
          <a:bodyPr wrap="square" rtlCol="0">
            <a:spAutoFit/>
          </a:bodyPr>
          <a:lstStyle/>
          <a:p>
            <a:r>
              <a:rPr lang="en-US" sz="1400" dirty="0" smtClean="0">
                <a:solidFill>
                  <a:srgbClr val="000000"/>
                </a:solidFill>
                <a:latin typeface="Calibri" panose="020F0502020204030204" pitchFamily="34" charset="0"/>
              </a:rPr>
              <a:t>No estimate calculated (Alaska, Wyoming, Vermont)</a:t>
            </a:r>
          </a:p>
        </p:txBody>
      </p:sp>
    </p:spTree>
    <p:extLst>
      <p:ext uri="{BB962C8B-B14F-4D97-AF65-F5344CB8AC3E}">
        <p14:creationId xmlns:p14="http://schemas.microsoft.com/office/powerpoint/2010/main" val="1573086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606" t="6311" r="17857" b="4544"/>
          <a:stretch/>
        </p:blipFill>
        <p:spPr>
          <a:xfrm>
            <a:off x="1205919" y="900586"/>
            <a:ext cx="6202317" cy="4074733"/>
          </a:xfrm>
          <a:prstGeom prst="rect">
            <a:avLst/>
          </a:prstGeom>
        </p:spPr>
      </p:pic>
      <p:sp>
        <p:nvSpPr>
          <p:cNvPr id="7" name="Title 6">
            <a:extLst>
              <a:ext uri="{FF2B5EF4-FFF2-40B4-BE49-F238E27FC236}">
                <a16:creationId xmlns:a16="http://schemas.microsoft.com/office/drawing/2014/main" id="{5C04B9B2-C295-4A1A-ADAD-666D4CB71E8C}"/>
              </a:ext>
            </a:extLst>
          </p:cNvPr>
          <p:cNvSpPr>
            <a:spLocks noGrp="1"/>
          </p:cNvSpPr>
          <p:nvPr>
            <p:ph type="title"/>
          </p:nvPr>
        </p:nvSpPr>
        <p:spPr/>
        <p:txBody>
          <a:bodyPr/>
          <a:lstStyle/>
          <a:p>
            <a:r>
              <a:rPr lang="en-US" dirty="0" smtClean="0"/>
              <a:t>Change in CSI by </a:t>
            </a:r>
            <a:r>
              <a:rPr lang="en-US" dirty="0"/>
              <a:t>Registry </a:t>
            </a:r>
            <a:r>
              <a:rPr lang="en-US" dirty="0" smtClean="0"/>
              <a:t>Jurisdiction from 2005</a:t>
            </a:r>
            <a:r>
              <a:rPr lang="en-US" dirty="0">
                <a:cs typeface="Calibri" panose="020F0502020204030204" pitchFamily="34" charset="0"/>
              </a:rPr>
              <a:t>–</a:t>
            </a:r>
            <a:r>
              <a:rPr lang="en-US" dirty="0" smtClean="0"/>
              <a:t>2011 to 2008</a:t>
            </a:r>
            <a:r>
              <a:rPr lang="en-US" dirty="0" smtClean="0">
                <a:cs typeface="Calibri" panose="020F0502020204030204" pitchFamily="34" charset="0"/>
              </a:rPr>
              <a:t>–</a:t>
            </a:r>
            <a:r>
              <a:rPr lang="en-US" dirty="0" smtClean="0"/>
              <a:t>2014</a:t>
            </a:r>
            <a:endParaRPr lang="en-US" dirty="0"/>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58160" t="57076" r="28606" b="14542"/>
          <a:stretch/>
        </p:blipFill>
        <p:spPr>
          <a:xfrm>
            <a:off x="7560977" y="2937953"/>
            <a:ext cx="1238005" cy="1877643"/>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35902" t="30983" r="54793" b="28392"/>
          <a:stretch/>
        </p:blipFill>
        <p:spPr>
          <a:xfrm rot="18717471">
            <a:off x="851154" y="3547154"/>
            <a:ext cx="517027" cy="1289958"/>
          </a:xfrm>
          <a:prstGeom prst="rect">
            <a:avLst/>
          </a:prstGeom>
        </p:spPr>
      </p:pic>
      <p:sp>
        <p:nvSpPr>
          <p:cNvPr id="14" name="TextBox 13"/>
          <p:cNvSpPr txBox="1"/>
          <p:nvPr/>
        </p:nvSpPr>
        <p:spPr>
          <a:xfrm>
            <a:off x="75064" y="4887967"/>
            <a:ext cx="296778" cy="168442"/>
          </a:xfrm>
          <a:prstGeom prst="rect">
            <a:avLst/>
          </a:prstGeom>
          <a:solidFill>
            <a:srgbClr val="F9F9F9"/>
          </a:solidFill>
          <a:ln>
            <a:solidFill>
              <a:srgbClr val="040507"/>
            </a:solidFill>
          </a:ln>
        </p:spPr>
        <p:txBody>
          <a:bodyPr wrap="square" rtlCol="0">
            <a:spAutoFit/>
          </a:bodyPr>
          <a:lstStyle/>
          <a:p>
            <a:endParaRPr lang="en-US" dirty="0" smtClean="0">
              <a:solidFill>
                <a:srgbClr val="000000"/>
              </a:solidFill>
              <a:latin typeface="Calibri" panose="020F0502020204030204" pitchFamily="34" charset="0"/>
            </a:endParaRPr>
          </a:p>
        </p:txBody>
      </p:sp>
      <p:sp>
        <p:nvSpPr>
          <p:cNvPr id="15" name="TextBox 14"/>
          <p:cNvSpPr txBox="1"/>
          <p:nvPr/>
        </p:nvSpPr>
        <p:spPr>
          <a:xfrm>
            <a:off x="299653" y="4815596"/>
            <a:ext cx="4023360" cy="307777"/>
          </a:xfrm>
          <a:prstGeom prst="rect">
            <a:avLst/>
          </a:prstGeom>
          <a:noFill/>
        </p:spPr>
        <p:txBody>
          <a:bodyPr wrap="square" rtlCol="0">
            <a:spAutoFit/>
          </a:bodyPr>
          <a:lstStyle/>
          <a:p>
            <a:r>
              <a:rPr lang="en-US" sz="1400" dirty="0" smtClean="0">
                <a:solidFill>
                  <a:srgbClr val="000000"/>
                </a:solidFill>
                <a:latin typeface="Calibri" panose="020F0502020204030204" pitchFamily="34" charset="0"/>
              </a:rPr>
              <a:t>No estimate calculated (Alaska, Wyoming, Vermont)</a:t>
            </a:r>
          </a:p>
        </p:txBody>
      </p:sp>
    </p:spTree>
    <p:extLst>
      <p:ext uri="{BB962C8B-B14F-4D97-AF65-F5344CB8AC3E}">
        <p14:creationId xmlns:p14="http://schemas.microsoft.com/office/powerpoint/2010/main" val="4128905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Improvements in lung &amp; bronchus, breast cancers driving survival improvements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282585798"/>
              </p:ext>
            </p:extLst>
          </p:nvPr>
        </p:nvGraphicFramePr>
        <p:xfrm>
          <a:off x="183628" y="1147895"/>
          <a:ext cx="8776743" cy="3616960"/>
        </p:xfrm>
        <a:graphic>
          <a:graphicData uri="http://schemas.openxmlformats.org/drawingml/2006/table">
            <a:tbl>
              <a:tblPr firstRow="1" bandRow="1">
                <a:tableStyleId>{68D230F3-CF80-4859-8CE7-A43EE81993B5}</a:tableStyleId>
              </a:tblPr>
              <a:tblGrid>
                <a:gridCol w="1366076">
                  <a:extLst>
                    <a:ext uri="{9D8B030D-6E8A-4147-A177-3AD203B41FA5}">
                      <a16:colId xmlns:a16="http://schemas.microsoft.com/office/drawing/2014/main" val="3902552499"/>
                    </a:ext>
                  </a:extLst>
                </a:gridCol>
                <a:gridCol w="1379646">
                  <a:extLst>
                    <a:ext uri="{9D8B030D-6E8A-4147-A177-3AD203B41FA5}">
                      <a16:colId xmlns:a16="http://schemas.microsoft.com/office/drawing/2014/main" val="3887017253"/>
                    </a:ext>
                  </a:extLst>
                </a:gridCol>
                <a:gridCol w="1005170">
                  <a:extLst>
                    <a:ext uri="{9D8B030D-6E8A-4147-A177-3AD203B41FA5}">
                      <a16:colId xmlns:a16="http://schemas.microsoft.com/office/drawing/2014/main" val="930041505"/>
                    </a:ext>
                  </a:extLst>
                </a:gridCol>
                <a:gridCol w="1527464">
                  <a:extLst>
                    <a:ext uri="{9D8B030D-6E8A-4147-A177-3AD203B41FA5}">
                      <a16:colId xmlns:a16="http://schemas.microsoft.com/office/drawing/2014/main" val="2808592488"/>
                    </a:ext>
                  </a:extLst>
                </a:gridCol>
                <a:gridCol w="1488046">
                  <a:extLst>
                    <a:ext uri="{9D8B030D-6E8A-4147-A177-3AD203B41FA5}">
                      <a16:colId xmlns:a16="http://schemas.microsoft.com/office/drawing/2014/main" val="1876116091"/>
                    </a:ext>
                  </a:extLst>
                </a:gridCol>
                <a:gridCol w="714941">
                  <a:extLst>
                    <a:ext uri="{9D8B030D-6E8A-4147-A177-3AD203B41FA5}">
                      <a16:colId xmlns:a16="http://schemas.microsoft.com/office/drawing/2014/main" val="1404452917"/>
                    </a:ext>
                  </a:extLst>
                </a:gridCol>
                <a:gridCol w="1295400">
                  <a:extLst>
                    <a:ext uri="{9D8B030D-6E8A-4147-A177-3AD203B41FA5}">
                      <a16:colId xmlns:a16="http://schemas.microsoft.com/office/drawing/2014/main" val="704301672"/>
                    </a:ext>
                  </a:extLst>
                </a:gridCol>
              </a:tblGrid>
              <a:tr h="370840">
                <a:tc>
                  <a:txBody>
                    <a:bodyPr/>
                    <a:lstStyle/>
                    <a:p>
                      <a:endParaRPr lang="en-US" dirty="0">
                        <a:latin typeface="Calibri" panose="020F0502020204030204" pitchFamily="34" charset="0"/>
                        <a:cs typeface="Calibri" panose="020F0502020204030204" pitchFamily="34" charset="0"/>
                      </a:endParaRPr>
                    </a:p>
                  </a:txBody>
                  <a:tcPr/>
                </a:tc>
                <a:tc gridSpan="3">
                  <a:txBody>
                    <a:bodyPr/>
                    <a:lstStyle/>
                    <a:p>
                      <a:pPr algn="ctr"/>
                      <a:r>
                        <a:rPr lang="en-US" dirty="0" smtClean="0">
                          <a:latin typeface="Calibri" panose="020F0502020204030204" pitchFamily="34" charset="0"/>
                          <a:cs typeface="Calibri" panose="020F0502020204030204" pitchFamily="34" charset="0"/>
                        </a:rPr>
                        <a:t>2005-2011</a:t>
                      </a:r>
                      <a:endParaRPr lang="en-US" dirty="0">
                        <a:latin typeface="Calibri" panose="020F0502020204030204" pitchFamily="34" charset="0"/>
                        <a:cs typeface="Calibri" panose="020F0502020204030204" pitchFamily="34" charset="0"/>
                      </a:endParaRPr>
                    </a:p>
                  </a:txBody>
                  <a:tcPr/>
                </a:tc>
                <a:tc hMerge="1">
                  <a:txBody>
                    <a:bodyPr/>
                    <a:lstStyle/>
                    <a:p>
                      <a:endParaRPr lang="en-US" dirty="0"/>
                    </a:p>
                  </a:txBody>
                  <a:tcPr/>
                </a:tc>
                <a:tc hMerge="1">
                  <a:txBody>
                    <a:bodyPr/>
                    <a:lstStyle/>
                    <a:p>
                      <a:endParaRPr lang="en-US" dirty="0"/>
                    </a:p>
                  </a:txBody>
                  <a:tcPr/>
                </a:tc>
                <a:tc gridSpan="3">
                  <a:txBody>
                    <a:bodyPr/>
                    <a:lstStyle/>
                    <a:p>
                      <a:pPr algn="ctr"/>
                      <a:r>
                        <a:rPr lang="en-US" dirty="0" smtClean="0">
                          <a:latin typeface="Calibri" panose="020F0502020204030204" pitchFamily="34" charset="0"/>
                          <a:cs typeface="Calibri" panose="020F0502020204030204" pitchFamily="34" charset="0"/>
                        </a:rPr>
                        <a:t>2008-2014</a:t>
                      </a:r>
                      <a:endParaRPr lang="en-US" dirty="0">
                        <a:latin typeface="Calibri" panose="020F0502020204030204" pitchFamily="34" charset="0"/>
                        <a:cs typeface="Calibri" panose="020F0502020204030204" pitchFamily="34" charset="0"/>
                      </a:endParaRP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000382536"/>
                  </a:ext>
                </a:extLst>
              </a:tr>
              <a:tr h="370840">
                <a:tc>
                  <a:txBody>
                    <a:bodyPr/>
                    <a:lstStyle/>
                    <a:p>
                      <a:pPr algn="l"/>
                      <a:r>
                        <a:rPr lang="en-US" b="1" dirty="0" smtClean="0">
                          <a:solidFill>
                            <a:srgbClr val="040507"/>
                          </a:solidFill>
                          <a:latin typeface="Calibri" panose="020F0502020204030204" pitchFamily="34" charset="0"/>
                          <a:cs typeface="Calibri" panose="020F0502020204030204" pitchFamily="34" charset="0"/>
                        </a:rPr>
                        <a:t>Site</a:t>
                      </a:r>
                      <a:endParaRPr lang="en-US" b="1" dirty="0">
                        <a:solidFill>
                          <a:srgbClr val="040507"/>
                        </a:solidFill>
                        <a:latin typeface="Calibri" panose="020F0502020204030204" pitchFamily="34" charset="0"/>
                        <a:cs typeface="Calibri" panose="020F0502020204030204" pitchFamily="34" charset="0"/>
                      </a:endParaRPr>
                    </a:p>
                  </a:txBody>
                  <a:tcPr/>
                </a:tc>
                <a:tc>
                  <a:txBody>
                    <a:bodyPr/>
                    <a:lstStyle/>
                    <a:p>
                      <a:pPr algn="ctr"/>
                      <a:r>
                        <a:rPr lang="en-US" b="1" dirty="0" smtClean="0">
                          <a:solidFill>
                            <a:srgbClr val="040507"/>
                          </a:solidFill>
                          <a:latin typeface="Calibri" panose="020F0502020204030204" pitchFamily="34" charset="0"/>
                          <a:cs typeface="Calibri" panose="020F0502020204030204" pitchFamily="34" charset="0"/>
                        </a:rPr>
                        <a:t>N</a:t>
                      </a:r>
                      <a:endParaRPr lang="en-US" b="1" dirty="0">
                        <a:solidFill>
                          <a:srgbClr val="040507"/>
                        </a:solidFill>
                        <a:latin typeface="Calibri" panose="020F0502020204030204" pitchFamily="34" charset="0"/>
                        <a:cs typeface="Calibri" panose="020F0502020204030204" pitchFamily="34" charset="0"/>
                      </a:endParaRPr>
                    </a:p>
                  </a:txBody>
                  <a:tcPr/>
                </a:tc>
                <a:tc>
                  <a:txBody>
                    <a:bodyPr/>
                    <a:lstStyle/>
                    <a:p>
                      <a:pPr algn="ctr"/>
                      <a:r>
                        <a:rPr lang="en-US" b="1" dirty="0" smtClean="0">
                          <a:solidFill>
                            <a:srgbClr val="040507"/>
                          </a:solidFill>
                          <a:latin typeface="Calibri" panose="020F0502020204030204" pitchFamily="34" charset="0"/>
                          <a:cs typeface="Calibri" panose="020F0502020204030204" pitchFamily="34" charset="0"/>
                        </a:rPr>
                        <a:t>% </a:t>
                      </a:r>
                      <a:r>
                        <a:rPr lang="en-US" b="1" baseline="0" dirty="0" smtClean="0">
                          <a:solidFill>
                            <a:srgbClr val="040507"/>
                          </a:solidFill>
                          <a:latin typeface="Calibri" panose="020F0502020204030204" pitchFamily="34" charset="0"/>
                          <a:cs typeface="Calibri" panose="020F0502020204030204" pitchFamily="34" charset="0"/>
                        </a:rPr>
                        <a:t>Cases</a:t>
                      </a:r>
                      <a:endParaRPr lang="en-US" b="1" dirty="0">
                        <a:solidFill>
                          <a:srgbClr val="040507"/>
                        </a:solidFill>
                        <a:latin typeface="Calibri" panose="020F0502020204030204" pitchFamily="34" charset="0"/>
                        <a:cs typeface="Calibri" panose="020F0502020204030204" pitchFamily="34" charset="0"/>
                      </a:endParaRPr>
                    </a:p>
                  </a:txBody>
                  <a:tcPr/>
                </a:tc>
                <a:tc>
                  <a:txBody>
                    <a:bodyPr/>
                    <a:lstStyle/>
                    <a:p>
                      <a:pPr algn="ctr"/>
                      <a:r>
                        <a:rPr lang="en-US" b="1" dirty="0" smtClean="0">
                          <a:solidFill>
                            <a:srgbClr val="040507"/>
                          </a:solidFill>
                          <a:latin typeface="Calibri" panose="020F0502020204030204" pitchFamily="34" charset="0"/>
                          <a:cs typeface="Calibri" panose="020F0502020204030204" pitchFamily="34" charset="0"/>
                        </a:rPr>
                        <a:t>RSR</a:t>
                      </a:r>
                    </a:p>
                    <a:p>
                      <a:pPr algn="ctr"/>
                      <a:r>
                        <a:rPr lang="en-US" b="1" dirty="0" smtClean="0">
                          <a:solidFill>
                            <a:srgbClr val="040507"/>
                          </a:solidFill>
                          <a:latin typeface="Calibri" panose="020F0502020204030204" pitchFamily="34" charset="0"/>
                          <a:cs typeface="Calibri" panose="020F0502020204030204" pitchFamily="34" charset="0"/>
                        </a:rPr>
                        <a:t>(95% CI)</a:t>
                      </a:r>
                      <a:endParaRPr lang="en-US" b="1" dirty="0">
                        <a:solidFill>
                          <a:srgbClr val="040507"/>
                        </a:solidFill>
                        <a:latin typeface="Calibri" panose="020F0502020204030204" pitchFamily="34" charset="0"/>
                        <a:cs typeface="Calibri" panose="020F0502020204030204" pitchFamily="34" charset="0"/>
                      </a:endParaRPr>
                    </a:p>
                  </a:txBody>
                  <a:tcPr/>
                </a:tc>
                <a:tc>
                  <a:txBody>
                    <a:bodyPr/>
                    <a:lstStyle/>
                    <a:p>
                      <a:pPr algn="ctr"/>
                      <a:r>
                        <a:rPr lang="en-US" b="1" dirty="0" smtClean="0">
                          <a:solidFill>
                            <a:srgbClr val="040507"/>
                          </a:solidFill>
                          <a:latin typeface="Calibri" panose="020F0502020204030204" pitchFamily="34" charset="0"/>
                          <a:cs typeface="Calibri" panose="020F0502020204030204" pitchFamily="34" charset="0"/>
                        </a:rPr>
                        <a:t>N</a:t>
                      </a:r>
                      <a:endParaRPr lang="en-US" b="1" dirty="0">
                        <a:solidFill>
                          <a:srgbClr val="040507"/>
                        </a:solidFill>
                        <a:latin typeface="Calibri" panose="020F0502020204030204" pitchFamily="34" charset="0"/>
                        <a:cs typeface="Calibri" panose="020F0502020204030204" pitchFamily="34" charset="0"/>
                      </a:endParaRPr>
                    </a:p>
                  </a:txBody>
                  <a:tcPr/>
                </a:tc>
                <a:tc>
                  <a:txBody>
                    <a:bodyPr/>
                    <a:lstStyle/>
                    <a:p>
                      <a:pPr algn="ctr"/>
                      <a:r>
                        <a:rPr lang="en-US" b="1" dirty="0" smtClean="0">
                          <a:solidFill>
                            <a:srgbClr val="040507"/>
                          </a:solidFill>
                          <a:latin typeface="Calibri" panose="020F0502020204030204" pitchFamily="34" charset="0"/>
                          <a:cs typeface="Calibri" panose="020F0502020204030204" pitchFamily="34" charset="0"/>
                        </a:rPr>
                        <a:t>%</a:t>
                      </a:r>
                      <a:r>
                        <a:rPr lang="en-US" b="1" baseline="0" dirty="0" smtClean="0">
                          <a:solidFill>
                            <a:srgbClr val="040507"/>
                          </a:solidFill>
                          <a:latin typeface="Calibri" panose="020F0502020204030204" pitchFamily="34" charset="0"/>
                          <a:cs typeface="Calibri" panose="020F0502020204030204" pitchFamily="34" charset="0"/>
                        </a:rPr>
                        <a:t> Cases</a:t>
                      </a:r>
                      <a:endParaRPr lang="en-US" b="1" dirty="0">
                        <a:solidFill>
                          <a:srgbClr val="040507"/>
                        </a:solidFill>
                        <a:latin typeface="Calibri" panose="020F0502020204030204" pitchFamily="34" charset="0"/>
                        <a:cs typeface="Calibri" panose="020F0502020204030204" pitchFamily="34" charset="0"/>
                      </a:endParaRPr>
                    </a:p>
                  </a:txBody>
                  <a:tcPr/>
                </a:tc>
                <a:tc>
                  <a:txBody>
                    <a:bodyPr/>
                    <a:lstStyle/>
                    <a:p>
                      <a:pPr algn="ctr"/>
                      <a:r>
                        <a:rPr lang="en-US" b="1" dirty="0" smtClean="0">
                          <a:solidFill>
                            <a:srgbClr val="040507"/>
                          </a:solidFill>
                          <a:latin typeface="Calibri" panose="020F0502020204030204" pitchFamily="34" charset="0"/>
                          <a:cs typeface="Calibri" panose="020F0502020204030204" pitchFamily="34" charset="0"/>
                        </a:rPr>
                        <a:t>RSR</a:t>
                      </a:r>
                    </a:p>
                    <a:p>
                      <a:pPr algn="ctr"/>
                      <a:r>
                        <a:rPr lang="en-US" b="1" dirty="0" smtClean="0">
                          <a:solidFill>
                            <a:srgbClr val="040507"/>
                          </a:solidFill>
                          <a:latin typeface="Calibri" panose="020F0502020204030204" pitchFamily="34" charset="0"/>
                          <a:cs typeface="Calibri" panose="020F0502020204030204" pitchFamily="34" charset="0"/>
                        </a:rPr>
                        <a:t>95% CI</a:t>
                      </a:r>
                      <a:endParaRPr lang="en-US" b="1" dirty="0">
                        <a:solidFill>
                          <a:srgbClr val="040507"/>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370420070"/>
                  </a:ext>
                </a:extLst>
              </a:tr>
              <a:tr h="370840">
                <a:tc>
                  <a:txBody>
                    <a:bodyPr/>
                    <a:lstStyle/>
                    <a:p>
                      <a:pPr algn="l"/>
                      <a:r>
                        <a:rPr lang="en-US" b="1" dirty="0" smtClean="0">
                          <a:solidFill>
                            <a:srgbClr val="040507"/>
                          </a:solidFill>
                          <a:latin typeface="Calibri" panose="020F0502020204030204" pitchFamily="34" charset="0"/>
                          <a:cs typeface="Calibri" panose="020F0502020204030204" pitchFamily="34" charset="0"/>
                        </a:rPr>
                        <a:t>Prostate</a:t>
                      </a:r>
                      <a:endParaRPr lang="en-US" b="1" dirty="0">
                        <a:solidFill>
                          <a:srgbClr val="040507"/>
                        </a:solidFill>
                        <a:latin typeface="Calibri" panose="020F0502020204030204" pitchFamily="34" charset="0"/>
                        <a:cs typeface="Calibri" panose="020F0502020204030204" pitchFamily="34" charset="0"/>
                      </a:endParaRPr>
                    </a:p>
                  </a:txBody>
                  <a:tcPr/>
                </a:tc>
                <a:tc>
                  <a:txBody>
                    <a:bodyPr/>
                    <a:lstStyle/>
                    <a:p>
                      <a:pPr algn="ctr" fontAlgn="t"/>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1,239,274</a:t>
                      </a:r>
                      <a:endParaRPr lang="en-US" b="0" i="0" dirty="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txBody>
                  <a:tcPr marL="53340" marR="53340" marT="53340" marB="53340"/>
                </a:tc>
                <a:tc>
                  <a:txBody>
                    <a:bodyPr/>
                    <a:lstStyle/>
                    <a:p>
                      <a:pPr algn="ctr" fontAlgn="t"/>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15.0</a:t>
                      </a:r>
                      <a:endParaRPr lang="en-US" b="0" i="0" dirty="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txBody>
                  <a:tcPr marL="53340" marR="53340" marT="53340" marB="5334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b="0" i="0" dirty="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txBody>
                  <a:tcPr marL="53340" marR="53340" marT="53340" marB="53340"/>
                </a:tc>
                <a:tc>
                  <a:txBody>
                    <a:bodyPr/>
                    <a:lstStyle/>
                    <a:p>
                      <a:pPr algn="ctr" fontAlgn="t"/>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1,158,389</a:t>
                      </a:r>
                      <a:endParaRPr lang="en-US" b="0" i="0" dirty="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txBody>
                  <a:tcPr marL="53340" marR="53340" marT="53340" marB="53340"/>
                </a:tc>
                <a:tc>
                  <a:txBody>
                    <a:bodyPr/>
                    <a:lstStyle/>
                    <a:p>
                      <a:pPr algn="ctr" fontAlgn="t"/>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14.0</a:t>
                      </a:r>
                      <a:endParaRPr lang="en-US" b="0" i="0" dirty="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txBody>
                  <a:tcPr marL="53340" marR="53340" marT="53340" marB="5334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p>
                      <a:pPr marL="0" marR="0" lvl="0" indent="0" algn="ctr" defTabSz="914400" rtl="0" eaLnBrk="1" fontAlgn="t" latinLnBrk="0" hangingPunct="1">
                        <a:lnSpc>
                          <a:spcPct val="100000"/>
                        </a:lnSpc>
                        <a:spcBef>
                          <a:spcPts val="0"/>
                        </a:spcBef>
                        <a:spcAft>
                          <a:spcPts val="0"/>
                        </a:spcAft>
                        <a:buClrTx/>
                        <a:buSzTx/>
                        <a:buFontTx/>
                        <a:buNone/>
                        <a:tabLst/>
                        <a:defRPr/>
                      </a:pPr>
                      <a:endPar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txBody>
                  <a:tcPr marL="53340" marR="53340" marT="53340" marB="53340"/>
                </a:tc>
                <a:extLst>
                  <a:ext uri="{0D108BD9-81ED-4DB2-BD59-A6C34878D82A}">
                    <a16:rowId xmlns:a16="http://schemas.microsoft.com/office/drawing/2014/main" val="3979880282"/>
                  </a:ext>
                </a:extLst>
              </a:tr>
              <a:tr h="370840">
                <a:tc>
                  <a:txBody>
                    <a:bodyPr/>
                    <a:lstStyle/>
                    <a:p>
                      <a:pPr algn="l"/>
                      <a:r>
                        <a:rPr lang="en-US" b="1" dirty="0" smtClean="0">
                          <a:solidFill>
                            <a:srgbClr val="040507"/>
                          </a:solidFill>
                          <a:latin typeface="Calibri" panose="020F0502020204030204" pitchFamily="34" charset="0"/>
                          <a:cs typeface="Calibri" panose="020F0502020204030204" pitchFamily="34" charset="0"/>
                        </a:rPr>
                        <a:t>Breast</a:t>
                      </a:r>
                      <a:endParaRPr lang="en-US" b="1" dirty="0">
                        <a:solidFill>
                          <a:srgbClr val="040507"/>
                        </a:solidFill>
                        <a:latin typeface="Calibri" panose="020F0502020204030204" pitchFamily="34" charset="0"/>
                        <a:cs typeface="Calibri" panose="020F0502020204030204" pitchFamily="34" charset="0"/>
                      </a:endParaRPr>
                    </a:p>
                  </a:txBody>
                  <a:tcPr/>
                </a:tc>
                <a:tc>
                  <a:txBody>
                    <a:bodyPr/>
                    <a:lstStyle/>
                    <a:p>
                      <a:pPr algn="ctr"/>
                      <a:r>
                        <a:rPr lang="en-US" sz="1800" b="0" i="0" kern="1200" dirty="0" smtClean="0">
                          <a:solidFill>
                            <a:srgbClr val="040507"/>
                          </a:solidFill>
                          <a:effectLst/>
                          <a:latin typeface="Calibri" panose="020F0502020204030204" pitchFamily="34" charset="0"/>
                          <a:ea typeface="+mn-ea"/>
                          <a:cs typeface="Calibri" panose="020F0502020204030204" pitchFamily="34" charset="0"/>
                        </a:rPr>
                        <a:t>1,174,407</a:t>
                      </a:r>
                      <a:endParaRPr lang="en-US" dirty="0">
                        <a:solidFill>
                          <a:srgbClr val="040507"/>
                        </a:solidFill>
                        <a:latin typeface="Calibri" panose="020F0502020204030204" pitchFamily="34" charset="0"/>
                        <a:cs typeface="Calibri" panose="020F0502020204030204" pitchFamily="34" charset="0"/>
                      </a:endParaRPr>
                    </a:p>
                  </a:txBody>
                  <a:tcPr/>
                </a:tc>
                <a:tc>
                  <a:txBody>
                    <a:bodyPr/>
                    <a:lstStyle/>
                    <a:p>
                      <a:pPr algn="ctr"/>
                      <a:r>
                        <a:rPr lang="en-US" baseline="0" dirty="0" smtClean="0">
                          <a:solidFill>
                            <a:srgbClr val="040507"/>
                          </a:solidFill>
                          <a:latin typeface="Calibri" panose="020F0502020204030204" pitchFamily="34" charset="0"/>
                          <a:cs typeface="Calibri" panose="020F0502020204030204" pitchFamily="34" charset="0"/>
                        </a:rPr>
                        <a:t>14.3</a:t>
                      </a:r>
                      <a:endParaRPr lang="en-US" dirty="0">
                        <a:solidFill>
                          <a:srgbClr val="040507"/>
                        </a:solidFill>
                        <a:latin typeface="Calibri" panose="020F0502020204030204" pitchFamily="34" charset="0"/>
                        <a:cs typeface="Calibri" panose="020F0502020204030204" pitchFamily="34" charset="0"/>
                      </a:endParaRPr>
                    </a:p>
                  </a:txBody>
                  <a:tcPr/>
                </a:tc>
                <a:tc>
                  <a:txBody>
                    <a:bodyPr/>
                    <a:lstStyle/>
                    <a:p>
                      <a:pPr algn="ctr"/>
                      <a:endParaRPr lang="en-US" dirty="0">
                        <a:solidFill>
                          <a:srgbClr val="040507"/>
                        </a:solidFill>
                        <a:latin typeface="Calibri" panose="020F0502020204030204" pitchFamily="34" charset="0"/>
                        <a:cs typeface="Calibri" panose="020F0502020204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040507"/>
                          </a:solidFill>
                          <a:latin typeface="Calibri" panose="020F0502020204030204" pitchFamily="34" charset="0"/>
                          <a:cs typeface="Calibri" panose="020F0502020204030204" pitchFamily="34" charset="0"/>
                        </a:rPr>
                        <a:t>1,253,929</a:t>
                      </a:r>
                    </a:p>
                  </a:txBody>
                  <a:tcPr/>
                </a:tc>
                <a:tc>
                  <a:txBody>
                    <a:bodyPr/>
                    <a:lstStyle/>
                    <a:p>
                      <a:pPr algn="ctr"/>
                      <a:r>
                        <a:rPr lang="en-US" dirty="0" smtClean="0">
                          <a:solidFill>
                            <a:srgbClr val="040507"/>
                          </a:solidFill>
                          <a:latin typeface="Calibri" panose="020F0502020204030204" pitchFamily="34" charset="0"/>
                          <a:cs typeface="Calibri" panose="020F0502020204030204" pitchFamily="34" charset="0"/>
                        </a:rPr>
                        <a:t>15.3</a:t>
                      </a:r>
                      <a:endParaRPr lang="en-US" dirty="0">
                        <a:solidFill>
                          <a:srgbClr val="040507"/>
                        </a:solidFill>
                        <a:latin typeface="Calibri" panose="020F0502020204030204" pitchFamily="34" charset="0"/>
                        <a:cs typeface="Calibri" panose="020F0502020204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040507"/>
                          </a:solidFill>
                          <a:latin typeface="Calibri" panose="020F0502020204030204" pitchFamily="34" charset="0"/>
                          <a:cs typeface="Calibri" panose="020F0502020204030204" pitchFamily="34" charset="0"/>
                        </a:rPr>
                        <a:t/>
                      </a:r>
                      <a:br>
                        <a:rPr lang="en-US" dirty="0" smtClean="0">
                          <a:solidFill>
                            <a:srgbClr val="040507"/>
                          </a:solidFill>
                          <a:latin typeface="Calibri" panose="020F0502020204030204" pitchFamily="34" charset="0"/>
                          <a:cs typeface="Calibri" panose="020F0502020204030204" pitchFamily="34" charset="0"/>
                        </a:rPr>
                      </a:br>
                      <a:endParaRPr lang="en-US" dirty="0" smtClean="0">
                        <a:solidFill>
                          <a:srgbClr val="040507"/>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802040186"/>
                  </a:ext>
                </a:extLst>
              </a:tr>
              <a:tr h="370840">
                <a:tc>
                  <a:txBody>
                    <a:bodyPr/>
                    <a:lstStyle/>
                    <a:p>
                      <a:pPr algn="l"/>
                      <a:r>
                        <a:rPr lang="en-US" b="1" dirty="0" smtClean="0">
                          <a:solidFill>
                            <a:srgbClr val="040507"/>
                          </a:solidFill>
                          <a:latin typeface="Calibri" panose="020F0502020204030204" pitchFamily="34" charset="0"/>
                          <a:cs typeface="Calibri" panose="020F0502020204030204" pitchFamily="34" charset="0"/>
                        </a:rPr>
                        <a:t>Lung</a:t>
                      </a:r>
                      <a:r>
                        <a:rPr lang="en-US" b="1" baseline="0" dirty="0" smtClean="0">
                          <a:solidFill>
                            <a:srgbClr val="040507"/>
                          </a:solidFill>
                          <a:latin typeface="Calibri" panose="020F0502020204030204" pitchFamily="34" charset="0"/>
                          <a:cs typeface="Calibri" panose="020F0502020204030204" pitchFamily="34" charset="0"/>
                        </a:rPr>
                        <a:t> &amp; Bronchus</a:t>
                      </a:r>
                      <a:endParaRPr lang="en-US" b="1" dirty="0">
                        <a:solidFill>
                          <a:srgbClr val="040507"/>
                        </a:solidFill>
                        <a:latin typeface="Calibri" panose="020F0502020204030204" pitchFamily="34" charset="0"/>
                        <a:cs typeface="Calibri" panose="020F0502020204030204" pitchFamily="34" charset="0"/>
                      </a:endParaRPr>
                    </a:p>
                  </a:txBody>
                  <a:tcPr/>
                </a:tc>
                <a:tc>
                  <a:txBody>
                    <a:bodyPr/>
                    <a:lstStyle/>
                    <a:p>
                      <a:pPr algn="ctr" fontAlgn="t"/>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1,150,792</a:t>
                      </a:r>
                      <a:endParaRPr lang="en-US" b="0" i="0" dirty="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txBody>
                  <a:tcPr marL="53340" marR="53340" marT="53340" marB="53340"/>
                </a:tc>
                <a:tc>
                  <a:txBody>
                    <a:bodyPr/>
                    <a:lstStyle/>
                    <a:p>
                      <a:pPr algn="ctr" fontAlgn="t"/>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13.9</a:t>
                      </a:r>
                      <a:endParaRPr lang="en-US" b="0" i="0" dirty="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txBody>
                  <a:tcPr marL="53340" marR="53340" marT="53340" marB="53340"/>
                </a:tc>
                <a:tc>
                  <a:txBody>
                    <a:bodyPr/>
                    <a:lstStyle/>
                    <a:p>
                      <a:pPr algn="ctr" fontAlgn="t"/>
                      <a:endParaRPr lang="en-US" b="0" i="0" dirty="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txBody>
                  <a:tcPr marL="53340" marR="53340" marT="53340" marB="5334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1,170,120</a:t>
                      </a:r>
                    </a:p>
                  </a:txBody>
                  <a:tcPr marL="53340" marR="53340" marT="53340" marB="53340"/>
                </a:tc>
                <a:tc>
                  <a:txBody>
                    <a:bodyPr/>
                    <a:lstStyle/>
                    <a:p>
                      <a:pPr algn="ctr" fontAlgn="t"/>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14.2</a:t>
                      </a:r>
                      <a:endParaRPr lang="en-US" b="0" i="0" dirty="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txBody>
                  <a:tcPr marL="53340" marR="53340" marT="53340" marB="53340"/>
                </a:tc>
                <a:tc>
                  <a:txBody>
                    <a:bodyPr/>
                    <a:lstStyle/>
                    <a:p>
                      <a:pPr algn="ctr" fontAlgn="t"/>
                      <a:endPar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p>
                      <a:pPr algn="ctr" fontAlgn="t"/>
                      <a:endParaRPr lang="en-US" b="0" i="0" dirty="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txBody>
                  <a:tcPr marL="53340" marR="53340" marT="53340" marB="53340"/>
                </a:tc>
                <a:extLst>
                  <a:ext uri="{0D108BD9-81ED-4DB2-BD59-A6C34878D82A}">
                    <a16:rowId xmlns:a16="http://schemas.microsoft.com/office/drawing/2014/main" val="80774199"/>
                  </a:ext>
                </a:extLst>
              </a:tr>
              <a:tr h="370840">
                <a:tc>
                  <a:txBody>
                    <a:bodyPr/>
                    <a:lstStyle/>
                    <a:p>
                      <a:pPr algn="l"/>
                      <a:r>
                        <a:rPr lang="en-US" b="1" dirty="0" smtClean="0">
                          <a:solidFill>
                            <a:srgbClr val="040507"/>
                          </a:solidFill>
                          <a:latin typeface="Calibri" panose="020F0502020204030204" pitchFamily="34" charset="0"/>
                          <a:cs typeface="Calibri" panose="020F0502020204030204" pitchFamily="34" charset="0"/>
                        </a:rPr>
                        <a:t>Colon &amp; Rectum</a:t>
                      </a:r>
                      <a:endParaRPr lang="en-US" b="1" dirty="0">
                        <a:solidFill>
                          <a:srgbClr val="040507"/>
                        </a:solidFill>
                        <a:latin typeface="Calibri" panose="020F0502020204030204" pitchFamily="34" charset="0"/>
                        <a:cs typeface="Calibri" panose="020F0502020204030204" pitchFamily="34" charset="0"/>
                      </a:endParaRPr>
                    </a:p>
                  </a:txBody>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792,005</a:t>
                      </a:r>
                    </a:p>
                  </a:txBody>
                  <a:tcPr marL="53340" marR="53340" marT="53340" marB="53340"/>
                </a:tc>
                <a:tc>
                  <a:txBody>
                    <a:bodyPr/>
                    <a:lstStyle/>
                    <a:p>
                      <a:pPr algn="ctr" fontAlgn="t"/>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9.6</a:t>
                      </a:r>
                      <a:endParaRPr lang="en-US" b="0" i="0" dirty="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txBody>
                  <a:tcPr marL="53340" marR="53340" marT="53340" marB="53340"/>
                </a:tc>
                <a:tc>
                  <a:txBody>
                    <a:bodyPr/>
                    <a:lstStyle/>
                    <a:p>
                      <a:pPr algn="ctr" fontAlgn="t"/>
                      <a:endPar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txBody>
                  <a:tcPr marL="53340" marR="53340" marT="53340" marB="53340"/>
                </a:tc>
                <a:tc>
                  <a:txBody>
                    <a:bodyPr/>
                    <a:lstStyle/>
                    <a:p>
                      <a:pPr algn="ctr" fontAlgn="t"/>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777,601</a:t>
                      </a:r>
                      <a:endParaRPr lang="en-US" b="0" i="0" dirty="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txBody>
                  <a:tcPr marL="53340" marR="53340" marT="53340" marB="53340"/>
                </a:tc>
                <a:tc>
                  <a:txBody>
                    <a:bodyPr/>
                    <a:lstStyle/>
                    <a:p>
                      <a:pPr algn="ctr" fontAlgn="t"/>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9.4</a:t>
                      </a:r>
                      <a:endParaRPr lang="en-US" b="0" i="0" dirty="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txBody>
                  <a:tcPr marL="53340" marR="53340" marT="53340" marB="5334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p>
                      <a:pPr algn="ctr" fontAlgn="t"/>
                      <a:endParaRPr lang="en-US" b="0" i="0" dirty="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txBody>
                  <a:tcPr marL="53340" marR="53340" marT="53340" marB="53340"/>
                </a:tc>
                <a:extLst>
                  <a:ext uri="{0D108BD9-81ED-4DB2-BD59-A6C34878D82A}">
                    <a16:rowId xmlns:a16="http://schemas.microsoft.com/office/drawing/2014/main" val="2229881231"/>
                  </a:ext>
                </a:extLst>
              </a:tr>
            </a:tbl>
          </a:graphicData>
        </a:graphic>
      </p:graphicFrame>
    </p:spTree>
    <p:extLst>
      <p:ext uri="{BB962C8B-B14F-4D97-AF65-F5344CB8AC3E}">
        <p14:creationId xmlns:p14="http://schemas.microsoft.com/office/powerpoint/2010/main" val="1275373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945" t="2023" r="17315" b="34793"/>
          <a:stretch/>
        </p:blipFill>
        <p:spPr>
          <a:xfrm>
            <a:off x="550333" y="1858036"/>
            <a:ext cx="6925733" cy="284056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4611" y="664601"/>
            <a:ext cx="3157521" cy="1477793"/>
          </a:xfrm>
          <a:prstGeom prst="rect">
            <a:avLst/>
          </a:prstGeom>
        </p:spPr>
      </p:pic>
      <p:sp>
        <p:nvSpPr>
          <p:cNvPr id="5" name="Title 4"/>
          <p:cNvSpPr>
            <a:spLocks noGrp="1"/>
          </p:cNvSpPr>
          <p:nvPr>
            <p:ph type="title"/>
          </p:nvPr>
        </p:nvSpPr>
        <p:spPr>
          <a:xfrm>
            <a:off x="897467" y="664601"/>
            <a:ext cx="8127999" cy="857250"/>
          </a:xfrm>
        </p:spPr>
        <p:txBody>
          <a:bodyPr/>
          <a:lstStyle/>
          <a:p>
            <a:r>
              <a:rPr lang="en-US" sz="3200" dirty="0"/>
              <a:t>Cancer Survival and…</a:t>
            </a:r>
          </a:p>
        </p:txBody>
      </p:sp>
    </p:spTree>
    <p:extLst>
      <p:ext uri="{BB962C8B-B14F-4D97-AF65-F5344CB8AC3E}">
        <p14:creationId xmlns:p14="http://schemas.microsoft.com/office/powerpoint/2010/main" val="16678285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Improvements in lung &amp; bronchus, breast cancers driving survival improvements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091548097"/>
              </p:ext>
            </p:extLst>
          </p:nvPr>
        </p:nvGraphicFramePr>
        <p:xfrm>
          <a:off x="183628" y="1147895"/>
          <a:ext cx="8776743" cy="3616960"/>
        </p:xfrm>
        <a:graphic>
          <a:graphicData uri="http://schemas.openxmlformats.org/drawingml/2006/table">
            <a:tbl>
              <a:tblPr firstRow="1" bandRow="1">
                <a:tableStyleId>{68D230F3-CF80-4859-8CE7-A43EE81993B5}</a:tableStyleId>
              </a:tblPr>
              <a:tblGrid>
                <a:gridCol w="1366076">
                  <a:extLst>
                    <a:ext uri="{9D8B030D-6E8A-4147-A177-3AD203B41FA5}">
                      <a16:colId xmlns:a16="http://schemas.microsoft.com/office/drawing/2014/main" val="3902552499"/>
                    </a:ext>
                  </a:extLst>
                </a:gridCol>
                <a:gridCol w="1379646">
                  <a:extLst>
                    <a:ext uri="{9D8B030D-6E8A-4147-A177-3AD203B41FA5}">
                      <a16:colId xmlns:a16="http://schemas.microsoft.com/office/drawing/2014/main" val="3887017253"/>
                    </a:ext>
                  </a:extLst>
                </a:gridCol>
                <a:gridCol w="1005170">
                  <a:extLst>
                    <a:ext uri="{9D8B030D-6E8A-4147-A177-3AD203B41FA5}">
                      <a16:colId xmlns:a16="http://schemas.microsoft.com/office/drawing/2014/main" val="930041505"/>
                    </a:ext>
                  </a:extLst>
                </a:gridCol>
                <a:gridCol w="1527464">
                  <a:extLst>
                    <a:ext uri="{9D8B030D-6E8A-4147-A177-3AD203B41FA5}">
                      <a16:colId xmlns:a16="http://schemas.microsoft.com/office/drawing/2014/main" val="2808592488"/>
                    </a:ext>
                  </a:extLst>
                </a:gridCol>
                <a:gridCol w="1488046">
                  <a:extLst>
                    <a:ext uri="{9D8B030D-6E8A-4147-A177-3AD203B41FA5}">
                      <a16:colId xmlns:a16="http://schemas.microsoft.com/office/drawing/2014/main" val="1876116091"/>
                    </a:ext>
                  </a:extLst>
                </a:gridCol>
                <a:gridCol w="714941">
                  <a:extLst>
                    <a:ext uri="{9D8B030D-6E8A-4147-A177-3AD203B41FA5}">
                      <a16:colId xmlns:a16="http://schemas.microsoft.com/office/drawing/2014/main" val="1404452917"/>
                    </a:ext>
                  </a:extLst>
                </a:gridCol>
                <a:gridCol w="1295400">
                  <a:extLst>
                    <a:ext uri="{9D8B030D-6E8A-4147-A177-3AD203B41FA5}">
                      <a16:colId xmlns:a16="http://schemas.microsoft.com/office/drawing/2014/main" val="704301672"/>
                    </a:ext>
                  </a:extLst>
                </a:gridCol>
              </a:tblGrid>
              <a:tr h="370840">
                <a:tc>
                  <a:txBody>
                    <a:bodyPr/>
                    <a:lstStyle/>
                    <a:p>
                      <a:endParaRPr lang="en-US" dirty="0">
                        <a:latin typeface="Calibri" panose="020F0502020204030204" pitchFamily="34" charset="0"/>
                        <a:cs typeface="Calibri" panose="020F0502020204030204" pitchFamily="34" charset="0"/>
                      </a:endParaRPr>
                    </a:p>
                  </a:txBody>
                  <a:tcPr/>
                </a:tc>
                <a:tc gridSpan="3">
                  <a:txBody>
                    <a:bodyPr/>
                    <a:lstStyle/>
                    <a:p>
                      <a:pPr algn="ctr"/>
                      <a:r>
                        <a:rPr lang="en-US" dirty="0" smtClean="0">
                          <a:latin typeface="Calibri" panose="020F0502020204030204" pitchFamily="34" charset="0"/>
                          <a:cs typeface="Calibri" panose="020F0502020204030204" pitchFamily="34" charset="0"/>
                        </a:rPr>
                        <a:t>2005-2011</a:t>
                      </a:r>
                      <a:endParaRPr lang="en-US" dirty="0">
                        <a:latin typeface="Calibri" panose="020F0502020204030204" pitchFamily="34" charset="0"/>
                        <a:cs typeface="Calibri" panose="020F0502020204030204" pitchFamily="34" charset="0"/>
                      </a:endParaRPr>
                    </a:p>
                  </a:txBody>
                  <a:tcPr/>
                </a:tc>
                <a:tc hMerge="1">
                  <a:txBody>
                    <a:bodyPr/>
                    <a:lstStyle/>
                    <a:p>
                      <a:endParaRPr lang="en-US" dirty="0"/>
                    </a:p>
                  </a:txBody>
                  <a:tcPr/>
                </a:tc>
                <a:tc hMerge="1">
                  <a:txBody>
                    <a:bodyPr/>
                    <a:lstStyle/>
                    <a:p>
                      <a:endParaRPr lang="en-US" dirty="0"/>
                    </a:p>
                  </a:txBody>
                  <a:tcPr/>
                </a:tc>
                <a:tc gridSpan="3">
                  <a:txBody>
                    <a:bodyPr/>
                    <a:lstStyle/>
                    <a:p>
                      <a:pPr algn="ctr"/>
                      <a:r>
                        <a:rPr lang="en-US" dirty="0" smtClean="0">
                          <a:latin typeface="Calibri" panose="020F0502020204030204" pitchFamily="34" charset="0"/>
                          <a:cs typeface="Calibri" panose="020F0502020204030204" pitchFamily="34" charset="0"/>
                        </a:rPr>
                        <a:t>2008-2014</a:t>
                      </a:r>
                      <a:endParaRPr lang="en-US" dirty="0">
                        <a:latin typeface="Calibri" panose="020F0502020204030204" pitchFamily="34" charset="0"/>
                        <a:cs typeface="Calibri" panose="020F0502020204030204" pitchFamily="34" charset="0"/>
                      </a:endParaRP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000382536"/>
                  </a:ext>
                </a:extLst>
              </a:tr>
              <a:tr h="370840">
                <a:tc>
                  <a:txBody>
                    <a:bodyPr/>
                    <a:lstStyle/>
                    <a:p>
                      <a:pPr algn="l"/>
                      <a:r>
                        <a:rPr lang="en-US" b="1" dirty="0" smtClean="0">
                          <a:solidFill>
                            <a:srgbClr val="040507"/>
                          </a:solidFill>
                          <a:latin typeface="Calibri" panose="020F0502020204030204" pitchFamily="34" charset="0"/>
                          <a:cs typeface="Calibri" panose="020F0502020204030204" pitchFamily="34" charset="0"/>
                        </a:rPr>
                        <a:t>Site</a:t>
                      </a:r>
                      <a:endParaRPr lang="en-US" b="1" dirty="0">
                        <a:solidFill>
                          <a:srgbClr val="040507"/>
                        </a:solidFill>
                        <a:latin typeface="Calibri" panose="020F0502020204030204" pitchFamily="34" charset="0"/>
                        <a:cs typeface="Calibri" panose="020F0502020204030204" pitchFamily="34" charset="0"/>
                      </a:endParaRPr>
                    </a:p>
                  </a:txBody>
                  <a:tcPr/>
                </a:tc>
                <a:tc>
                  <a:txBody>
                    <a:bodyPr/>
                    <a:lstStyle/>
                    <a:p>
                      <a:pPr algn="ctr"/>
                      <a:r>
                        <a:rPr lang="en-US" b="1" dirty="0" smtClean="0">
                          <a:solidFill>
                            <a:srgbClr val="040507"/>
                          </a:solidFill>
                          <a:latin typeface="Calibri" panose="020F0502020204030204" pitchFamily="34" charset="0"/>
                          <a:cs typeface="Calibri" panose="020F0502020204030204" pitchFamily="34" charset="0"/>
                        </a:rPr>
                        <a:t>N</a:t>
                      </a:r>
                      <a:endParaRPr lang="en-US" b="1" dirty="0">
                        <a:solidFill>
                          <a:srgbClr val="040507"/>
                        </a:solidFill>
                        <a:latin typeface="Calibri" panose="020F0502020204030204" pitchFamily="34" charset="0"/>
                        <a:cs typeface="Calibri" panose="020F0502020204030204" pitchFamily="34" charset="0"/>
                      </a:endParaRPr>
                    </a:p>
                  </a:txBody>
                  <a:tcPr/>
                </a:tc>
                <a:tc>
                  <a:txBody>
                    <a:bodyPr/>
                    <a:lstStyle/>
                    <a:p>
                      <a:pPr algn="ctr"/>
                      <a:r>
                        <a:rPr lang="en-US" b="1" dirty="0" smtClean="0">
                          <a:solidFill>
                            <a:srgbClr val="040507"/>
                          </a:solidFill>
                          <a:latin typeface="Calibri" panose="020F0502020204030204" pitchFamily="34" charset="0"/>
                          <a:cs typeface="Calibri" panose="020F0502020204030204" pitchFamily="34" charset="0"/>
                        </a:rPr>
                        <a:t>% </a:t>
                      </a:r>
                      <a:r>
                        <a:rPr lang="en-US" b="1" baseline="0" dirty="0" smtClean="0">
                          <a:solidFill>
                            <a:srgbClr val="040507"/>
                          </a:solidFill>
                          <a:latin typeface="Calibri" panose="020F0502020204030204" pitchFamily="34" charset="0"/>
                          <a:cs typeface="Calibri" panose="020F0502020204030204" pitchFamily="34" charset="0"/>
                        </a:rPr>
                        <a:t>Cases</a:t>
                      </a:r>
                      <a:endParaRPr lang="en-US" b="1" dirty="0">
                        <a:solidFill>
                          <a:srgbClr val="040507"/>
                        </a:solidFill>
                        <a:latin typeface="Calibri" panose="020F0502020204030204" pitchFamily="34" charset="0"/>
                        <a:cs typeface="Calibri" panose="020F0502020204030204" pitchFamily="34" charset="0"/>
                      </a:endParaRPr>
                    </a:p>
                  </a:txBody>
                  <a:tcPr/>
                </a:tc>
                <a:tc>
                  <a:txBody>
                    <a:bodyPr/>
                    <a:lstStyle/>
                    <a:p>
                      <a:pPr algn="ctr"/>
                      <a:r>
                        <a:rPr lang="en-US" b="1" dirty="0" smtClean="0">
                          <a:solidFill>
                            <a:srgbClr val="040507"/>
                          </a:solidFill>
                          <a:latin typeface="Calibri" panose="020F0502020204030204" pitchFamily="34" charset="0"/>
                          <a:cs typeface="Calibri" panose="020F0502020204030204" pitchFamily="34" charset="0"/>
                        </a:rPr>
                        <a:t>RSR</a:t>
                      </a:r>
                    </a:p>
                    <a:p>
                      <a:pPr algn="ctr"/>
                      <a:r>
                        <a:rPr lang="en-US" b="1" dirty="0" smtClean="0">
                          <a:solidFill>
                            <a:srgbClr val="040507"/>
                          </a:solidFill>
                          <a:latin typeface="Calibri" panose="020F0502020204030204" pitchFamily="34" charset="0"/>
                          <a:cs typeface="Calibri" panose="020F0502020204030204" pitchFamily="34" charset="0"/>
                        </a:rPr>
                        <a:t>(95% CI)</a:t>
                      </a:r>
                      <a:endParaRPr lang="en-US" b="1" dirty="0">
                        <a:solidFill>
                          <a:srgbClr val="040507"/>
                        </a:solidFill>
                        <a:latin typeface="Calibri" panose="020F0502020204030204" pitchFamily="34" charset="0"/>
                        <a:cs typeface="Calibri" panose="020F0502020204030204" pitchFamily="34" charset="0"/>
                      </a:endParaRPr>
                    </a:p>
                  </a:txBody>
                  <a:tcPr/>
                </a:tc>
                <a:tc>
                  <a:txBody>
                    <a:bodyPr/>
                    <a:lstStyle/>
                    <a:p>
                      <a:pPr algn="ctr"/>
                      <a:r>
                        <a:rPr lang="en-US" b="1" dirty="0" smtClean="0">
                          <a:solidFill>
                            <a:srgbClr val="040507"/>
                          </a:solidFill>
                          <a:latin typeface="Calibri" panose="020F0502020204030204" pitchFamily="34" charset="0"/>
                          <a:cs typeface="Calibri" panose="020F0502020204030204" pitchFamily="34" charset="0"/>
                        </a:rPr>
                        <a:t>N</a:t>
                      </a:r>
                      <a:endParaRPr lang="en-US" b="1" dirty="0">
                        <a:solidFill>
                          <a:srgbClr val="040507"/>
                        </a:solidFill>
                        <a:latin typeface="Calibri" panose="020F0502020204030204" pitchFamily="34" charset="0"/>
                        <a:cs typeface="Calibri" panose="020F0502020204030204" pitchFamily="34" charset="0"/>
                      </a:endParaRPr>
                    </a:p>
                  </a:txBody>
                  <a:tcPr/>
                </a:tc>
                <a:tc>
                  <a:txBody>
                    <a:bodyPr/>
                    <a:lstStyle/>
                    <a:p>
                      <a:pPr algn="ctr"/>
                      <a:r>
                        <a:rPr lang="en-US" b="1" dirty="0" smtClean="0">
                          <a:solidFill>
                            <a:srgbClr val="040507"/>
                          </a:solidFill>
                          <a:latin typeface="Calibri" panose="020F0502020204030204" pitchFamily="34" charset="0"/>
                          <a:cs typeface="Calibri" panose="020F0502020204030204" pitchFamily="34" charset="0"/>
                        </a:rPr>
                        <a:t>%</a:t>
                      </a:r>
                      <a:r>
                        <a:rPr lang="en-US" b="1" baseline="0" dirty="0" smtClean="0">
                          <a:solidFill>
                            <a:srgbClr val="040507"/>
                          </a:solidFill>
                          <a:latin typeface="Calibri" panose="020F0502020204030204" pitchFamily="34" charset="0"/>
                          <a:cs typeface="Calibri" panose="020F0502020204030204" pitchFamily="34" charset="0"/>
                        </a:rPr>
                        <a:t> Cases</a:t>
                      </a:r>
                      <a:endParaRPr lang="en-US" b="1" dirty="0">
                        <a:solidFill>
                          <a:srgbClr val="040507"/>
                        </a:solidFill>
                        <a:latin typeface="Calibri" panose="020F0502020204030204" pitchFamily="34" charset="0"/>
                        <a:cs typeface="Calibri" panose="020F0502020204030204" pitchFamily="34" charset="0"/>
                      </a:endParaRPr>
                    </a:p>
                  </a:txBody>
                  <a:tcPr/>
                </a:tc>
                <a:tc>
                  <a:txBody>
                    <a:bodyPr/>
                    <a:lstStyle/>
                    <a:p>
                      <a:pPr algn="ctr"/>
                      <a:r>
                        <a:rPr lang="en-US" b="1" dirty="0" smtClean="0">
                          <a:solidFill>
                            <a:srgbClr val="040507"/>
                          </a:solidFill>
                          <a:latin typeface="Calibri" panose="020F0502020204030204" pitchFamily="34" charset="0"/>
                          <a:cs typeface="Calibri" panose="020F0502020204030204" pitchFamily="34" charset="0"/>
                        </a:rPr>
                        <a:t>RSR</a:t>
                      </a:r>
                    </a:p>
                    <a:p>
                      <a:pPr algn="ctr"/>
                      <a:r>
                        <a:rPr lang="en-US" b="1" dirty="0" smtClean="0">
                          <a:solidFill>
                            <a:srgbClr val="040507"/>
                          </a:solidFill>
                          <a:latin typeface="Calibri" panose="020F0502020204030204" pitchFamily="34" charset="0"/>
                          <a:cs typeface="Calibri" panose="020F0502020204030204" pitchFamily="34" charset="0"/>
                        </a:rPr>
                        <a:t>95% CI</a:t>
                      </a:r>
                      <a:endParaRPr lang="en-US" b="1" dirty="0">
                        <a:solidFill>
                          <a:srgbClr val="040507"/>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370420070"/>
                  </a:ext>
                </a:extLst>
              </a:tr>
              <a:tr h="370840">
                <a:tc>
                  <a:txBody>
                    <a:bodyPr/>
                    <a:lstStyle/>
                    <a:p>
                      <a:pPr algn="l"/>
                      <a:r>
                        <a:rPr lang="en-US" b="1" dirty="0" smtClean="0">
                          <a:solidFill>
                            <a:srgbClr val="040507"/>
                          </a:solidFill>
                          <a:latin typeface="Calibri" panose="020F0502020204030204" pitchFamily="34" charset="0"/>
                          <a:cs typeface="Calibri" panose="020F0502020204030204" pitchFamily="34" charset="0"/>
                        </a:rPr>
                        <a:t>Prostate</a:t>
                      </a:r>
                      <a:endParaRPr lang="en-US" b="1" dirty="0">
                        <a:solidFill>
                          <a:srgbClr val="040507"/>
                        </a:solidFill>
                        <a:latin typeface="Calibri" panose="020F0502020204030204" pitchFamily="34" charset="0"/>
                        <a:cs typeface="Calibri" panose="020F0502020204030204" pitchFamily="34" charset="0"/>
                      </a:endParaRPr>
                    </a:p>
                  </a:txBody>
                  <a:tcPr/>
                </a:tc>
                <a:tc>
                  <a:txBody>
                    <a:bodyPr/>
                    <a:lstStyle/>
                    <a:p>
                      <a:pPr algn="ctr" fontAlgn="t"/>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1,239,274</a:t>
                      </a:r>
                      <a:endParaRPr lang="en-US" b="0" i="0" dirty="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txBody>
                  <a:tcPr marL="53340" marR="53340" marT="53340" marB="53340"/>
                </a:tc>
                <a:tc>
                  <a:txBody>
                    <a:bodyPr/>
                    <a:lstStyle/>
                    <a:p>
                      <a:pPr algn="ctr" fontAlgn="t"/>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15.0</a:t>
                      </a:r>
                      <a:endParaRPr lang="en-US" b="0" i="0" dirty="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txBody>
                  <a:tcPr marL="53340" marR="53340" marT="53340" marB="5334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96.9</a:t>
                      </a:r>
                    </a:p>
                    <a:p>
                      <a:pPr marL="0" marR="0" lvl="0" indent="0" algn="ctr" defTabSz="914400" rtl="0" eaLnBrk="1" fontAlgn="t" latinLnBrk="0" hangingPunct="1">
                        <a:lnSpc>
                          <a:spcPct val="100000"/>
                        </a:lnSpc>
                        <a:spcBef>
                          <a:spcPts val="0"/>
                        </a:spcBef>
                        <a:spcAft>
                          <a:spcPts val="0"/>
                        </a:spcAft>
                        <a:buClrTx/>
                        <a:buSzTx/>
                        <a:buFontTx/>
                        <a:buNone/>
                        <a:tabLst/>
                        <a:defRPr/>
                      </a:pPr>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(96.7,</a:t>
                      </a:r>
                      <a:r>
                        <a:rPr lang="en-US" b="0" i="0" baseline="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 </a:t>
                      </a:r>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97.0)</a:t>
                      </a:r>
                      <a:endParaRPr lang="en-US" b="0" i="0" dirty="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txBody>
                  <a:tcPr marL="53340" marR="53340" marT="53340" marB="53340"/>
                </a:tc>
                <a:tc>
                  <a:txBody>
                    <a:bodyPr/>
                    <a:lstStyle/>
                    <a:p>
                      <a:pPr algn="ctr" fontAlgn="t"/>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1,158,389</a:t>
                      </a:r>
                      <a:endParaRPr lang="en-US" b="0" i="0" dirty="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txBody>
                  <a:tcPr marL="53340" marR="53340" marT="53340" marB="53340"/>
                </a:tc>
                <a:tc>
                  <a:txBody>
                    <a:bodyPr/>
                    <a:lstStyle/>
                    <a:p>
                      <a:pPr algn="ctr" fontAlgn="t"/>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14.0</a:t>
                      </a:r>
                      <a:endParaRPr lang="en-US" b="0" i="0" dirty="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txBody>
                  <a:tcPr marL="53340" marR="53340" marT="53340" marB="5334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96.4</a:t>
                      </a:r>
                    </a:p>
                    <a:p>
                      <a:pPr marL="0" marR="0" lvl="0" indent="0" algn="ctr" defTabSz="914400" rtl="0" eaLnBrk="1" fontAlgn="t" latinLnBrk="0" hangingPunct="1">
                        <a:lnSpc>
                          <a:spcPct val="100000"/>
                        </a:lnSpc>
                        <a:spcBef>
                          <a:spcPts val="0"/>
                        </a:spcBef>
                        <a:spcAft>
                          <a:spcPts val="0"/>
                        </a:spcAft>
                        <a:buClrTx/>
                        <a:buSzTx/>
                        <a:buFontTx/>
                        <a:buNone/>
                        <a:tabLst/>
                        <a:defRPr/>
                      </a:pPr>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(96.3,</a:t>
                      </a:r>
                      <a:r>
                        <a:rPr lang="en-US" b="0" i="0" baseline="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 96.5)</a:t>
                      </a:r>
                      <a:endPar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txBody>
                  <a:tcPr marL="53340" marR="53340" marT="53340" marB="53340"/>
                </a:tc>
                <a:extLst>
                  <a:ext uri="{0D108BD9-81ED-4DB2-BD59-A6C34878D82A}">
                    <a16:rowId xmlns:a16="http://schemas.microsoft.com/office/drawing/2014/main" val="3979880282"/>
                  </a:ext>
                </a:extLst>
              </a:tr>
              <a:tr h="370840">
                <a:tc>
                  <a:txBody>
                    <a:bodyPr/>
                    <a:lstStyle/>
                    <a:p>
                      <a:pPr algn="l"/>
                      <a:r>
                        <a:rPr lang="en-US" b="1" dirty="0" smtClean="0">
                          <a:solidFill>
                            <a:srgbClr val="040507"/>
                          </a:solidFill>
                          <a:latin typeface="Calibri" panose="020F0502020204030204" pitchFamily="34" charset="0"/>
                          <a:cs typeface="Calibri" panose="020F0502020204030204" pitchFamily="34" charset="0"/>
                        </a:rPr>
                        <a:t>Breast</a:t>
                      </a:r>
                      <a:endParaRPr lang="en-US" b="1" dirty="0">
                        <a:solidFill>
                          <a:srgbClr val="040507"/>
                        </a:solidFill>
                        <a:latin typeface="Calibri" panose="020F0502020204030204" pitchFamily="34" charset="0"/>
                        <a:cs typeface="Calibri" panose="020F0502020204030204" pitchFamily="34" charset="0"/>
                      </a:endParaRPr>
                    </a:p>
                  </a:txBody>
                  <a:tcPr/>
                </a:tc>
                <a:tc>
                  <a:txBody>
                    <a:bodyPr/>
                    <a:lstStyle/>
                    <a:p>
                      <a:pPr algn="ctr"/>
                      <a:r>
                        <a:rPr lang="en-US" sz="1800" b="0" i="0" kern="1200" dirty="0" smtClean="0">
                          <a:solidFill>
                            <a:srgbClr val="040507"/>
                          </a:solidFill>
                          <a:effectLst/>
                          <a:latin typeface="Calibri" panose="020F0502020204030204" pitchFamily="34" charset="0"/>
                          <a:ea typeface="+mn-ea"/>
                          <a:cs typeface="Calibri" panose="020F0502020204030204" pitchFamily="34" charset="0"/>
                        </a:rPr>
                        <a:t>1,174,407</a:t>
                      </a:r>
                      <a:endParaRPr lang="en-US" dirty="0">
                        <a:solidFill>
                          <a:srgbClr val="040507"/>
                        </a:solidFill>
                        <a:latin typeface="Calibri" panose="020F0502020204030204" pitchFamily="34" charset="0"/>
                        <a:cs typeface="Calibri" panose="020F0502020204030204" pitchFamily="34" charset="0"/>
                      </a:endParaRPr>
                    </a:p>
                  </a:txBody>
                  <a:tcPr/>
                </a:tc>
                <a:tc>
                  <a:txBody>
                    <a:bodyPr/>
                    <a:lstStyle/>
                    <a:p>
                      <a:pPr algn="ctr"/>
                      <a:r>
                        <a:rPr lang="en-US" baseline="0" dirty="0" smtClean="0">
                          <a:solidFill>
                            <a:srgbClr val="040507"/>
                          </a:solidFill>
                          <a:latin typeface="Calibri" panose="020F0502020204030204" pitchFamily="34" charset="0"/>
                          <a:cs typeface="Calibri" panose="020F0502020204030204" pitchFamily="34" charset="0"/>
                        </a:rPr>
                        <a:t>14.3</a:t>
                      </a:r>
                      <a:endParaRPr lang="en-US" dirty="0">
                        <a:solidFill>
                          <a:srgbClr val="040507"/>
                        </a:solidFill>
                        <a:latin typeface="Calibri" panose="020F0502020204030204" pitchFamily="34" charset="0"/>
                        <a:cs typeface="Calibri" panose="020F0502020204030204" pitchFamily="34" charset="0"/>
                      </a:endParaRPr>
                    </a:p>
                  </a:txBody>
                  <a:tcPr/>
                </a:tc>
                <a:tc>
                  <a:txBody>
                    <a:bodyPr/>
                    <a:lstStyle/>
                    <a:p>
                      <a:pPr algn="ctr"/>
                      <a:r>
                        <a:rPr lang="en-US" dirty="0" smtClean="0">
                          <a:solidFill>
                            <a:srgbClr val="040507"/>
                          </a:solidFill>
                          <a:latin typeface="Calibri" panose="020F0502020204030204" pitchFamily="34" charset="0"/>
                          <a:cs typeface="Calibri" panose="020F0502020204030204" pitchFamily="34" charset="0"/>
                        </a:rPr>
                        <a:t>88.4</a:t>
                      </a:r>
                      <a:br>
                        <a:rPr lang="en-US" dirty="0" smtClean="0">
                          <a:solidFill>
                            <a:srgbClr val="040507"/>
                          </a:solidFill>
                          <a:latin typeface="Calibri" panose="020F0502020204030204" pitchFamily="34" charset="0"/>
                          <a:cs typeface="Calibri" panose="020F0502020204030204" pitchFamily="34" charset="0"/>
                        </a:rPr>
                      </a:br>
                      <a:r>
                        <a:rPr lang="en-US" dirty="0" smtClean="0">
                          <a:solidFill>
                            <a:srgbClr val="040507"/>
                          </a:solidFill>
                          <a:latin typeface="Calibri" panose="020F0502020204030204" pitchFamily="34" charset="0"/>
                          <a:cs typeface="Calibri" panose="020F0502020204030204" pitchFamily="34" charset="0"/>
                        </a:rPr>
                        <a:t>(88.2, 88.5)</a:t>
                      </a:r>
                      <a:endParaRPr lang="en-US" dirty="0">
                        <a:solidFill>
                          <a:srgbClr val="040507"/>
                        </a:solidFill>
                        <a:latin typeface="Calibri" panose="020F0502020204030204" pitchFamily="34" charset="0"/>
                        <a:cs typeface="Calibri" panose="020F0502020204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040507"/>
                          </a:solidFill>
                          <a:latin typeface="Calibri" panose="020F0502020204030204" pitchFamily="34" charset="0"/>
                          <a:cs typeface="Calibri" panose="020F0502020204030204" pitchFamily="34" charset="0"/>
                        </a:rPr>
                        <a:t>1,253,929</a:t>
                      </a:r>
                    </a:p>
                  </a:txBody>
                  <a:tcPr/>
                </a:tc>
                <a:tc>
                  <a:txBody>
                    <a:bodyPr/>
                    <a:lstStyle/>
                    <a:p>
                      <a:pPr algn="ctr"/>
                      <a:r>
                        <a:rPr lang="en-US" dirty="0" smtClean="0">
                          <a:solidFill>
                            <a:srgbClr val="040507"/>
                          </a:solidFill>
                          <a:latin typeface="Calibri" panose="020F0502020204030204" pitchFamily="34" charset="0"/>
                          <a:cs typeface="Calibri" panose="020F0502020204030204" pitchFamily="34" charset="0"/>
                        </a:rPr>
                        <a:t>15.3</a:t>
                      </a:r>
                      <a:endParaRPr lang="en-US" dirty="0">
                        <a:solidFill>
                          <a:srgbClr val="040507"/>
                        </a:solidFill>
                        <a:latin typeface="Calibri" panose="020F0502020204030204" pitchFamily="34" charset="0"/>
                        <a:cs typeface="Calibri" panose="020F0502020204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040507"/>
                          </a:solidFill>
                          <a:latin typeface="Calibri" panose="020F0502020204030204" pitchFamily="34" charset="0"/>
                          <a:cs typeface="Calibri" panose="020F0502020204030204" pitchFamily="34" charset="0"/>
                        </a:rPr>
                        <a:t>89.0</a:t>
                      </a:r>
                      <a:br>
                        <a:rPr lang="en-US" dirty="0" smtClean="0">
                          <a:solidFill>
                            <a:srgbClr val="040507"/>
                          </a:solidFill>
                          <a:latin typeface="Calibri" panose="020F0502020204030204" pitchFamily="34" charset="0"/>
                          <a:cs typeface="Calibri" panose="020F0502020204030204" pitchFamily="34" charset="0"/>
                        </a:rPr>
                      </a:br>
                      <a:r>
                        <a:rPr lang="en-US" dirty="0" smtClean="0">
                          <a:solidFill>
                            <a:srgbClr val="040507"/>
                          </a:solidFill>
                          <a:latin typeface="Calibri" panose="020F0502020204030204" pitchFamily="34" charset="0"/>
                          <a:cs typeface="Calibri" panose="020F0502020204030204" pitchFamily="34" charset="0"/>
                        </a:rPr>
                        <a:t>(88.8, 89.1)</a:t>
                      </a:r>
                    </a:p>
                  </a:txBody>
                  <a:tcPr/>
                </a:tc>
                <a:extLst>
                  <a:ext uri="{0D108BD9-81ED-4DB2-BD59-A6C34878D82A}">
                    <a16:rowId xmlns:a16="http://schemas.microsoft.com/office/drawing/2014/main" val="3802040186"/>
                  </a:ext>
                </a:extLst>
              </a:tr>
              <a:tr h="370840">
                <a:tc>
                  <a:txBody>
                    <a:bodyPr/>
                    <a:lstStyle/>
                    <a:p>
                      <a:pPr algn="l"/>
                      <a:r>
                        <a:rPr lang="en-US" b="1" dirty="0" smtClean="0">
                          <a:solidFill>
                            <a:srgbClr val="040507"/>
                          </a:solidFill>
                          <a:latin typeface="Calibri" panose="020F0502020204030204" pitchFamily="34" charset="0"/>
                          <a:cs typeface="Calibri" panose="020F0502020204030204" pitchFamily="34" charset="0"/>
                        </a:rPr>
                        <a:t>Lung</a:t>
                      </a:r>
                      <a:r>
                        <a:rPr lang="en-US" b="1" baseline="0" dirty="0" smtClean="0">
                          <a:solidFill>
                            <a:srgbClr val="040507"/>
                          </a:solidFill>
                          <a:latin typeface="Calibri" panose="020F0502020204030204" pitchFamily="34" charset="0"/>
                          <a:cs typeface="Calibri" panose="020F0502020204030204" pitchFamily="34" charset="0"/>
                        </a:rPr>
                        <a:t> &amp; Bronchus</a:t>
                      </a:r>
                      <a:endParaRPr lang="en-US" b="1" dirty="0">
                        <a:solidFill>
                          <a:srgbClr val="040507"/>
                        </a:solidFill>
                        <a:latin typeface="Calibri" panose="020F0502020204030204" pitchFamily="34" charset="0"/>
                        <a:cs typeface="Calibri" panose="020F0502020204030204" pitchFamily="34" charset="0"/>
                      </a:endParaRPr>
                    </a:p>
                  </a:txBody>
                  <a:tcPr/>
                </a:tc>
                <a:tc>
                  <a:txBody>
                    <a:bodyPr/>
                    <a:lstStyle/>
                    <a:p>
                      <a:pPr algn="ctr" fontAlgn="t"/>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1,150,792</a:t>
                      </a:r>
                      <a:endParaRPr lang="en-US" b="0" i="0" dirty="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txBody>
                  <a:tcPr marL="53340" marR="53340" marT="53340" marB="53340"/>
                </a:tc>
                <a:tc>
                  <a:txBody>
                    <a:bodyPr/>
                    <a:lstStyle/>
                    <a:p>
                      <a:pPr algn="ctr" fontAlgn="t"/>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13.9</a:t>
                      </a:r>
                      <a:endParaRPr lang="en-US" b="0" i="0" dirty="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txBody>
                  <a:tcPr marL="53340" marR="53340" marT="53340" marB="53340"/>
                </a:tc>
                <a:tc>
                  <a:txBody>
                    <a:bodyPr/>
                    <a:lstStyle/>
                    <a:p>
                      <a:pPr algn="ctr" fontAlgn="t"/>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19.2</a:t>
                      </a:r>
                    </a:p>
                    <a:p>
                      <a:pPr algn="ctr" fontAlgn="t"/>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(19.1</a:t>
                      </a:r>
                      <a:r>
                        <a:rPr lang="en-US" b="0" i="0" baseline="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 19.3)</a:t>
                      </a:r>
                      <a:endParaRPr lang="en-US" b="0" i="0" dirty="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txBody>
                  <a:tcPr marL="53340" marR="53340" marT="53340" marB="5334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1,170,120</a:t>
                      </a:r>
                    </a:p>
                  </a:txBody>
                  <a:tcPr marL="53340" marR="53340" marT="53340" marB="53340"/>
                </a:tc>
                <a:tc>
                  <a:txBody>
                    <a:bodyPr/>
                    <a:lstStyle/>
                    <a:p>
                      <a:pPr algn="ctr" fontAlgn="t"/>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14.2</a:t>
                      </a:r>
                      <a:endParaRPr lang="en-US" b="0" i="0" dirty="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txBody>
                  <a:tcPr marL="53340" marR="53340" marT="53340" marB="53340"/>
                </a:tc>
                <a:tc>
                  <a:txBody>
                    <a:bodyPr/>
                    <a:lstStyle/>
                    <a:p>
                      <a:pPr algn="ctr" fontAlgn="t"/>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20.7</a:t>
                      </a:r>
                    </a:p>
                    <a:p>
                      <a:pPr algn="ctr" fontAlgn="t"/>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(20.6, 20.8)</a:t>
                      </a:r>
                      <a:endParaRPr lang="en-US" b="0" i="0" dirty="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txBody>
                  <a:tcPr marL="53340" marR="53340" marT="53340" marB="53340"/>
                </a:tc>
                <a:extLst>
                  <a:ext uri="{0D108BD9-81ED-4DB2-BD59-A6C34878D82A}">
                    <a16:rowId xmlns:a16="http://schemas.microsoft.com/office/drawing/2014/main" val="80774199"/>
                  </a:ext>
                </a:extLst>
              </a:tr>
              <a:tr h="370840">
                <a:tc>
                  <a:txBody>
                    <a:bodyPr/>
                    <a:lstStyle/>
                    <a:p>
                      <a:pPr algn="l"/>
                      <a:r>
                        <a:rPr lang="en-US" b="1" dirty="0" smtClean="0">
                          <a:solidFill>
                            <a:srgbClr val="040507"/>
                          </a:solidFill>
                          <a:latin typeface="Calibri" panose="020F0502020204030204" pitchFamily="34" charset="0"/>
                          <a:cs typeface="Calibri" panose="020F0502020204030204" pitchFamily="34" charset="0"/>
                        </a:rPr>
                        <a:t>Colon &amp; Rectum</a:t>
                      </a:r>
                      <a:endParaRPr lang="en-US" b="1" dirty="0">
                        <a:solidFill>
                          <a:srgbClr val="040507"/>
                        </a:solidFill>
                        <a:latin typeface="Calibri" panose="020F0502020204030204" pitchFamily="34" charset="0"/>
                        <a:cs typeface="Calibri" panose="020F0502020204030204" pitchFamily="34" charset="0"/>
                      </a:endParaRPr>
                    </a:p>
                  </a:txBody>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792,005</a:t>
                      </a:r>
                    </a:p>
                  </a:txBody>
                  <a:tcPr marL="53340" marR="53340" marT="53340" marB="53340"/>
                </a:tc>
                <a:tc>
                  <a:txBody>
                    <a:bodyPr/>
                    <a:lstStyle/>
                    <a:p>
                      <a:pPr algn="ctr" fontAlgn="t"/>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9.6</a:t>
                      </a:r>
                      <a:endParaRPr lang="en-US" b="0" i="0" dirty="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txBody>
                  <a:tcPr marL="53340" marR="53340" marT="53340" marB="53340"/>
                </a:tc>
                <a:tc>
                  <a:txBody>
                    <a:bodyPr/>
                    <a:lstStyle/>
                    <a:p>
                      <a:pPr algn="ctr" fontAlgn="t"/>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64.2</a:t>
                      </a:r>
                    </a:p>
                    <a:p>
                      <a:pPr algn="ctr" fontAlgn="t"/>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(64.1,</a:t>
                      </a:r>
                      <a:r>
                        <a:rPr lang="en-US" b="0" i="0" baseline="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 64.4)</a:t>
                      </a:r>
                      <a:endPar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txBody>
                  <a:tcPr marL="53340" marR="53340" marT="53340" marB="53340"/>
                </a:tc>
                <a:tc>
                  <a:txBody>
                    <a:bodyPr/>
                    <a:lstStyle/>
                    <a:p>
                      <a:pPr algn="ctr" fontAlgn="t"/>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777,601</a:t>
                      </a:r>
                      <a:endParaRPr lang="en-US" b="0" i="0" dirty="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txBody>
                  <a:tcPr marL="53340" marR="53340" marT="53340" marB="53340"/>
                </a:tc>
                <a:tc>
                  <a:txBody>
                    <a:bodyPr/>
                    <a:lstStyle/>
                    <a:p>
                      <a:pPr algn="ctr" fontAlgn="t"/>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9.4</a:t>
                      </a:r>
                      <a:endParaRPr lang="en-US" b="0" i="0" dirty="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txBody>
                  <a:tcPr marL="53340" marR="53340" marT="53340" marB="5334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63.9</a:t>
                      </a:r>
                    </a:p>
                    <a:p>
                      <a:pPr algn="ctr" fontAlgn="t"/>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(63.7, 64.1)</a:t>
                      </a:r>
                      <a:endParaRPr lang="en-US" b="0" i="0" dirty="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txBody>
                  <a:tcPr marL="53340" marR="53340" marT="53340" marB="53340"/>
                </a:tc>
                <a:extLst>
                  <a:ext uri="{0D108BD9-81ED-4DB2-BD59-A6C34878D82A}">
                    <a16:rowId xmlns:a16="http://schemas.microsoft.com/office/drawing/2014/main" val="2229881231"/>
                  </a:ext>
                </a:extLst>
              </a:tr>
            </a:tbl>
          </a:graphicData>
        </a:graphic>
      </p:graphicFrame>
    </p:spTree>
    <p:extLst>
      <p:ext uri="{BB962C8B-B14F-4D97-AF65-F5344CB8AC3E}">
        <p14:creationId xmlns:p14="http://schemas.microsoft.com/office/powerpoint/2010/main" val="255791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Improvements in lung &amp; bronchus, breast cancers driving survival improvements</a:t>
            </a:r>
            <a:endParaRPr lang="en-US" dirty="0"/>
          </a:p>
        </p:txBody>
      </p:sp>
      <p:sp>
        <p:nvSpPr>
          <p:cNvPr id="3" name="TextBox 2"/>
          <p:cNvSpPr txBox="1"/>
          <p:nvPr/>
        </p:nvSpPr>
        <p:spPr>
          <a:xfrm>
            <a:off x="183628" y="2802467"/>
            <a:ext cx="8778240" cy="640080"/>
          </a:xfrm>
          <a:prstGeom prst="rect">
            <a:avLst/>
          </a:prstGeom>
          <a:noFill/>
          <a:ln w="38100">
            <a:solidFill>
              <a:srgbClr val="C00000"/>
            </a:solidFill>
          </a:ln>
        </p:spPr>
        <p:txBody>
          <a:bodyPr wrap="square" rtlCol="0">
            <a:spAutoFit/>
          </a:bodyPr>
          <a:lstStyle/>
          <a:p>
            <a:endParaRPr lang="en-US" dirty="0" smtClean="0">
              <a:solidFill>
                <a:srgbClr val="000000"/>
              </a:solidFill>
              <a:latin typeface="Calibri" panose="020F0502020204030204" pitchFamily="34" charset="0"/>
            </a:endParaRPr>
          </a:p>
        </p:txBody>
      </p:sp>
      <p:sp>
        <p:nvSpPr>
          <p:cNvPr id="6" name="TextBox 5"/>
          <p:cNvSpPr txBox="1"/>
          <p:nvPr/>
        </p:nvSpPr>
        <p:spPr>
          <a:xfrm>
            <a:off x="183622" y="3454408"/>
            <a:ext cx="8778240" cy="640080"/>
          </a:xfrm>
          <a:prstGeom prst="rect">
            <a:avLst/>
          </a:prstGeom>
          <a:noFill/>
          <a:ln w="38100">
            <a:solidFill>
              <a:srgbClr val="C00000"/>
            </a:solidFill>
          </a:ln>
        </p:spPr>
        <p:txBody>
          <a:bodyPr wrap="square" rtlCol="0">
            <a:spAutoFit/>
          </a:bodyPr>
          <a:lstStyle/>
          <a:p>
            <a:endParaRPr lang="en-US" dirty="0" smtClean="0">
              <a:solidFill>
                <a:srgbClr val="000000"/>
              </a:solidFill>
              <a:latin typeface="Calibri" panose="020F050202020403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883181910"/>
              </p:ext>
            </p:extLst>
          </p:nvPr>
        </p:nvGraphicFramePr>
        <p:xfrm>
          <a:off x="183628" y="1147895"/>
          <a:ext cx="8776743" cy="3616960"/>
        </p:xfrm>
        <a:graphic>
          <a:graphicData uri="http://schemas.openxmlformats.org/drawingml/2006/table">
            <a:tbl>
              <a:tblPr firstRow="1" bandRow="1">
                <a:tableStyleId>{68D230F3-CF80-4859-8CE7-A43EE81993B5}</a:tableStyleId>
              </a:tblPr>
              <a:tblGrid>
                <a:gridCol w="1366076">
                  <a:extLst>
                    <a:ext uri="{9D8B030D-6E8A-4147-A177-3AD203B41FA5}">
                      <a16:colId xmlns:a16="http://schemas.microsoft.com/office/drawing/2014/main" val="3902552499"/>
                    </a:ext>
                  </a:extLst>
                </a:gridCol>
                <a:gridCol w="1379646">
                  <a:extLst>
                    <a:ext uri="{9D8B030D-6E8A-4147-A177-3AD203B41FA5}">
                      <a16:colId xmlns:a16="http://schemas.microsoft.com/office/drawing/2014/main" val="3887017253"/>
                    </a:ext>
                  </a:extLst>
                </a:gridCol>
                <a:gridCol w="1005170">
                  <a:extLst>
                    <a:ext uri="{9D8B030D-6E8A-4147-A177-3AD203B41FA5}">
                      <a16:colId xmlns:a16="http://schemas.microsoft.com/office/drawing/2014/main" val="930041505"/>
                    </a:ext>
                  </a:extLst>
                </a:gridCol>
                <a:gridCol w="1527464">
                  <a:extLst>
                    <a:ext uri="{9D8B030D-6E8A-4147-A177-3AD203B41FA5}">
                      <a16:colId xmlns:a16="http://schemas.microsoft.com/office/drawing/2014/main" val="2808592488"/>
                    </a:ext>
                  </a:extLst>
                </a:gridCol>
                <a:gridCol w="1488046">
                  <a:extLst>
                    <a:ext uri="{9D8B030D-6E8A-4147-A177-3AD203B41FA5}">
                      <a16:colId xmlns:a16="http://schemas.microsoft.com/office/drawing/2014/main" val="1876116091"/>
                    </a:ext>
                  </a:extLst>
                </a:gridCol>
                <a:gridCol w="714941">
                  <a:extLst>
                    <a:ext uri="{9D8B030D-6E8A-4147-A177-3AD203B41FA5}">
                      <a16:colId xmlns:a16="http://schemas.microsoft.com/office/drawing/2014/main" val="1404452917"/>
                    </a:ext>
                  </a:extLst>
                </a:gridCol>
                <a:gridCol w="1295400">
                  <a:extLst>
                    <a:ext uri="{9D8B030D-6E8A-4147-A177-3AD203B41FA5}">
                      <a16:colId xmlns:a16="http://schemas.microsoft.com/office/drawing/2014/main" val="704301672"/>
                    </a:ext>
                  </a:extLst>
                </a:gridCol>
              </a:tblGrid>
              <a:tr h="370840">
                <a:tc>
                  <a:txBody>
                    <a:bodyPr/>
                    <a:lstStyle/>
                    <a:p>
                      <a:endParaRPr lang="en-US" dirty="0">
                        <a:latin typeface="Calibri" panose="020F0502020204030204" pitchFamily="34" charset="0"/>
                        <a:cs typeface="Calibri" panose="020F0502020204030204" pitchFamily="34" charset="0"/>
                      </a:endParaRPr>
                    </a:p>
                  </a:txBody>
                  <a:tcPr/>
                </a:tc>
                <a:tc gridSpan="3">
                  <a:txBody>
                    <a:bodyPr/>
                    <a:lstStyle/>
                    <a:p>
                      <a:pPr algn="ctr"/>
                      <a:r>
                        <a:rPr lang="en-US" dirty="0" smtClean="0">
                          <a:latin typeface="Calibri" panose="020F0502020204030204" pitchFamily="34" charset="0"/>
                          <a:cs typeface="Calibri" panose="020F0502020204030204" pitchFamily="34" charset="0"/>
                        </a:rPr>
                        <a:t>2005-2011</a:t>
                      </a:r>
                      <a:endParaRPr lang="en-US" dirty="0">
                        <a:latin typeface="Calibri" panose="020F0502020204030204" pitchFamily="34" charset="0"/>
                        <a:cs typeface="Calibri" panose="020F0502020204030204" pitchFamily="34" charset="0"/>
                      </a:endParaRPr>
                    </a:p>
                  </a:txBody>
                  <a:tcPr/>
                </a:tc>
                <a:tc hMerge="1">
                  <a:txBody>
                    <a:bodyPr/>
                    <a:lstStyle/>
                    <a:p>
                      <a:endParaRPr lang="en-US" dirty="0"/>
                    </a:p>
                  </a:txBody>
                  <a:tcPr/>
                </a:tc>
                <a:tc hMerge="1">
                  <a:txBody>
                    <a:bodyPr/>
                    <a:lstStyle/>
                    <a:p>
                      <a:endParaRPr lang="en-US" dirty="0"/>
                    </a:p>
                  </a:txBody>
                  <a:tcPr/>
                </a:tc>
                <a:tc gridSpan="3">
                  <a:txBody>
                    <a:bodyPr/>
                    <a:lstStyle/>
                    <a:p>
                      <a:pPr algn="ctr"/>
                      <a:r>
                        <a:rPr lang="en-US" dirty="0" smtClean="0">
                          <a:latin typeface="Calibri" panose="020F0502020204030204" pitchFamily="34" charset="0"/>
                          <a:cs typeface="Calibri" panose="020F0502020204030204" pitchFamily="34" charset="0"/>
                        </a:rPr>
                        <a:t>2008-2014</a:t>
                      </a:r>
                      <a:endParaRPr lang="en-US" dirty="0">
                        <a:latin typeface="Calibri" panose="020F0502020204030204" pitchFamily="34" charset="0"/>
                        <a:cs typeface="Calibri" panose="020F0502020204030204" pitchFamily="34" charset="0"/>
                      </a:endParaRP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000382536"/>
                  </a:ext>
                </a:extLst>
              </a:tr>
              <a:tr h="370840">
                <a:tc>
                  <a:txBody>
                    <a:bodyPr/>
                    <a:lstStyle/>
                    <a:p>
                      <a:pPr algn="l"/>
                      <a:r>
                        <a:rPr lang="en-US" b="1" dirty="0" smtClean="0">
                          <a:solidFill>
                            <a:srgbClr val="040507"/>
                          </a:solidFill>
                          <a:latin typeface="Calibri" panose="020F0502020204030204" pitchFamily="34" charset="0"/>
                          <a:cs typeface="Calibri" panose="020F0502020204030204" pitchFamily="34" charset="0"/>
                        </a:rPr>
                        <a:t>Site</a:t>
                      </a:r>
                      <a:endParaRPr lang="en-US" b="1" dirty="0">
                        <a:solidFill>
                          <a:srgbClr val="040507"/>
                        </a:solidFill>
                        <a:latin typeface="Calibri" panose="020F0502020204030204" pitchFamily="34" charset="0"/>
                        <a:cs typeface="Calibri" panose="020F0502020204030204" pitchFamily="34" charset="0"/>
                      </a:endParaRPr>
                    </a:p>
                  </a:txBody>
                  <a:tcPr/>
                </a:tc>
                <a:tc>
                  <a:txBody>
                    <a:bodyPr/>
                    <a:lstStyle/>
                    <a:p>
                      <a:pPr algn="ctr"/>
                      <a:r>
                        <a:rPr lang="en-US" b="1" dirty="0" smtClean="0">
                          <a:solidFill>
                            <a:srgbClr val="040507"/>
                          </a:solidFill>
                          <a:latin typeface="Calibri" panose="020F0502020204030204" pitchFamily="34" charset="0"/>
                          <a:cs typeface="Calibri" panose="020F0502020204030204" pitchFamily="34" charset="0"/>
                        </a:rPr>
                        <a:t>N</a:t>
                      </a:r>
                      <a:endParaRPr lang="en-US" b="1" dirty="0">
                        <a:solidFill>
                          <a:srgbClr val="040507"/>
                        </a:solidFill>
                        <a:latin typeface="Calibri" panose="020F0502020204030204" pitchFamily="34" charset="0"/>
                        <a:cs typeface="Calibri" panose="020F0502020204030204" pitchFamily="34" charset="0"/>
                      </a:endParaRPr>
                    </a:p>
                  </a:txBody>
                  <a:tcPr/>
                </a:tc>
                <a:tc>
                  <a:txBody>
                    <a:bodyPr/>
                    <a:lstStyle/>
                    <a:p>
                      <a:pPr algn="ctr"/>
                      <a:r>
                        <a:rPr lang="en-US" b="1" dirty="0" smtClean="0">
                          <a:solidFill>
                            <a:srgbClr val="040507"/>
                          </a:solidFill>
                          <a:latin typeface="Calibri" panose="020F0502020204030204" pitchFamily="34" charset="0"/>
                          <a:cs typeface="Calibri" panose="020F0502020204030204" pitchFamily="34" charset="0"/>
                        </a:rPr>
                        <a:t>% </a:t>
                      </a:r>
                      <a:r>
                        <a:rPr lang="en-US" b="1" baseline="0" dirty="0" smtClean="0">
                          <a:solidFill>
                            <a:srgbClr val="040507"/>
                          </a:solidFill>
                          <a:latin typeface="Calibri" panose="020F0502020204030204" pitchFamily="34" charset="0"/>
                          <a:cs typeface="Calibri" panose="020F0502020204030204" pitchFamily="34" charset="0"/>
                        </a:rPr>
                        <a:t>Cases</a:t>
                      </a:r>
                      <a:endParaRPr lang="en-US" b="1" dirty="0">
                        <a:solidFill>
                          <a:srgbClr val="040507"/>
                        </a:solidFill>
                        <a:latin typeface="Calibri" panose="020F0502020204030204" pitchFamily="34" charset="0"/>
                        <a:cs typeface="Calibri" panose="020F0502020204030204" pitchFamily="34" charset="0"/>
                      </a:endParaRPr>
                    </a:p>
                  </a:txBody>
                  <a:tcPr/>
                </a:tc>
                <a:tc>
                  <a:txBody>
                    <a:bodyPr/>
                    <a:lstStyle/>
                    <a:p>
                      <a:pPr algn="ctr"/>
                      <a:r>
                        <a:rPr lang="en-US" b="1" dirty="0" smtClean="0">
                          <a:solidFill>
                            <a:srgbClr val="040507"/>
                          </a:solidFill>
                          <a:latin typeface="Calibri" panose="020F0502020204030204" pitchFamily="34" charset="0"/>
                          <a:cs typeface="Calibri" panose="020F0502020204030204" pitchFamily="34" charset="0"/>
                        </a:rPr>
                        <a:t>RSR</a:t>
                      </a:r>
                    </a:p>
                    <a:p>
                      <a:pPr algn="ctr"/>
                      <a:r>
                        <a:rPr lang="en-US" b="1" dirty="0" smtClean="0">
                          <a:solidFill>
                            <a:srgbClr val="040507"/>
                          </a:solidFill>
                          <a:latin typeface="Calibri" panose="020F0502020204030204" pitchFamily="34" charset="0"/>
                          <a:cs typeface="Calibri" panose="020F0502020204030204" pitchFamily="34" charset="0"/>
                        </a:rPr>
                        <a:t>(95% CI)</a:t>
                      </a:r>
                      <a:endParaRPr lang="en-US" b="1" dirty="0">
                        <a:solidFill>
                          <a:srgbClr val="040507"/>
                        </a:solidFill>
                        <a:latin typeface="Calibri" panose="020F0502020204030204" pitchFamily="34" charset="0"/>
                        <a:cs typeface="Calibri" panose="020F0502020204030204" pitchFamily="34" charset="0"/>
                      </a:endParaRPr>
                    </a:p>
                  </a:txBody>
                  <a:tcPr/>
                </a:tc>
                <a:tc>
                  <a:txBody>
                    <a:bodyPr/>
                    <a:lstStyle/>
                    <a:p>
                      <a:pPr algn="ctr"/>
                      <a:r>
                        <a:rPr lang="en-US" b="1" dirty="0" smtClean="0">
                          <a:solidFill>
                            <a:srgbClr val="040507"/>
                          </a:solidFill>
                          <a:latin typeface="Calibri" panose="020F0502020204030204" pitchFamily="34" charset="0"/>
                          <a:cs typeface="Calibri" panose="020F0502020204030204" pitchFamily="34" charset="0"/>
                        </a:rPr>
                        <a:t>N</a:t>
                      </a:r>
                      <a:endParaRPr lang="en-US" b="1" dirty="0">
                        <a:solidFill>
                          <a:srgbClr val="040507"/>
                        </a:solidFill>
                        <a:latin typeface="Calibri" panose="020F0502020204030204" pitchFamily="34" charset="0"/>
                        <a:cs typeface="Calibri" panose="020F0502020204030204" pitchFamily="34" charset="0"/>
                      </a:endParaRPr>
                    </a:p>
                  </a:txBody>
                  <a:tcPr/>
                </a:tc>
                <a:tc>
                  <a:txBody>
                    <a:bodyPr/>
                    <a:lstStyle/>
                    <a:p>
                      <a:pPr algn="ctr"/>
                      <a:r>
                        <a:rPr lang="en-US" b="1" dirty="0" smtClean="0">
                          <a:solidFill>
                            <a:srgbClr val="040507"/>
                          </a:solidFill>
                          <a:latin typeface="Calibri" panose="020F0502020204030204" pitchFamily="34" charset="0"/>
                          <a:cs typeface="Calibri" panose="020F0502020204030204" pitchFamily="34" charset="0"/>
                        </a:rPr>
                        <a:t>%</a:t>
                      </a:r>
                      <a:r>
                        <a:rPr lang="en-US" b="1" baseline="0" dirty="0" smtClean="0">
                          <a:solidFill>
                            <a:srgbClr val="040507"/>
                          </a:solidFill>
                          <a:latin typeface="Calibri" panose="020F0502020204030204" pitchFamily="34" charset="0"/>
                          <a:cs typeface="Calibri" panose="020F0502020204030204" pitchFamily="34" charset="0"/>
                        </a:rPr>
                        <a:t> Cases</a:t>
                      </a:r>
                      <a:endParaRPr lang="en-US" b="1" dirty="0">
                        <a:solidFill>
                          <a:srgbClr val="040507"/>
                        </a:solidFill>
                        <a:latin typeface="Calibri" panose="020F0502020204030204" pitchFamily="34" charset="0"/>
                        <a:cs typeface="Calibri" panose="020F0502020204030204" pitchFamily="34" charset="0"/>
                      </a:endParaRPr>
                    </a:p>
                  </a:txBody>
                  <a:tcPr/>
                </a:tc>
                <a:tc>
                  <a:txBody>
                    <a:bodyPr/>
                    <a:lstStyle/>
                    <a:p>
                      <a:pPr algn="ctr"/>
                      <a:r>
                        <a:rPr lang="en-US" b="1" dirty="0" smtClean="0">
                          <a:solidFill>
                            <a:srgbClr val="040507"/>
                          </a:solidFill>
                          <a:latin typeface="Calibri" panose="020F0502020204030204" pitchFamily="34" charset="0"/>
                          <a:cs typeface="Calibri" panose="020F0502020204030204" pitchFamily="34" charset="0"/>
                        </a:rPr>
                        <a:t>RSR</a:t>
                      </a:r>
                    </a:p>
                    <a:p>
                      <a:pPr algn="ctr"/>
                      <a:r>
                        <a:rPr lang="en-US" b="1" dirty="0" smtClean="0">
                          <a:solidFill>
                            <a:srgbClr val="040507"/>
                          </a:solidFill>
                          <a:latin typeface="Calibri" panose="020F0502020204030204" pitchFamily="34" charset="0"/>
                          <a:cs typeface="Calibri" panose="020F0502020204030204" pitchFamily="34" charset="0"/>
                        </a:rPr>
                        <a:t>95% CI</a:t>
                      </a:r>
                      <a:endParaRPr lang="en-US" b="1" dirty="0">
                        <a:solidFill>
                          <a:srgbClr val="040507"/>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370420070"/>
                  </a:ext>
                </a:extLst>
              </a:tr>
              <a:tr h="370840">
                <a:tc>
                  <a:txBody>
                    <a:bodyPr/>
                    <a:lstStyle/>
                    <a:p>
                      <a:pPr algn="l"/>
                      <a:r>
                        <a:rPr lang="en-US" b="1" dirty="0" smtClean="0">
                          <a:solidFill>
                            <a:srgbClr val="040507"/>
                          </a:solidFill>
                          <a:latin typeface="Calibri" panose="020F0502020204030204" pitchFamily="34" charset="0"/>
                          <a:cs typeface="Calibri" panose="020F0502020204030204" pitchFamily="34" charset="0"/>
                        </a:rPr>
                        <a:t>Prostate</a:t>
                      </a:r>
                      <a:endParaRPr lang="en-US" b="1" dirty="0">
                        <a:solidFill>
                          <a:srgbClr val="040507"/>
                        </a:solidFill>
                        <a:latin typeface="Calibri" panose="020F0502020204030204" pitchFamily="34" charset="0"/>
                        <a:cs typeface="Calibri" panose="020F0502020204030204" pitchFamily="34" charset="0"/>
                      </a:endParaRPr>
                    </a:p>
                  </a:txBody>
                  <a:tcPr/>
                </a:tc>
                <a:tc>
                  <a:txBody>
                    <a:bodyPr/>
                    <a:lstStyle/>
                    <a:p>
                      <a:pPr algn="ctr" fontAlgn="t"/>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1,239,274</a:t>
                      </a:r>
                      <a:endParaRPr lang="en-US" b="0" i="0" dirty="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txBody>
                  <a:tcPr marL="53340" marR="53340" marT="53340" marB="53340"/>
                </a:tc>
                <a:tc>
                  <a:txBody>
                    <a:bodyPr/>
                    <a:lstStyle/>
                    <a:p>
                      <a:pPr algn="ctr" fontAlgn="t"/>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15.0</a:t>
                      </a:r>
                      <a:endParaRPr lang="en-US" b="0" i="0" dirty="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txBody>
                  <a:tcPr marL="53340" marR="53340" marT="53340" marB="5334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96.9</a:t>
                      </a:r>
                    </a:p>
                    <a:p>
                      <a:pPr marL="0" marR="0" lvl="0" indent="0" algn="ctr" defTabSz="914400" rtl="0" eaLnBrk="1" fontAlgn="t" latinLnBrk="0" hangingPunct="1">
                        <a:lnSpc>
                          <a:spcPct val="100000"/>
                        </a:lnSpc>
                        <a:spcBef>
                          <a:spcPts val="0"/>
                        </a:spcBef>
                        <a:spcAft>
                          <a:spcPts val="0"/>
                        </a:spcAft>
                        <a:buClrTx/>
                        <a:buSzTx/>
                        <a:buFontTx/>
                        <a:buNone/>
                        <a:tabLst/>
                        <a:defRPr/>
                      </a:pPr>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(96.7,</a:t>
                      </a:r>
                      <a:r>
                        <a:rPr lang="en-US" b="0" i="0" baseline="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 </a:t>
                      </a:r>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97.0)</a:t>
                      </a:r>
                      <a:endParaRPr lang="en-US" b="0" i="0" dirty="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txBody>
                  <a:tcPr marL="53340" marR="53340" marT="53340" marB="53340"/>
                </a:tc>
                <a:tc>
                  <a:txBody>
                    <a:bodyPr/>
                    <a:lstStyle/>
                    <a:p>
                      <a:pPr algn="ctr" fontAlgn="t"/>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1,158,389</a:t>
                      </a:r>
                      <a:endParaRPr lang="en-US" b="0" i="0" dirty="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txBody>
                  <a:tcPr marL="53340" marR="53340" marT="53340" marB="53340"/>
                </a:tc>
                <a:tc>
                  <a:txBody>
                    <a:bodyPr/>
                    <a:lstStyle/>
                    <a:p>
                      <a:pPr algn="ctr" fontAlgn="t"/>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14.0</a:t>
                      </a:r>
                      <a:endParaRPr lang="en-US" b="0" i="0" dirty="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txBody>
                  <a:tcPr marL="53340" marR="53340" marT="53340" marB="5334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96.4</a:t>
                      </a:r>
                    </a:p>
                    <a:p>
                      <a:pPr marL="0" marR="0" lvl="0" indent="0" algn="ctr" defTabSz="914400" rtl="0" eaLnBrk="1" fontAlgn="t" latinLnBrk="0" hangingPunct="1">
                        <a:lnSpc>
                          <a:spcPct val="100000"/>
                        </a:lnSpc>
                        <a:spcBef>
                          <a:spcPts val="0"/>
                        </a:spcBef>
                        <a:spcAft>
                          <a:spcPts val="0"/>
                        </a:spcAft>
                        <a:buClrTx/>
                        <a:buSzTx/>
                        <a:buFontTx/>
                        <a:buNone/>
                        <a:tabLst/>
                        <a:defRPr/>
                      </a:pPr>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(96.3,</a:t>
                      </a:r>
                      <a:r>
                        <a:rPr lang="en-US" b="0" i="0" baseline="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 96.5)</a:t>
                      </a:r>
                      <a:endPar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txBody>
                  <a:tcPr marL="53340" marR="53340" marT="53340" marB="53340"/>
                </a:tc>
                <a:extLst>
                  <a:ext uri="{0D108BD9-81ED-4DB2-BD59-A6C34878D82A}">
                    <a16:rowId xmlns:a16="http://schemas.microsoft.com/office/drawing/2014/main" val="3979880282"/>
                  </a:ext>
                </a:extLst>
              </a:tr>
              <a:tr h="370840">
                <a:tc>
                  <a:txBody>
                    <a:bodyPr/>
                    <a:lstStyle/>
                    <a:p>
                      <a:pPr algn="l"/>
                      <a:r>
                        <a:rPr lang="en-US" b="1" dirty="0" smtClean="0">
                          <a:solidFill>
                            <a:srgbClr val="040507"/>
                          </a:solidFill>
                          <a:latin typeface="Calibri" panose="020F0502020204030204" pitchFamily="34" charset="0"/>
                          <a:cs typeface="Calibri" panose="020F0502020204030204" pitchFamily="34" charset="0"/>
                        </a:rPr>
                        <a:t>Breast</a:t>
                      </a:r>
                      <a:endParaRPr lang="en-US" b="1" dirty="0">
                        <a:solidFill>
                          <a:srgbClr val="040507"/>
                        </a:solidFill>
                        <a:latin typeface="Calibri" panose="020F0502020204030204" pitchFamily="34" charset="0"/>
                        <a:cs typeface="Calibri" panose="020F0502020204030204" pitchFamily="34" charset="0"/>
                      </a:endParaRPr>
                    </a:p>
                  </a:txBody>
                  <a:tcPr/>
                </a:tc>
                <a:tc>
                  <a:txBody>
                    <a:bodyPr/>
                    <a:lstStyle/>
                    <a:p>
                      <a:pPr algn="ctr"/>
                      <a:r>
                        <a:rPr lang="en-US" sz="1800" b="0" i="0" kern="1200" dirty="0" smtClean="0">
                          <a:solidFill>
                            <a:srgbClr val="040507"/>
                          </a:solidFill>
                          <a:effectLst/>
                          <a:latin typeface="Calibri" panose="020F0502020204030204" pitchFamily="34" charset="0"/>
                          <a:ea typeface="+mn-ea"/>
                          <a:cs typeface="Calibri" panose="020F0502020204030204" pitchFamily="34" charset="0"/>
                        </a:rPr>
                        <a:t>1,174,407</a:t>
                      </a:r>
                      <a:endParaRPr lang="en-US" dirty="0">
                        <a:solidFill>
                          <a:srgbClr val="040507"/>
                        </a:solidFill>
                        <a:latin typeface="Calibri" panose="020F0502020204030204" pitchFamily="34" charset="0"/>
                        <a:cs typeface="Calibri" panose="020F0502020204030204" pitchFamily="34" charset="0"/>
                      </a:endParaRPr>
                    </a:p>
                  </a:txBody>
                  <a:tcPr/>
                </a:tc>
                <a:tc>
                  <a:txBody>
                    <a:bodyPr/>
                    <a:lstStyle/>
                    <a:p>
                      <a:pPr algn="ctr"/>
                      <a:r>
                        <a:rPr lang="en-US" baseline="0" dirty="0" smtClean="0">
                          <a:solidFill>
                            <a:srgbClr val="040507"/>
                          </a:solidFill>
                          <a:latin typeface="Calibri" panose="020F0502020204030204" pitchFamily="34" charset="0"/>
                          <a:cs typeface="Calibri" panose="020F0502020204030204" pitchFamily="34" charset="0"/>
                        </a:rPr>
                        <a:t>14.3</a:t>
                      </a:r>
                      <a:endParaRPr lang="en-US" dirty="0">
                        <a:solidFill>
                          <a:srgbClr val="040507"/>
                        </a:solidFill>
                        <a:latin typeface="Calibri" panose="020F0502020204030204" pitchFamily="34" charset="0"/>
                        <a:cs typeface="Calibri" panose="020F0502020204030204" pitchFamily="34" charset="0"/>
                      </a:endParaRPr>
                    </a:p>
                  </a:txBody>
                  <a:tcPr/>
                </a:tc>
                <a:tc>
                  <a:txBody>
                    <a:bodyPr/>
                    <a:lstStyle/>
                    <a:p>
                      <a:pPr algn="ctr"/>
                      <a:r>
                        <a:rPr lang="en-US" dirty="0" smtClean="0">
                          <a:solidFill>
                            <a:srgbClr val="040507"/>
                          </a:solidFill>
                          <a:latin typeface="Calibri" panose="020F0502020204030204" pitchFamily="34" charset="0"/>
                          <a:cs typeface="Calibri" panose="020F0502020204030204" pitchFamily="34" charset="0"/>
                        </a:rPr>
                        <a:t>88.4</a:t>
                      </a:r>
                      <a:br>
                        <a:rPr lang="en-US" dirty="0" smtClean="0">
                          <a:solidFill>
                            <a:srgbClr val="040507"/>
                          </a:solidFill>
                          <a:latin typeface="Calibri" panose="020F0502020204030204" pitchFamily="34" charset="0"/>
                          <a:cs typeface="Calibri" panose="020F0502020204030204" pitchFamily="34" charset="0"/>
                        </a:rPr>
                      </a:br>
                      <a:r>
                        <a:rPr lang="en-US" dirty="0" smtClean="0">
                          <a:solidFill>
                            <a:srgbClr val="040507"/>
                          </a:solidFill>
                          <a:latin typeface="Calibri" panose="020F0502020204030204" pitchFamily="34" charset="0"/>
                          <a:cs typeface="Calibri" panose="020F0502020204030204" pitchFamily="34" charset="0"/>
                        </a:rPr>
                        <a:t>(88.2, 88.5)</a:t>
                      </a:r>
                      <a:endParaRPr lang="en-US" dirty="0">
                        <a:solidFill>
                          <a:srgbClr val="040507"/>
                        </a:solidFill>
                        <a:latin typeface="Calibri" panose="020F0502020204030204" pitchFamily="34" charset="0"/>
                        <a:cs typeface="Calibri" panose="020F0502020204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040507"/>
                          </a:solidFill>
                          <a:latin typeface="Calibri" panose="020F0502020204030204" pitchFamily="34" charset="0"/>
                          <a:cs typeface="Calibri" panose="020F0502020204030204" pitchFamily="34" charset="0"/>
                        </a:rPr>
                        <a:t>1,253,929</a:t>
                      </a:r>
                    </a:p>
                  </a:txBody>
                  <a:tcPr/>
                </a:tc>
                <a:tc>
                  <a:txBody>
                    <a:bodyPr/>
                    <a:lstStyle/>
                    <a:p>
                      <a:pPr algn="ctr"/>
                      <a:r>
                        <a:rPr lang="en-US" dirty="0" smtClean="0">
                          <a:solidFill>
                            <a:srgbClr val="040507"/>
                          </a:solidFill>
                          <a:latin typeface="Calibri" panose="020F0502020204030204" pitchFamily="34" charset="0"/>
                          <a:cs typeface="Calibri" panose="020F0502020204030204" pitchFamily="34" charset="0"/>
                        </a:rPr>
                        <a:t>15.3</a:t>
                      </a:r>
                      <a:endParaRPr lang="en-US" dirty="0">
                        <a:solidFill>
                          <a:srgbClr val="040507"/>
                        </a:solidFill>
                        <a:latin typeface="Calibri" panose="020F0502020204030204" pitchFamily="34" charset="0"/>
                        <a:cs typeface="Calibri" panose="020F0502020204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040507"/>
                          </a:solidFill>
                          <a:latin typeface="Calibri" panose="020F0502020204030204" pitchFamily="34" charset="0"/>
                          <a:cs typeface="Calibri" panose="020F0502020204030204" pitchFamily="34" charset="0"/>
                        </a:rPr>
                        <a:t>89.0</a:t>
                      </a:r>
                      <a:br>
                        <a:rPr lang="en-US" dirty="0" smtClean="0">
                          <a:solidFill>
                            <a:srgbClr val="040507"/>
                          </a:solidFill>
                          <a:latin typeface="Calibri" panose="020F0502020204030204" pitchFamily="34" charset="0"/>
                          <a:cs typeface="Calibri" panose="020F0502020204030204" pitchFamily="34" charset="0"/>
                        </a:rPr>
                      </a:br>
                      <a:r>
                        <a:rPr lang="en-US" dirty="0" smtClean="0">
                          <a:solidFill>
                            <a:srgbClr val="040507"/>
                          </a:solidFill>
                          <a:latin typeface="Calibri" panose="020F0502020204030204" pitchFamily="34" charset="0"/>
                          <a:cs typeface="Calibri" panose="020F0502020204030204" pitchFamily="34" charset="0"/>
                        </a:rPr>
                        <a:t>(88.8, 89.1)</a:t>
                      </a:r>
                    </a:p>
                  </a:txBody>
                  <a:tcPr/>
                </a:tc>
                <a:extLst>
                  <a:ext uri="{0D108BD9-81ED-4DB2-BD59-A6C34878D82A}">
                    <a16:rowId xmlns:a16="http://schemas.microsoft.com/office/drawing/2014/main" val="3802040186"/>
                  </a:ext>
                </a:extLst>
              </a:tr>
              <a:tr h="370840">
                <a:tc>
                  <a:txBody>
                    <a:bodyPr/>
                    <a:lstStyle/>
                    <a:p>
                      <a:pPr algn="l"/>
                      <a:r>
                        <a:rPr lang="en-US" b="1" dirty="0" smtClean="0">
                          <a:solidFill>
                            <a:srgbClr val="040507"/>
                          </a:solidFill>
                          <a:latin typeface="Calibri" panose="020F0502020204030204" pitchFamily="34" charset="0"/>
                          <a:cs typeface="Calibri" panose="020F0502020204030204" pitchFamily="34" charset="0"/>
                        </a:rPr>
                        <a:t>Lung</a:t>
                      </a:r>
                      <a:r>
                        <a:rPr lang="en-US" b="1" baseline="0" dirty="0" smtClean="0">
                          <a:solidFill>
                            <a:srgbClr val="040507"/>
                          </a:solidFill>
                          <a:latin typeface="Calibri" panose="020F0502020204030204" pitchFamily="34" charset="0"/>
                          <a:cs typeface="Calibri" panose="020F0502020204030204" pitchFamily="34" charset="0"/>
                        </a:rPr>
                        <a:t> &amp; Bronchus</a:t>
                      </a:r>
                      <a:endParaRPr lang="en-US" b="1" dirty="0">
                        <a:solidFill>
                          <a:srgbClr val="040507"/>
                        </a:solidFill>
                        <a:latin typeface="Calibri" panose="020F0502020204030204" pitchFamily="34" charset="0"/>
                        <a:cs typeface="Calibri" panose="020F0502020204030204" pitchFamily="34" charset="0"/>
                      </a:endParaRPr>
                    </a:p>
                  </a:txBody>
                  <a:tcPr/>
                </a:tc>
                <a:tc>
                  <a:txBody>
                    <a:bodyPr/>
                    <a:lstStyle/>
                    <a:p>
                      <a:pPr algn="ctr" fontAlgn="t"/>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1,150,792</a:t>
                      </a:r>
                      <a:endParaRPr lang="en-US" b="0" i="0" dirty="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txBody>
                  <a:tcPr marL="53340" marR="53340" marT="53340" marB="53340"/>
                </a:tc>
                <a:tc>
                  <a:txBody>
                    <a:bodyPr/>
                    <a:lstStyle/>
                    <a:p>
                      <a:pPr algn="ctr" fontAlgn="t"/>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13.9</a:t>
                      </a:r>
                      <a:endParaRPr lang="en-US" b="0" i="0" dirty="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txBody>
                  <a:tcPr marL="53340" marR="53340" marT="53340" marB="53340"/>
                </a:tc>
                <a:tc>
                  <a:txBody>
                    <a:bodyPr/>
                    <a:lstStyle/>
                    <a:p>
                      <a:pPr algn="ctr" fontAlgn="t"/>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19.2</a:t>
                      </a:r>
                    </a:p>
                    <a:p>
                      <a:pPr algn="ctr" fontAlgn="t"/>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(19.1</a:t>
                      </a:r>
                      <a:r>
                        <a:rPr lang="en-US" b="0" i="0" baseline="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 19.3)</a:t>
                      </a:r>
                      <a:endParaRPr lang="en-US" b="0" i="0" dirty="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txBody>
                  <a:tcPr marL="53340" marR="53340" marT="53340" marB="5334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1,170,120</a:t>
                      </a:r>
                    </a:p>
                  </a:txBody>
                  <a:tcPr marL="53340" marR="53340" marT="53340" marB="53340"/>
                </a:tc>
                <a:tc>
                  <a:txBody>
                    <a:bodyPr/>
                    <a:lstStyle/>
                    <a:p>
                      <a:pPr algn="ctr" fontAlgn="t"/>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14.2</a:t>
                      </a:r>
                      <a:endParaRPr lang="en-US" b="0" i="0" dirty="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txBody>
                  <a:tcPr marL="53340" marR="53340" marT="53340" marB="53340"/>
                </a:tc>
                <a:tc>
                  <a:txBody>
                    <a:bodyPr/>
                    <a:lstStyle/>
                    <a:p>
                      <a:pPr algn="ctr" fontAlgn="t"/>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20.7</a:t>
                      </a:r>
                    </a:p>
                    <a:p>
                      <a:pPr algn="ctr" fontAlgn="t"/>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(20.6, 20.8)</a:t>
                      </a:r>
                      <a:endParaRPr lang="en-US" b="0" i="0" dirty="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txBody>
                  <a:tcPr marL="53340" marR="53340" marT="53340" marB="53340"/>
                </a:tc>
                <a:extLst>
                  <a:ext uri="{0D108BD9-81ED-4DB2-BD59-A6C34878D82A}">
                    <a16:rowId xmlns:a16="http://schemas.microsoft.com/office/drawing/2014/main" val="80774199"/>
                  </a:ext>
                </a:extLst>
              </a:tr>
              <a:tr h="370840">
                <a:tc>
                  <a:txBody>
                    <a:bodyPr/>
                    <a:lstStyle/>
                    <a:p>
                      <a:pPr algn="l"/>
                      <a:r>
                        <a:rPr lang="en-US" b="1" dirty="0" smtClean="0">
                          <a:solidFill>
                            <a:srgbClr val="040507"/>
                          </a:solidFill>
                          <a:latin typeface="Calibri" panose="020F0502020204030204" pitchFamily="34" charset="0"/>
                          <a:cs typeface="Calibri" panose="020F0502020204030204" pitchFamily="34" charset="0"/>
                        </a:rPr>
                        <a:t>Colon &amp; Rectum</a:t>
                      </a:r>
                      <a:endParaRPr lang="en-US" b="1" dirty="0">
                        <a:solidFill>
                          <a:srgbClr val="040507"/>
                        </a:solidFill>
                        <a:latin typeface="Calibri" panose="020F0502020204030204" pitchFamily="34" charset="0"/>
                        <a:cs typeface="Calibri" panose="020F0502020204030204" pitchFamily="34" charset="0"/>
                      </a:endParaRPr>
                    </a:p>
                  </a:txBody>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792,005</a:t>
                      </a:r>
                    </a:p>
                  </a:txBody>
                  <a:tcPr marL="53340" marR="53340" marT="53340" marB="53340"/>
                </a:tc>
                <a:tc>
                  <a:txBody>
                    <a:bodyPr/>
                    <a:lstStyle/>
                    <a:p>
                      <a:pPr algn="ctr" fontAlgn="t"/>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9.6</a:t>
                      </a:r>
                      <a:endParaRPr lang="en-US" b="0" i="0" dirty="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txBody>
                  <a:tcPr marL="53340" marR="53340" marT="53340" marB="53340"/>
                </a:tc>
                <a:tc>
                  <a:txBody>
                    <a:bodyPr/>
                    <a:lstStyle/>
                    <a:p>
                      <a:pPr algn="ctr" fontAlgn="t"/>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64.2</a:t>
                      </a:r>
                    </a:p>
                    <a:p>
                      <a:pPr algn="ctr" fontAlgn="t"/>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(64.1,</a:t>
                      </a:r>
                      <a:r>
                        <a:rPr lang="en-US" b="0" i="0" baseline="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 64.4)</a:t>
                      </a:r>
                      <a:endPar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txBody>
                  <a:tcPr marL="53340" marR="53340" marT="53340" marB="53340"/>
                </a:tc>
                <a:tc>
                  <a:txBody>
                    <a:bodyPr/>
                    <a:lstStyle/>
                    <a:p>
                      <a:pPr algn="ctr" fontAlgn="t"/>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777,601</a:t>
                      </a:r>
                      <a:endParaRPr lang="en-US" b="0" i="0" dirty="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txBody>
                  <a:tcPr marL="53340" marR="53340" marT="53340" marB="53340"/>
                </a:tc>
                <a:tc>
                  <a:txBody>
                    <a:bodyPr/>
                    <a:lstStyle/>
                    <a:p>
                      <a:pPr algn="ctr" fontAlgn="t"/>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9.4</a:t>
                      </a:r>
                      <a:endParaRPr lang="en-US" b="0" i="0" dirty="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txBody>
                  <a:tcPr marL="53340" marR="53340" marT="53340" marB="5334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63.9</a:t>
                      </a:r>
                    </a:p>
                    <a:p>
                      <a:pPr algn="ctr" fontAlgn="t"/>
                      <a:r>
                        <a:rPr lang="en-US" b="0" i="0" dirty="0" smtClean="0">
                          <a:solidFill>
                            <a:srgbClr val="040507"/>
                          </a:solidFill>
                          <a:effectLst/>
                          <a:latin typeface="Calibri" panose="020F0502020204030204" pitchFamily="34" charset="0"/>
                          <a:ea typeface="MS PGothic" panose="020B0600070205080204" pitchFamily="34" charset="-128"/>
                          <a:cs typeface="Calibri" panose="020F0502020204030204" pitchFamily="34" charset="0"/>
                        </a:rPr>
                        <a:t>(63.7, 64.1)</a:t>
                      </a:r>
                      <a:endParaRPr lang="en-US" b="0" i="0" dirty="0">
                        <a:solidFill>
                          <a:srgbClr val="040507"/>
                        </a:solidFill>
                        <a:effectLst/>
                        <a:latin typeface="Calibri" panose="020F0502020204030204" pitchFamily="34" charset="0"/>
                        <a:ea typeface="MS PGothic" panose="020B0600070205080204" pitchFamily="34" charset="-128"/>
                        <a:cs typeface="Calibri" panose="020F0502020204030204" pitchFamily="34" charset="0"/>
                      </a:endParaRPr>
                    </a:p>
                  </a:txBody>
                  <a:tcPr marL="53340" marR="53340" marT="53340" marB="53340"/>
                </a:tc>
                <a:extLst>
                  <a:ext uri="{0D108BD9-81ED-4DB2-BD59-A6C34878D82A}">
                    <a16:rowId xmlns:a16="http://schemas.microsoft.com/office/drawing/2014/main" val="2229881231"/>
                  </a:ext>
                </a:extLst>
              </a:tr>
            </a:tbl>
          </a:graphicData>
        </a:graphic>
      </p:graphicFrame>
    </p:spTree>
    <p:extLst>
      <p:ext uri="{BB962C8B-B14F-4D97-AF65-F5344CB8AC3E}">
        <p14:creationId xmlns:p14="http://schemas.microsoft.com/office/powerpoint/2010/main" val="453066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4583" y="156154"/>
            <a:ext cx="6294833" cy="4721124"/>
          </a:xfrm>
          <a:prstGeom prst="rect">
            <a:avLst/>
          </a:prstGeom>
        </p:spPr>
      </p:pic>
    </p:spTree>
    <p:extLst>
      <p:ext uri="{BB962C8B-B14F-4D97-AF65-F5344CB8AC3E}">
        <p14:creationId xmlns:p14="http://schemas.microsoft.com/office/powerpoint/2010/main" val="41866344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4583" y="190019"/>
            <a:ext cx="6294833" cy="4721125"/>
          </a:xfrm>
          <a:prstGeom prst="rect">
            <a:avLst/>
          </a:prstGeom>
        </p:spPr>
      </p:pic>
    </p:spTree>
    <p:extLst>
      <p:ext uri="{BB962C8B-B14F-4D97-AF65-F5344CB8AC3E}">
        <p14:creationId xmlns:p14="http://schemas.microsoft.com/office/powerpoint/2010/main" val="1957345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620" t="35290" r="28733" b="492"/>
          <a:stretch/>
        </p:blipFill>
        <p:spPr>
          <a:xfrm>
            <a:off x="0" y="0"/>
            <a:ext cx="9151883" cy="5143500"/>
          </a:xfrm>
          <a:prstGeom prst="rect">
            <a:avLst/>
          </a:prstGeom>
          <a:noFill/>
          <a:ln>
            <a:noFill/>
          </a:ln>
        </p:spPr>
      </p:pic>
      <p:sp>
        <p:nvSpPr>
          <p:cNvPr id="5" name="Title 1"/>
          <p:cNvSpPr txBox="1">
            <a:spLocks/>
          </p:cNvSpPr>
          <p:nvPr/>
        </p:nvSpPr>
        <p:spPr>
          <a:xfrm>
            <a:off x="1486960" y="1320164"/>
            <a:ext cx="2831566" cy="631581"/>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5DAB"/>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algn="ctr"/>
            <a:r>
              <a:rPr lang="en-US" sz="3800" dirty="0">
                <a:solidFill>
                  <a:schemeClr val="bg2"/>
                </a:solidFill>
              </a:rPr>
              <a:t>Conclusions</a:t>
            </a:r>
          </a:p>
        </p:txBody>
      </p:sp>
      <p:sp>
        <p:nvSpPr>
          <p:cNvPr id="7" name="TextBox 6"/>
          <p:cNvSpPr txBox="1"/>
          <p:nvPr/>
        </p:nvSpPr>
        <p:spPr>
          <a:xfrm>
            <a:off x="7879743" y="4681835"/>
            <a:ext cx="962107" cy="461665"/>
          </a:xfrm>
          <a:prstGeom prst="rect">
            <a:avLst/>
          </a:prstGeom>
          <a:noFill/>
        </p:spPr>
        <p:txBody>
          <a:bodyPr wrap="square" rtlCol="0">
            <a:spAutoFit/>
          </a:bodyPr>
          <a:lstStyle/>
          <a:p>
            <a:pPr algn="r"/>
            <a:r>
              <a:rPr lang="en-US" sz="1200" b="1" dirty="0" smtClean="0">
                <a:solidFill>
                  <a:schemeClr val="bg2"/>
                </a:solidFill>
                <a:latin typeface="Calibri" panose="020F0502020204030204" pitchFamily="34" charset="0"/>
              </a:rPr>
              <a:t>CONCORD-2 Monograph</a:t>
            </a:r>
            <a:endParaRPr lang="en-US" sz="1200" b="1" dirty="0">
              <a:solidFill>
                <a:schemeClr val="bg2"/>
              </a:solidFill>
              <a:latin typeface="Calibri" panose="020F0502020204030204" pitchFamily="34" charset="0"/>
            </a:endParaRPr>
          </a:p>
        </p:txBody>
      </p:sp>
    </p:spTree>
    <p:extLst>
      <p:ext uri="{BB962C8B-B14F-4D97-AF65-F5344CB8AC3E}">
        <p14:creationId xmlns:p14="http://schemas.microsoft.com/office/powerpoint/2010/main" val="27865004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Conclusions</a:t>
            </a:r>
            <a:endParaRPr lang="en-US" dirty="0"/>
          </a:p>
        </p:txBody>
      </p:sp>
      <p:sp>
        <p:nvSpPr>
          <p:cNvPr id="3" name="Text Placeholder 2"/>
          <p:cNvSpPr>
            <a:spLocks noGrp="1"/>
          </p:cNvSpPr>
          <p:nvPr>
            <p:ph type="body" sz="quarter" idx="10"/>
          </p:nvPr>
        </p:nvSpPr>
        <p:spPr/>
        <p:txBody>
          <a:bodyPr/>
          <a:lstStyle/>
          <a:p>
            <a:r>
              <a:rPr lang="en-US" sz="2400" b="1" dirty="0"/>
              <a:t>Using the North American CSI</a:t>
            </a:r>
          </a:p>
          <a:p>
            <a:pPr lvl="1"/>
            <a:r>
              <a:rPr lang="en-US" sz="2400" b="1" dirty="0"/>
              <a:t>Population-based 5-year survival improved during 2005–2014</a:t>
            </a:r>
          </a:p>
          <a:p>
            <a:pPr lvl="1"/>
            <a:r>
              <a:rPr lang="en-US" sz="2400" b="1" dirty="0"/>
              <a:t>Racial survival disparities decreased, but large disparity </a:t>
            </a:r>
            <a:r>
              <a:rPr lang="en-US" sz="2400" b="1" dirty="0" smtClean="0"/>
              <a:t>persisted</a:t>
            </a:r>
          </a:p>
          <a:p>
            <a:pPr lvl="1"/>
            <a:r>
              <a:rPr lang="en-US" sz="2400" b="1" dirty="0" smtClean="0"/>
              <a:t>Differences in survival improvements by registry jurisdiction</a:t>
            </a:r>
            <a:endParaRPr lang="en-US" sz="2400" b="1" dirty="0"/>
          </a:p>
          <a:p>
            <a:r>
              <a:rPr lang="en-US" sz="2400" b="1" dirty="0"/>
              <a:t>Further evaluation of survival by jurisdiction is needed</a:t>
            </a:r>
          </a:p>
          <a:p>
            <a:pPr lvl="1"/>
            <a:endParaRPr lang="en-US" sz="2400" b="1" dirty="0"/>
          </a:p>
        </p:txBody>
      </p:sp>
    </p:spTree>
    <p:extLst>
      <p:ext uri="{BB962C8B-B14F-4D97-AF65-F5344CB8AC3E}">
        <p14:creationId xmlns:p14="http://schemas.microsoft.com/office/powerpoint/2010/main" val="3077924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0267"/>
            <a:ext cx="8229600" cy="1328208"/>
          </a:xfrm>
        </p:spPr>
        <p:txBody>
          <a:bodyPr/>
          <a:lstStyle/>
          <a:p>
            <a:pPr algn="r"/>
            <a:r>
              <a:rPr lang="en-US" sz="3200" dirty="0" smtClean="0"/>
              <a:t>Public </a:t>
            </a:r>
            <a:r>
              <a:rPr lang="en-US" sz="3200" dirty="0"/>
              <a:t>health </a:t>
            </a:r>
            <a:r>
              <a:rPr lang="en-US" sz="3200" dirty="0" smtClean="0"/>
              <a:t>agencies might consider integrating the </a:t>
            </a:r>
            <a:r>
              <a:rPr lang="en-US" sz="3200" dirty="0"/>
              <a:t>North American CSI </a:t>
            </a:r>
            <a:r>
              <a:rPr lang="en-US" sz="3200" dirty="0" smtClean="0"/>
              <a:t>in evaluation of </a:t>
            </a:r>
            <a:r>
              <a:rPr lang="en-US" sz="3200" dirty="0"/>
              <a:t>Healthy People </a:t>
            </a:r>
            <a:r>
              <a:rPr lang="en-US" sz="3200" dirty="0" smtClean="0"/>
              <a:t>2030</a:t>
            </a:r>
            <a:endParaRPr lang="en-US" sz="3200" dirty="0"/>
          </a:p>
        </p:txBody>
      </p:sp>
    </p:spTree>
    <p:extLst>
      <p:ext uri="{BB962C8B-B14F-4D97-AF65-F5344CB8AC3E}">
        <p14:creationId xmlns:p14="http://schemas.microsoft.com/office/powerpoint/2010/main" val="2513011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196515" y="181916"/>
            <a:ext cx="8229600" cy="857250"/>
          </a:xfrm>
          <a:prstGeom prst="rect">
            <a:avLst/>
          </a:prstGeom>
        </p:spPr>
        <p:txBody>
          <a:bodyPr anchor="b"/>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algn="l"/>
            <a:r>
              <a:rPr lang="en-US" sz="2800" b="1" dirty="0">
                <a:solidFill>
                  <a:srgbClr val="005DAB"/>
                </a:solidFill>
                <a:latin typeface="Calibri" panose="020F0502020204030204" pitchFamily="34" charset="0"/>
                <a:cs typeface="Calibri" panose="020F0502020204030204" pitchFamily="34" charset="0"/>
              </a:rPr>
              <a:t>Acknowledgements</a:t>
            </a:r>
          </a:p>
        </p:txBody>
      </p:sp>
      <p:sp>
        <p:nvSpPr>
          <p:cNvPr id="6" name="Text Placeholder 2"/>
          <p:cNvSpPr txBox="1">
            <a:spLocks/>
          </p:cNvSpPr>
          <p:nvPr/>
        </p:nvSpPr>
        <p:spPr>
          <a:xfrm>
            <a:off x="196515" y="1158875"/>
            <a:ext cx="8750969" cy="2971967"/>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005DAB"/>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00213D"/>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00213D"/>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00213D"/>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00213D"/>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1" dirty="0"/>
              <a:t>Christopher J. Johnson</a:t>
            </a:r>
            <a:r>
              <a:rPr lang="en-US" sz="2000" dirty="0"/>
              <a:t>, MPH – Epidemiologist, Cancer Data Registry of Idaho</a:t>
            </a:r>
          </a:p>
          <a:p>
            <a:pPr marL="0" indent="0">
              <a:buNone/>
            </a:pPr>
            <a:endParaRPr lang="en-US" sz="500" dirty="0"/>
          </a:p>
          <a:p>
            <a:pPr marL="0" indent="0">
              <a:buNone/>
            </a:pPr>
            <a:r>
              <a:rPr lang="en-US" sz="2000" b="1" dirty="0"/>
              <a:t>Hannah K. Weir</a:t>
            </a:r>
            <a:r>
              <a:rPr lang="en-US" sz="2000" dirty="0"/>
              <a:t>, PhD, MSc – Senior Epidemiologist, Epidemiology and Applied Research Branch, Division of Cancer Prevention and Control, National Center for Chronic Disease Prevention and Health Promotion, CDC</a:t>
            </a:r>
          </a:p>
          <a:p>
            <a:pPr marL="0" indent="0">
              <a:buNone/>
            </a:pPr>
            <a:endParaRPr lang="en-US" sz="500" dirty="0"/>
          </a:p>
          <a:p>
            <a:pPr marL="0" indent="0">
              <a:buNone/>
            </a:pPr>
            <a:r>
              <a:rPr lang="en-US" sz="2000" dirty="0"/>
              <a:t>North America </a:t>
            </a:r>
            <a:r>
              <a:rPr lang="en-US" sz="2000" b="1" dirty="0"/>
              <a:t>registry staff </a:t>
            </a:r>
            <a:r>
              <a:rPr lang="en-US" sz="2000" dirty="0"/>
              <a:t>at contributing registries</a:t>
            </a:r>
          </a:p>
          <a:p>
            <a:pPr marL="0" indent="0">
              <a:buNone/>
            </a:pPr>
            <a:endParaRPr lang="en-US" sz="1300" dirty="0" smtClean="0">
              <a:solidFill>
                <a:srgbClr val="00213D"/>
              </a:solidFill>
            </a:endParaRPr>
          </a:p>
          <a:p>
            <a:pPr marL="0" indent="0" algn="r">
              <a:buNone/>
            </a:pPr>
            <a:endParaRPr lang="en-US" sz="1100" dirty="0" smtClean="0">
              <a:solidFill>
                <a:srgbClr val="00213D"/>
              </a:solidFill>
            </a:endParaRPr>
          </a:p>
          <a:p>
            <a:pPr marL="0" indent="0" algn="r">
              <a:buNone/>
            </a:pPr>
            <a:endParaRPr lang="en-US" sz="1100" dirty="0">
              <a:solidFill>
                <a:srgbClr val="00213D"/>
              </a:solidFill>
            </a:endParaRPr>
          </a:p>
          <a:p>
            <a:pPr marL="0" indent="0" algn="r">
              <a:buNone/>
            </a:pPr>
            <a:r>
              <a:rPr lang="en-US" sz="1100" dirty="0" smtClean="0">
                <a:solidFill>
                  <a:srgbClr val="00213D"/>
                </a:solidFill>
              </a:rPr>
              <a:t>This </a:t>
            </a:r>
            <a:r>
              <a:rPr lang="en-US" sz="1100" dirty="0">
                <a:solidFill>
                  <a:srgbClr val="00213D"/>
                </a:solidFill>
              </a:rPr>
              <a:t>project was supported with Federal funds from the </a:t>
            </a:r>
            <a:r>
              <a:rPr lang="en-US" sz="1100" b="1" dirty="0">
                <a:solidFill>
                  <a:srgbClr val="00213D"/>
                </a:solidFill>
              </a:rPr>
              <a:t>National Cancer Institute, National Institutes of Health, Department of Health and Human Services</a:t>
            </a:r>
            <a:r>
              <a:rPr lang="en-US" sz="1100" dirty="0">
                <a:solidFill>
                  <a:srgbClr val="00213D"/>
                </a:solidFill>
              </a:rPr>
              <a:t>, under Contract No. HHSN261201800006I and the </a:t>
            </a:r>
            <a:r>
              <a:rPr lang="en-US" sz="1100" b="1" dirty="0">
                <a:solidFill>
                  <a:srgbClr val="00213D"/>
                </a:solidFill>
              </a:rPr>
              <a:t>Centers for Disease Control and Prevention, Department of Health and Human Services</a:t>
            </a:r>
            <a:r>
              <a:rPr lang="en-US" sz="1100" dirty="0">
                <a:solidFill>
                  <a:srgbClr val="00213D"/>
                </a:solidFill>
              </a:rPr>
              <a:t>, under Cooperative Agreement NU58DP006270 to the Cancer Data Registry of Idaho, Idaho Hospital Association.</a:t>
            </a:r>
          </a:p>
        </p:txBody>
      </p:sp>
    </p:spTree>
    <p:extLst>
      <p:ext uri="{BB962C8B-B14F-4D97-AF65-F5344CB8AC3E}">
        <p14:creationId xmlns:p14="http://schemas.microsoft.com/office/powerpoint/2010/main" val="32788728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Material</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72299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Net survival estimators</a:t>
            </a:r>
            <a:endParaRPr lang="en-US" dirty="0"/>
          </a:p>
        </p:txBody>
      </p:sp>
      <p:sp>
        <p:nvSpPr>
          <p:cNvPr id="5" name="Text Placeholder 4"/>
          <p:cNvSpPr>
            <a:spLocks noGrp="1"/>
          </p:cNvSpPr>
          <p:nvPr>
            <p:ph type="body" sz="quarter" idx="10"/>
          </p:nvPr>
        </p:nvSpPr>
        <p:spPr/>
        <p:txBody>
          <a:bodyPr/>
          <a:lstStyle/>
          <a:p>
            <a:r>
              <a:rPr lang="en-US" dirty="0" smtClean="0"/>
              <a:t>2013 paper by Roche </a:t>
            </a:r>
            <a:r>
              <a:rPr lang="en-US" i="1" dirty="0" smtClean="0"/>
              <a:t>et al</a:t>
            </a:r>
            <a:r>
              <a:rPr lang="en-US" dirty="0" smtClean="0"/>
              <a:t>. : </a:t>
            </a:r>
            <a:r>
              <a:rPr lang="en-US" dirty="0" smtClean="0">
                <a:hlinkClick r:id="rId2"/>
              </a:rPr>
              <a:t>https</a:t>
            </a:r>
            <a:r>
              <a:rPr lang="en-US" dirty="0">
                <a:hlinkClick r:id="rId2"/>
              </a:rPr>
              <a:t>://</a:t>
            </a:r>
            <a:r>
              <a:rPr lang="en-US" dirty="0" smtClean="0">
                <a:hlinkClick r:id="rId2"/>
              </a:rPr>
              <a:t>www.ncbi.nlm.nih.gov/pubmed/22961565</a:t>
            </a:r>
            <a:endParaRPr lang="en-US" dirty="0" smtClean="0"/>
          </a:p>
          <a:p>
            <a:r>
              <a:rPr lang="en-US" dirty="0" smtClean="0"/>
              <a:t>5-year estimates showed that errors/difference between </a:t>
            </a:r>
            <a:r>
              <a:rPr lang="en-US" dirty="0" err="1" smtClean="0"/>
              <a:t>Pohar</a:t>
            </a:r>
            <a:r>
              <a:rPr lang="en-US" dirty="0" smtClean="0"/>
              <a:t> </a:t>
            </a:r>
            <a:r>
              <a:rPr lang="en-US" dirty="0" err="1" smtClean="0"/>
              <a:t>Perme</a:t>
            </a:r>
            <a:r>
              <a:rPr lang="en-US" dirty="0" smtClean="0"/>
              <a:t> at other traditional net survival methods were </a:t>
            </a:r>
            <a:r>
              <a:rPr lang="en-US" dirty="0"/>
              <a:t>generally small. </a:t>
            </a:r>
            <a:endParaRPr lang="en-US" dirty="0" smtClean="0"/>
          </a:p>
          <a:p>
            <a:r>
              <a:rPr lang="en-US" dirty="0" smtClean="0"/>
              <a:t>However, in </a:t>
            </a:r>
            <a:r>
              <a:rPr lang="en-US" dirty="0"/>
              <a:t>good-prognosis cancers, the errors in </a:t>
            </a:r>
            <a:r>
              <a:rPr lang="en-US" dirty="0" smtClean="0"/>
              <a:t>non-standardized </a:t>
            </a:r>
            <a:r>
              <a:rPr lang="en-US" dirty="0"/>
              <a:t>estimates of all classical methods were great and sometimes very important. </a:t>
            </a:r>
            <a:endParaRPr lang="en-US" dirty="0" smtClean="0"/>
          </a:p>
          <a:p>
            <a:endParaRPr lang="en-US" dirty="0"/>
          </a:p>
          <a:p>
            <a:r>
              <a:rPr lang="en-US" dirty="0" smtClean="0"/>
              <a:t>This was not the case for 10 and 15 year estimated.</a:t>
            </a:r>
          </a:p>
        </p:txBody>
      </p:sp>
    </p:spTree>
    <p:extLst>
      <p:ext uri="{BB962C8B-B14F-4D97-AF65-F5344CB8AC3E}">
        <p14:creationId xmlns:p14="http://schemas.microsoft.com/office/powerpoint/2010/main" val="193850327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57200" y="326003"/>
            <a:ext cx="8229600" cy="4174560"/>
          </a:xfrm>
        </p:spPr>
        <p:txBody>
          <a:bodyPr/>
          <a:lstStyle/>
          <a:p>
            <a:pPr marL="0" indent="0" algn="ctr">
              <a:buNone/>
            </a:pPr>
            <a:r>
              <a:rPr lang="en-US" sz="2800" b="1" dirty="0"/>
              <a:t>R</a:t>
            </a:r>
            <a:r>
              <a:rPr lang="en-US" sz="2800" b="1" dirty="0" smtClean="0"/>
              <a:t>isk factors for cancer and primary </a:t>
            </a:r>
            <a:r>
              <a:rPr lang="en-US" sz="2800" b="1" dirty="0"/>
              <a:t>cancer site </a:t>
            </a:r>
            <a:r>
              <a:rPr lang="en-US" sz="2800" b="1" dirty="0" smtClean="0"/>
              <a:t>distribution differ by geography </a:t>
            </a:r>
            <a:r>
              <a:rPr lang="en-US" sz="2800" b="1" dirty="0"/>
              <a:t>and over time</a:t>
            </a:r>
          </a:p>
          <a:p>
            <a:pPr lvl="1"/>
            <a:endParaRPr lang="en-US" sz="2800" b="1" dirty="0"/>
          </a:p>
          <a:p>
            <a:pPr lvl="1"/>
            <a:endParaRPr lang="en-US" sz="2800" b="1" dirty="0"/>
          </a:p>
          <a:p>
            <a:pPr marL="0" indent="0" algn="ctr">
              <a:buNone/>
            </a:pPr>
            <a:r>
              <a:rPr lang="en-US" sz="2800" b="1" dirty="0">
                <a:solidFill>
                  <a:schemeClr val="bg2"/>
                </a:solidFill>
              </a:rPr>
              <a:t>Differentially impacts survival estimates</a:t>
            </a:r>
          </a:p>
          <a:p>
            <a:pPr marL="0" indent="0" algn="ctr">
              <a:buNone/>
            </a:pPr>
            <a:endParaRPr lang="en-US" sz="2800" b="1" dirty="0">
              <a:solidFill>
                <a:schemeClr val="bg2"/>
              </a:solidFill>
            </a:endParaRPr>
          </a:p>
          <a:p>
            <a:pPr marL="0" indent="0" algn="ctr">
              <a:buNone/>
            </a:pPr>
            <a:endParaRPr lang="en-US" sz="2800" b="1" dirty="0">
              <a:solidFill>
                <a:schemeClr val="bg2"/>
              </a:solidFill>
            </a:endParaRPr>
          </a:p>
          <a:p>
            <a:pPr marL="0" indent="0" algn="ctr">
              <a:buNone/>
            </a:pPr>
            <a:r>
              <a:rPr lang="en-US" sz="2800" b="1" dirty="0">
                <a:solidFill>
                  <a:schemeClr val="bg2"/>
                </a:solidFill>
              </a:rPr>
              <a:t>Reduces comparability in all-site cancer survival estimates for jurisdictions and over time</a:t>
            </a:r>
          </a:p>
        </p:txBody>
      </p:sp>
    </p:spTree>
    <p:extLst>
      <p:ext uri="{BB962C8B-B14F-4D97-AF65-F5344CB8AC3E}">
        <p14:creationId xmlns:p14="http://schemas.microsoft.com/office/powerpoint/2010/main" val="637175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4207732407"/>
              </p:ext>
            </p:extLst>
          </p:nvPr>
        </p:nvGraphicFramePr>
        <p:xfrm>
          <a:off x="1453335" y="451509"/>
          <a:ext cx="6423595" cy="4456579"/>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354881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to the CSI</a:t>
            </a:r>
          </a:p>
        </p:txBody>
      </p:sp>
      <p:sp>
        <p:nvSpPr>
          <p:cNvPr id="3" name="Text Placeholder 2"/>
          <p:cNvSpPr>
            <a:spLocks noGrp="1"/>
          </p:cNvSpPr>
          <p:nvPr>
            <p:ph type="body" sz="quarter" idx="10"/>
          </p:nvPr>
        </p:nvSpPr>
        <p:spPr/>
        <p:txBody>
          <a:bodyPr/>
          <a:lstStyle/>
          <a:p>
            <a:r>
              <a:rPr lang="en-US" sz="2400" b="1" dirty="0"/>
              <a:t>Improved survival comparability over time and among populations</a:t>
            </a:r>
          </a:p>
          <a:p>
            <a:endParaRPr lang="en-US" sz="2400" b="1" dirty="0"/>
          </a:p>
          <a:p>
            <a:r>
              <a:rPr lang="en-US" sz="2400" b="1" dirty="0"/>
              <a:t>Impact of high incidence cancers better represented</a:t>
            </a:r>
          </a:p>
          <a:p>
            <a:endParaRPr lang="en-US" sz="2400" b="1" dirty="0"/>
          </a:p>
          <a:p>
            <a:r>
              <a:rPr lang="en-US" sz="2400" b="1" dirty="0"/>
              <a:t>More data! 42 registries are largest and most representative data set available for evaluating cancer survival</a:t>
            </a:r>
          </a:p>
        </p:txBody>
      </p:sp>
    </p:spTree>
    <p:extLst>
      <p:ext uri="{BB962C8B-B14F-4D97-AF65-F5344CB8AC3E}">
        <p14:creationId xmlns:p14="http://schemas.microsoft.com/office/powerpoint/2010/main" val="977029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8E9D88-AF24-4274-84F8-B710774B0D13}"/>
              </a:ext>
            </a:extLst>
          </p:cNvPr>
          <p:cNvPicPr>
            <a:picLocks noChangeAspect="1"/>
          </p:cNvPicPr>
          <p:nvPr/>
        </p:nvPicPr>
        <p:blipFill>
          <a:blip r:embed="rId3"/>
          <a:stretch>
            <a:fillRect/>
          </a:stretch>
        </p:blipFill>
        <p:spPr>
          <a:xfrm>
            <a:off x="5788549" y="1164308"/>
            <a:ext cx="3224071" cy="1461966"/>
          </a:xfrm>
          <a:prstGeom prst="rect">
            <a:avLst/>
          </a:prstGeom>
        </p:spPr>
      </p:pic>
      <p:sp>
        <p:nvSpPr>
          <p:cNvPr id="2" name="Title 1">
            <a:extLst>
              <a:ext uri="{FF2B5EF4-FFF2-40B4-BE49-F238E27FC236}">
                <a16:creationId xmlns:a16="http://schemas.microsoft.com/office/drawing/2014/main" id="{48F94BC1-53CA-4629-8376-9CC2905B2ACA}"/>
              </a:ext>
            </a:extLst>
          </p:cNvPr>
          <p:cNvSpPr>
            <a:spLocks noGrp="1"/>
          </p:cNvSpPr>
          <p:nvPr>
            <p:ph type="title"/>
          </p:nvPr>
        </p:nvSpPr>
        <p:spPr/>
        <p:txBody>
          <a:bodyPr/>
          <a:lstStyle/>
          <a:p>
            <a:r>
              <a:rPr lang="en-US" dirty="0"/>
              <a:t>Relative Survival Ratio</a:t>
            </a:r>
          </a:p>
        </p:txBody>
      </p:sp>
      <p:sp>
        <p:nvSpPr>
          <p:cNvPr id="3" name="Text Placeholder 2">
            <a:extLst>
              <a:ext uri="{FF2B5EF4-FFF2-40B4-BE49-F238E27FC236}">
                <a16:creationId xmlns:a16="http://schemas.microsoft.com/office/drawing/2014/main" id="{5C6E3CC3-D0A3-4B90-A581-DCD24FECA561}"/>
              </a:ext>
            </a:extLst>
          </p:cNvPr>
          <p:cNvSpPr>
            <a:spLocks noGrp="1"/>
          </p:cNvSpPr>
          <p:nvPr>
            <p:ph type="body" sz="quarter" idx="10"/>
          </p:nvPr>
        </p:nvSpPr>
        <p:spPr>
          <a:xfrm>
            <a:off x="457201" y="1099142"/>
            <a:ext cx="5482424" cy="3054265"/>
          </a:xfrm>
        </p:spPr>
        <p:txBody>
          <a:bodyPr/>
          <a:lstStyle/>
          <a:p>
            <a:pPr marL="231775" indent="-231775"/>
            <a:r>
              <a:rPr lang="en-US" dirty="0"/>
              <a:t>Measure of </a:t>
            </a:r>
            <a:r>
              <a:rPr lang="en-US" b="1" u="sng" dirty="0"/>
              <a:t>net survival</a:t>
            </a:r>
            <a:r>
              <a:rPr lang="en-US" dirty="0"/>
              <a:t>: cancer survival in the absence of competing risk</a:t>
            </a:r>
          </a:p>
          <a:p>
            <a:pPr marL="231775" indent="-231775"/>
            <a:r>
              <a:rPr lang="en-US" dirty="0"/>
              <a:t>“Theoretical world” measure, à la age-adjusted rates</a:t>
            </a:r>
          </a:p>
        </p:txBody>
      </p:sp>
      <p:sp>
        <p:nvSpPr>
          <p:cNvPr id="5" name="Text Placeholder 2">
            <a:extLst>
              <a:ext uri="{FF2B5EF4-FFF2-40B4-BE49-F238E27FC236}">
                <a16:creationId xmlns:a16="http://schemas.microsoft.com/office/drawing/2014/main" id="{5C6E3CC3-D0A3-4B90-A581-DCD24FECA561}"/>
              </a:ext>
            </a:extLst>
          </p:cNvPr>
          <p:cNvSpPr txBox="1">
            <a:spLocks/>
          </p:cNvSpPr>
          <p:nvPr/>
        </p:nvSpPr>
        <p:spPr bwMode="auto">
          <a:xfrm>
            <a:off x="457200" y="2900475"/>
            <a:ext cx="8229600" cy="1354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88B7"/>
              </a:buClr>
              <a:buFont typeface="Wingdings" panose="05000000000000000000" pitchFamily="2" charset="2"/>
              <a:buChar char="§"/>
              <a:defRPr sz="2000" kern="1200">
                <a:solidFill>
                  <a:srgbClr val="00213D"/>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3D6C2A"/>
              </a:buClr>
              <a:buFont typeface="Arial" panose="020B0604020202020204" pitchFamily="34" charset="0"/>
              <a:buChar char="–"/>
              <a:defRPr sz="2000" kern="1200">
                <a:solidFill>
                  <a:srgbClr val="00213D"/>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7A003C"/>
              </a:buClr>
              <a:buFont typeface="Arial" panose="020B0604020202020204" pitchFamily="34" charset="0"/>
              <a:buChar char="•"/>
              <a:defRPr sz="2000" kern="1200">
                <a:solidFill>
                  <a:srgbClr val="00213D"/>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u="sng" dirty="0"/>
              <a:t>Proportion of </a:t>
            </a:r>
            <a:r>
              <a:rPr lang="en-US" b="1" i="1" u="sng" dirty="0"/>
              <a:t>observed</a:t>
            </a:r>
            <a:r>
              <a:rPr lang="en-US" u="sng" dirty="0"/>
              <a:t> survivors in a cohort of cancer patients</a:t>
            </a:r>
            <a:r>
              <a:rPr lang="en-US" dirty="0"/>
              <a:t/>
            </a:r>
            <a:br>
              <a:rPr lang="en-US" dirty="0"/>
            </a:br>
            <a:r>
              <a:rPr lang="en-US" dirty="0"/>
              <a:t>Proportion of </a:t>
            </a:r>
            <a:r>
              <a:rPr lang="en-US" b="1" i="1" dirty="0"/>
              <a:t>expected</a:t>
            </a:r>
            <a:r>
              <a:rPr lang="en-US" dirty="0"/>
              <a:t> survivors</a:t>
            </a:r>
            <a:r>
              <a:rPr lang="en-US" baseline="30000" dirty="0"/>
              <a:t>*</a:t>
            </a:r>
            <a:r>
              <a:rPr lang="en-US" dirty="0"/>
              <a:t> in a comparable set of</a:t>
            </a:r>
            <a:br>
              <a:rPr lang="en-US" dirty="0"/>
            </a:br>
            <a:r>
              <a:rPr lang="en-US" dirty="0"/>
              <a:t>cancer-free individuals</a:t>
            </a:r>
          </a:p>
          <a:p>
            <a:pPr marL="0" indent="0" algn="ctr">
              <a:buNone/>
            </a:pPr>
            <a:endParaRPr lang="en-US" b="1" i="1" dirty="0"/>
          </a:p>
          <a:p>
            <a:pPr marL="0" indent="0">
              <a:buNone/>
            </a:pPr>
            <a:r>
              <a:rPr lang="en-US" baseline="30000" dirty="0"/>
              <a:t>*</a:t>
            </a:r>
            <a:r>
              <a:rPr lang="en-US" b="1" i="1" dirty="0"/>
              <a:t>Expected</a:t>
            </a:r>
            <a:r>
              <a:rPr lang="en-US" dirty="0"/>
              <a:t> survival calculated using general population life tables matched to cases by age, sex, race, year, SES…</a:t>
            </a:r>
          </a:p>
        </p:txBody>
      </p:sp>
    </p:spTree>
    <p:extLst>
      <p:ext uri="{BB962C8B-B14F-4D97-AF65-F5344CB8AC3E}">
        <p14:creationId xmlns:p14="http://schemas.microsoft.com/office/powerpoint/2010/main" val="3284897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3412" y="1335532"/>
            <a:ext cx="2047795" cy="1991654"/>
          </a:xfrm>
        </p:spPr>
        <p:txBody>
          <a:bodyPr/>
          <a:lstStyle/>
          <a:p>
            <a:r>
              <a:rPr lang="en-US" dirty="0"/>
              <a:t>Women Experienced Better Survival than Men</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746" t="1704" r="1496" b="1870"/>
          <a:stretch/>
        </p:blipFill>
        <p:spPr>
          <a:xfrm>
            <a:off x="2472267" y="59268"/>
            <a:ext cx="6570134" cy="4910666"/>
          </a:xfrm>
          <a:prstGeom prst="rect">
            <a:avLst/>
          </a:prstGeom>
        </p:spPr>
      </p:pic>
    </p:spTree>
    <p:extLst>
      <p:ext uri="{BB962C8B-B14F-4D97-AF65-F5344CB8AC3E}">
        <p14:creationId xmlns:p14="http://schemas.microsoft.com/office/powerpoint/2010/main" val="21121821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Women Had Larger Survival Gains Over Time</a:t>
            </a:r>
          </a:p>
        </p:txBody>
      </p:sp>
      <p:sp>
        <p:nvSpPr>
          <p:cNvPr id="2" name="Content Placeholder 1"/>
          <p:cNvSpPr>
            <a:spLocks noGrp="1"/>
          </p:cNvSpPr>
          <p:nvPr>
            <p:ph idx="1"/>
          </p:nvPr>
        </p:nvSpPr>
        <p:spPr>
          <a:xfrm>
            <a:off x="457200" y="1200151"/>
            <a:ext cx="4007209" cy="3143250"/>
          </a:xfrm>
        </p:spPr>
        <p:txBody>
          <a:bodyPr/>
          <a:lstStyle/>
          <a:p>
            <a:r>
              <a:rPr lang="en-US" sz="2600" b="1" dirty="0"/>
              <a:t>2005-2011 vs. 2008-2014</a:t>
            </a:r>
            <a:endParaRPr lang="en-US" sz="1200" b="1" dirty="0"/>
          </a:p>
          <a:p>
            <a:pPr lvl="1"/>
            <a:r>
              <a:rPr lang="en-US" sz="2600" b="1" dirty="0">
                <a:solidFill>
                  <a:srgbClr val="040507"/>
                </a:solidFill>
              </a:rPr>
              <a:t>CSI increased</a:t>
            </a:r>
          </a:p>
          <a:p>
            <a:pPr lvl="2"/>
            <a:r>
              <a:rPr lang="en-US" sz="2400" b="1" dirty="0">
                <a:solidFill>
                  <a:srgbClr val="040507"/>
                </a:solidFill>
              </a:rPr>
              <a:t>Men 0.5%</a:t>
            </a:r>
          </a:p>
          <a:p>
            <a:pPr lvl="2"/>
            <a:r>
              <a:rPr lang="en-US" sz="2400" b="1" dirty="0">
                <a:solidFill>
                  <a:srgbClr val="040507"/>
                </a:solidFill>
              </a:rPr>
              <a:t>W</a:t>
            </a:r>
            <a:r>
              <a:rPr lang="en-US" sz="2600" b="1" dirty="0">
                <a:solidFill>
                  <a:srgbClr val="040507"/>
                </a:solidFill>
              </a:rPr>
              <a:t>omen 0.9%</a:t>
            </a:r>
          </a:p>
        </p:txBody>
      </p:sp>
      <p:sp>
        <p:nvSpPr>
          <p:cNvPr id="4" name="Content Placeholder 3"/>
          <p:cNvSpPr>
            <a:spLocks noGrp="1"/>
          </p:cNvSpPr>
          <p:nvPr>
            <p:ph idx="10"/>
          </p:nvPr>
        </p:nvSpPr>
        <p:spPr/>
        <p:txBody>
          <a:bodyPr/>
          <a:lstStyle/>
          <a:p>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746" t="1704" r="1496" b="1870"/>
          <a:stretch/>
        </p:blipFill>
        <p:spPr>
          <a:xfrm>
            <a:off x="4464409" y="1200151"/>
            <a:ext cx="4565111" cy="3412067"/>
          </a:xfrm>
          <a:prstGeom prst="rect">
            <a:avLst/>
          </a:prstGeom>
        </p:spPr>
      </p:pic>
    </p:spTree>
    <p:extLst>
      <p:ext uri="{BB962C8B-B14F-4D97-AF65-F5344CB8AC3E}">
        <p14:creationId xmlns:p14="http://schemas.microsoft.com/office/powerpoint/2010/main" val="1636209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Decreases in cancer-related mortality</a:t>
            </a:r>
            <a:endParaRPr lang="en-US" dirty="0"/>
          </a:p>
        </p:txBody>
      </p:sp>
      <p:sp>
        <p:nvSpPr>
          <p:cNvPr id="8" name="Content Placeholder 3"/>
          <p:cNvSpPr>
            <a:spLocks noGrp="1"/>
          </p:cNvSpPr>
          <p:nvPr>
            <p:ph idx="10"/>
          </p:nvPr>
        </p:nvSpPr>
        <p:spPr>
          <a:xfrm>
            <a:off x="457200" y="1335618"/>
            <a:ext cx="3879669" cy="3143250"/>
          </a:xfrm>
        </p:spPr>
        <p:txBody>
          <a:bodyPr/>
          <a:lstStyle/>
          <a:p>
            <a:r>
              <a:rPr lang="en-US" dirty="0"/>
              <a:t>SEER </a:t>
            </a:r>
            <a:r>
              <a:rPr lang="en-US" dirty="0" smtClean="0"/>
              <a:t>U.S</a:t>
            </a:r>
            <a:r>
              <a:rPr lang="en-US" dirty="0"/>
              <a:t>. Mortality Trends by Primary Cancer Site </a:t>
            </a:r>
            <a:r>
              <a:rPr lang="en-US" dirty="0" smtClean="0"/>
              <a:t>and Sex, All </a:t>
            </a:r>
            <a:r>
              <a:rPr lang="en-US" dirty="0"/>
              <a:t>Races, </a:t>
            </a:r>
            <a:r>
              <a:rPr lang="en-US" dirty="0" smtClean="0"/>
              <a:t>2007-2016</a:t>
            </a:r>
          </a:p>
          <a:p>
            <a:pPr lvl="1"/>
            <a:r>
              <a:rPr lang="en-US" dirty="0" smtClean="0"/>
              <a:t>All site: -1.5%</a:t>
            </a:r>
          </a:p>
          <a:p>
            <a:pPr lvl="1"/>
            <a:r>
              <a:rPr lang="en-US" dirty="0" smtClean="0"/>
              <a:t>Lung </a:t>
            </a:r>
            <a:r>
              <a:rPr lang="en-US" dirty="0"/>
              <a:t>&amp; </a:t>
            </a:r>
            <a:r>
              <a:rPr lang="en-US" dirty="0" smtClean="0"/>
              <a:t>bronchus: </a:t>
            </a:r>
            <a:r>
              <a:rPr lang="en-US" dirty="0"/>
              <a:t>-</a:t>
            </a:r>
            <a:r>
              <a:rPr lang="en-US" dirty="0" smtClean="0"/>
              <a:t>2.9%</a:t>
            </a:r>
          </a:p>
          <a:p>
            <a:pPr lvl="1"/>
            <a:r>
              <a:rPr lang="en-US" dirty="0"/>
              <a:t>Breast: </a:t>
            </a:r>
            <a:r>
              <a:rPr lang="en-US" dirty="0" smtClean="0"/>
              <a:t>-1.7%</a:t>
            </a:r>
            <a:endParaRPr lang="en-US" dirty="0"/>
          </a:p>
        </p:txBody>
      </p:sp>
    </p:spTree>
    <p:extLst>
      <p:ext uri="{BB962C8B-B14F-4D97-AF65-F5344CB8AC3E}">
        <p14:creationId xmlns:p14="http://schemas.microsoft.com/office/powerpoint/2010/main" val="763271483"/>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Decreases in cancer incidence</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84755" y="8466"/>
            <a:ext cx="3712112" cy="5045725"/>
          </a:xfrm>
        </p:spPr>
      </p:pic>
      <p:sp>
        <p:nvSpPr>
          <p:cNvPr id="4" name="Content Placeholder 3"/>
          <p:cNvSpPr>
            <a:spLocks noGrp="1"/>
          </p:cNvSpPr>
          <p:nvPr>
            <p:ph idx="10"/>
          </p:nvPr>
        </p:nvSpPr>
        <p:spPr>
          <a:xfrm>
            <a:off x="457200" y="1335618"/>
            <a:ext cx="3879669" cy="3143250"/>
          </a:xfrm>
        </p:spPr>
        <p:txBody>
          <a:bodyPr/>
          <a:lstStyle/>
          <a:p>
            <a:r>
              <a:rPr lang="en-US" dirty="0"/>
              <a:t>SEER </a:t>
            </a:r>
            <a:r>
              <a:rPr lang="en-US" dirty="0" smtClean="0"/>
              <a:t>U.S. Incidence Trends </a:t>
            </a:r>
            <a:r>
              <a:rPr lang="en-US" dirty="0"/>
              <a:t>by Primary Cancer Site and </a:t>
            </a:r>
            <a:r>
              <a:rPr lang="en-US" dirty="0" smtClean="0"/>
              <a:t>Sex, All </a:t>
            </a:r>
            <a:r>
              <a:rPr lang="en-US" dirty="0"/>
              <a:t>Races, </a:t>
            </a:r>
            <a:r>
              <a:rPr lang="en-US" dirty="0" smtClean="0"/>
              <a:t>2007-2016</a:t>
            </a:r>
          </a:p>
          <a:p>
            <a:pPr lvl="1"/>
            <a:r>
              <a:rPr lang="en-US" dirty="0" smtClean="0"/>
              <a:t>All site: -1.3%</a:t>
            </a:r>
          </a:p>
          <a:p>
            <a:pPr lvl="1"/>
            <a:r>
              <a:rPr lang="en-US" dirty="0" smtClean="0"/>
              <a:t>Lung </a:t>
            </a:r>
            <a:r>
              <a:rPr lang="en-US" dirty="0"/>
              <a:t>&amp; </a:t>
            </a:r>
            <a:r>
              <a:rPr lang="en-US" dirty="0" smtClean="0"/>
              <a:t>bronchus: </a:t>
            </a:r>
            <a:r>
              <a:rPr lang="en-US" dirty="0"/>
              <a:t>-</a:t>
            </a:r>
            <a:r>
              <a:rPr lang="en-US" dirty="0" smtClean="0"/>
              <a:t>2.3%</a:t>
            </a:r>
          </a:p>
          <a:p>
            <a:pPr lvl="1"/>
            <a:r>
              <a:rPr lang="en-US" dirty="0"/>
              <a:t>Breast: -</a:t>
            </a:r>
            <a:r>
              <a:rPr lang="en-US" dirty="0" smtClean="0"/>
              <a:t>0.1%</a:t>
            </a:r>
            <a:endParaRPr lang="en-US" dirty="0"/>
          </a:p>
        </p:txBody>
      </p:sp>
    </p:spTree>
    <p:extLst>
      <p:ext uri="{BB962C8B-B14F-4D97-AF65-F5344CB8AC3E}">
        <p14:creationId xmlns:p14="http://schemas.microsoft.com/office/powerpoint/2010/main" val="1941765121"/>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p:cNvSpPr>
            <a:spLocks noChangeAspect="1" noChangeArrowheads="1"/>
          </p:cNvSpPr>
          <p:nvPr/>
        </p:nvSpPr>
        <p:spPr bwMode="auto">
          <a:xfrm>
            <a:off x="4837510" y="114300"/>
            <a:ext cx="2752725" cy="266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75" name="Text Box 3"/>
          <p:cNvSpPr txBox="1">
            <a:spLocks noChangeArrowheads="1"/>
          </p:cNvSpPr>
          <p:nvPr/>
        </p:nvSpPr>
        <p:spPr bwMode="auto">
          <a:xfrm>
            <a:off x="122434" y="4478866"/>
            <a:ext cx="3649795"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3750" rIns="67500" bIns="3375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MS PGothic" panose="020B0600070205080204" pitchFamily="34" charset="-128"/>
                <a:cs typeface="MS PGothic"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MS PGothic" panose="020B0600070205080204" pitchFamily="34" charset="-128"/>
                <a:cs typeface="MS PGothic"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MS PGothic" panose="020B0600070205080204" pitchFamily="34" charset="-128"/>
                <a:cs typeface="MS PGothic"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MS PGothic" panose="020B0600070205080204" pitchFamily="34" charset="-128"/>
                <a:cs typeface="MS PGothic"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MS PGothic" panose="020B0600070205080204" pitchFamily="34" charset="-128"/>
                <a:cs typeface="MS PGothic" panose="020B0600070205080204" pitchFamily="34" charset="-128"/>
              </a:defRPr>
            </a:lvl9pPr>
          </a:lstStyle>
          <a:p>
            <a:r>
              <a:rPr lang="en-US" altLang="en-US" sz="1000" b="1" dirty="0">
                <a:solidFill>
                  <a:srgbClr val="0054A6"/>
                </a:solidFill>
              </a:rPr>
              <a:t>International Journal of Cancer, Volume: 132, Issue: 10, Pages: 2359-2369, First published: 10 September 2012, DOI: (10.1002/ijc.27830) </a:t>
            </a:r>
          </a:p>
        </p:txBody>
      </p:sp>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7075" r="7699" b="31547"/>
          <a:stretch/>
        </p:blipFill>
        <p:spPr bwMode="auto">
          <a:xfrm>
            <a:off x="3894665" y="0"/>
            <a:ext cx="5249335" cy="50568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p:cNvSpPr>
            <a:spLocks noGrp="1"/>
          </p:cNvSpPr>
          <p:nvPr>
            <p:ph type="title"/>
          </p:nvPr>
        </p:nvSpPr>
        <p:spPr>
          <a:xfrm>
            <a:off x="228600" y="1128579"/>
            <a:ext cx="3437465" cy="2799688"/>
          </a:xfrm>
        </p:spPr>
        <p:txBody>
          <a:bodyPr/>
          <a:lstStyle/>
          <a:p>
            <a:r>
              <a:rPr lang="en-US" dirty="0"/>
              <a:t>Cancer net survival on registry data: Use of the new unbiased </a:t>
            </a:r>
            <a:r>
              <a:rPr lang="en-US" dirty="0" err="1"/>
              <a:t>Pohar‐Perme</a:t>
            </a:r>
            <a:r>
              <a:rPr lang="en-US" dirty="0"/>
              <a:t> estimator and magnitude of the bias with the classical </a:t>
            </a:r>
            <a:r>
              <a:rPr lang="en-US" dirty="0" smtClean="0"/>
              <a:t>methods</a:t>
            </a:r>
            <a:endParaRPr lang="en-US" dirty="0"/>
          </a:p>
        </p:txBody>
      </p:sp>
    </p:spTree>
    <p:extLst>
      <p:ext uri="{BB962C8B-B14F-4D97-AF65-F5344CB8AC3E}">
        <p14:creationId xmlns:p14="http://schemas.microsoft.com/office/powerpoint/2010/main" val="3142386356"/>
      </p:ext>
    </p:extLst>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57200" y="326003"/>
            <a:ext cx="8229600" cy="4174560"/>
          </a:xfrm>
        </p:spPr>
        <p:txBody>
          <a:bodyPr/>
          <a:lstStyle/>
          <a:p>
            <a:pPr marL="0" indent="0" algn="ctr">
              <a:buNone/>
            </a:pPr>
            <a:r>
              <a:rPr lang="en-US" sz="2800" b="1" dirty="0"/>
              <a:t>Risk factors for cancer and primary cancer site distribution differ by geography and over time</a:t>
            </a:r>
          </a:p>
          <a:p>
            <a:pPr lvl="1"/>
            <a:endParaRPr lang="en-US" sz="2800" b="1" dirty="0"/>
          </a:p>
          <a:p>
            <a:pPr lvl="1"/>
            <a:endParaRPr lang="en-US" sz="2800" b="1" dirty="0"/>
          </a:p>
          <a:p>
            <a:pPr marL="0" indent="0" algn="ctr">
              <a:buNone/>
            </a:pPr>
            <a:r>
              <a:rPr lang="en-US" sz="2800" b="1" dirty="0"/>
              <a:t>Differentially </a:t>
            </a:r>
            <a:r>
              <a:rPr lang="en-US" sz="2800" b="1" dirty="0" smtClean="0"/>
              <a:t>impacts </a:t>
            </a:r>
            <a:r>
              <a:rPr lang="en-US" sz="2800" b="1" dirty="0"/>
              <a:t>survival estimates</a:t>
            </a:r>
          </a:p>
          <a:p>
            <a:pPr marL="0" indent="0" algn="ctr">
              <a:buNone/>
            </a:pPr>
            <a:endParaRPr lang="en-US" sz="2800" b="1" dirty="0"/>
          </a:p>
          <a:p>
            <a:pPr marL="0" indent="0" algn="ctr">
              <a:buNone/>
            </a:pPr>
            <a:endParaRPr lang="en-US" sz="2800" b="1" dirty="0"/>
          </a:p>
          <a:p>
            <a:pPr marL="0" indent="0" algn="ctr">
              <a:buNone/>
            </a:pPr>
            <a:r>
              <a:rPr lang="en-US" sz="2800" b="1" dirty="0">
                <a:solidFill>
                  <a:schemeClr val="bg2"/>
                </a:solidFill>
              </a:rPr>
              <a:t>Reduces comparability in all-site cancer survival estimates for jurisdictions and over time</a:t>
            </a:r>
          </a:p>
        </p:txBody>
      </p:sp>
      <p:sp>
        <p:nvSpPr>
          <p:cNvPr id="3" name="Down Arrow 2"/>
          <p:cNvSpPr/>
          <p:nvPr/>
        </p:nvSpPr>
        <p:spPr>
          <a:xfrm>
            <a:off x="4240034" y="1355865"/>
            <a:ext cx="506894" cy="91440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680585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57200" y="326003"/>
            <a:ext cx="8229600" cy="4174560"/>
          </a:xfrm>
        </p:spPr>
        <p:txBody>
          <a:bodyPr/>
          <a:lstStyle/>
          <a:p>
            <a:pPr marL="0" indent="0" algn="ctr">
              <a:buNone/>
            </a:pPr>
            <a:r>
              <a:rPr lang="en-US" sz="2800" b="1" dirty="0"/>
              <a:t>Risk factors for cancer and primary cancer site distribution differ by geography and over time</a:t>
            </a:r>
          </a:p>
          <a:p>
            <a:pPr marL="0" indent="0" algn="ctr">
              <a:buNone/>
            </a:pPr>
            <a:endParaRPr lang="en-US" sz="2800" b="1" dirty="0"/>
          </a:p>
          <a:p>
            <a:pPr lvl="1"/>
            <a:endParaRPr lang="en-US" sz="2800" b="1" dirty="0"/>
          </a:p>
          <a:p>
            <a:pPr marL="0" indent="0" algn="ctr">
              <a:buNone/>
            </a:pPr>
            <a:r>
              <a:rPr lang="en-US" sz="2800" b="1" dirty="0"/>
              <a:t>Differentially </a:t>
            </a:r>
            <a:r>
              <a:rPr lang="en-US" sz="2800" b="1" dirty="0" smtClean="0"/>
              <a:t>impacts </a:t>
            </a:r>
            <a:r>
              <a:rPr lang="en-US" sz="2800" b="1" dirty="0"/>
              <a:t>survival estimates</a:t>
            </a:r>
          </a:p>
          <a:p>
            <a:pPr marL="0" indent="0" algn="ctr">
              <a:buNone/>
            </a:pPr>
            <a:endParaRPr lang="en-US" sz="2800" b="1" dirty="0"/>
          </a:p>
          <a:p>
            <a:pPr marL="0" indent="0" algn="ctr">
              <a:buNone/>
            </a:pPr>
            <a:endParaRPr lang="en-US" sz="2800" b="1" dirty="0"/>
          </a:p>
          <a:p>
            <a:pPr marL="0" indent="0" algn="ctr">
              <a:buNone/>
            </a:pPr>
            <a:r>
              <a:rPr lang="en-US" sz="2800" b="1" dirty="0" smtClean="0">
                <a:solidFill>
                  <a:srgbClr val="005DAB"/>
                </a:solidFill>
              </a:rPr>
              <a:t>Reduces </a:t>
            </a:r>
            <a:r>
              <a:rPr lang="en-US" sz="2800" b="1" dirty="0">
                <a:solidFill>
                  <a:srgbClr val="005DAB"/>
                </a:solidFill>
              </a:rPr>
              <a:t>comparability in all-site cancer survival estimates across jurisdictions and over time</a:t>
            </a:r>
          </a:p>
        </p:txBody>
      </p:sp>
      <p:sp>
        <p:nvSpPr>
          <p:cNvPr id="3" name="Down Arrow 2"/>
          <p:cNvSpPr/>
          <p:nvPr/>
        </p:nvSpPr>
        <p:spPr>
          <a:xfrm>
            <a:off x="4240034" y="1355865"/>
            <a:ext cx="506894" cy="91440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Down Arrow 6"/>
          <p:cNvSpPr/>
          <p:nvPr/>
        </p:nvSpPr>
        <p:spPr>
          <a:xfrm>
            <a:off x="4239043" y="2850701"/>
            <a:ext cx="506894" cy="91440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63010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31667" cy="857250"/>
          </a:xfrm>
        </p:spPr>
        <p:txBody>
          <a:bodyPr/>
          <a:lstStyle/>
          <a:p>
            <a:r>
              <a:rPr lang="en-US" dirty="0"/>
              <a:t>Age-adjusted prevalence of current adult smokers ― United States, 2011</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7583"/>
          <a:stretch/>
        </p:blipFill>
        <p:spPr>
          <a:xfrm>
            <a:off x="66675" y="1158875"/>
            <a:ext cx="7426325" cy="38100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r="56323" b="28555"/>
          <a:stretch/>
        </p:blipFill>
        <p:spPr>
          <a:xfrm>
            <a:off x="7653338" y="3397250"/>
            <a:ext cx="1414462" cy="1361017"/>
          </a:xfrm>
          <a:prstGeom prst="rect">
            <a:avLst/>
          </a:prstGeom>
        </p:spPr>
      </p:pic>
      <p:sp>
        <p:nvSpPr>
          <p:cNvPr id="7" name="TextBox 6"/>
          <p:cNvSpPr txBox="1"/>
          <p:nvPr/>
        </p:nvSpPr>
        <p:spPr>
          <a:xfrm>
            <a:off x="0" y="4830375"/>
            <a:ext cx="2650067" cy="230832"/>
          </a:xfrm>
          <a:prstGeom prst="rect">
            <a:avLst/>
          </a:prstGeom>
          <a:noFill/>
        </p:spPr>
        <p:txBody>
          <a:bodyPr wrap="square" rtlCol="0">
            <a:spAutoFit/>
          </a:bodyPr>
          <a:lstStyle/>
          <a:p>
            <a:r>
              <a:rPr lang="en-US" sz="900" b="1" dirty="0">
                <a:solidFill>
                  <a:srgbClr val="002060"/>
                </a:solidFill>
              </a:rPr>
              <a:t>CDC. BRFSS Prevalence &amp; Trends Data. 2015.</a:t>
            </a:r>
            <a:endParaRPr lang="en-US" sz="900" b="1" dirty="0">
              <a:solidFill>
                <a:srgbClr val="002060"/>
              </a:solidFill>
              <a:latin typeface="Calibri" panose="020F0502020204030204" pitchFamily="34" charset="0"/>
            </a:endParaRP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b="24990"/>
          <a:stretch/>
        </p:blipFill>
        <p:spPr>
          <a:xfrm>
            <a:off x="127324" y="2478338"/>
            <a:ext cx="1561228" cy="1171073"/>
          </a:xfrm>
          <a:prstGeom prst="rect">
            <a:avLst/>
          </a:prstGeom>
        </p:spPr>
      </p:pic>
      <p:sp>
        <p:nvSpPr>
          <p:cNvPr id="10" name="Oval 9"/>
          <p:cNvSpPr/>
          <p:nvPr/>
        </p:nvSpPr>
        <p:spPr>
          <a:xfrm>
            <a:off x="4395536" y="3585409"/>
            <a:ext cx="890337" cy="858253"/>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480495" y="1873250"/>
            <a:ext cx="1243263" cy="187692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0453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05979"/>
            <a:ext cx="7535333" cy="857250"/>
          </a:xfrm>
        </p:spPr>
        <p:txBody>
          <a:bodyPr/>
          <a:lstStyle/>
          <a:p>
            <a:r>
              <a:rPr lang="en-US" dirty="0"/>
              <a:t>Age-adjusted prevalence of current adult smokers ― Maine</a:t>
            </a:r>
          </a:p>
        </p:txBody>
      </p:sp>
      <p:sp>
        <p:nvSpPr>
          <p:cNvPr id="7" name="Content Placeholder 6"/>
          <p:cNvSpPr>
            <a:spLocks noGrp="1"/>
          </p:cNvSpPr>
          <p:nvPr>
            <p:ph idx="1"/>
          </p:nvPr>
        </p:nvSpPr>
        <p:spPr>
          <a:xfrm>
            <a:off x="457200" y="1598085"/>
            <a:ext cx="3879669" cy="3143250"/>
          </a:xfrm>
        </p:spPr>
        <p:txBody>
          <a:bodyPr anchor="b"/>
          <a:lstStyle/>
          <a:p>
            <a:pPr marL="0" indent="0" algn="ctr">
              <a:buNone/>
            </a:pPr>
            <a:r>
              <a:rPr lang="en-US" dirty="0"/>
              <a:t>2011 prevalence = 24.5%</a:t>
            </a:r>
          </a:p>
        </p:txBody>
      </p:sp>
      <p:sp>
        <p:nvSpPr>
          <p:cNvPr id="8" name="Content Placeholder 7"/>
          <p:cNvSpPr>
            <a:spLocks noGrp="1"/>
          </p:cNvSpPr>
          <p:nvPr>
            <p:ph idx="10"/>
          </p:nvPr>
        </p:nvSpPr>
        <p:spPr>
          <a:xfrm>
            <a:off x="4807131" y="1598085"/>
            <a:ext cx="3879669" cy="3143250"/>
          </a:xfrm>
        </p:spPr>
        <p:txBody>
          <a:bodyPr anchor="b"/>
          <a:lstStyle/>
          <a:p>
            <a:pPr marL="0" indent="0" algn="ctr">
              <a:buNone/>
            </a:pPr>
            <a:r>
              <a:rPr lang="en-US" dirty="0"/>
              <a:t>2017 prevalence = 18.6%</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4742" t="20991" r="40925" b="25391"/>
          <a:stretch/>
        </p:blipFill>
        <p:spPr>
          <a:xfrm>
            <a:off x="1488821" y="1297098"/>
            <a:ext cx="1880912" cy="2873139"/>
          </a:xfrm>
          <a:prstGeom prst="rect">
            <a:avLst/>
          </a:prstGeom>
          <a:ln>
            <a:solidFill>
              <a:srgbClr val="00213D"/>
            </a:solidFill>
          </a:ln>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42201" t="23688" r="43213" b="22941"/>
          <a:stretch/>
        </p:blipFill>
        <p:spPr>
          <a:xfrm>
            <a:off x="5819091" y="1299021"/>
            <a:ext cx="1855748" cy="2871216"/>
          </a:xfrm>
          <a:prstGeom prst="rect">
            <a:avLst/>
          </a:prstGeom>
          <a:ln>
            <a:solidFill>
              <a:srgbClr val="00213D"/>
            </a:solidFill>
          </a:ln>
        </p:spPr>
      </p:pic>
      <p:sp>
        <p:nvSpPr>
          <p:cNvPr id="9" name="TextBox 8"/>
          <p:cNvSpPr txBox="1"/>
          <p:nvPr/>
        </p:nvSpPr>
        <p:spPr>
          <a:xfrm>
            <a:off x="0" y="4830375"/>
            <a:ext cx="2650067" cy="230832"/>
          </a:xfrm>
          <a:prstGeom prst="rect">
            <a:avLst/>
          </a:prstGeom>
          <a:noFill/>
        </p:spPr>
        <p:txBody>
          <a:bodyPr wrap="square" rtlCol="0">
            <a:spAutoFit/>
          </a:bodyPr>
          <a:lstStyle/>
          <a:p>
            <a:r>
              <a:rPr lang="en-US" sz="900" b="1" dirty="0">
                <a:solidFill>
                  <a:srgbClr val="002060"/>
                </a:solidFill>
              </a:rPr>
              <a:t>CDC. BRFSS Prevalence &amp; Trends Data. 2015.</a:t>
            </a:r>
            <a:endParaRPr lang="en-US" sz="900" b="1" dirty="0">
              <a:solidFill>
                <a:srgbClr val="002060"/>
              </a:solidFill>
              <a:latin typeface="Calibri" panose="020F0502020204030204" pitchFamily="34" charset="0"/>
            </a:endParaRPr>
          </a:p>
        </p:txBody>
      </p:sp>
    </p:spTree>
    <p:extLst>
      <p:ext uri="{BB962C8B-B14F-4D97-AF65-F5344CB8AC3E}">
        <p14:creationId xmlns:p14="http://schemas.microsoft.com/office/powerpoint/2010/main" val="2861012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457202" y="1309949"/>
            <a:ext cx="8229600" cy="3341688"/>
          </a:xfrm>
        </p:spPr>
        <p:txBody>
          <a:bodyPr/>
          <a:lstStyle/>
          <a:p>
            <a:pPr marL="0" indent="0" algn="ctr">
              <a:buNone/>
            </a:pPr>
            <a:endParaRPr lang="en-US" sz="2400" b="1" dirty="0"/>
          </a:p>
        </p:txBody>
      </p:sp>
      <p:sp>
        <p:nvSpPr>
          <p:cNvPr id="2" name="TextBox 1"/>
          <p:cNvSpPr txBox="1"/>
          <p:nvPr/>
        </p:nvSpPr>
        <p:spPr>
          <a:xfrm>
            <a:off x="457202" y="427355"/>
            <a:ext cx="8229600" cy="731520"/>
          </a:xfrm>
          <a:prstGeom prst="rect">
            <a:avLst/>
          </a:prstGeom>
          <a:noFill/>
          <a:ln w="41275">
            <a:solidFill>
              <a:schemeClr val="accent1"/>
            </a:solidFill>
          </a:ln>
        </p:spPr>
        <p:txBody>
          <a:bodyPr wrap="square" rtlCol="0" anchor="ctr">
            <a:spAutoFit/>
          </a:bodyPr>
          <a:lstStyle/>
          <a:p>
            <a:pPr algn="ctr" defTabSz="914378"/>
            <a:r>
              <a:rPr lang="en-US" sz="3200" b="1" dirty="0">
                <a:solidFill>
                  <a:srgbClr val="0F56DC"/>
                </a:solidFill>
              </a:rPr>
              <a:t>North American Cancer Survival Index (CSI)</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114" y="1309949"/>
            <a:ext cx="8105775" cy="3000375"/>
          </a:xfrm>
          <a:prstGeom prst="rect">
            <a:avLst/>
          </a:prstGeom>
        </p:spPr>
      </p:pic>
      <p:sp>
        <p:nvSpPr>
          <p:cNvPr id="9" name="TextBox 8"/>
          <p:cNvSpPr txBox="1"/>
          <p:nvPr/>
        </p:nvSpPr>
        <p:spPr>
          <a:xfrm>
            <a:off x="7076661" y="1309949"/>
            <a:ext cx="1455089" cy="654023"/>
          </a:xfrm>
          <a:prstGeom prst="rect">
            <a:avLst/>
          </a:prstGeom>
          <a:solidFill>
            <a:srgbClr val="040507"/>
          </a:solidFill>
        </p:spPr>
        <p:txBody>
          <a:bodyPr wrap="square" rtlCol="0">
            <a:spAutoFit/>
          </a:bodyPr>
          <a:lstStyle/>
          <a:p>
            <a:endParaRPr lang="en-US" dirty="0">
              <a:solidFill>
                <a:srgbClr val="000000"/>
              </a:solidFill>
              <a:latin typeface="Calibri" panose="020F0502020204030204" pitchFamily="34" charset="0"/>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30055" t="4959" r="26509" b="35651"/>
          <a:stretch/>
        </p:blipFill>
        <p:spPr>
          <a:xfrm rot="21023893">
            <a:off x="4720790" y="1367919"/>
            <a:ext cx="756783" cy="103478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44998" t="40184" r="50031" b="49084"/>
          <a:stretch/>
        </p:blipFill>
        <p:spPr>
          <a:xfrm>
            <a:off x="3585774" y="1620705"/>
            <a:ext cx="582335" cy="93944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423427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NCEH_ATSDR_combined">
  <a:themeElements>
    <a:clrScheme name="Custom 15">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4829</TotalTime>
  <Words>3504</Words>
  <Application>Microsoft Office PowerPoint</Application>
  <PresentationFormat>On-screen Show (16:9)</PresentationFormat>
  <Paragraphs>482</Paragraphs>
  <Slides>47</Slides>
  <Notes>41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47</vt:i4>
      </vt:variant>
    </vt:vector>
  </HeadingPairs>
  <TitlesOfParts>
    <vt:vector size="59" baseType="lpstr">
      <vt:lpstr>Wingdings</vt:lpstr>
      <vt:lpstr>MS PGothic</vt:lpstr>
      <vt:lpstr>Cambria Math</vt:lpstr>
      <vt:lpstr>Courier New</vt:lpstr>
      <vt:lpstr>Lato Black</vt:lpstr>
      <vt:lpstr>Raleway Regular</vt:lpstr>
      <vt:lpstr>Arial</vt:lpstr>
      <vt:lpstr>Baekmuk Gulim</vt:lpstr>
      <vt:lpstr>Myriad Web Pro</vt:lpstr>
      <vt:lpstr>Calibri</vt:lpstr>
      <vt:lpstr>Raleway ExtraBold</vt:lpstr>
      <vt:lpstr>NCEH_ATSDR_combined</vt:lpstr>
      <vt:lpstr>Assessing population-based cancer survival trends by using the North American Cancer Survival Index — United States, 2005–2014</vt:lpstr>
      <vt:lpstr>Why use population-based all-site cancer survival?</vt:lpstr>
      <vt:lpstr>Cancer Survival and…</vt:lpstr>
      <vt:lpstr>PowerPoint Presentation</vt:lpstr>
      <vt:lpstr>PowerPoint Presentation</vt:lpstr>
      <vt:lpstr>PowerPoint Presentation</vt:lpstr>
      <vt:lpstr>Age-adjusted prevalence of current adult smokers ― United States, 2011</vt:lpstr>
      <vt:lpstr>Age-adjusted prevalence of current adult smokers ― Maine</vt:lpstr>
      <vt:lpstr>PowerPoint Presentation</vt:lpstr>
      <vt:lpstr>Objectives</vt:lpstr>
      <vt:lpstr>Methods</vt:lpstr>
      <vt:lpstr>Registry Inclusion Criteria</vt:lpstr>
      <vt:lpstr>Case Inclusion Criteria</vt:lpstr>
      <vt:lpstr>Exclusion Criteria</vt:lpstr>
      <vt:lpstr>Calculating the North American Cancer Survival Index</vt:lpstr>
      <vt:lpstr>Methods to Calculate Site-Specific Relative Survival Ratios</vt:lpstr>
      <vt:lpstr>Calculating the North American CSI</vt:lpstr>
      <vt:lpstr>95% Confidence Intervals</vt:lpstr>
      <vt:lpstr>Evaluation of Survival Trends</vt:lpstr>
      <vt:lpstr>PowerPoint Presentation</vt:lpstr>
      <vt:lpstr>Participating Registries, 2005–2014</vt:lpstr>
      <vt:lpstr>Nationally, All-Site Survival is Improving</vt:lpstr>
      <vt:lpstr>Survival Improvements Across All Sub-Populations</vt:lpstr>
      <vt:lpstr>Gap in racial disparities is closing…</vt:lpstr>
      <vt:lpstr>PowerPoint Presentation</vt:lpstr>
      <vt:lpstr>PowerPoint Presentation</vt:lpstr>
      <vt:lpstr>CSI by Registry Jurisdiction, 2008–2014</vt:lpstr>
      <vt:lpstr>Change in CSI by Registry Jurisdiction from 2005–2011 to 2008–2014</vt:lpstr>
      <vt:lpstr>Improvements in lung &amp; bronchus, breast cancers driving survival improvements</vt:lpstr>
      <vt:lpstr>Improvements in lung &amp; bronchus, breast cancers driving survival improvements</vt:lpstr>
      <vt:lpstr>Improvements in lung &amp; bronchus, breast cancers driving survival improvements</vt:lpstr>
      <vt:lpstr>PowerPoint Presentation</vt:lpstr>
      <vt:lpstr>PowerPoint Presentation</vt:lpstr>
      <vt:lpstr>PowerPoint Presentation</vt:lpstr>
      <vt:lpstr>Conclusions</vt:lpstr>
      <vt:lpstr>Public health agencies might consider integrating the North American CSI in evaluation of Healthy People 2030</vt:lpstr>
      <vt:lpstr>PowerPoint Presentation</vt:lpstr>
      <vt:lpstr>Additional Material</vt:lpstr>
      <vt:lpstr>Net survival estimators</vt:lpstr>
      <vt:lpstr>PowerPoint Presentation</vt:lpstr>
      <vt:lpstr>Benefits to the CSI</vt:lpstr>
      <vt:lpstr>Relative Survival Ratio</vt:lpstr>
      <vt:lpstr>Women Experienced Better Survival than Men</vt:lpstr>
      <vt:lpstr>Women Had Larger Survival Gains Over Time</vt:lpstr>
      <vt:lpstr>Decreases in cancer-related mortality</vt:lpstr>
      <vt:lpstr>Decreases in cancer incidence</vt:lpstr>
      <vt:lpstr>Cancer net survival on registry data: Use of the new unbiased Pohar‐Perme estimator and magnitude of the bias with the classical methods</vt:lpstr>
    </vt:vector>
  </TitlesOfParts>
  <Company>CDC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CDC Presentation</dc:title>
  <dc:creator>Centers for Disease Control and Prevention</dc:creator>
  <cp:lastModifiedBy>Morawski, Bozena (CDC/DDPHSS/CSELS/DSEPD)</cp:lastModifiedBy>
  <cp:revision>466</cp:revision>
  <dcterms:created xsi:type="dcterms:W3CDTF">2011-03-17T17:43:16Z</dcterms:created>
  <dcterms:modified xsi:type="dcterms:W3CDTF">2019-06-12T14:01:47Z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ies>
</file>