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</p:sldMasterIdLst>
  <p:notesMasterIdLst>
    <p:notesMasterId r:id="rId25"/>
  </p:notesMasterIdLst>
  <p:handoutMasterIdLst>
    <p:handoutMasterId r:id="rId26"/>
  </p:handoutMasterIdLst>
  <p:sldIdLst>
    <p:sldId id="272" r:id="rId2"/>
    <p:sldId id="305" r:id="rId3"/>
    <p:sldId id="309" r:id="rId4"/>
    <p:sldId id="308" r:id="rId5"/>
    <p:sldId id="307" r:id="rId6"/>
    <p:sldId id="306" r:id="rId7"/>
    <p:sldId id="312" r:id="rId8"/>
    <p:sldId id="311" r:id="rId9"/>
    <p:sldId id="321" r:id="rId10"/>
    <p:sldId id="322" r:id="rId11"/>
    <p:sldId id="314" r:id="rId12"/>
    <p:sldId id="256" r:id="rId13"/>
    <p:sldId id="323" r:id="rId14"/>
    <p:sldId id="319" r:id="rId15"/>
    <p:sldId id="332" r:id="rId16"/>
    <p:sldId id="331" r:id="rId17"/>
    <p:sldId id="328" r:id="rId18"/>
    <p:sldId id="330" r:id="rId19"/>
    <p:sldId id="315" r:id="rId20"/>
    <p:sldId id="316" r:id="rId21"/>
    <p:sldId id="324" r:id="rId22"/>
    <p:sldId id="333" r:id="rId23"/>
    <p:sldId id="334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7F7F7F"/>
    <a:srgbClr val="000000"/>
    <a:srgbClr val="E8E8E8"/>
    <a:srgbClr val="4C4C4C"/>
    <a:srgbClr val="565656"/>
    <a:srgbClr val="2A5DA5"/>
    <a:srgbClr val="2A67A5"/>
    <a:srgbClr val="2A71A5"/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70479" autoAdjust="0"/>
  </p:normalViewPr>
  <p:slideViewPr>
    <p:cSldViewPr snapToGrid="0" snapToObjects="1">
      <p:cViewPr varScale="1">
        <p:scale>
          <a:sx n="63" d="100"/>
          <a:sy n="63" d="100"/>
        </p:scale>
        <p:origin x="184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iis-p401.nci.nih.gov\Home02\howladern\2010\breast_subtypes_survival\drafts\figures\fifure2_imputed_datas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iis-p401.nci.nih.gov\Home02\howladern\2010\breast_subtypes_survival\drafts\figures\fifure2_imputed_datas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iis-p401.nci.nih.gov\Home02\howladern\2010\breast_subtypes_survival\drafts\figures\fifure2_imputed_datas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iis-p401.nci.nih.gov\Home02\howladern\2010\breast_subtypes_survival\drafts\figures\fifure2_imputed_dataset_correct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'by subtypes'!$A$15</c:f>
              <c:strCache>
                <c:ptCount val="1"/>
                <c:pt idx="0">
                  <c:v>HR+/HER2-, original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'by subtypes'!$B$5:$B$9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'by subtypes'!$D$15:$D$19</c:f>
              <c:numCache>
                <c:formatCode>0%</c:formatCode>
                <c:ptCount val="5"/>
                <c:pt idx="0">
                  <c:v>1</c:v>
                </c:pt>
                <c:pt idx="1">
                  <c:v>0.98492182900000003</c:v>
                </c:pt>
                <c:pt idx="2">
                  <c:v>0.968667905</c:v>
                </c:pt>
                <c:pt idx="3">
                  <c:v>0.95090312799999999</c:v>
                </c:pt>
                <c:pt idx="4">
                  <c:v>0.93365994399999996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70-4429-A38C-43F6C582880D}"/>
            </c:ext>
          </c:extLst>
        </c:ser>
        <c:ser>
          <c:idx val="0"/>
          <c:order val="1"/>
          <c:tx>
            <c:strRef>
              <c:f>'by subtypes'!$A$5</c:f>
              <c:strCache>
                <c:ptCount val="1"/>
                <c:pt idx="0">
                  <c:v>HR+/HER2+, original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'by subtypes'!$B$5:$B$9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'by subtypes'!$D$5:$D$9</c:f>
              <c:numCache>
                <c:formatCode>0%</c:formatCode>
                <c:ptCount val="5"/>
                <c:pt idx="0">
                  <c:v>1</c:v>
                </c:pt>
                <c:pt idx="1">
                  <c:v>0.97831471699999994</c:v>
                </c:pt>
                <c:pt idx="2">
                  <c:v>0.95696621599999998</c:v>
                </c:pt>
                <c:pt idx="3">
                  <c:v>0.93059061600000004</c:v>
                </c:pt>
                <c:pt idx="4">
                  <c:v>0.90980724199999996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70-4429-A38C-43F6C582880D}"/>
            </c:ext>
          </c:extLst>
        </c:ser>
        <c:ser>
          <c:idx val="1"/>
          <c:order val="2"/>
          <c:tx>
            <c:strRef>
              <c:f>'by subtypes'!$A$10</c:f>
              <c:strCache>
                <c:ptCount val="1"/>
                <c:pt idx="0">
                  <c:v>HR-/HER2+, original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'by subtypes'!$B$5:$B$9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'by subtypes'!$D$10:$D$14</c:f>
              <c:numCache>
                <c:formatCode>0%</c:formatCode>
                <c:ptCount val="5"/>
                <c:pt idx="0">
                  <c:v>1</c:v>
                </c:pt>
                <c:pt idx="1">
                  <c:v>0.95741830400000005</c:v>
                </c:pt>
                <c:pt idx="2">
                  <c:v>0.91829717300000002</c:v>
                </c:pt>
                <c:pt idx="3">
                  <c:v>0.87660732799999996</c:v>
                </c:pt>
                <c:pt idx="4">
                  <c:v>0.84241307099999996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870-4429-A38C-43F6C582880D}"/>
            </c:ext>
          </c:extLst>
        </c:ser>
        <c:ser>
          <c:idx val="3"/>
          <c:order val="3"/>
          <c:tx>
            <c:strRef>
              <c:f>'by subtypes'!$A$20</c:f>
              <c:strCache>
                <c:ptCount val="1"/>
                <c:pt idx="0">
                  <c:v>Triple Negative, original</c:v>
                </c:pt>
              </c:strCache>
            </c:strRef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'by subtypes'!$B$5:$B$9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'by subtypes'!$D$20:$D$24</c:f>
              <c:numCache>
                <c:formatCode>0%</c:formatCode>
                <c:ptCount val="5"/>
                <c:pt idx="0">
                  <c:v>1</c:v>
                </c:pt>
                <c:pt idx="1">
                  <c:v>0.94224699899999997</c:v>
                </c:pt>
                <c:pt idx="2">
                  <c:v>0.87167325799999995</c:v>
                </c:pt>
                <c:pt idx="3">
                  <c:v>0.82241610799999998</c:v>
                </c:pt>
                <c:pt idx="4">
                  <c:v>0.78883780000000003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870-4429-A38C-43F6C582880D}"/>
            </c:ext>
          </c:extLst>
        </c:ser>
        <c:ser>
          <c:idx val="8"/>
          <c:order val="4"/>
          <c:tx>
            <c:strRef>
              <c:f>'by subtypes'!$A$25</c:f>
              <c:strCache>
                <c:ptCount val="1"/>
                <c:pt idx="0">
                  <c:v>Unknown</c:v>
                </c:pt>
              </c:strCache>
            </c:strRef>
          </c:tx>
          <c:marker>
            <c:symbol val="none"/>
          </c:marker>
          <c:val>
            <c:numRef>
              <c:f>'by subtypes'!$D$25:$D$29</c:f>
              <c:numCache>
                <c:formatCode>0%</c:formatCode>
                <c:ptCount val="5"/>
                <c:pt idx="0">
                  <c:v>1</c:v>
                </c:pt>
                <c:pt idx="1">
                  <c:v>0.89700380700000004</c:v>
                </c:pt>
                <c:pt idx="2">
                  <c:v>0.85676392999999995</c:v>
                </c:pt>
                <c:pt idx="3">
                  <c:v>0.82577624100000002</c:v>
                </c:pt>
                <c:pt idx="4">
                  <c:v>0.796603634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870-4429-A38C-43F6C58288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8729024"/>
        <c:axId val="1"/>
      </c:lineChart>
      <c:catAx>
        <c:axId val="338729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/>
                  <a:t>Month since</a:t>
                </a:r>
                <a:r>
                  <a:rPr lang="en-US" sz="1200" baseline="0" dirty="0"/>
                  <a:t> diagnosis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31403185625202062"/>
              <c:y val="0.932379831123806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  <c:max val="1"/>
          <c:min val="0.70000000000000007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dirty="0"/>
                  <a:t>Breast cancer-specific survival</a:t>
                </a:r>
                <a:r>
                  <a:rPr lang="en-US" sz="1200" baseline="0" dirty="0"/>
                  <a:t> (</a:t>
                </a:r>
                <a:r>
                  <a:rPr lang="en-US" sz="1200" dirty="0"/>
                  <a:t>%)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spPr>
          <a:ln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29024"/>
        <c:crosses val="autoZero"/>
        <c:crossBetween val="midCat"/>
      </c:valAx>
      <c:spPr>
        <a:solidFill>
          <a:schemeClr val="bg1">
            <a:alpha val="0"/>
          </a:schemeClr>
        </a:solidFill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'by subtypes'!$A$15</c:f>
              <c:strCache>
                <c:ptCount val="1"/>
                <c:pt idx="0">
                  <c:v>HR+/HER2-, original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'by subtypes'!$B$5:$B$9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'by subtypes'!$D$15:$D$19</c:f>
              <c:numCache>
                <c:formatCode>0%</c:formatCode>
                <c:ptCount val="5"/>
                <c:pt idx="0">
                  <c:v>1</c:v>
                </c:pt>
                <c:pt idx="1">
                  <c:v>0.98492182900000003</c:v>
                </c:pt>
                <c:pt idx="2">
                  <c:v>0.968667905</c:v>
                </c:pt>
                <c:pt idx="3">
                  <c:v>0.95090312799999999</c:v>
                </c:pt>
                <c:pt idx="4">
                  <c:v>0.93365994399999996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70-4429-A38C-43F6C582880D}"/>
            </c:ext>
          </c:extLst>
        </c:ser>
        <c:ser>
          <c:idx val="4"/>
          <c:order val="1"/>
          <c:tx>
            <c:strRef>
              <c:f>'by subtypes'!$E$15</c:f>
              <c:strCache>
                <c:ptCount val="1"/>
                <c:pt idx="0">
                  <c:v>HR+/HER2-, imputed</c:v>
                </c:pt>
              </c:strCache>
            </c:strRef>
          </c:tx>
          <c:spPr>
            <a:ln w="25400">
              <a:solidFill>
                <a:srgbClr val="0070C0"/>
              </a:solidFill>
              <a:prstDash val="dash"/>
            </a:ln>
          </c:spPr>
          <c:marker>
            <c:symbol val="none"/>
          </c:marker>
          <c:val>
            <c:numRef>
              <c:f>'by subtypes'!$F$15:$F$19</c:f>
              <c:numCache>
                <c:formatCode>0%</c:formatCode>
                <c:ptCount val="5"/>
                <c:pt idx="0">
                  <c:v>1</c:v>
                </c:pt>
                <c:pt idx="1">
                  <c:v>0.97954440452000002</c:v>
                </c:pt>
                <c:pt idx="2">
                  <c:v>0.96199999999999997</c:v>
                </c:pt>
                <c:pt idx="3">
                  <c:v>0.94347999999999999</c:v>
                </c:pt>
                <c:pt idx="4">
                  <c:v>0.92545999999999995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70-4429-A38C-43F6C582880D}"/>
            </c:ext>
          </c:extLst>
        </c:ser>
        <c:ser>
          <c:idx val="0"/>
          <c:order val="2"/>
          <c:tx>
            <c:strRef>
              <c:f>'by subtypes'!$A$5</c:f>
              <c:strCache>
                <c:ptCount val="1"/>
                <c:pt idx="0">
                  <c:v>HR+/HER2+, original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'by subtypes'!$B$5:$B$9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'by subtypes'!$D$5:$D$9</c:f>
              <c:numCache>
                <c:formatCode>0%</c:formatCode>
                <c:ptCount val="5"/>
                <c:pt idx="0">
                  <c:v>1</c:v>
                </c:pt>
                <c:pt idx="1">
                  <c:v>0.97831471699999994</c:v>
                </c:pt>
                <c:pt idx="2">
                  <c:v>0.95696621599999998</c:v>
                </c:pt>
                <c:pt idx="3">
                  <c:v>0.93059061600000004</c:v>
                </c:pt>
                <c:pt idx="4">
                  <c:v>0.90980724199999996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70-4429-A38C-43F6C582880D}"/>
            </c:ext>
          </c:extLst>
        </c:ser>
        <c:ser>
          <c:idx val="6"/>
          <c:order val="3"/>
          <c:tx>
            <c:strRef>
              <c:f>'by subtypes'!$E$5</c:f>
              <c:strCache>
                <c:ptCount val="1"/>
                <c:pt idx="0">
                  <c:v>HR+/HER2+, imputed</c:v>
                </c:pt>
              </c:strCache>
            </c:strRef>
          </c:tx>
          <c:spPr>
            <a:ln w="25400">
              <a:solidFill>
                <a:srgbClr val="FF0000"/>
              </a:solidFill>
              <a:prstDash val="dash"/>
            </a:ln>
          </c:spPr>
          <c:marker>
            <c:symbol val="none"/>
          </c:marker>
          <c:val>
            <c:numRef>
              <c:f>'by subtypes'!$F$5:$F$9</c:f>
              <c:numCache>
                <c:formatCode>0%</c:formatCode>
                <c:ptCount val="5"/>
                <c:pt idx="0">
                  <c:v>1</c:v>
                </c:pt>
                <c:pt idx="1">
                  <c:v>0.97335000000000005</c:v>
                </c:pt>
                <c:pt idx="2">
                  <c:v>0.95091000000000003</c:v>
                </c:pt>
                <c:pt idx="3">
                  <c:v>0.92444999999999999</c:v>
                </c:pt>
                <c:pt idx="4">
                  <c:v>0.90317000000000003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870-4429-A38C-43F6C582880D}"/>
            </c:ext>
          </c:extLst>
        </c:ser>
        <c:ser>
          <c:idx val="1"/>
          <c:order val="4"/>
          <c:tx>
            <c:strRef>
              <c:f>'by subtypes'!$A$10</c:f>
              <c:strCache>
                <c:ptCount val="1"/>
                <c:pt idx="0">
                  <c:v>HR-/HER2+, original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'by subtypes'!$B$5:$B$9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'by subtypes'!$D$10:$D$14</c:f>
              <c:numCache>
                <c:formatCode>0%</c:formatCode>
                <c:ptCount val="5"/>
                <c:pt idx="0">
                  <c:v>1</c:v>
                </c:pt>
                <c:pt idx="1">
                  <c:v>0.95741830400000005</c:v>
                </c:pt>
                <c:pt idx="2">
                  <c:v>0.91829717300000002</c:v>
                </c:pt>
                <c:pt idx="3">
                  <c:v>0.87660732799999996</c:v>
                </c:pt>
                <c:pt idx="4">
                  <c:v>0.84241307099999996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870-4429-A38C-43F6C582880D}"/>
            </c:ext>
          </c:extLst>
        </c:ser>
        <c:ser>
          <c:idx val="7"/>
          <c:order val="5"/>
          <c:tx>
            <c:strRef>
              <c:f>'by subtypes'!$E$10</c:f>
              <c:strCache>
                <c:ptCount val="1"/>
                <c:pt idx="0">
                  <c:v>HR-/HER2+, imputed</c:v>
                </c:pt>
              </c:strCache>
            </c:strRef>
          </c:tx>
          <c:spPr>
            <a:ln w="25400">
              <a:solidFill>
                <a:srgbClr val="00B050"/>
              </a:solidFill>
              <a:prstDash val="dash"/>
            </a:ln>
          </c:spPr>
          <c:marker>
            <c:symbol val="none"/>
          </c:marker>
          <c:val>
            <c:numRef>
              <c:f>'by subtypes'!$F$10:$F$14</c:f>
              <c:numCache>
                <c:formatCode>0%</c:formatCode>
                <c:ptCount val="5"/>
                <c:pt idx="0">
                  <c:v>1</c:v>
                </c:pt>
                <c:pt idx="1">
                  <c:v>0.94559000000000004</c:v>
                </c:pt>
                <c:pt idx="2">
                  <c:v>0.90386</c:v>
                </c:pt>
                <c:pt idx="3">
                  <c:v>0.86177999999999999</c:v>
                </c:pt>
                <c:pt idx="4">
                  <c:v>0.82738999999999996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870-4429-A38C-43F6C582880D}"/>
            </c:ext>
          </c:extLst>
        </c:ser>
        <c:ser>
          <c:idx val="3"/>
          <c:order val="6"/>
          <c:tx>
            <c:strRef>
              <c:f>'by subtypes'!$A$20</c:f>
              <c:strCache>
                <c:ptCount val="1"/>
                <c:pt idx="0">
                  <c:v>Triple Negative, original</c:v>
                </c:pt>
              </c:strCache>
            </c:strRef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'by subtypes'!$B$5:$B$9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'by subtypes'!$D$20:$D$24</c:f>
              <c:numCache>
                <c:formatCode>0%</c:formatCode>
                <c:ptCount val="5"/>
                <c:pt idx="0">
                  <c:v>1</c:v>
                </c:pt>
                <c:pt idx="1">
                  <c:v>0.94224699899999997</c:v>
                </c:pt>
                <c:pt idx="2">
                  <c:v>0.87167325799999995</c:v>
                </c:pt>
                <c:pt idx="3">
                  <c:v>0.82241610799999998</c:v>
                </c:pt>
                <c:pt idx="4">
                  <c:v>0.78883780000000003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870-4429-A38C-43F6C582880D}"/>
            </c:ext>
          </c:extLst>
        </c:ser>
        <c:ser>
          <c:idx val="5"/>
          <c:order val="7"/>
          <c:tx>
            <c:strRef>
              <c:f>'by subtypes'!$E$20</c:f>
              <c:strCache>
                <c:ptCount val="1"/>
                <c:pt idx="0">
                  <c:v>Triple Negative, imputed</c:v>
                </c:pt>
              </c:strCache>
            </c:strRef>
          </c:tx>
          <c:spPr>
            <a:ln w="25400">
              <a:solidFill>
                <a:schemeClr val="tx1"/>
              </a:solidFill>
              <a:prstDash val="dash"/>
            </a:ln>
          </c:spPr>
          <c:marker>
            <c:symbol val="none"/>
          </c:marker>
          <c:val>
            <c:numRef>
              <c:f>'by subtypes'!$F$20:$F$24</c:f>
              <c:numCache>
                <c:formatCode>0%</c:formatCode>
                <c:ptCount val="5"/>
                <c:pt idx="0">
                  <c:v>1</c:v>
                </c:pt>
                <c:pt idx="1">
                  <c:v>0.93</c:v>
                </c:pt>
                <c:pt idx="2">
                  <c:v>0.86</c:v>
                </c:pt>
                <c:pt idx="3">
                  <c:v>0.81</c:v>
                </c:pt>
                <c:pt idx="4">
                  <c:v>0.77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870-4429-A38C-43F6C58288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8729024"/>
        <c:axId val="1"/>
      </c:lineChart>
      <c:catAx>
        <c:axId val="338729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/>
                  <a:t>Month since</a:t>
                </a:r>
                <a:r>
                  <a:rPr lang="en-US" sz="1200" baseline="0" dirty="0"/>
                  <a:t> diagnosis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31403185625202062"/>
              <c:y val="0.932379831123806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  <c:max val="1"/>
          <c:min val="0.70000000000000007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dirty="0"/>
                  <a:t>Breast cancer-specific survival</a:t>
                </a:r>
                <a:r>
                  <a:rPr lang="en-US" sz="1200" baseline="0" dirty="0"/>
                  <a:t> (</a:t>
                </a:r>
                <a:r>
                  <a:rPr lang="en-US" sz="1200" dirty="0"/>
                  <a:t>%)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spPr>
          <a:ln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29024"/>
        <c:crosses val="autoZero"/>
        <c:crossBetween val="midCat"/>
      </c:valAx>
      <c:spPr>
        <a:solidFill>
          <a:schemeClr val="bg1">
            <a:alpha val="0"/>
          </a:schemeClr>
        </a:solidFill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2A:</a:t>
            </a:r>
            <a:r>
              <a:rPr lang="en-US" baseline="0"/>
              <a:t> </a:t>
            </a:r>
            <a:r>
              <a:rPr lang="en-US"/>
              <a:t>Stage I</a:t>
            </a:r>
          </a:p>
        </c:rich>
      </c:tx>
      <c:layout>
        <c:manualLayout>
          <c:xMode val="edge"/>
          <c:yMode val="edge"/>
          <c:x val="0.421372943920506"/>
          <c:y val="5.27814926356756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031884846041254"/>
          <c:y val="0.16501003551026744"/>
          <c:w val="0.74502130201043437"/>
          <c:h val="0.7137251814111476"/>
        </c:manualLayout>
      </c:layout>
      <c:lineChart>
        <c:grouping val="standard"/>
        <c:varyColors val="0"/>
        <c:ser>
          <c:idx val="0"/>
          <c:order val="0"/>
          <c:tx>
            <c:strRef>
              <c:f>'imputed dataset'!$C$3</c:f>
              <c:strCache>
                <c:ptCount val="1"/>
                <c:pt idx="0">
                  <c:v>HR+/HER2-</c:v>
                </c:pt>
              </c:strCache>
            </c:strRef>
          </c:tx>
          <c:spPr>
            <a:ln>
              <a:solidFill>
                <a:srgbClr val="0070C0"/>
              </a:solidFill>
              <a:prstDash val="solid"/>
            </a:ln>
          </c:spPr>
          <c:marker>
            <c:symbol val="none"/>
          </c:marker>
          <c:cat>
            <c:numRef>
              <c:f>'imputed dataset'!$A$5:$A$9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'imputed dataset'!$C$5:$C$27</c:f>
              <c:numCache>
                <c:formatCode>0%</c:formatCode>
                <c:ptCount val="5"/>
                <c:pt idx="0">
                  <c:v>1</c:v>
                </c:pt>
                <c:pt idx="1">
                  <c:v>0.99816972443999985</c:v>
                </c:pt>
                <c:pt idx="2">
                  <c:v>0.99586238767999991</c:v>
                </c:pt>
                <c:pt idx="3">
                  <c:v>0.99251626295999984</c:v>
                </c:pt>
                <c:pt idx="4">
                  <c:v>0.98855113147999985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53-4B74-81E3-85A3E3BCFEA7}"/>
            </c:ext>
          </c:extLst>
        </c:ser>
        <c:ser>
          <c:idx val="1"/>
          <c:order val="1"/>
          <c:tx>
            <c:strRef>
              <c:f>'imputed dataset'!$D$3</c:f>
              <c:strCache>
                <c:ptCount val="1"/>
                <c:pt idx="0">
                  <c:v>HR+/HER2+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'imputed dataset'!$A$5:$A$9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'imputed dataset'!$D$5:$D$19</c:f>
              <c:numCache>
                <c:formatCode>0.00%</c:formatCode>
                <c:ptCount val="5"/>
                <c:pt idx="0" formatCode="0%">
                  <c:v>1</c:v>
                </c:pt>
                <c:pt idx="1">
                  <c:v>0.99779874616000019</c:v>
                </c:pt>
                <c:pt idx="2">
                  <c:v>0.99499884076</c:v>
                </c:pt>
                <c:pt idx="3">
                  <c:v>0.9906832161200001</c:v>
                </c:pt>
                <c:pt idx="4">
                  <c:v>0.98641986364000001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53-4B74-81E3-85A3E3BCFEA7}"/>
            </c:ext>
          </c:extLst>
        </c:ser>
        <c:ser>
          <c:idx val="2"/>
          <c:order val="2"/>
          <c:tx>
            <c:strRef>
              <c:f>'imputed dataset'!$E$3</c:f>
              <c:strCache>
                <c:ptCount val="1"/>
                <c:pt idx="0">
                  <c:v>HR-/HER2+</c:v>
                </c:pt>
              </c:strCache>
            </c:strRef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'imputed dataset'!$A$5:$A$9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'imputed dataset'!$E$5:$E$40</c:f>
              <c:numCache>
                <c:formatCode>0.00%</c:formatCode>
                <c:ptCount val="5"/>
                <c:pt idx="0" formatCode="0%">
                  <c:v>1</c:v>
                </c:pt>
                <c:pt idx="1">
                  <c:v>0.99563090856000003</c:v>
                </c:pt>
                <c:pt idx="2">
                  <c:v>0.99101781316000015</c:v>
                </c:pt>
                <c:pt idx="3">
                  <c:v>0.98300092256000027</c:v>
                </c:pt>
                <c:pt idx="4">
                  <c:v>0.96887081236000017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53-4B74-81E3-85A3E3BCFEA7}"/>
            </c:ext>
          </c:extLst>
        </c:ser>
        <c:ser>
          <c:idx val="3"/>
          <c:order val="3"/>
          <c:tx>
            <c:strRef>
              <c:f>'imputed dataset'!$F$3</c:f>
              <c:strCache>
                <c:ptCount val="1"/>
                <c:pt idx="0">
                  <c:v>Triple Negative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'imputed dataset'!$A$5:$A$9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'imputed dataset'!$F$5:$F$40</c:f>
              <c:numCache>
                <c:formatCode>0.00%</c:formatCode>
                <c:ptCount val="5"/>
                <c:pt idx="0" formatCode="0%">
                  <c:v>1</c:v>
                </c:pt>
                <c:pt idx="1">
                  <c:v>0.99387020648000002</c:v>
                </c:pt>
                <c:pt idx="2">
                  <c:v>0.97989646603999991</c:v>
                </c:pt>
                <c:pt idx="3">
                  <c:v>0.96438152860000004</c:v>
                </c:pt>
                <c:pt idx="4">
                  <c:v>0.9511601246400001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353-4B74-81E3-85A3E3BCFE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240576"/>
        <c:axId val="119251328"/>
      </c:lineChart>
      <c:catAx>
        <c:axId val="119240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 since diagnosis</a:t>
                </a:r>
              </a:p>
            </c:rich>
          </c:tx>
          <c:layout>
            <c:manualLayout>
              <c:xMode val="edge"/>
              <c:yMode val="edge"/>
              <c:x val="0.36693120005252367"/>
              <c:y val="0.9399251490951626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9251328"/>
        <c:crosses val="autoZero"/>
        <c:auto val="1"/>
        <c:lblAlgn val="ctr"/>
        <c:lblOffset val="100"/>
        <c:tickLblSkip val="1"/>
        <c:noMultiLvlLbl val="0"/>
      </c:catAx>
      <c:valAx>
        <c:axId val="119251328"/>
        <c:scaling>
          <c:orientation val="minMax"/>
          <c:max val="1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Breast cancer-specific survival 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119240576"/>
        <c:crossesAt val="1"/>
        <c:crossBetween val="midCat"/>
        <c:majorUnit val="0.1"/>
      </c:valAx>
    </c:plotArea>
    <c:legend>
      <c:legendPos val="b"/>
      <c:layout>
        <c:manualLayout>
          <c:xMode val="edge"/>
          <c:yMode val="edge"/>
          <c:x val="0.48177085550117055"/>
          <c:y val="0.38108943379731952"/>
          <c:w val="0.48493224061278056"/>
          <c:h val="0.2522733443791179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/>
              <a:t>2B: Stage</a:t>
            </a:r>
            <a:r>
              <a:rPr lang="en-US" baseline="0"/>
              <a:t> II</a:t>
            </a:r>
            <a:endParaRPr lang="en-US"/>
          </a:p>
        </c:rich>
      </c:tx>
      <c:layout>
        <c:manualLayout>
          <c:xMode val="edge"/>
          <c:yMode val="edge"/>
          <c:x val="0.41599016880513023"/>
          <c:y val="5.400544142159736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099184270086759"/>
          <c:y val="0.14208649751786495"/>
          <c:w val="0.69563445987363259"/>
          <c:h val="0.72548988729350106"/>
        </c:manualLayout>
      </c:layout>
      <c:lineChart>
        <c:grouping val="standard"/>
        <c:varyColors val="0"/>
        <c:ser>
          <c:idx val="0"/>
          <c:order val="0"/>
          <c:tx>
            <c:strRef>
              <c:f>'imputed dataset'!$C$3</c:f>
              <c:strCache>
                <c:ptCount val="1"/>
                <c:pt idx="0">
                  <c:v>HR+/HER2-</c:v>
                </c:pt>
              </c:strCache>
            </c:strRef>
          </c:tx>
          <c:spPr>
            <a:ln>
              <a:solidFill>
                <a:srgbClr val="0070C0"/>
              </a:solidFill>
              <a:prstDash val="solid"/>
            </a:ln>
          </c:spPr>
          <c:marker>
            <c:symbol val="none"/>
          </c:marker>
          <c:cat>
            <c:numRef>
              <c:f>'imputed dataset'!$A$5:$A$9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'imputed dataset'!$H$5:$H$32</c:f>
              <c:numCache>
                <c:formatCode>0.00%</c:formatCode>
                <c:ptCount val="5"/>
                <c:pt idx="0" formatCode="0%">
                  <c:v>1</c:v>
                </c:pt>
                <c:pt idx="1">
                  <c:v>0.99123000000000006</c:v>
                </c:pt>
                <c:pt idx="2">
                  <c:v>0.98167613600000003</c:v>
                </c:pt>
                <c:pt idx="3">
                  <c:v>0.96330000000000005</c:v>
                </c:pt>
                <c:pt idx="4">
                  <c:v>0.94730000000000003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59-440C-9A64-70C6A0B71B73}"/>
            </c:ext>
          </c:extLst>
        </c:ser>
        <c:ser>
          <c:idx val="1"/>
          <c:order val="1"/>
          <c:tx>
            <c:strRef>
              <c:f>'imputed dataset'!$D$3</c:f>
              <c:strCache>
                <c:ptCount val="1"/>
                <c:pt idx="0">
                  <c:v>HR+/HER2+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'imputed dataset'!$A$5:$A$9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'imputed dataset'!$I$5:$I$32</c:f>
              <c:numCache>
                <c:formatCode>0.00%</c:formatCode>
                <c:ptCount val="5"/>
                <c:pt idx="0" formatCode="0%">
                  <c:v>1</c:v>
                </c:pt>
                <c:pt idx="1">
                  <c:v>0.99280000000000002</c:v>
                </c:pt>
                <c:pt idx="2">
                  <c:v>0.98129999999999995</c:v>
                </c:pt>
                <c:pt idx="3">
                  <c:v>0.96599999999999997</c:v>
                </c:pt>
                <c:pt idx="4">
                  <c:v>0.95369999999999999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59-440C-9A64-70C6A0B71B73}"/>
            </c:ext>
          </c:extLst>
        </c:ser>
        <c:ser>
          <c:idx val="2"/>
          <c:order val="2"/>
          <c:tx>
            <c:strRef>
              <c:f>'imputed dataset'!$E$3</c:f>
              <c:strCache>
                <c:ptCount val="1"/>
                <c:pt idx="0">
                  <c:v>HR-/HER2+</c:v>
                </c:pt>
              </c:strCache>
            </c:strRef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'imputed dataset'!$A$5:$A$9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'imputed dataset'!$J$5:$J$32</c:f>
              <c:numCache>
                <c:formatCode>0.00%</c:formatCode>
                <c:ptCount val="5"/>
                <c:pt idx="0" formatCode="0%">
                  <c:v>1</c:v>
                </c:pt>
                <c:pt idx="1">
                  <c:v>0.98460000000000003</c:v>
                </c:pt>
                <c:pt idx="2">
                  <c:v>0.95940000000000003</c:v>
                </c:pt>
                <c:pt idx="3">
                  <c:v>0.92659999999999998</c:v>
                </c:pt>
                <c:pt idx="4">
                  <c:v>0.90459999999999996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59-440C-9A64-70C6A0B71B73}"/>
            </c:ext>
          </c:extLst>
        </c:ser>
        <c:ser>
          <c:idx val="3"/>
          <c:order val="3"/>
          <c:tx>
            <c:strRef>
              <c:f>'imputed dataset'!$F$3</c:f>
              <c:strCache>
                <c:ptCount val="1"/>
                <c:pt idx="0">
                  <c:v>Triple Negative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'imputed dataset'!$A$5:$A$9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'imputed dataset'!$K$5:$K$32</c:f>
              <c:numCache>
                <c:formatCode>0.00%</c:formatCode>
                <c:ptCount val="5"/>
                <c:pt idx="0" formatCode="0%">
                  <c:v>1</c:v>
                </c:pt>
                <c:pt idx="1">
                  <c:v>0.9738</c:v>
                </c:pt>
                <c:pt idx="2">
                  <c:v>0.92420000000000002</c:v>
                </c:pt>
                <c:pt idx="3">
                  <c:v>0.87490000000000001</c:v>
                </c:pt>
                <c:pt idx="4">
                  <c:v>0.83760000000000001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59-440C-9A64-70C6A0B71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683328"/>
        <c:axId val="119701888"/>
      </c:lineChart>
      <c:catAx>
        <c:axId val="119683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 since diagnosis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9701888"/>
        <c:crosses val="autoZero"/>
        <c:auto val="1"/>
        <c:lblAlgn val="ctr"/>
        <c:lblOffset val="100"/>
        <c:tickLblSkip val="1"/>
        <c:noMultiLvlLbl val="0"/>
      </c:catAx>
      <c:valAx>
        <c:axId val="119701888"/>
        <c:scaling>
          <c:orientation val="minMax"/>
          <c:max val="1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Breast cancer-specific</a:t>
                </a:r>
                <a:r>
                  <a:rPr lang="en-US" baseline="0" dirty="0"/>
                  <a:t> survival </a:t>
                </a:r>
                <a:endParaRPr lang="en-US" dirty="0"/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119683328"/>
        <c:crosses val="autoZero"/>
        <c:crossBetween val="midCat"/>
        <c:majorUnit val="0.1"/>
      </c:valAx>
    </c:plotArea>
    <c:legend>
      <c:legendPos val="b"/>
      <c:layout>
        <c:manualLayout>
          <c:xMode val="edge"/>
          <c:yMode val="edge"/>
          <c:x val="0.49176140259473455"/>
          <c:y val="0.38869707782814156"/>
          <c:w val="0.48493224061278056"/>
          <c:h val="0.3097788441823995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/>
              <a:t>2D: Stage IV</a:t>
            </a:r>
            <a:endParaRPr lang="en-US"/>
          </a:p>
        </c:rich>
      </c:tx>
      <c:layout>
        <c:manualLayout>
          <c:xMode val="edge"/>
          <c:yMode val="edge"/>
          <c:x val="0.38072377841162586"/>
          <c:y val="2.347816893086741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02921718117024"/>
          <c:y val="0.13764505980927519"/>
          <c:w val="0.73529411764705888"/>
          <c:h val="0.7098036127836973"/>
        </c:manualLayout>
      </c:layout>
      <c:lineChart>
        <c:grouping val="standard"/>
        <c:varyColors val="0"/>
        <c:ser>
          <c:idx val="0"/>
          <c:order val="0"/>
          <c:tx>
            <c:strRef>
              <c:f>'imputed dataset'!$C$3</c:f>
              <c:strCache>
                <c:ptCount val="1"/>
                <c:pt idx="0">
                  <c:v>HR+/HER2-</c:v>
                </c:pt>
              </c:strCache>
            </c:strRef>
          </c:tx>
          <c:spPr>
            <a:ln>
              <a:solidFill>
                <a:srgbClr val="0070C0"/>
              </a:solidFill>
              <a:prstDash val="solid"/>
            </a:ln>
          </c:spPr>
          <c:marker>
            <c:symbol val="none"/>
          </c:marker>
          <c:cat>
            <c:numRef>
              <c:f>'imputed dataset'!$A$5:$A$40</c:f>
              <c:numCache>
                <c:formatCode>General</c:formatCode>
                <c:ptCount val="1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'imputed dataset'!$R$5:$R$27</c:f>
              <c:numCache>
                <c:formatCode>0.00%</c:formatCode>
                <c:ptCount val="5"/>
                <c:pt idx="0" formatCode="0%">
                  <c:v>1</c:v>
                </c:pt>
                <c:pt idx="1">
                  <c:v>0.73951338216000007</c:v>
                </c:pt>
                <c:pt idx="2">
                  <c:v>0.59443504683999993</c:v>
                </c:pt>
                <c:pt idx="3">
                  <c:v>0.46256837363999992</c:v>
                </c:pt>
                <c:pt idx="4">
                  <c:v>0.35949976135999995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3E-42CC-AB51-80FECF94184F}"/>
            </c:ext>
          </c:extLst>
        </c:ser>
        <c:ser>
          <c:idx val="1"/>
          <c:order val="1"/>
          <c:tx>
            <c:strRef>
              <c:f>'imputed dataset'!$D$3</c:f>
              <c:strCache>
                <c:ptCount val="1"/>
                <c:pt idx="0">
                  <c:v>HR+/HER2+</c:v>
                </c:pt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'imputed dataset'!$A$5:$A$40</c:f>
              <c:numCache>
                <c:formatCode>General</c:formatCode>
                <c:ptCount val="1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'imputed dataset'!$S$5:$S$19</c:f>
              <c:numCache>
                <c:formatCode>0.00%</c:formatCode>
                <c:ptCount val="5"/>
                <c:pt idx="0" formatCode="0%">
                  <c:v>1</c:v>
                </c:pt>
                <c:pt idx="1">
                  <c:v>0.79001975036000005</c:v>
                </c:pt>
                <c:pt idx="2">
                  <c:v>0.67628129420000005</c:v>
                </c:pt>
                <c:pt idx="3">
                  <c:v>0.55444814951999988</c:v>
                </c:pt>
                <c:pt idx="4">
                  <c:v>0.45480479436000004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3E-42CC-AB51-80FECF94184F}"/>
            </c:ext>
          </c:extLst>
        </c:ser>
        <c:ser>
          <c:idx val="2"/>
          <c:order val="2"/>
          <c:tx>
            <c:strRef>
              <c:f>'imputed dataset'!$E$3</c:f>
              <c:strCache>
                <c:ptCount val="1"/>
                <c:pt idx="0">
                  <c:v>HR-/HER2+</c:v>
                </c:pt>
              </c:strCache>
            </c:strRef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'imputed dataset'!$A$5:$A$40</c:f>
              <c:numCache>
                <c:formatCode>General</c:formatCode>
                <c:ptCount val="1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'imputed dataset'!$T$5:$T$27</c:f>
              <c:numCache>
                <c:formatCode>0.00%</c:formatCode>
                <c:ptCount val="5"/>
                <c:pt idx="0" formatCode="0%">
                  <c:v>1</c:v>
                </c:pt>
                <c:pt idx="1">
                  <c:v>0.6765875310399998</c:v>
                </c:pt>
                <c:pt idx="2">
                  <c:v>0.53325082015999992</c:v>
                </c:pt>
                <c:pt idx="3">
                  <c:v>0.42975943015999996</c:v>
                </c:pt>
                <c:pt idx="4">
                  <c:v>0.33942237336000003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3E-42CC-AB51-80FECF94184F}"/>
            </c:ext>
          </c:extLst>
        </c:ser>
        <c:ser>
          <c:idx val="3"/>
          <c:order val="3"/>
          <c:tx>
            <c:strRef>
              <c:f>'imputed dataset'!$F$3</c:f>
              <c:strCache>
                <c:ptCount val="1"/>
                <c:pt idx="0">
                  <c:v>Triple Negative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'imputed dataset'!$A$5:$A$40</c:f>
              <c:numCache>
                <c:formatCode>General</c:formatCode>
                <c:ptCount val="18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'imputed dataset'!$U$5:$U$19</c:f>
              <c:numCache>
                <c:formatCode>0.00%</c:formatCode>
                <c:ptCount val="5"/>
                <c:pt idx="0" formatCode="0%">
                  <c:v>1</c:v>
                </c:pt>
                <c:pt idx="1">
                  <c:v>0.48628000956000006</c:v>
                </c:pt>
                <c:pt idx="2">
                  <c:v>0.24563172331999994</c:v>
                </c:pt>
                <c:pt idx="3">
                  <c:v>0.16112291499999998</c:v>
                </c:pt>
                <c:pt idx="4">
                  <c:v>0.11213422892000001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3E-42CC-AB51-80FECF9418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798016"/>
        <c:axId val="119345536"/>
      </c:lineChart>
      <c:catAx>
        <c:axId val="119798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 since diagnosis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9345536"/>
        <c:crosses val="autoZero"/>
        <c:auto val="1"/>
        <c:lblAlgn val="ctr"/>
        <c:lblOffset val="100"/>
        <c:tickLblSkip val="1"/>
        <c:noMultiLvlLbl val="0"/>
      </c:catAx>
      <c:valAx>
        <c:axId val="119345536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Breast cancer-specific survival 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119798016"/>
        <c:crosses val="autoZero"/>
        <c:crossBetween val="midCat"/>
        <c:majorUnit val="0.1"/>
      </c:valAx>
    </c:plotArea>
    <c:legend>
      <c:legendPos val="b"/>
      <c:layout>
        <c:manualLayout>
          <c:xMode val="edge"/>
          <c:yMode val="edge"/>
          <c:x val="0.51233519772306635"/>
          <c:y val="0.12631110493341116"/>
          <c:w val="0.48493224061278056"/>
          <c:h val="0.2782883155386616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2C: Stage III</a:t>
            </a:r>
          </a:p>
        </c:rich>
      </c:tx>
      <c:layout>
        <c:manualLayout>
          <c:xMode val="edge"/>
          <c:yMode val="edge"/>
          <c:x val="0.39264980702043739"/>
          <c:y val="3.146995803320931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166574075744755"/>
          <c:y val="0.16501003551026744"/>
          <c:w val="0.75398386290592412"/>
          <c:h val="0.70196047552879504"/>
        </c:manualLayout>
      </c:layout>
      <c:lineChart>
        <c:grouping val="standard"/>
        <c:varyColors val="0"/>
        <c:ser>
          <c:idx val="0"/>
          <c:order val="0"/>
          <c:tx>
            <c:strRef>
              <c:f>'imputed dataset'!$C$3</c:f>
              <c:strCache>
                <c:ptCount val="1"/>
                <c:pt idx="0">
                  <c:v>HR+/HER2-</c:v>
                </c:pt>
              </c:strCache>
            </c:strRef>
          </c:tx>
          <c:spPr>
            <a:ln>
              <a:solidFill>
                <a:srgbClr val="0070C0"/>
              </a:solidFill>
              <a:prstDash val="solid"/>
            </a:ln>
          </c:spPr>
          <c:marker>
            <c:symbol val="none"/>
          </c:marker>
          <c:cat>
            <c:numRef>
              <c:f>'imputed dataset'!$A$5:$A$27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'imputed dataset'!$M$5:$M$27</c:f>
              <c:numCache>
                <c:formatCode>0.00%</c:formatCode>
                <c:ptCount val="5"/>
                <c:pt idx="0" formatCode="0%">
                  <c:v>1</c:v>
                </c:pt>
                <c:pt idx="1">
                  <c:v>0.96841276267999987</c:v>
                </c:pt>
                <c:pt idx="2">
                  <c:v>0.92204429676000021</c:v>
                </c:pt>
                <c:pt idx="3">
                  <c:v>0.87215277812000014</c:v>
                </c:pt>
                <c:pt idx="4">
                  <c:v>0.81974419500000006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59-4FCC-91FF-54FAD330E8FD}"/>
            </c:ext>
          </c:extLst>
        </c:ser>
        <c:ser>
          <c:idx val="1"/>
          <c:order val="1"/>
          <c:tx>
            <c:strRef>
              <c:f>'imputed dataset'!$D$3</c:f>
              <c:strCache>
                <c:ptCount val="1"/>
                <c:pt idx="0">
                  <c:v>HR+/HER2+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'imputed dataset'!$A$5:$A$27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'imputed dataset'!$N$5:$N$9</c:f>
              <c:numCache>
                <c:formatCode>0.00%</c:formatCode>
                <c:ptCount val="5"/>
                <c:pt idx="0" formatCode="0%">
                  <c:v>1</c:v>
                </c:pt>
                <c:pt idx="1">
                  <c:v>0.97718778544000007</c:v>
                </c:pt>
                <c:pt idx="2">
                  <c:v>0.9356372782800001</c:v>
                </c:pt>
                <c:pt idx="3">
                  <c:v>0.88477522548000043</c:v>
                </c:pt>
                <c:pt idx="4">
                  <c:v>0.84440592980000007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59-4FCC-91FF-54FAD330E8FD}"/>
            </c:ext>
          </c:extLst>
        </c:ser>
        <c:ser>
          <c:idx val="2"/>
          <c:order val="2"/>
          <c:tx>
            <c:strRef>
              <c:f>'imputed dataset'!$E$3</c:f>
              <c:strCache>
                <c:ptCount val="1"/>
                <c:pt idx="0">
                  <c:v>HR-/HER2+</c:v>
                </c:pt>
              </c:strCache>
            </c:strRef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'imputed dataset'!$A$5:$A$27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'imputed dataset'!$O$5:$O$27</c:f>
              <c:numCache>
                <c:formatCode>0.00%</c:formatCode>
                <c:ptCount val="5"/>
                <c:pt idx="0" formatCode="0%">
                  <c:v>1</c:v>
                </c:pt>
                <c:pt idx="1">
                  <c:v>0.95230126028000006</c:v>
                </c:pt>
                <c:pt idx="2">
                  <c:v>0.88047311955999985</c:v>
                </c:pt>
                <c:pt idx="3">
                  <c:v>0.80085406840000006</c:v>
                </c:pt>
                <c:pt idx="4">
                  <c:v>0.74524383788000004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59-4FCC-91FF-54FAD330E8FD}"/>
            </c:ext>
          </c:extLst>
        </c:ser>
        <c:ser>
          <c:idx val="3"/>
          <c:order val="3"/>
          <c:tx>
            <c:strRef>
              <c:f>'imputed dataset'!$F$3</c:f>
              <c:strCache>
                <c:ptCount val="1"/>
                <c:pt idx="0">
                  <c:v>Triple Negative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'imputed dataset'!$A$5:$A$27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cat>
          <c:val>
            <c:numRef>
              <c:f>'imputed dataset'!$P$5:$P$19</c:f>
              <c:numCache>
                <c:formatCode>0.00%</c:formatCode>
                <c:ptCount val="5"/>
                <c:pt idx="0" formatCode="0%">
                  <c:v>1</c:v>
                </c:pt>
                <c:pt idx="1">
                  <c:v>0.87659690231999976</c:v>
                </c:pt>
                <c:pt idx="2">
                  <c:v>0.7087003543999999</c:v>
                </c:pt>
                <c:pt idx="3">
                  <c:v>0.60337560296000015</c:v>
                </c:pt>
                <c:pt idx="4">
                  <c:v>0.53395351327999985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959-4FCC-91FF-54FAD330E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728384"/>
        <c:axId val="119746944"/>
      </c:lineChart>
      <c:catAx>
        <c:axId val="119728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 since diagnosis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9746944"/>
        <c:crosses val="autoZero"/>
        <c:auto val="1"/>
        <c:lblAlgn val="ctr"/>
        <c:lblOffset val="100"/>
        <c:tickLblSkip val="1"/>
        <c:noMultiLvlLbl val="0"/>
      </c:catAx>
      <c:valAx>
        <c:axId val="119746944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Breast cancer-specific survival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119728384"/>
        <c:crosses val="autoZero"/>
        <c:crossBetween val="midCat"/>
        <c:majorUnit val="0.1"/>
      </c:valAx>
    </c:plotArea>
    <c:legend>
      <c:legendPos val="b"/>
      <c:layout>
        <c:manualLayout>
          <c:xMode val="edge"/>
          <c:yMode val="edge"/>
          <c:x val="0.29115600859970026"/>
          <c:y val="0.43441842095104038"/>
          <c:w val="0.48493224061278056"/>
          <c:h val="0.2567232458941488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0.09826</cdr:x>
      <cdr:y>0.7521</cdr:y>
    </cdr:from>
    <cdr:to>
      <cdr:x>0.14164</cdr:x>
      <cdr:y>0.82074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727907" y="4046954"/>
          <a:ext cx="321322" cy="36934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dirty="0"/>
            <a:t>~</a:t>
          </a:r>
        </a:p>
        <a:p xmlns:a="http://schemas.openxmlformats.org/drawingml/2006/main">
          <a:r>
            <a:rPr lang="en-US" sz="900" dirty="0"/>
            <a:t>~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0.09989</cdr:x>
      <cdr:y>0.75742</cdr:y>
    </cdr:from>
    <cdr:to>
      <cdr:x>0.14327</cdr:x>
      <cdr:y>0.82606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748220" y="3056691"/>
          <a:ext cx="324944" cy="27700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dirty="0"/>
            <a:t>~</a:t>
          </a:r>
        </a:p>
        <a:p xmlns:a="http://schemas.openxmlformats.org/drawingml/2006/main">
          <a:r>
            <a:rPr lang="en-US" sz="900" dirty="0"/>
            <a:t>~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9F3A4-7CE6-7D4B-82F4-AAB0A89D24A0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3AD1B-1BAA-D548-ACF0-7463C0C7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06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96F55-051E-5448-B8E8-A0AA6DBFC1A7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7E79A-386B-3949-83DC-43D056CB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03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Notably, failing to impute cases with missing receptor status leads to overestimation of survival because those with missing receptor status tend to have worse prognostic features.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17E79A-386B-3949-83DC-43D056CBF1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entagon 18"/>
          <p:cNvSpPr/>
          <p:nvPr userDrawn="1"/>
        </p:nvSpPr>
        <p:spPr>
          <a:xfrm>
            <a:off x="116840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entagon 19"/>
          <p:cNvSpPr/>
          <p:nvPr userDrawn="1"/>
        </p:nvSpPr>
        <p:spPr>
          <a:xfrm>
            <a:off x="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 flipV="1">
            <a:off x="0" y="5029200"/>
            <a:ext cx="91440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1645920"/>
            <a:ext cx="7772400" cy="1827842"/>
          </a:xfrm>
        </p:spPr>
        <p:txBody>
          <a:bodyPr lIns="0" tIns="0" rIns="0" bIns="0" anchor="b">
            <a:noAutofit/>
          </a:bodyPr>
          <a:lstStyle>
            <a:lvl1pPr algn="r">
              <a:defRPr sz="36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Title of the presentation</a:t>
            </a:r>
          </a:p>
        </p:txBody>
      </p:sp>
      <p:sp>
        <p:nvSpPr>
          <p:cNvPr id="2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566160"/>
            <a:ext cx="7772400" cy="686376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1800" b="0" i="1" spc="1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 </a:t>
            </a:r>
          </a:p>
        </p:txBody>
      </p:sp>
      <p:pic>
        <p:nvPicPr>
          <p:cNvPr id="2" name="Picture 1" descr="NCI-Logo-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10325"/>
            <a:ext cx="4974336" cy="47457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5724144"/>
            <a:ext cx="2286000" cy="4555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rgbClr val="000000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64E399A6-2005-5942-9A54-D03BEFAD9AF9}" type="datetime4">
              <a:rPr lang="en-US" smtClean="0"/>
              <a:t>June 11,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538726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0076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538726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8466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8" name="Picture 7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1405038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24176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76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20660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 userDrawn="1"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13"/>
          <p:cNvSpPr txBox="1">
            <a:spLocks noChangeArrowheads="1"/>
          </p:cNvSpPr>
          <p:nvPr userDrawn="1"/>
        </p:nvSpPr>
        <p:spPr bwMode="auto">
          <a:xfrm>
            <a:off x="1684260" y="6083300"/>
            <a:ext cx="58119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                 </a:t>
            </a: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espanol</a:t>
            </a:r>
            <a:endParaRPr lang="en-US" sz="1800" b="1" dirty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2568989" y="2916936"/>
            <a:ext cx="4052793" cy="1007110"/>
            <a:chOff x="1524000" y="2654300"/>
            <a:chExt cx="6235066" cy="1549400"/>
          </a:xfrm>
        </p:grpSpPr>
        <p:pic>
          <p:nvPicPr>
            <p:cNvPr id="10" name="Picture 9" descr="NCI-Logo-Stack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5201" y="2844800"/>
              <a:ext cx="4253865" cy="1162050"/>
            </a:xfrm>
            <a:prstGeom prst="rect">
              <a:avLst/>
            </a:prstGeom>
          </p:spPr>
        </p:pic>
        <p:pic>
          <p:nvPicPr>
            <p:cNvPr id="11" name="Picture 10" descr="4_hhs_logo_white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2654300"/>
              <a:ext cx="1549400" cy="1549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6123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22D3-C8B0-41D6-9430-28471774F2A8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CD30-6B3B-4BD4-87EA-F944DA2B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60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49E87-5DF9-453E-8DCA-64283D688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EF82D-36F7-438F-BD7C-D97AF29046C9}" type="datetimeFigureOut">
              <a:rPr lang="en-US"/>
              <a:pPr>
                <a:defRPr/>
              </a:pPr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C3184-5F04-4978-9F3E-B2F20CAEC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0B560-A2B7-457D-833C-88BE908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B3A8D-24D2-44A2-B2A8-B0E6843E5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0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Sub-Bull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>
            <a:off x="1168400" y="0"/>
            <a:ext cx="2870200" cy="6858000"/>
          </a:xfrm>
          <a:prstGeom prst="homePlate">
            <a:avLst>
              <a:gd name="adj" fmla="val 4778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 userDrawn="1"/>
        </p:nvSpPr>
        <p:spPr>
          <a:xfrm>
            <a:off x="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334256" y="0"/>
            <a:ext cx="4297680" cy="6858000"/>
          </a:xfrm>
        </p:spPr>
        <p:txBody>
          <a:bodyPr anchor="ctr">
            <a:noAutofit/>
          </a:bodyPr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i="1">
                <a:solidFill>
                  <a:srgbClr val="000000"/>
                </a:solidFill>
              </a:defRPr>
            </a:lvl1pPr>
            <a:lvl2pPr marL="6858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 lang="en-US" sz="1900" i="1" kern="1200" baseline="0" dirty="0" smtClean="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</a:lstStyle>
          <a:p>
            <a:r>
              <a:rPr lang="en-US" dirty="0"/>
              <a:t>Agenda Item 1</a:t>
            </a:r>
          </a:p>
          <a:p>
            <a:pPr lvl="1"/>
            <a:r>
              <a:rPr lang="en-US" dirty="0"/>
              <a:t>Agenda Item 1a</a:t>
            </a:r>
          </a:p>
          <a:p>
            <a:pPr lvl="1"/>
            <a:r>
              <a:rPr lang="en-US" dirty="0"/>
              <a:t>Agenda Item 1b</a:t>
            </a:r>
          </a:p>
          <a:p>
            <a:r>
              <a:rPr lang="en-US" dirty="0"/>
              <a:t>Agenda Item 2</a:t>
            </a:r>
          </a:p>
          <a:p>
            <a:pPr lvl="1"/>
            <a:r>
              <a:rPr lang="en-US" dirty="0"/>
              <a:t>Agenda Item 2a</a:t>
            </a:r>
          </a:p>
          <a:p>
            <a:pPr lvl="1"/>
            <a:r>
              <a:rPr lang="en-US" dirty="0"/>
              <a:t>Agenda Item 2b</a:t>
            </a:r>
          </a:p>
          <a:p>
            <a:r>
              <a:rPr lang="en-US" dirty="0"/>
              <a:t>Agenda Item 3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3a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3b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3c</a:t>
            </a:r>
          </a:p>
          <a:p>
            <a:r>
              <a:rPr lang="en-US" dirty="0"/>
              <a:t>Agenda Item 4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1737360"/>
            <a:ext cx="3017520" cy="1828800"/>
          </a:xfrm>
        </p:spPr>
        <p:txBody>
          <a:bodyPr lIns="0" tIns="0" rIns="0" bIns="0" anchor="b">
            <a:noAutofit/>
          </a:bodyPr>
          <a:lstStyle>
            <a:lvl1pPr algn="r">
              <a:lnSpc>
                <a:spcPct val="90000"/>
              </a:lnSpc>
              <a:defRPr sz="240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Agenda</a:t>
            </a:r>
          </a:p>
        </p:txBody>
      </p:sp>
      <p:pic>
        <p:nvPicPr>
          <p:cNvPr id="2" name="Picture 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51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ection Brea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 userDrawn="1"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428999" y="2423160"/>
            <a:ext cx="5029199" cy="1828800"/>
          </a:xfrm>
        </p:spPr>
        <p:txBody>
          <a:bodyPr lIns="0" tIns="0" rIns="0" bIns="0" anchor="b">
            <a:noAutofit/>
          </a:bodyPr>
          <a:lstStyle>
            <a:lvl1pPr algn="r">
              <a:defRPr sz="3600" spc="-80" baseline="0">
                <a:solidFill>
                  <a:schemeClr val="bg1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28999" y="4343400"/>
            <a:ext cx="5022892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700" b="0" i="1" spc="100">
                <a:solidFill>
                  <a:srgbClr val="FFFFFF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34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ection Break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/>
          <p:cNvSpPr/>
          <p:nvPr userDrawn="1"/>
        </p:nvSpPr>
        <p:spPr>
          <a:xfrm>
            <a:off x="1525270" y="0"/>
            <a:ext cx="2870200" cy="6858000"/>
          </a:xfrm>
          <a:prstGeom prst="homePlate">
            <a:avLst>
              <a:gd name="adj" fmla="val 47787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 userDrawn="1"/>
        </p:nvSpPr>
        <p:spPr>
          <a:xfrm>
            <a:off x="0" y="0"/>
            <a:ext cx="3227070" cy="6858000"/>
          </a:xfrm>
          <a:prstGeom prst="homePlate">
            <a:avLst>
              <a:gd name="adj" fmla="val 42671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395470" y="2423160"/>
            <a:ext cx="4062728" cy="1828800"/>
          </a:xfrm>
        </p:spPr>
        <p:txBody>
          <a:bodyPr lIns="0" tIns="0" rIns="0" bIns="0" anchor="b">
            <a:noAutofit/>
          </a:bodyPr>
          <a:lstStyle>
            <a:lvl1pPr algn="r">
              <a:defRPr sz="3600" spc="-80" baseline="0">
                <a:solidFill>
                  <a:srgbClr val="BB0E3D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5469" y="4343400"/>
            <a:ext cx="4056421" cy="68580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7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3" name="Picture 12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 userDrawn="1"/>
        </p:nvSpPr>
        <p:spPr>
          <a:xfrm>
            <a:off x="0" y="0"/>
            <a:ext cx="8458198" cy="68580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 userDrawn="1"/>
        </p:nvSpPr>
        <p:spPr>
          <a:xfrm>
            <a:off x="0" y="0"/>
            <a:ext cx="7289798" cy="68580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828800"/>
            <a:ext cx="7772400" cy="3200400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800" b="0" i="1" baseline="0">
                <a:solidFill>
                  <a:srgbClr val="FFFFFF"/>
                </a:solidFill>
                <a:latin typeface="+mn-lt"/>
                <a:cs typeface="SapientCentroSlab-Light"/>
              </a:defRPr>
            </a:lvl1pPr>
          </a:lstStyle>
          <a:p>
            <a:pPr lvl="0"/>
            <a:r>
              <a:rPr lang="en-US" dirty="0"/>
              <a:t>Vision Quote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fugit </a:t>
            </a:r>
            <a:r>
              <a:rPr lang="en-US" dirty="0" err="1"/>
              <a:t>liberavisse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nec</a:t>
            </a:r>
            <a:r>
              <a:rPr lang="en-US" dirty="0"/>
              <a:t> at. </a:t>
            </a:r>
            <a:r>
              <a:rPr lang="en-US" dirty="0" err="1"/>
              <a:t>Essent</a:t>
            </a:r>
            <a:r>
              <a:rPr lang="en-US" dirty="0"/>
              <a:t> </a:t>
            </a:r>
            <a:r>
              <a:rPr lang="en-US" dirty="0" err="1"/>
              <a:t>elaboraret</a:t>
            </a:r>
            <a:r>
              <a:rPr lang="en-US" dirty="0"/>
              <a:t> </a:t>
            </a:r>
            <a:r>
              <a:rPr lang="en-US" dirty="0" err="1"/>
              <a:t>conclusionemque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eam</a:t>
            </a:r>
            <a:r>
              <a:rPr lang="en-US" dirty="0"/>
              <a:t> id. Quo ex </a:t>
            </a:r>
            <a:r>
              <a:rPr lang="en-US" dirty="0" err="1"/>
              <a:t>laboramus</a:t>
            </a:r>
            <a:r>
              <a:rPr lang="en-US" dirty="0"/>
              <a:t> </a:t>
            </a:r>
            <a:r>
              <a:rPr lang="en-US" dirty="0" err="1"/>
              <a:t>accommodare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his </a:t>
            </a:r>
            <a:r>
              <a:rPr lang="en-US" dirty="0" err="1"/>
              <a:t>falli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Illud</a:t>
            </a:r>
            <a:r>
              <a:rPr lang="en-US" dirty="0"/>
              <a:t> postulant </a:t>
            </a:r>
            <a:br>
              <a:rPr lang="en-US" dirty="0"/>
            </a:br>
            <a:r>
              <a:rPr lang="en-US" dirty="0" err="1"/>
              <a:t>adversarium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his.”</a:t>
            </a: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8" name="Picture 7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24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8165592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8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8165592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96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79290"/>
            <a:ext cx="1916888" cy="182880"/>
          </a:xfrm>
          <a:prstGeom prst="rect">
            <a:avLst/>
          </a:prstGeom>
        </p:spPr>
      </p:pic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216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415544"/>
            <a:ext cx="8165592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657929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4120642" cy="4800600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426633"/>
            <a:ext cx="3897313" cy="4800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857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63538"/>
            <a:ext cx="822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205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rgbClr val="7F7F7F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63A80243-55C2-1C49-BA61-21AC8F55AA45}" type="datetime4">
              <a:rPr lang="en-US" smtClean="0"/>
              <a:t>June 11, 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rgbClr val="7F7F7F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rgbClr val="7F7F7F"/>
                </a:solidFill>
                <a:latin typeface="+mn-lt"/>
                <a:ea typeface="+mn-ea"/>
                <a:cs typeface="Sapient Centro Slab"/>
              </a:defRPr>
            </a:lvl1pPr>
          </a:lstStyle>
          <a:p>
            <a:pPr>
              <a:defRPr/>
            </a:pPr>
            <a:fld id="{4F8F9822-CE00-0B4F-ADB5-DBA95436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808" r:id="rId2"/>
    <p:sldLayoutId id="2147483748" r:id="rId3"/>
    <p:sldLayoutId id="2147483803" r:id="rId4"/>
    <p:sldLayoutId id="2147483756" r:id="rId5"/>
    <p:sldLayoutId id="2147483815" r:id="rId6"/>
    <p:sldLayoutId id="2147483816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13" r:id="rId14"/>
    <p:sldLayoutId id="2147483814" r:id="rId15"/>
    <p:sldLayoutId id="2147483792" r:id="rId16"/>
    <p:sldLayoutId id="2147483825" r:id="rId17"/>
    <p:sldLayoutId id="2147483826" r:id="rId18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0" kern="1200">
          <a:solidFill>
            <a:srgbClr val="123E57"/>
          </a:solidFill>
          <a:latin typeface="+mj-lt"/>
          <a:ea typeface="ＭＳ Ｐゴシック" charset="0"/>
          <a:cs typeface="SapientSans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9pPr>
    </p:titleStyle>
    <p:bodyStyle>
      <a:lvl1pPr marL="2286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1pPr>
      <a:lvl2pPr marL="4572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9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2pPr>
      <a:lvl3pPr marL="6858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8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3pPr>
      <a:lvl4pPr marL="9144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7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4pPr>
      <a:lvl5pPr marL="11430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6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eer.cancer.gov/causespecific/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378" y="318138"/>
            <a:ext cx="9144000" cy="1271594"/>
          </a:xfrm>
        </p:spPr>
        <p:txBody>
          <a:bodyPr/>
          <a:lstStyle/>
          <a:p>
            <a:pPr algn="l"/>
            <a:r>
              <a:rPr lang="en-US" dirty="0"/>
              <a:t>Differences in Breast Cancer Survival by Molecular Subtypes in the United States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11, 2019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AEC5ADC-4EBC-4DB5-9D70-49024953E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151505"/>
            <a:ext cx="8974318" cy="1001128"/>
          </a:xfrm>
        </p:spPr>
        <p:txBody>
          <a:bodyPr/>
          <a:lstStyle/>
          <a:p>
            <a:pPr algn="ctr"/>
            <a:r>
              <a:rPr lang="en-US" sz="2400" b="1" i="0" dirty="0"/>
              <a:t>Nadia Howlader, PhD</a:t>
            </a:r>
          </a:p>
          <a:p>
            <a:pPr algn="ctr"/>
            <a:r>
              <a:rPr lang="en-US" sz="2400" b="1" i="0" dirty="0"/>
              <a:t>National Cancer Institute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47FE24B-BBF7-4572-9D15-439A49A392E1}"/>
              </a:ext>
            </a:extLst>
          </p:cNvPr>
          <p:cNvSpPr txBox="1">
            <a:spLocks/>
          </p:cNvSpPr>
          <p:nvPr/>
        </p:nvSpPr>
        <p:spPr bwMode="auto">
          <a:xfrm>
            <a:off x="197963" y="4036463"/>
            <a:ext cx="8776355" cy="686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r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None/>
              <a:defRPr sz="1800" b="0" i="1" kern="1200" spc="10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SapientCentroSlab-Light"/>
              </a:defRPr>
            </a:lvl2pPr>
            <a:lvl3pPr marL="914400" indent="0" algn="ctr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SapientCentroSlab-Light"/>
              </a:defRPr>
            </a:lvl3pPr>
            <a:lvl4pPr marL="1371600" indent="0" algn="ctr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SapientCentroSlab-Light"/>
              </a:defRPr>
            </a:lvl4pPr>
            <a:lvl5pPr marL="1828800" indent="0" algn="ctr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SapientCentroSlab-Light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i="0" dirty="0"/>
              <a:t>NAACCR/IACR Combined Annual Conference 2019</a:t>
            </a:r>
          </a:p>
          <a:p>
            <a:pPr algn="ctr"/>
            <a:r>
              <a:rPr lang="en-US" sz="1400" b="1" i="0" dirty="0"/>
              <a:t>Vancouver, BC, Canada</a:t>
            </a:r>
          </a:p>
          <a:p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822E-54BA-4FAB-9667-2D5AA8213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</a:t>
            </a:r>
            <a:r>
              <a:rPr lang="en-US"/>
              <a:t>Imputation: HER2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89A6A-3E18-4E89-8FAC-B70917B2A9B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1520" y="1426633"/>
            <a:ext cx="8397303" cy="4800600"/>
          </a:xfrm>
        </p:spPr>
        <p:txBody>
          <a:bodyPr/>
          <a:lstStyle/>
          <a:p>
            <a:r>
              <a:rPr lang="en-US" dirty="0"/>
              <a:t>We generated 25 imputations based on the rule that the number of imputations should be at least equal to the percentage of incomplete cases </a:t>
            </a:r>
          </a:p>
          <a:p>
            <a:r>
              <a:rPr lang="en-US" dirty="0"/>
              <a:t>Finally, we analyzed each imputed dataset separately, and then estimates were combined using Rubin’s rules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79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597519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5230237"/>
              </p:ext>
            </p:extLst>
          </p:nvPr>
        </p:nvGraphicFramePr>
        <p:xfrm>
          <a:off x="1379986" y="1707926"/>
          <a:ext cx="7490637" cy="4035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1711235" y="5200650"/>
            <a:ext cx="248194" cy="9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E22F7FA-CD34-4D9A-B716-AA6B59FD6574}"/>
              </a:ext>
            </a:extLst>
          </p:cNvPr>
          <p:cNvSpPr txBox="1">
            <a:spLocks/>
          </p:cNvSpPr>
          <p:nvPr/>
        </p:nvSpPr>
        <p:spPr>
          <a:xfrm>
            <a:off x="229149" y="256497"/>
            <a:ext cx="8165592" cy="42319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rgbClr val="123E57"/>
                </a:solidFill>
                <a:latin typeface="+mj-lt"/>
                <a:ea typeface="ＭＳ Ｐゴシック" charset="0"/>
                <a:cs typeface="SapientSansBold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9pPr>
          </a:lstStyle>
          <a:p>
            <a:r>
              <a:rPr lang="en-US" dirty="0"/>
              <a:t>Breast cancer-specific survival before imputation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26380D-8E37-43A1-A20D-67C451C49667}"/>
              </a:ext>
            </a:extLst>
          </p:cNvPr>
          <p:cNvSpPr txBox="1"/>
          <p:nvPr/>
        </p:nvSpPr>
        <p:spPr>
          <a:xfrm>
            <a:off x="6242288" y="5952425"/>
            <a:ext cx="2729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Howlader et al. CEBP 2018</a:t>
            </a:r>
          </a:p>
        </p:txBody>
      </p:sp>
    </p:spTree>
    <p:extLst>
      <p:ext uri="{BB962C8B-B14F-4D97-AF65-F5344CB8AC3E}">
        <p14:creationId xmlns:p14="http://schemas.microsoft.com/office/powerpoint/2010/main" val="1604921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077041"/>
              </p:ext>
            </p:extLst>
          </p:nvPr>
        </p:nvGraphicFramePr>
        <p:xfrm>
          <a:off x="1379986" y="1707926"/>
          <a:ext cx="7490637" cy="4035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1711235" y="5200650"/>
            <a:ext cx="248194" cy="9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E22F7FA-CD34-4D9A-B716-AA6B59FD6574}"/>
              </a:ext>
            </a:extLst>
          </p:cNvPr>
          <p:cNvSpPr txBox="1">
            <a:spLocks/>
          </p:cNvSpPr>
          <p:nvPr/>
        </p:nvSpPr>
        <p:spPr>
          <a:xfrm>
            <a:off x="229149" y="256497"/>
            <a:ext cx="8165592" cy="42319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rgbClr val="123E57"/>
                </a:solidFill>
                <a:latin typeface="+mj-lt"/>
                <a:ea typeface="ＭＳ Ｐゴシック" charset="0"/>
                <a:cs typeface="SapientSansBold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9pPr>
          </a:lstStyle>
          <a:p>
            <a:r>
              <a:rPr lang="en-US" dirty="0"/>
              <a:t>Breast cancer-specific survival before and after imputation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6DD72B-A33E-4A06-ACFB-097F3D4197B2}"/>
              </a:ext>
            </a:extLst>
          </p:cNvPr>
          <p:cNvSpPr txBox="1"/>
          <p:nvPr/>
        </p:nvSpPr>
        <p:spPr>
          <a:xfrm>
            <a:off x="6242288" y="5952425"/>
            <a:ext cx="2729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Howlader et al. CEBP 2018</a:t>
            </a:r>
          </a:p>
        </p:txBody>
      </p:sp>
    </p:spTree>
    <p:extLst>
      <p:ext uri="{BB962C8B-B14F-4D97-AF65-F5344CB8AC3E}">
        <p14:creationId xmlns:p14="http://schemas.microsoft.com/office/powerpoint/2010/main" val="3234673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7763D6E-4683-425A-A466-3482253DE0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57696"/>
              </p:ext>
            </p:extLst>
          </p:nvPr>
        </p:nvGraphicFramePr>
        <p:xfrm>
          <a:off x="726596" y="765743"/>
          <a:ext cx="3024749" cy="2803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A200B65-5F8C-47D4-ACA2-D49952DE75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4356367"/>
              </p:ext>
            </p:extLst>
          </p:nvPr>
        </p:nvGraphicFramePr>
        <p:xfrm>
          <a:off x="4221811" y="832104"/>
          <a:ext cx="2714624" cy="2729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A832714-EA4B-4A03-A401-B7ECBFC7AD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096391"/>
              </p:ext>
            </p:extLst>
          </p:nvPr>
        </p:nvGraphicFramePr>
        <p:xfrm>
          <a:off x="4304199" y="3589588"/>
          <a:ext cx="2698070" cy="2930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B77AED1-E0AC-4596-8433-AB60EFD770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5363313"/>
              </p:ext>
            </p:extLst>
          </p:nvPr>
        </p:nvGraphicFramePr>
        <p:xfrm>
          <a:off x="848412" y="3475147"/>
          <a:ext cx="3159057" cy="304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363D1F68-C9B3-42CE-9C36-C83A54639DCA}"/>
              </a:ext>
            </a:extLst>
          </p:cNvPr>
          <p:cNvSpPr txBox="1">
            <a:spLocks/>
          </p:cNvSpPr>
          <p:nvPr/>
        </p:nvSpPr>
        <p:spPr>
          <a:xfrm>
            <a:off x="229149" y="256497"/>
            <a:ext cx="8165592" cy="42319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rgbClr val="123E57"/>
                </a:solidFill>
                <a:latin typeface="+mj-lt"/>
                <a:ea typeface="ＭＳ Ｐゴシック" charset="0"/>
                <a:cs typeface="SapientSansBold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9pPr>
          </a:lstStyle>
          <a:p>
            <a:r>
              <a:rPr lang="en-US" dirty="0"/>
              <a:t>Breast cancer-specific survival by stage (Imputed)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D8A561-A90E-4346-A19A-5C022A0733D0}"/>
              </a:ext>
            </a:extLst>
          </p:cNvPr>
          <p:cNvSpPr txBox="1"/>
          <p:nvPr/>
        </p:nvSpPr>
        <p:spPr>
          <a:xfrm>
            <a:off x="6586845" y="6550223"/>
            <a:ext cx="2729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Howlader et al. CEBP 2018</a:t>
            </a:r>
          </a:p>
        </p:txBody>
      </p:sp>
    </p:spTree>
    <p:extLst>
      <p:ext uri="{BB962C8B-B14F-4D97-AF65-F5344CB8AC3E}">
        <p14:creationId xmlns:p14="http://schemas.microsoft.com/office/powerpoint/2010/main" val="521595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50C8F-6FF3-4B57-9765-531E9E1A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D7BE19-37B3-4625-9689-A5AE8BB2F3F7}" type="datetime1">
              <a:rPr lang="en-US" smtClean="0"/>
              <a:t>6/11/2019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226802-A025-49C7-9D6B-C6397CC843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635" y="899156"/>
            <a:ext cx="7142922" cy="521009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89E5504-2BCE-40C1-9AF2-0D272F8538E1}"/>
              </a:ext>
            </a:extLst>
          </p:cNvPr>
          <p:cNvSpPr txBox="1">
            <a:spLocks/>
          </p:cNvSpPr>
          <p:nvPr/>
        </p:nvSpPr>
        <p:spPr>
          <a:xfrm>
            <a:off x="185530" y="235056"/>
            <a:ext cx="9051235" cy="500924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rgbClr val="123E57"/>
                </a:solidFill>
                <a:latin typeface="+mj-lt"/>
                <a:ea typeface="ＭＳ Ｐゴシック" charset="0"/>
                <a:cs typeface="SapientSansBold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9pPr>
          </a:lstStyle>
          <a:p>
            <a:r>
              <a:rPr lang="en-US" sz="2300" dirty="0"/>
              <a:t>Cox Model: Breast Cancer Death By Demographic/Clinical Features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F1953B-3607-4122-BC24-5846E71C5905}"/>
              </a:ext>
            </a:extLst>
          </p:cNvPr>
          <p:cNvSpPr txBox="1"/>
          <p:nvPr/>
        </p:nvSpPr>
        <p:spPr>
          <a:xfrm>
            <a:off x="6553202" y="6443851"/>
            <a:ext cx="2729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Howlader et al. CEBP 2018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08B053D-9589-41EB-8A15-5E53BB6E94E4}"/>
              </a:ext>
            </a:extLst>
          </p:cNvPr>
          <p:cNvSpPr/>
          <p:nvPr/>
        </p:nvSpPr>
        <p:spPr>
          <a:xfrm>
            <a:off x="4002157" y="1590261"/>
            <a:ext cx="884069" cy="115293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3DE3D19-AA9B-4B2F-9125-224111C2A76D}"/>
              </a:ext>
            </a:extLst>
          </p:cNvPr>
          <p:cNvSpPr/>
          <p:nvPr/>
        </p:nvSpPr>
        <p:spPr>
          <a:xfrm>
            <a:off x="457200" y="4682526"/>
            <a:ext cx="7772400" cy="1426726"/>
          </a:xfrm>
          <a:prstGeom prst="rect">
            <a:avLst/>
          </a:prstGeom>
          <a:ln w="0">
            <a:noFill/>
          </a:ln>
          <a:effectLst>
            <a:outerShdw dist="23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32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50C8F-6FF3-4B57-9765-531E9E1A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D7BE19-37B3-4625-9689-A5AE8BB2F3F7}" type="datetime1">
              <a:rPr lang="en-US" smtClean="0"/>
              <a:t>6/11/2019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AD72A6-62BE-4FA3-AB3D-544E93E49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87" y="1109662"/>
            <a:ext cx="7282070" cy="5429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4256F4D-A87C-4ED9-97E4-71A6BA87B4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87" y="637449"/>
            <a:ext cx="7282070" cy="52170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832BFAB-A83C-4F5F-9AF4-DF8346B46F53}"/>
              </a:ext>
            </a:extLst>
          </p:cNvPr>
          <p:cNvSpPr txBox="1">
            <a:spLocks/>
          </p:cNvSpPr>
          <p:nvPr/>
        </p:nvSpPr>
        <p:spPr>
          <a:xfrm>
            <a:off x="185530" y="146258"/>
            <a:ext cx="9051235" cy="500924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rgbClr val="123E57"/>
                </a:solidFill>
                <a:latin typeface="+mj-lt"/>
                <a:ea typeface="ＭＳ Ｐゴシック" charset="0"/>
                <a:cs typeface="SapientSansBold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9pPr>
          </a:lstStyle>
          <a:p>
            <a:r>
              <a:rPr lang="en-US" sz="2300" dirty="0"/>
              <a:t>Cox Model: Breast Cancer Death By Demographic/Clinical Features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E3C833-F76B-4816-B2AC-28B558A4C75B}"/>
              </a:ext>
            </a:extLst>
          </p:cNvPr>
          <p:cNvSpPr txBox="1"/>
          <p:nvPr/>
        </p:nvSpPr>
        <p:spPr>
          <a:xfrm>
            <a:off x="6586845" y="6403965"/>
            <a:ext cx="2729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Howlader et al. CEBP 2018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AA8FCA3-0BB4-42D5-9983-663584377C7B}"/>
              </a:ext>
            </a:extLst>
          </p:cNvPr>
          <p:cNvCxnSpPr>
            <a:cxnSpLocks/>
          </p:cNvCxnSpPr>
          <p:nvPr/>
        </p:nvCxnSpPr>
        <p:spPr>
          <a:xfrm flipV="1">
            <a:off x="3493483" y="2844465"/>
            <a:ext cx="382778" cy="141524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FEC7D9FB-4EC5-45D5-9FF7-B738ECB4A4A2}"/>
              </a:ext>
            </a:extLst>
          </p:cNvPr>
          <p:cNvSpPr/>
          <p:nvPr/>
        </p:nvSpPr>
        <p:spPr>
          <a:xfrm>
            <a:off x="3634922" y="3569909"/>
            <a:ext cx="937078" cy="78612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EAB0BBB-5F5B-4272-A1B6-289BCBE77E67}"/>
              </a:ext>
            </a:extLst>
          </p:cNvPr>
          <p:cNvSpPr/>
          <p:nvPr/>
        </p:nvSpPr>
        <p:spPr>
          <a:xfrm>
            <a:off x="3601791" y="4982819"/>
            <a:ext cx="937078" cy="93510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C3066C2-DB8A-4869-B737-00EDBAD7EA1A}"/>
              </a:ext>
            </a:extLst>
          </p:cNvPr>
          <p:cNvSpPr/>
          <p:nvPr/>
        </p:nvSpPr>
        <p:spPr>
          <a:xfrm>
            <a:off x="596348" y="5942220"/>
            <a:ext cx="7865937" cy="546316"/>
          </a:xfrm>
          <a:prstGeom prst="rect">
            <a:avLst/>
          </a:prstGeom>
          <a:ln w="0">
            <a:noFill/>
          </a:ln>
          <a:effectLst>
            <a:outerShdw dist="23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50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AE035-A425-419A-B5F7-9D00E61AA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2EBF8-63CE-4F09-9B15-A78351995F7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1520" y="1426633"/>
            <a:ext cx="8662479" cy="4800600"/>
          </a:xfrm>
        </p:spPr>
        <p:txBody>
          <a:bodyPr/>
          <a:lstStyle/>
          <a:p>
            <a:r>
              <a:rPr lang="en-US" dirty="0"/>
              <a:t>High quality population-based registry data </a:t>
            </a:r>
          </a:p>
          <a:p>
            <a:pPr lvl="1"/>
            <a:r>
              <a:rPr lang="en-US" dirty="0"/>
              <a:t>reliably capture breast cancer cases in their catchment areas</a:t>
            </a:r>
          </a:p>
          <a:p>
            <a:pPr lvl="1"/>
            <a:r>
              <a:rPr lang="en-US" dirty="0"/>
              <a:t> complete follow-up information for greater than 95% of cases, so reporting of survival is reliable</a:t>
            </a:r>
          </a:p>
          <a:p>
            <a:r>
              <a:rPr lang="en-US" dirty="0"/>
              <a:t>Results are more generalizable than those from single centers and clinical trials </a:t>
            </a:r>
          </a:p>
          <a:p>
            <a:pPr lvl="1"/>
            <a:r>
              <a:rPr lang="en-US" dirty="0"/>
              <a:t>unlikely to include representative samples of older, sicker, and low-income patients</a:t>
            </a:r>
          </a:p>
          <a:p>
            <a:r>
              <a:rPr lang="en-US" dirty="0"/>
              <a:t>First time using imputation algorithm to fill in missing data using population-based registry for survival analysis</a:t>
            </a:r>
          </a:p>
          <a:p>
            <a:pPr lvl="1"/>
            <a:r>
              <a:rPr lang="en-US" dirty="0"/>
              <a:t>failing to impute missing receptor status, we overestimate survival because those with missing receptor status tend to have worse prognostic features</a:t>
            </a:r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94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7BA5A-CBD2-41FB-9439-C1B43FF69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A877D-9216-4371-8CAF-0FAEF7C920A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93776" y="1426633"/>
            <a:ext cx="8464694" cy="4800600"/>
          </a:xfrm>
        </p:spPr>
        <p:txBody>
          <a:bodyPr/>
          <a:lstStyle/>
          <a:p>
            <a:r>
              <a:rPr lang="en-US" dirty="0"/>
              <a:t>Data available in recently diagnosed cases (2010+) limiting our ability to look </a:t>
            </a:r>
            <a:r>
              <a:rPr lang="en-US"/>
              <a:t>at long term </a:t>
            </a:r>
            <a:r>
              <a:rPr lang="en-US" dirty="0"/>
              <a:t>outcomes</a:t>
            </a:r>
          </a:p>
          <a:p>
            <a:pPr lvl="1"/>
            <a:r>
              <a:rPr lang="en-US" dirty="0"/>
              <a:t>especially in the early part of Herceptin- era</a:t>
            </a:r>
          </a:p>
          <a:p>
            <a:endParaRPr lang="en-US" dirty="0"/>
          </a:p>
          <a:p>
            <a:r>
              <a:rPr lang="en-US" dirty="0"/>
              <a:t>Did not have information on breast caner risk factors, detailed treatment, individual level SES or comorbid conditions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61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603623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30692" y="1048730"/>
            <a:ext cx="8577638" cy="5484045"/>
          </a:xfrm>
        </p:spPr>
        <p:txBody>
          <a:bodyPr/>
          <a:lstStyle/>
          <a:p>
            <a:r>
              <a:rPr lang="en-US" dirty="0"/>
              <a:t>Breast cancer molecular subtypes have been defined based on gene expression profiling</a:t>
            </a:r>
          </a:p>
          <a:p>
            <a:r>
              <a:rPr lang="en-US" dirty="0"/>
              <a:t>The major subtypes of breast cancer are approximated by the joint expression of three tumor markers:</a:t>
            </a:r>
          </a:p>
          <a:p>
            <a:pPr lvl="1"/>
            <a:r>
              <a:rPr lang="da-DK" dirty="0"/>
              <a:t>estrogen receptor (ER), progesterone receptor (PR) [where ER and </a:t>
            </a:r>
            <a:r>
              <a:rPr lang="en-US" dirty="0"/>
              <a:t>PR status are jointly assessed as hormone receptor (HR) status], and </a:t>
            </a:r>
          </a:p>
          <a:p>
            <a:pPr lvl="1"/>
            <a:r>
              <a:rPr lang="en-US" dirty="0"/>
              <a:t>human epidermal growth factor receptor 2 (HER2) status </a:t>
            </a:r>
          </a:p>
          <a:p>
            <a:r>
              <a:rPr lang="en-US" dirty="0"/>
              <a:t>The four main molecular subtypes approximated by joint HR/HER2 status: </a:t>
            </a:r>
          </a:p>
          <a:p>
            <a:pPr lvl="1"/>
            <a:r>
              <a:rPr lang="en-US" dirty="0"/>
              <a:t>HR+/HER2– (i.e., approximating Luminal A subtype), </a:t>
            </a:r>
          </a:p>
          <a:p>
            <a:pPr lvl="1"/>
            <a:r>
              <a:rPr lang="en-US" dirty="0"/>
              <a:t>HR+/HER2+ (Luminal B), </a:t>
            </a:r>
          </a:p>
          <a:p>
            <a:pPr lvl="1"/>
            <a:r>
              <a:rPr lang="en-US" dirty="0"/>
              <a:t>HR–/HER2+(HER2-enriched), and </a:t>
            </a:r>
          </a:p>
          <a:p>
            <a:pPr lvl="1"/>
            <a:r>
              <a:rPr lang="en-US" dirty="0"/>
              <a:t>HR–/HER2– (triple-negative)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61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8294834" cy="4800600"/>
          </a:xfrm>
        </p:spPr>
        <p:txBody>
          <a:bodyPr/>
          <a:lstStyle/>
          <a:p>
            <a:r>
              <a:rPr lang="en-US" dirty="0"/>
              <a:t>First study to assess breast cancer survival according to molecular subtypes using the largest population coverage to date</a:t>
            </a:r>
          </a:p>
          <a:p>
            <a:pPr lvl="1"/>
            <a:r>
              <a:rPr lang="en-US" dirty="0"/>
              <a:t>in the modern treatment era and correcting for missing information with unknown receptor status</a:t>
            </a:r>
          </a:p>
          <a:p>
            <a:r>
              <a:rPr lang="en-US" dirty="0"/>
              <a:t>Breast cancer cases with HR+ subtypes are associated with the best prognosis</a:t>
            </a:r>
          </a:p>
          <a:p>
            <a:pPr lvl="1"/>
            <a:r>
              <a:rPr lang="en-US" dirty="0"/>
              <a:t>In contrast, women with HR-negative subtypes, especially those with triple-negative disease suffer the worst prognosis</a:t>
            </a:r>
          </a:p>
          <a:p>
            <a:endParaRPr lang="en-US" dirty="0"/>
          </a:p>
          <a:p>
            <a:r>
              <a:rPr lang="en-US" dirty="0"/>
              <a:t>In addition, stage is one of the most powerful factors determining survival outcomes</a:t>
            </a:r>
          </a:p>
        </p:txBody>
      </p:sp>
    </p:spTree>
    <p:extLst>
      <p:ext uri="{BB962C8B-B14F-4D97-AF65-F5344CB8AC3E}">
        <p14:creationId xmlns:p14="http://schemas.microsoft.com/office/powerpoint/2010/main" val="2421433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8294834" cy="4800600"/>
          </a:xfrm>
        </p:spPr>
        <p:txBody>
          <a:bodyPr/>
          <a:lstStyle/>
          <a:p>
            <a:r>
              <a:rPr lang="en-US" dirty="0"/>
              <a:t>Among those with stage IV disease, women with HR+/HER2+ subtype (once considered a poor prognostic feature) appeared to have better survival</a:t>
            </a:r>
          </a:p>
          <a:p>
            <a:pPr lvl="1"/>
            <a:r>
              <a:rPr lang="en-US" dirty="0"/>
              <a:t> than women with HR+/HER2- subtype (once considered a best prognostic feature) </a:t>
            </a:r>
          </a:p>
          <a:p>
            <a:r>
              <a:rPr lang="en-US" dirty="0"/>
              <a:t>This remarkable divergence of survival curves is likely attributable to major advances in HER2-targeted treatment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19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45A93D-4771-42FF-9C8F-A2639B7C7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9511"/>
            <a:ext cx="8587409" cy="25127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B574F6-5972-4644-89FF-466C0AF09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4562" y="209756"/>
            <a:ext cx="290512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934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A7AB4-5729-42E7-9E0F-C917B7723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601" y="2703443"/>
            <a:ext cx="8165592" cy="1315815"/>
          </a:xfrm>
        </p:spPr>
        <p:txBody>
          <a:bodyPr/>
          <a:lstStyle/>
          <a:p>
            <a:pPr algn="ctr"/>
            <a:r>
              <a:rPr lang="en-US" b="1" dirty="0"/>
              <a:t>Thank you!</a:t>
            </a:r>
            <a:br>
              <a:rPr lang="en-US" b="1" dirty="0"/>
            </a:br>
            <a:r>
              <a:rPr lang="en-US" b="1" dirty="0"/>
              <a:t>Nadia Howlader: howladern@mail.nih.gov </a:t>
            </a:r>
          </a:p>
        </p:txBody>
      </p:sp>
    </p:spTree>
    <p:extLst>
      <p:ext uri="{BB962C8B-B14F-4D97-AF65-F5344CB8AC3E}">
        <p14:creationId xmlns:p14="http://schemas.microsoft.com/office/powerpoint/2010/main" val="61708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30692" y="1028700"/>
            <a:ext cx="8165592" cy="3948653"/>
          </a:xfrm>
        </p:spPr>
        <p:txBody>
          <a:bodyPr/>
          <a:lstStyle/>
          <a:p>
            <a:r>
              <a:rPr lang="en-US" dirty="0"/>
              <a:t>While incidence rates of breast cancer molecular subtypes in the US are well documented</a:t>
            </a:r>
            <a:r>
              <a:rPr lang="en-US" baseline="30000" dirty="0"/>
              <a:t>1 </a:t>
            </a:r>
            <a:endParaRPr lang="en-US" dirty="0"/>
          </a:p>
          <a:p>
            <a:r>
              <a:rPr lang="en-US" dirty="0"/>
              <a:t>Effects of molecular subtypes on breast cancer–specific survival using the largest population coverage to date are unknown in the U.S. population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873096-8DDE-44C9-8D2B-602111F4A7A2}"/>
              </a:ext>
            </a:extLst>
          </p:cNvPr>
          <p:cNvSpPr txBox="1"/>
          <p:nvPr/>
        </p:nvSpPr>
        <p:spPr>
          <a:xfrm>
            <a:off x="4413488" y="5918195"/>
            <a:ext cx="4513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>
                <a:latin typeface="+mj-lt"/>
              </a:rPr>
              <a:t>1</a:t>
            </a:r>
            <a:r>
              <a:rPr lang="en-US" sz="1400" dirty="0">
                <a:latin typeface="+mj-lt"/>
              </a:rPr>
              <a:t> Howlader et al. JNCI 2014; Kohler et al. JNCI 2015</a:t>
            </a:r>
          </a:p>
        </p:txBody>
      </p:sp>
    </p:spTree>
    <p:extLst>
      <p:ext uri="{BB962C8B-B14F-4D97-AF65-F5344CB8AC3E}">
        <p14:creationId xmlns:p14="http://schemas.microsoft.com/office/powerpoint/2010/main" val="39383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BB43F-C15F-4263-802D-A38277AA7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2CF34-76E4-422B-9563-5397682F464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First aim was to present the first report of nationally representative breast cancer–specific survival estimates by four main molecular subtypes</a:t>
            </a:r>
          </a:p>
          <a:p>
            <a:pPr lvl="1"/>
            <a:r>
              <a:rPr lang="en-US" dirty="0"/>
              <a:t>assessment of outcomes by subtypes after controlling for demographic/clinical features  </a:t>
            </a:r>
          </a:p>
          <a:p>
            <a:r>
              <a:rPr lang="en-US" dirty="0"/>
              <a:t>Our second aim was to develop an imputation algorithm to fill in missing receptor status</a:t>
            </a:r>
          </a:p>
          <a:p>
            <a:pPr lvl="1"/>
            <a:r>
              <a:rPr lang="en-US" dirty="0"/>
              <a:t>enabling us to obtain accurate estimates of breast cancer survival in the population</a:t>
            </a:r>
          </a:p>
        </p:txBody>
      </p:sp>
    </p:spTree>
    <p:extLst>
      <p:ext uri="{BB962C8B-B14F-4D97-AF65-F5344CB8AC3E}">
        <p14:creationId xmlns:p14="http://schemas.microsoft.com/office/powerpoint/2010/main" val="3154736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buSzPct val="150000"/>
              <a:defRPr/>
            </a:pPr>
            <a:r>
              <a:rPr lang="en-US" dirty="0"/>
              <a:t>Females with invasive breast cancer cases diagnosed during 2010-2013 and followed until December 31, 2014  </a:t>
            </a:r>
          </a:p>
          <a:p>
            <a:pPr lvl="1">
              <a:buSzPct val="150000"/>
              <a:defRPr/>
            </a:pPr>
            <a:r>
              <a:rPr lang="en-US" dirty="0"/>
              <a:t>SEER-18 (covering about 28% of the US population)</a:t>
            </a:r>
            <a:endParaRPr lang="en-US" baseline="30000" dirty="0"/>
          </a:p>
          <a:p>
            <a:pPr lvl="1">
              <a:buSzPct val="150000"/>
              <a:defRPr/>
            </a:pPr>
            <a:r>
              <a:rPr lang="en-US" dirty="0"/>
              <a:t>We begun analysis in 2010 when HER2 status was first collected in the SEER registries (ER/PR were collected from 1990 onward)</a:t>
            </a:r>
          </a:p>
          <a:p>
            <a:pPr lvl="1">
              <a:buSzPct val="150000"/>
              <a:defRPr/>
            </a:pPr>
            <a:endParaRPr lang="en-US" dirty="0"/>
          </a:p>
          <a:p>
            <a:r>
              <a:rPr lang="en-US" dirty="0"/>
              <a:t>In constructing the study cohort, applied several </a:t>
            </a:r>
            <a:r>
              <a:rPr lang="en-US" u="sng" dirty="0"/>
              <a:t>exclusion</a:t>
            </a:r>
            <a:r>
              <a:rPr lang="en-US" dirty="0"/>
              <a:t> criteria:</a:t>
            </a:r>
          </a:p>
          <a:p>
            <a:pPr lvl="1"/>
            <a:r>
              <a:rPr lang="en-US" dirty="0"/>
              <a:t>Death Certificate/autopsy cases (n=937)</a:t>
            </a:r>
          </a:p>
          <a:p>
            <a:pPr lvl="1"/>
            <a:r>
              <a:rPr lang="en-US" dirty="0"/>
              <a:t>Alive with no survival time (n=466)</a:t>
            </a:r>
          </a:p>
          <a:p>
            <a:pPr lvl="1"/>
            <a:r>
              <a:rPr lang="en-US" dirty="0"/>
              <a:t>Missing cause of death (n= 584)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9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8294834" cy="4800600"/>
          </a:xfrm>
        </p:spPr>
        <p:txBody>
          <a:bodyPr/>
          <a:lstStyle/>
          <a:p>
            <a:r>
              <a:rPr lang="en-US" dirty="0"/>
              <a:t>We further restricted analysis to cases that were a woman's first or only breast cancer to create a more homogenous group</a:t>
            </a:r>
          </a:p>
          <a:p>
            <a:pPr lvl="1"/>
            <a:r>
              <a:rPr lang="en-US" dirty="0"/>
              <a:t> because a prior cancer diagnosis may affect patient prognosis </a:t>
            </a:r>
          </a:p>
          <a:p>
            <a:r>
              <a:rPr lang="en-US" dirty="0"/>
              <a:t>The final analytic set consisted of 196,094 females diagnosed with invasive breast cancer</a:t>
            </a:r>
          </a:p>
        </p:txBody>
      </p:sp>
    </p:spTree>
    <p:extLst>
      <p:ext uri="{BB962C8B-B14F-4D97-AF65-F5344CB8AC3E}">
        <p14:creationId xmlns:p14="http://schemas.microsoft.com/office/powerpoint/2010/main" val="4235885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Underlying Cause of Death (COD)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8294834" cy="3220781"/>
          </a:xfrm>
        </p:spPr>
        <p:txBody>
          <a:bodyPr/>
          <a:lstStyle/>
          <a:p>
            <a:r>
              <a:rPr lang="en-US" dirty="0"/>
              <a:t>Underlying CODs were ascertained by cancer registries from death certificate codes obtained from the National Center for Health Statistics</a:t>
            </a:r>
          </a:p>
          <a:p>
            <a:r>
              <a:rPr lang="en-US" dirty="0"/>
              <a:t>To correct for known errors in COD attribution, the SEER program recently developed a special COD variable that maps underlying CODs to the primary cancer diagnosis</a:t>
            </a:r>
            <a:r>
              <a:rPr lang="en-US" baseline="30000" dirty="0"/>
              <a:t>1</a:t>
            </a:r>
          </a:p>
          <a:p>
            <a:pPr lvl="1"/>
            <a:r>
              <a:rPr lang="en-US" dirty="0"/>
              <a:t>used this variable to assign a broad set of CODs to capture deaths due to breast cancer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862071-B514-43D2-883A-CAB43C40DAB3}"/>
              </a:ext>
            </a:extLst>
          </p:cNvPr>
          <p:cNvSpPr txBox="1"/>
          <p:nvPr/>
        </p:nvSpPr>
        <p:spPr>
          <a:xfrm>
            <a:off x="5043340" y="5993609"/>
            <a:ext cx="4194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>
                <a:latin typeface="+mj-lt"/>
              </a:rPr>
              <a:t>1</a:t>
            </a:r>
            <a:r>
              <a:rPr lang="en-US" sz="1400" dirty="0">
                <a:latin typeface="+mj-lt"/>
              </a:rPr>
              <a:t> Howlader et al. JNCI 2010</a:t>
            </a:r>
          </a:p>
          <a:p>
            <a:r>
              <a:rPr lang="en-US" sz="1400" dirty="0">
                <a:hlinkClick r:id="rId2"/>
              </a:rPr>
              <a:t>https://seer.cancer.gov/causespecific/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4048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Imputation: HER2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81521" y="1426633"/>
            <a:ext cx="8294834" cy="4800600"/>
          </a:xfrm>
        </p:spPr>
        <p:txBody>
          <a:bodyPr/>
          <a:lstStyle/>
          <a:p>
            <a:r>
              <a:rPr lang="en-US" dirty="0"/>
              <a:t>ER, PR, and HER2 status had varying amount of missing information</a:t>
            </a:r>
          </a:p>
          <a:p>
            <a:pPr lvl="1"/>
            <a:r>
              <a:rPr lang="en-US" dirty="0"/>
              <a:t>16563 (8.4%) missing HER2, 7965 (4.0%) missing ER, and 8763 (4.5%) missing PR status</a:t>
            </a:r>
          </a:p>
          <a:p>
            <a:pPr lvl="1"/>
            <a:r>
              <a:rPr lang="en-US" dirty="0"/>
              <a:t>molecular subtypes could not be derived on16996 (8.7%) female breast cancer cases</a:t>
            </a:r>
          </a:p>
          <a:p>
            <a:pPr lvl="1"/>
            <a:r>
              <a:rPr lang="en-US" dirty="0"/>
              <a:t>In addition, some degree of missing data was present in the demographic and clinical variables</a:t>
            </a:r>
          </a:p>
          <a:p>
            <a:r>
              <a:rPr lang="en-US" dirty="0"/>
              <a:t>We used sequential regression multiple imputation technique to impute missing tumor markers and clinical/demographic variables with sporadic missingness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97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8375-1DA9-4906-9FED-4F6E1E61B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Imputation: HER2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1D17C-1B6D-46A1-ACE5-41C44008272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1520" y="1426633"/>
            <a:ext cx="8324151" cy="4800600"/>
          </a:xfrm>
        </p:spPr>
        <p:txBody>
          <a:bodyPr/>
          <a:lstStyle/>
          <a:p>
            <a:r>
              <a:rPr lang="en-US" dirty="0"/>
              <a:t>Variables included in imputation model:</a:t>
            </a:r>
          </a:p>
          <a:p>
            <a:pPr lvl="1"/>
            <a:r>
              <a:rPr lang="en-US" dirty="0"/>
              <a:t>Demographic variables: year of diagnosis, age at diagnosis, poverty status (county level), urban indicator (county level), race, ethnicity, registry, reporting source, marital status, insurance,</a:t>
            </a:r>
          </a:p>
          <a:p>
            <a:pPr lvl="1"/>
            <a:r>
              <a:rPr lang="en-US" dirty="0"/>
              <a:t>Clinical variables: ER status, PR status, AJCC 7th stage, tumor size, nodal status, Bloom–Richardson grade, histology, and surgery </a:t>
            </a:r>
          </a:p>
          <a:p>
            <a:pPr lvl="1"/>
            <a:r>
              <a:rPr lang="en-US" dirty="0"/>
              <a:t>In addition, we used vital status and the Nelson–Aalen estimator of the cumulative baseline hazard in imputation model as covariate</a:t>
            </a:r>
          </a:p>
          <a:p>
            <a:r>
              <a:rPr lang="en-US" dirty="0"/>
              <a:t>Imputed under missing at random (MAR) assumption</a:t>
            </a:r>
          </a:p>
          <a:p>
            <a:r>
              <a:rPr lang="en-US" dirty="0"/>
              <a:t>Used </a:t>
            </a:r>
            <a:r>
              <a:rPr lang="en-US" i="1" dirty="0"/>
              <a:t>proc mi </a:t>
            </a:r>
            <a:r>
              <a:rPr lang="en-US" dirty="0"/>
              <a:t>with </a:t>
            </a:r>
            <a:r>
              <a:rPr lang="en-US" i="1" dirty="0"/>
              <a:t>fcs</a:t>
            </a:r>
            <a:r>
              <a:rPr lang="en-US" dirty="0"/>
              <a:t> in SAS and generated 25 imputed datasets for analyses</a:t>
            </a:r>
          </a:p>
          <a:p>
            <a:pPr marL="2286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85222"/>
      </p:ext>
    </p:extLst>
  </p:cSld>
  <p:clrMapOvr>
    <a:masterClrMapping/>
  </p:clrMapOvr>
</p:sld>
</file>

<file path=ppt/theme/theme1.xml><?xml version="1.0" encoding="utf-8"?>
<a:theme xmlns:a="http://schemas.openxmlformats.org/drawingml/2006/main" name="NCI PPT Template 4x3 RED">
  <a:themeElements>
    <a:clrScheme name="NCI Colors Theme">
      <a:dk1>
        <a:srgbClr val="606060"/>
      </a:dk1>
      <a:lt1>
        <a:srgbClr val="FFFFFF"/>
      </a:lt1>
      <a:dk2>
        <a:srgbClr val="BB0E3D"/>
      </a:dk2>
      <a:lt2>
        <a:srgbClr val="FFFFFF"/>
      </a:lt2>
      <a:accent1>
        <a:srgbClr val="BB0E3D"/>
      </a:accent1>
      <a:accent2>
        <a:srgbClr val="606060"/>
      </a:accent2>
      <a:accent3>
        <a:srgbClr val="123E57"/>
      </a:accent3>
      <a:accent4>
        <a:srgbClr val="2A71A5"/>
      </a:accent4>
      <a:accent5>
        <a:srgbClr val="178DA9"/>
      </a:accent5>
      <a:accent6>
        <a:srgbClr val="009999"/>
      </a:accent6>
      <a:hlink>
        <a:srgbClr val="3F54C9"/>
      </a:hlink>
      <a:folHlink>
        <a:srgbClr val="606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Red_Presentation_Template_2015</Template>
  <TotalTime>1825</TotalTime>
  <Words>1148</Words>
  <Application>Microsoft Office PowerPoint</Application>
  <PresentationFormat>On-screen Show (4:3)</PresentationFormat>
  <Paragraphs>123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SapientCentroSlab-Light</vt:lpstr>
      <vt:lpstr>Wingdings</vt:lpstr>
      <vt:lpstr>NCI PPT Template 4x3 RED</vt:lpstr>
      <vt:lpstr>Differences in Breast Cancer Survival by Molecular Subtypes in the United States</vt:lpstr>
      <vt:lpstr>Background</vt:lpstr>
      <vt:lpstr>Background</vt:lpstr>
      <vt:lpstr>Study Aims</vt:lpstr>
      <vt:lpstr>Methods</vt:lpstr>
      <vt:lpstr>Methods</vt:lpstr>
      <vt:lpstr>Underlying Cause of Death (COD)</vt:lpstr>
      <vt:lpstr>Multiple Imputation: HER2 Status</vt:lpstr>
      <vt:lpstr>Multiple Imputation: HER2 Status</vt:lpstr>
      <vt:lpstr>Multiple Imputation: HER2 Status</vt:lpstr>
      <vt:lpstr>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Study Strengths</vt:lpstr>
      <vt:lpstr>Study Limitations</vt:lpstr>
      <vt:lpstr>Conclusions</vt:lpstr>
      <vt:lpstr>Conclusions</vt:lpstr>
      <vt:lpstr>Conclusions</vt:lpstr>
      <vt:lpstr>PowerPoint Presentation</vt:lpstr>
      <vt:lpstr>Thank you! Nadia Howlader: howladern@mail.nih.gov </vt:lpstr>
    </vt:vector>
  </TitlesOfParts>
  <Company>Sapient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Howlader, Nadia (NIH/NCI) [E]</dc:creator>
  <cp:lastModifiedBy>Jay Holloway</cp:lastModifiedBy>
  <cp:revision>68</cp:revision>
  <dcterms:created xsi:type="dcterms:W3CDTF">2019-06-03T14:58:36Z</dcterms:created>
  <dcterms:modified xsi:type="dcterms:W3CDTF">2019-06-11T22:16:05Z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ctompk</vt:lpwstr>
  </property>
  <property fmtid="{D5CDD505-2E9C-101B-9397-08002B2CF9AE}" pid="3" name="Offisync_UpdateToken">
    <vt:lpwstr>6</vt:lpwstr>
  </property>
  <property fmtid="{D5CDD505-2E9C-101B-9397-08002B2CF9AE}" pid="4" name="Jive_VersionGuid">
    <vt:lpwstr>52528687-c425-4c02-aa36-9dee618be8dc</vt:lpwstr>
  </property>
  <property fmtid="{D5CDD505-2E9C-101B-9397-08002B2CF9AE}" pid="5" name="Offisync_ProviderInitializationData">
    <vt:lpwstr>https://vox.sapient.com</vt:lpwstr>
  </property>
  <property fmtid="{D5CDD505-2E9C-101B-9397-08002B2CF9AE}" pid="6" name="Offisync_ServerID">
    <vt:lpwstr>2a760b3e-54a5-418b-9dd9-555cd32dea45</vt:lpwstr>
  </property>
  <property fmtid="{D5CDD505-2E9C-101B-9397-08002B2CF9AE}" pid="7" name="Offisync_UniqueId">
    <vt:lpwstr>79519</vt:lpwstr>
  </property>
</Properties>
</file>