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3" r:id="rId3"/>
    <p:sldId id="275" r:id="rId4"/>
    <p:sldId id="286" r:id="rId5"/>
    <p:sldId id="287" r:id="rId6"/>
    <p:sldId id="283" r:id="rId7"/>
    <p:sldId id="284" r:id="rId8"/>
    <p:sldId id="289" r:id="rId9"/>
    <p:sldId id="258" r:id="rId10"/>
    <p:sldId id="271" r:id="rId11"/>
    <p:sldId id="294" r:id="rId12"/>
    <p:sldId id="277" r:id="rId13"/>
    <p:sldId id="300" r:id="rId14"/>
    <p:sldId id="301" r:id="rId15"/>
    <p:sldId id="302" r:id="rId16"/>
    <p:sldId id="259" r:id="rId17"/>
    <p:sldId id="296" r:id="rId18"/>
    <p:sldId id="262" r:id="rId19"/>
    <p:sldId id="270" r:id="rId20"/>
    <p:sldId id="265" r:id="rId21"/>
    <p:sldId id="266" r:id="rId22"/>
    <p:sldId id="298" r:id="rId23"/>
    <p:sldId id="299" r:id="rId24"/>
    <p:sldId id="269" r:id="rId25"/>
    <p:sldId id="279" r:id="rId26"/>
    <p:sldId id="280" r:id="rId27"/>
    <p:sldId id="28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94660"/>
  </p:normalViewPr>
  <p:slideViewPr>
    <p:cSldViewPr snapToGrid="0">
      <p:cViewPr>
        <p:scale>
          <a:sx n="70" d="100"/>
          <a:sy n="70" d="100"/>
        </p:scale>
        <p:origin x="12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F0702-A9D0-4B9B-8416-14841DE1F758}"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79517-71E1-43C3-8BE5-E86F039EEACC}" type="slidenum">
              <a:rPr lang="en-US" smtClean="0"/>
              <a:t>‹#›</a:t>
            </a:fld>
            <a:endParaRPr lang="en-US"/>
          </a:p>
        </p:txBody>
      </p:sp>
    </p:spTree>
    <p:extLst>
      <p:ext uri="{BB962C8B-B14F-4D97-AF65-F5344CB8AC3E}">
        <p14:creationId xmlns:p14="http://schemas.microsoft.com/office/powerpoint/2010/main" val="144112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079517-71E1-43C3-8BE5-E86F039EEACC}" type="slidenum">
              <a:rPr lang="en-US" smtClean="0"/>
              <a:t>1</a:t>
            </a:fld>
            <a:endParaRPr lang="en-US"/>
          </a:p>
        </p:txBody>
      </p:sp>
    </p:spTree>
    <p:extLst>
      <p:ext uri="{BB962C8B-B14F-4D97-AF65-F5344CB8AC3E}">
        <p14:creationId xmlns:p14="http://schemas.microsoft.com/office/powerpoint/2010/main" val="179846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CAB12E2-6180-40FC-A23C-1287F34A3976}" type="datetime1">
              <a:rPr lang="en-US" smtClean="0"/>
              <a:t>6/11/2019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41E5DBB-4563-47CD-AA95-FD1055525EE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421656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C95F32-B0B1-401C-863A-15EFEFD1A393}" type="datetime1">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E5DBB-4563-47CD-AA95-FD1055525EED}" type="slidenum">
              <a:rPr lang="en-US" smtClean="0"/>
              <a:t>‹#›</a:t>
            </a:fld>
            <a:endParaRPr lang="en-US"/>
          </a:p>
        </p:txBody>
      </p:sp>
    </p:spTree>
    <p:extLst>
      <p:ext uri="{BB962C8B-B14F-4D97-AF65-F5344CB8AC3E}">
        <p14:creationId xmlns:p14="http://schemas.microsoft.com/office/powerpoint/2010/main" val="3215078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1509CA-E607-45F2-982F-B288A94EB41C}" type="datetime1">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E5DBB-4563-47CD-AA95-FD1055525EED}" type="slidenum">
              <a:rPr lang="en-US" smtClean="0"/>
              <a:t>‹#›</a:t>
            </a:fld>
            <a:endParaRPr lang="en-US"/>
          </a:p>
        </p:txBody>
      </p:sp>
    </p:spTree>
    <p:extLst>
      <p:ext uri="{BB962C8B-B14F-4D97-AF65-F5344CB8AC3E}">
        <p14:creationId xmlns:p14="http://schemas.microsoft.com/office/powerpoint/2010/main" val="11506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7965C-1FA9-4EA6-837B-5A3BE0F2F0A0}" type="datetime1">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E5DBB-4563-47CD-AA95-FD1055525EED}" type="slidenum">
              <a:rPr lang="en-US" smtClean="0"/>
              <a:t>‹#›</a:t>
            </a:fld>
            <a:endParaRPr lang="en-US"/>
          </a:p>
        </p:txBody>
      </p:sp>
    </p:spTree>
    <p:extLst>
      <p:ext uri="{BB962C8B-B14F-4D97-AF65-F5344CB8AC3E}">
        <p14:creationId xmlns:p14="http://schemas.microsoft.com/office/powerpoint/2010/main" val="315375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5ACA11-6ECF-458B-B6CF-88F83DDF2734}" type="datetime1">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E5DBB-4563-47CD-AA95-FD1055525EE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405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651D6F-D0FB-4A7B-BDB8-13FD9B147D91}" type="datetime1">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E5DBB-4563-47CD-AA95-FD1055525EED}" type="slidenum">
              <a:rPr lang="en-US" smtClean="0"/>
              <a:t>‹#›</a:t>
            </a:fld>
            <a:endParaRPr lang="en-US"/>
          </a:p>
        </p:txBody>
      </p:sp>
    </p:spTree>
    <p:extLst>
      <p:ext uri="{BB962C8B-B14F-4D97-AF65-F5344CB8AC3E}">
        <p14:creationId xmlns:p14="http://schemas.microsoft.com/office/powerpoint/2010/main" val="974679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207285-BCFD-457C-B24F-451A0B4687C2}" type="datetime1">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E5DBB-4563-47CD-AA95-FD1055525EED}" type="slidenum">
              <a:rPr lang="en-US" smtClean="0"/>
              <a:t>‹#›</a:t>
            </a:fld>
            <a:endParaRPr lang="en-US"/>
          </a:p>
        </p:txBody>
      </p:sp>
    </p:spTree>
    <p:extLst>
      <p:ext uri="{BB962C8B-B14F-4D97-AF65-F5344CB8AC3E}">
        <p14:creationId xmlns:p14="http://schemas.microsoft.com/office/powerpoint/2010/main" val="268872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E9CE53-3822-402C-919F-9F0419B92176}" type="datetime1">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E5DBB-4563-47CD-AA95-FD1055525EED}" type="slidenum">
              <a:rPr lang="en-US" smtClean="0"/>
              <a:t>‹#›</a:t>
            </a:fld>
            <a:endParaRPr lang="en-US"/>
          </a:p>
        </p:txBody>
      </p:sp>
    </p:spTree>
    <p:extLst>
      <p:ext uri="{BB962C8B-B14F-4D97-AF65-F5344CB8AC3E}">
        <p14:creationId xmlns:p14="http://schemas.microsoft.com/office/powerpoint/2010/main" val="148888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2ED01-D922-4435-AE84-93DB6FF702DB}" type="datetime1">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E5DBB-4563-47CD-AA95-FD1055525EED}" type="slidenum">
              <a:rPr lang="en-US" smtClean="0"/>
              <a:t>‹#›</a:t>
            </a:fld>
            <a:endParaRPr lang="en-US"/>
          </a:p>
        </p:txBody>
      </p:sp>
    </p:spTree>
    <p:extLst>
      <p:ext uri="{BB962C8B-B14F-4D97-AF65-F5344CB8AC3E}">
        <p14:creationId xmlns:p14="http://schemas.microsoft.com/office/powerpoint/2010/main" val="117619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2D4BD7-AAE0-413E-B1EF-4A14F8E08471}" type="datetime1">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E5DBB-4563-47CD-AA95-FD1055525EED}" type="slidenum">
              <a:rPr lang="en-US" smtClean="0"/>
              <a:t>‹#›</a:t>
            </a:fld>
            <a:endParaRPr lang="en-US"/>
          </a:p>
        </p:txBody>
      </p:sp>
    </p:spTree>
    <p:extLst>
      <p:ext uri="{BB962C8B-B14F-4D97-AF65-F5344CB8AC3E}">
        <p14:creationId xmlns:p14="http://schemas.microsoft.com/office/powerpoint/2010/main" val="297687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A0D3C-1B85-4FD1-8F65-F4928D6CCFAF}" type="datetime1">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E5DBB-4563-47CD-AA95-FD1055525EED}" type="slidenum">
              <a:rPr lang="en-US" smtClean="0"/>
              <a:t>‹#›</a:t>
            </a:fld>
            <a:endParaRPr lang="en-US"/>
          </a:p>
        </p:txBody>
      </p:sp>
    </p:spTree>
    <p:extLst>
      <p:ext uri="{BB962C8B-B14F-4D97-AF65-F5344CB8AC3E}">
        <p14:creationId xmlns:p14="http://schemas.microsoft.com/office/powerpoint/2010/main" val="189931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E09CE14-FA96-43D5-9C44-F42F16343620}" type="datetime1">
              <a:rPr lang="en-US" smtClean="0"/>
              <a:t>6/11/2019</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41E5DBB-4563-47CD-AA95-FD1055525EED}" type="slidenum">
              <a:rPr lang="en-US" smtClean="0"/>
              <a:t>‹#›</a:t>
            </a:fld>
            <a:endParaRPr lang="en-US"/>
          </a:p>
        </p:txBody>
      </p:sp>
    </p:spTree>
    <p:extLst>
      <p:ext uri="{BB962C8B-B14F-4D97-AF65-F5344CB8AC3E}">
        <p14:creationId xmlns:p14="http://schemas.microsoft.com/office/powerpoint/2010/main" val="328474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34.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sipin@usc.edu" TargetMode="External"/><Relationship Id="rId2" Type="http://schemas.openxmlformats.org/officeDocument/2006/relationships/hyperlink" Target="mailto:ddeapen@usc.edu" TargetMode="External"/><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jpe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173B025-0F7C-47FF-AE48-D942332CAACE}"/>
              </a:ext>
            </a:extLst>
          </p:cNvPr>
          <p:cNvSpPr/>
          <p:nvPr/>
        </p:nvSpPr>
        <p:spPr>
          <a:xfrm>
            <a:off x="452487" y="961534"/>
            <a:ext cx="11739513" cy="12726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4752" y="764494"/>
            <a:ext cx="9295292" cy="3380786"/>
          </a:xfrm>
        </p:spPr>
        <p:txBody>
          <a:bodyPr>
            <a:normAutofit fontScale="90000"/>
          </a:bodyPr>
          <a:lstStyle/>
          <a:p>
            <a:r>
              <a:rPr lang="en-US" sz="3200" dirty="0"/>
              <a:t/>
            </a:r>
            <a:br>
              <a:rPr lang="en-US" sz="3200" dirty="0"/>
            </a:br>
            <a:r>
              <a:rPr lang="en-US" sz="3200" dirty="0"/>
              <a:t/>
            </a:r>
            <a:br>
              <a:rPr lang="en-US" sz="3200" dirty="0"/>
            </a:br>
            <a:r>
              <a:rPr lang="en-US" sz="2800" dirty="0"/>
              <a:t/>
            </a:r>
            <a:br>
              <a:rPr lang="en-US" sz="2800" dirty="0"/>
            </a:br>
            <a:r>
              <a:rPr lang="en-US" sz="3200" dirty="0"/>
              <a:t/>
            </a:r>
            <a:br>
              <a:rPr lang="en-US" sz="3200" dirty="0"/>
            </a:br>
            <a:r>
              <a:rPr lang="en-US" sz="4400" dirty="0">
                <a:latin typeface="Arial" panose="020B0604020202020204" pitchFamily="34" charset="0"/>
                <a:cs typeface="Arial" panose="020B0604020202020204" pitchFamily="34" charset="0"/>
              </a:rPr>
              <a:t>California’s Mandated </a:t>
            </a:r>
            <a:r>
              <a:rPr lang="en-US" sz="4400" dirty="0" err="1">
                <a:latin typeface="Arial" panose="020B0604020202020204" pitchFamily="34" charset="0"/>
                <a:cs typeface="Arial" panose="020B0604020202020204" pitchFamily="34" charset="0"/>
              </a:rPr>
              <a:t>Epath</a:t>
            </a:r>
            <a:r>
              <a:rPr lang="en-US" sz="4400" dirty="0">
                <a:latin typeface="Arial" panose="020B0604020202020204" pitchFamily="34" charset="0"/>
                <a:cs typeface="Arial" panose="020B0604020202020204" pitchFamily="34" charset="0"/>
              </a:rPr>
              <a:t> Reporting</a:t>
            </a: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r>
              <a:rPr lang="en-US" sz="3200" dirty="0"/>
              <a:t/>
            </a:r>
            <a:br>
              <a:rPr lang="en-US" sz="3200" dirty="0"/>
            </a:br>
            <a:endParaRPr lang="en-US" sz="3200" dirty="0"/>
          </a:p>
        </p:txBody>
      </p:sp>
      <p:sp>
        <p:nvSpPr>
          <p:cNvPr id="3" name="Subtitle 2"/>
          <p:cNvSpPr>
            <a:spLocks noGrp="1"/>
          </p:cNvSpPr>
          <p:nvPr>
            <p:ph type="subTitle" idx="1"/>
          </p:nvPr>
        </p:nvSpPr>
        <p:spPr>
          <a:xfrm>
            <a:off x="1613083" y="2838797"/>
            <a:ext cx="9418320" cy="2331720"/>
          </a:xfrm>
        </p:spPr>
        <p:txBody>
          <a:bodyPr>
            <a:normAutofit fontScale="85000" lnSpcReduction="20000"/>
          </a:bodyPr>
          <a:lstStyle/>
          <a:p>
            <a:pPr algn="ctr"/>
            <a:r>
              <a:rPr lang="en-US" sz="2300" dirty="0">
                <a:solidFill>
                  <a:schemeClr val="bg1">
                    <a:lumMod val="75000"/>
                    <a:lumOff val="25000"/>
                  </a:schemeClr>
                </a:solidFill>
                <a:latin typeface="Arial" panose="020B0604020202020204" pitchFamily="34" charset="0"/>
                <a:cs typeface="Arial" panose="020B0604020202020204" pitchFamily="34" charset="0"/>
              </a:rPr>
              <a:t>Dennis Deapen &amp; Andrea </a:t>
            </a:r>
            <a:r>
              <a:rPr lang="en-US" sz="2300" dirty="0" smtClean="0">
                <a:solidFill>
                  <a:schemeClr val="bg1">
                    <a:lumMod val="75000"/>
                    <a:lumOff val="25000"/>
                  </a:schemeClr>
                </a:solidFill>
                <a:latin typeface="Arial" panose="020B0604020202020204" pitchFamily="34" charset="0"/>
                <a:cs typeface="Arial" panose="020B0604020202020204" pitchFamily="34" charset="0"/>
              </a:rPr>
              <a:t>Sipin</a:t>
            </a:r>
          </a:p>
          <a:p>
            <a:pPr algn="ctr"/>
            <a:r>
              <a:rPr lang="en-US" sz="2300" dirty="0" smtClean="0">
                <a:solidFill>
                  <a:schemeClr val="bg1">
                    <a:lumMod val="75000"/>
                    <a:lumOff val="25000"/>
                  </a:schemeClr>
                </a:solidFill>
                <a:latin typeface="Arial" panose="020B0604020202020204" pitchFamily="34" charset="0"/>
                <a:cs typeface="Arial" panose="020B0604020202020204" pitchFamily="34" charset="0"/>
              </a:rPr>
              <a:t>Los Angeles Cancer Surveillance Program</a:t>
            </a:r>
            <a:endParaRPr lang="en-US" sz="2300" dirty="0">
              <a:solidFill>
                <a:schemeClr val="bg1">
                  <a:lumMod val="75000"/>
                  <a:lumOff val="25000"/>
                </a:schemeClr>
              </a:solidFill>
              <a:latin typeface="Arial" panose="020B0604020202020204" pitchFamily="34" charset="0"/>
              <a:cs typeface="Arial" panose="020B0604020202020204" pitchFamily="34" charset="0"/>
            </a:endParaRPr>
          </a:p>
          <a:p>
            <a:pPr algn="ctr"/>
            <a:r>
              <a:rPr lang="en-US" sz="2300" dirty="0" smtClean="0">
                <a:solidFill>
                  <a:schemeClr val="bg1">
                    <a:lumMod val="75000"/>
                    <a:lumOff val="25000"/>
                  </a:schemeClr>
                </a:solidFill>
                <a:latin typeface="Arial" panose="020B0604020202020204" pitchFamily="34" charset="0"/>
                <a:cs typeface="Arial" panose="020B0604020202020204" pitchFamily="34" charset="0"/>
              </a:rPr>
              <a:t>NAACCR / IACR Meeting</a:t>
            </a:r>
          </a:p>
          <a:p>
            <a:pPr algn="ctr"/>
            <a:r>
              <a:rPr lang="en-US" sz="2300" dirty="0" smtClean="0">
                <a:solidFill>
                  <a:schemeClr val="bg1">
                    <a:lumMod val="75000"/>
                    <a:lumOff val="25000"/>
                  </a:schemeClr>
                </a:solidFill>
                <a:latin typeface="Arial" panose="020B0604020202020204" pitchFamily="34" charset="0"/>
                <a:cs typeface="Arial" panose="020B0604020202020204" pitchFamily="34" charset="0"/>
              </a:rPr>
              <a:t>June 11, 2019</a:t>
            </a:r>
          </a:p>
          <a:p>
            <a:pPr algn="ctr"/>
            <a:r>
              <a:rPr lang="en-US" sz="2300" dirty="0" smtClean="0">
                <a:solidFill>
                  <a:schemeClr val="bg1">
                    <a:lumMod val="75000"/>
                    <a:lumOff val="25000"/>
                  </a:schemeClr>
                </a:solidFill>
                <a:latin typeface="Arial" panose="020B0604020202020204" pitchFamily="34" charset="0"/>
                <a:cs typeface="Arial" panose="020B0604020202020204" pitchFamily="34" charset="0"/>
              </a:rPr>
              <a:t>Vancouver, British Columbia</a:t>
            </a:r>
            <a:r>
              <a:rPr lang="en-US" sz="2400" dirty="0">
                <a:solidFill>
                  <a:schemeClr val="bg1">
                    <a:lumMod val="75000"/>
                    <a:lumOff val="25000"/>
                  </a:schemeClr>
                </a:solidFill>
              </a:rPr>
              <a:t/>
            </a:r>
            <a:br>
              <a:rPr lang="en-US" sz="2400" dirty="0">
                <a:solidFill>
                  <a:schemeClr val="bg1">
                    <a:lumMod val="75000"/>
                    <a:lumOff val="25000"/>
                  </a:schemeClr>
                </a:solidFill>
              </a:rPr>
            </a:br>
            <a:endParaRPr lang="en-US" sz="2400" dirty="0">
              <a:solidFill>
                <a:schemeClr val="bg1">
                  <a:lumMod val="75000"/>
                  <a:lumOff val="25000"/>
                </a:schemeClr>
              </a:solidFill>
            </a:endParaRPr>
          </a:p>
        </p:txBody>
      </p:sp>
      <p:pic>
        <p:nvPicPr>
          <p:cNvPr id="5" name="Picture 2" descr="https://csp.usc.edu/wp-content/uploads/2018/09/thumnail-logo-300x1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162" y="5574243"/>
            <a:ext cx="2857500" cy="114300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normAutofit lnSpcReduction="10000"/>
          </a:bodyPr>
          <a:lstStyle/>
          <a:p>
            <a:fld id="{441E5DBB-4563-47CD-AA95-FD1055525EED}" type="slidenum">
              <a:rPr lang="en-US" smtClean="0"/>
              <a:t>1</a:t>
            </a:fld>
            <a:endParaRPr lang="en-US"/>
          </a:p>
        </p:txBody>
      </p:sp>
    </p:spTree>
    <p:extLst>
      <p:ext uri="{BB962C8B-B14F-4D97-AF65-F5344CB8AC3E}">
        <p14:creationId xmlns:p14="http://schemas.microsoft.com/office/powerpoint/2010/main" val="2004040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nvSpPr>
        <p:spPr>
          <a:xfrm>
            <a:off x="579120" y="1780872"/>
            <a:ext cx="8595360" cy="4488815"/>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sz="2000" dirty="0">
                <a:latin typeface="Arial" panose="020B0604020202020204" pitchFamily="34" charset="0"/>
                <a:cs typeface="Arial" panose="020B0604020202020204" pitchFamily="34" charset="0"/>
              </a:rPr>
              <a:t>Based on </a:t>
            </a:r>
            <a:r>
              <a:rPr lang="en-US" sz="2000" u="sng" dirty="0">
                <a:latin typeface="Arial" panose="020B0604020202020204" pitchFamily="34" charset="0"/>
                <a:cs typeface="Arial" panose="020B0604020202020204" pitchFamily="34" charset="0"/>
              </a:rPr>
              <a:t>77</a:t>
            </a:r>
            <a:r>
              <a:rPr lang="en-US" sz="2000" dirty="0">
                <a:latin typeface="Arial" panose="020B0604020202020204" pitchFamily="34" charset="0"/>
                <a:cs typeface="Arial" panose="020B0604020202020204" pitchFamily="34" charset="0"/>
              </a:rPr>
              <a:t> completed questionnaires:</a:t>
            </a:r>
          </a:p>
          <a:p>
            <a:pPr lvl="1"/>
            <a:r>
              <a:rPr lang="en-US" sz="2000" dirty="0">
                <a:solidFill>
                  <a:schemeClr val="tx1"/>
                </a:solidFill>
                <a:latin typeface="Arial" panose="020B0604020202020204" pitchFamily="34" charset="0"/>
                <a:cs typeface="Arial" panose="020B0604020202020204" pitchFamily="34" charset="0"/>
              </a:rPr>
              <a:t>Approximate no. of paths + for cancer: 2-50,000 annually</a:t>
            </a:r>
          </a:p>
          <a:p>
            <a:pPr lvl="1"/>
            <a:r>
              <a:rPr lang="en-US" sz="2000" dirty="0">
                <a:solidFill>
                  <a:schemeClr val="tx1"/>
                </a:solidFill>
                <a:latin typeface="Arial" panose="020B0604020202020204" pitchFamily="34" charset="0"/>
                <a:cs typeface="Arial" panose="020B0604020202020204" pitchFamily="34" charset="0"/>
              </a:rPr>
              <a:t>35 different EMR systems used</a:t>
            </a:r>
          </a:p>
          <a:p>
            <a:pPr lvl="1"/>
            <a:r>
              <a:rPr lang="en-US" sz="2000" dirty="0">
                <a:solidFill>
                  <a:schemeClr val="tx1"/>
                </a:solidFill>
                <a:latin typeface="Arial" panose="020B0604020202020204" pitchFamily="34" charset="0"/>
                <a:cs typeface="Arial" panose="020B0604020202020204" pitchFamily="34" charset="0"/>
              </a:rPr>
              <a:t>Most common: </a:t>
            </a:r>
            <a:r>
              <a:rPr lang="en-US" sz="2000" i="1" dirty="0">
                <a:solidFill>
                  <a:schemeClr val="tx1"/>
                </a:solidFill>
                <a:latin typeface="Arial" panose="020B0604020202020204" pitchFamily="34" charset="0"/>
                <a:cs typeface="Arial" panose="020B0604020202020204" pitchFamily="34" charset="0"/>
              </a:rPr>
              <a:t>Meditech</a:t>
            </a:r>
          </a:p>
          <a:p>
            <a:pPr lvl="1"/>
            <a:endParaRPr lang="en-US" dirty="0">
              <a:solidFill>
                <a:srgbClr val="FF0000"/>
              </a:solidFill>
            </a:endParaRPr>
          </a:p>
        </p:txBody>
      </p:sp>
      <p:pic>
        <p:nvPicPr>
          <p:cNvPr id="4" name="table">
            <a:extLst>
              <a:ext uri="{FF2B5EF4-FFF2-40B4-BE49-F238E27FC236}">
                <a16:creationId xmlns="" xmlns:a16="http://schemas.microsoft.com/office/drawing/2014/main" id="{E9158C1F-D5AE-4344-B238-598D60F8CA16}"/>
              </a:ext>
            </a:extLst>
          </p:cNvPr>
          <p:cNvPicPr>
            <a:picLocks noChangeAspect="1"/>
          </p:cNvPicPr>
          <p:nvPr/>
        </p:nvPicPr>
        <p:blipFill>
          <a:blip r:embed="rId2"/>
          <a:stretch>
            <a:fillRect/>
          </a:stretch>
        </p:blipFill>
        <p:spPr>
          <a:xfrm>
            <a:off x="8003375" y="574423"/>
            <a:ext cx="2631229" cy="591781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535608409"/>
              </p:ext>
            </p:extLst>
          </p:nvPr>
        </p:nvGraphicFramePr>
        <p:xfrm>
          <a:off x="897774" y="3429000"/>
          <a:ext cx="6594763" cy="2907188"/>
        </p:xfrm>
        <a:graphic>
          <a:graphicData uri="http://schemas.openxmlformats.org/drawingml/2006/table">
            <a:tbl>
              <a:tblPr/>
              <a:tblGrid>
                <a:gridCol w="3351646">
                  <a:extLst>
                    <a:ext uri="{9D8B030D-6E8A-4147-A177-3AD203B41FA5}">
                      <a16:colId xmlns="" xmlns:a16="http://schemas.microsoft.com/office/drawing/2014/main" val="2466715955"/>
                    </a:ext>
                  </a:extLst>
                </a:gridCol>
                <a:gridCol w="3243117">
                  <a:extLst>
                    <a:ext uri="{9D8B030D-6E8A-4147-A177-3AD203B41FA5}">
                      <a16:colId xmlns="" xmlns:a16="http://schemas.microsoft.com/office/drawing/2014/main" val="2318711357"/>
                    </a:ext>
                  </a:extLst>
                </a:gridCol>
              </a:tblGrid>
              <a:tr h="726797">
                <a:tc>
                  <a:txBody>
                    <a:bodyPr/>
                    <a:lstStyle/>
                    <a:p>
                      <a:pPr algn="r" fontAlgn="b"/>
                      <a:r>
                        <a:rPr lang="en-US" sz="2000" b="1" i="0" u="none" strike="noStrike" dirty="0">
                          <a:solidFill>
                            <a:schemeClr val="bg1"/>
                          </a:solidFill>
                          <a:effectLst/>
                          <a:latin typeface="Calibri" panose="020F0502020204030204" pitchFamily="34" charset="0"/>
                        </a:rPr>
                        <a:t>Path Reporting Medium</a:t>
                      </a:r>
                    </a:p>
                  </a:txBody>
                  <a:tcPr marL="9525" marR="9525" marT="9525" marB="0" anchor="b">
                    <a:lnL>
                      <a:noFill/>
                    </a:lnL>
                    <a:lnR>
                      <a:noFill/>
                    </a:lnR>
                    <a:lnT>
                      <a:noFill/>
                    </a:lnT>
                    <a:lnB>
                      <a:noFill/>
                    </a:lnB>
                    <a:solidFill>
                      <a:schemeClr val="accent2">
                        <a:lumMod val="75000"/>
                      </a:schemeClr>
                    </a:solidFill>
                  </a:tcPr>
                </a:tc>
                <a:tc>
                  <a:txBody>
                    <a:bodyPr/>
                    <a:lstStyle/>
                    <a:p>
                      <a:pPr algn="ctr" fontAlgn="b"/>
                      <a:r>
                        <a:rPr lang="en-US" sz="2000" b="1" i="0" u="none" strike="noStrike" dirty="0">
                          <a:solidFill>
                            <a:schemeClr val="bg1"/>
                          </a:solidFill>
                          <a:effectLst/>
                          <a:latin typeface="Calibri" panose="020F0502020204030204" pitchFamily="34" charset="0"/>
                        </a:rPr>
                        <a:t>No. of Facilities</a:t>
                      </a:r>
                    </a:p>
                  </a:txBody>
                  <a:tcPr marL="9525" marR="9525" marT="9525" marB="0" anchor="b">
                    <a:lnL>
                      <a:noFill/>
                    </a:lnL>
                    <a:lnR>
                      <a:noFill/>
                    </a:lnR>
                    <a:lnT>
                      <a:noFill/>
                    </a:lnT>
                    <a:lnB>
                      <a:noFill/>
                    </a:lnB>
                    <a:solidFill>
                      <a:schemeClr val="accent2">
                        <a:lumMod val="75000"/>
                      </a:schemeClr>
                    </a:solidFill>
                  </a:tcPr>
                </a:tc>
                <a:extLst>
                  <a:ext uri="{0D108BD9-81ED-4DB2-BD59-A6C34878D82A}">
                    <a16:rowId xmlns="" xmlns:a16="http://schemas.microsoft.com/office/drawing/2014/main" val="2124635936"/>
                  </a:ext>
                </a:extLst>
              </a:tr>
              <a:tr h="726797">
                <a:tc>
                  <a:txBody>
                    <a:bodyPr/>
                    <a:lstStyle/>
                    <a:p>
                      <a:pPr algn="r" fontAlgn="b"/>
                      <a:r>
                        <a:rPr lang="en-US" sz="2000" b="0" i="0" u="none" strike="noStrike" dirty="0">
                          <a:solidFill>
                            <a:srgbClr val="000000"/>
                          </a:solidFill>
                          <a:effectLst/>
                          <a:latin typeface="Calibri" panose="020F0502020204030204" pitchFamily="34" charset="0"/>
                        </a:rPr>
                        <a:t>Electronic</a:t>
                      </a:r>
                    </a:p>
                  </a:txBody>
                  <a:tcPr marL="9525" marR="9525" marT="9525" marB="0" anchor="b">
                    <a:lnL>
                      <a:noFill/>
                    </a:lnL>
                    <a:lnR>
                      <a:noFill/>
                    </a:lnR>
                    <a:lnT>
                      <a:noFill/>
                    </a:lnT>
                    <a:lnB>
                      <a:noFill/>
                    </a:lnB>
                    <a:solidFill>
                      <a:srgbClr val="D9E1F2"/>
                    </a:solidFill>
                  </a:tcPr>
                </a:tc>
                <a:tc>
                  <a:txBody>
                    <a:bodyPr/>
                    <a:lstStyle/>
                    <a:p>
                      <a:pPr algn="ctr" fontAlgn="b"/>
                      <a:r>
                        <a:rPr lang="en-US" sz="2000" b="0" i="0" u="none" strike="noStrike" dirty="0">
                          <a:solidFill>
                            <a:srgbClr val="000000"/>
                          </a:solidFill>
                          <a:effectLst/>
                          <a:latin typeface="Calibri" panose="020F0502020204030204" pitchFamily="34" charset="0"/>
                        </a:rPr>
                        <a:t>56</a:t>
                      </a:r>
                    </a:p>
                  </a:txBody>
                  <a:tcPr marL="9525" marR="9525" marT="9525" marB="0" anchor="b">
                    <a:lnL>
                      <a:noFill/>
                    </a:lnL>
                    <a:lnR>
                      <a:noFill/>
                    </a:lnR>
                    <a:lnT>
                      <a:noFill/>
                    </a:lnT>
                    <a:lnB>
                      <a:noFill/>
                    </a:lnB>
                    <a:solidFill>
                      <a:srgbClr val="D9E1F2"/>
                    </a:solidFill>
                  </a:tcPr>
                </a:tc>
                <a:extLst>
                  <a:ext uri="{0D108BD9-81ED-4DB2-BD59-A6C34878D82A}">
                    <a16:rowId xmlns="" xmlns:a16="http://schemas.microsoft.com/office/drawing/2014/main" val="3386617622"/>
                  </a:ext>
                </a:extLst>
              </a:tr>
              <a:tr h="726797">
                <a:tc>
                  <a:txBody>
                    <a:bodyPr/>
                    <a:lstStyle/>
                    <a:p>
                      <a:pPr algn="r" fontAlgn="b"/>
                      <a:r>
                        <a:rPr lang="en-US" sz="2000" b="0" i="0" u="none" strike="noStrike" dirty="0">
                          <a:solidFill>
                            <a:srgbClr val="000000"/>
                          </a:solidFill>
                          <a:effectLst/>
                          <a:latin typeface="Calibri" panose="020F0502020204030204" pitchFamily="34" charset="0"/>
                        </a:rPr>
                        <a:t>Paper</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extLst>
                  <a:ext uri="{0D108BD9-81ED-4DB2-BD59-A6C34878D82A}">
                    <a16:rowId xmlns="" xmlns:a16="http://schemas.microsoft.com/office/drawing/2014/main" val="3923361230"/>
                  </a:ext>
                </a:extLst>
              </a:tr>
              <a:tr h="726797">
                <a:tc>
                  <a:txBody>
                    <a:bodyPr/>
                    <a:lstStyle/>
                    <a:p>
                      <a:pPr algn="r" fontAlgn="b"/>
                      <a:r>
                        <a:rPr lang="en-US" sz="2000" b="0" i="0" u="none" strike="noStrike">
                          <a:solidFill>
                            <a:srgbClr val="000000"/>
                          </a:solidFill>
                          <a:effectLst/>
                          <a:latin typeface="Calibri" panose="020F0502020204030204" pitchFamily="34" charset="0"/>
                        </a:rPr>
                        <a:t>No Response</a:t>
                      </a:r>
                    </a:p>
                  </a:txBody>
                  <a:tcPr marL="9525" marR="9525" marT="9525" marB="0" anchor="b">
                    <a:lnL>
                      <a:noFill/>
                    </a:lnL>
                    <a:lnR>
                      <a:noFill/>
                    </a:lnR>
                    <a:lnT>
                      <a:noFill/>
                    </a:lnT>
                    <a:lnB>
                      <a:noFill/>
                    </a:lnB>
                    <a:solidFill>
                      <a:srgbClr val="D9E1F2"/>
                    </a:solidFill>
                  </a:tcPr>
                </a:tc>
                <a:tc>
                  <a:txBody>
                    <a:bodyPr/>
                    <a:lstStyle/>
                    <a:p>
                      <a:pPr algn="ctr" fontAlgn="b"/>
                      <a:r>
                        <a:rPr lang="en-US" sz="2000" b="0" i="0" u="none" strike="noStrike" dirty="0">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rgbClr val="D9E1F2"/>
                    </a:solidFill>
                  </a:tcPr>
                </a:tc>
                <a:extLst>
                  <a:ext uri="{0D108BD9-81ED-4DB2-BD59-A6C34878D82A}">
                    <a16:rowId xmlns="" xmlns:a16="http://schemas.microsoft.com/office/drawing/2014/main" val="2981369620"/>
                  </a:ext>
                </a:extLst>
              </a:tr>
            </a:tbl>
          </a:graphicData>
        </a:graphic>
      </p:graphicFrame>
      <p:sp>
        <p:nvSpPr>
          <p:cNvPr id="7" name="Title 1"/>
          <p:cNvSpPr txBox="1">
            <a:spLocks/>
          </p:cNvSpPr>
          <p:nvPr/>
        </p:nvSpPr>
        <p:spPr>
          <a:xfrm>
            <a:off x="1249680" y="804182"/>
            <a:ext cx="9692640" cy="1325562"/>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dirty="0">
                <a:latin typeface="Arial" panose="020B0604020202020204" pitchFamily="34" charset="0"/>
                <a:cs typeface="Arial" panose="020B0604020202020204" pitchFamily="34" charset="0"/>
              </a:rPr>
              <a:t>Lab Characteristics</a:t>
            </a:r>
          </a:p>
        </p:txBody>
      </p:sp>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10</a:t>
            </a:fld>
            <a:endParaRPr lang="en-US"/>
          </a:p>
        </p:txBody>
      </p:sp>
    </p:spTree>
    <p:extLst>
      <p:ext uri="{BB962C8B-B14F-4D97-AF65-F5344CB8AC3E}">
        <p14:creationId xmlns:p14="http://schemas.microsoft.com/office/powerpoint/2010/main" val="7807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Challenges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33667" y="1823258"/>
            <a:ext cx="8595360" cy="4351337"/>
          </a:xfrm>
        </p:spPr>
        <p:txBody>
          <a:bodyPr/>
          <a:lstStyle/>
          <a:p>
            <a:r>
              <a:rPr lang="en-US" dirty="0" smtClean="0">
                <a:latin typeface="Arial" panose="020B0604020202020204" pitchFamily="34" charset="0"/>
                <a:cs typeface="Arial" panose="020B0604020202020204" pitchFamily="34" charset="0"/>
              </a:rPr>
              <a:t>Electronic path reports may be stored in many different formats</a:t>
            </a:r>
          </a:p>
          <a:p>
            <a:r>
              <a:rPr lang="en-US" dirty="0" smtClean="0">
                <a:latin typeface="Arial" panose="020B0604020202020204" pitchFamily="34" charset="0"/>
                <a:cs typeface="Arial" panose="020B0604020202020204" pitchFamily="34" charset="0"/>
              </a:rPr>
              <a:t>Many pathology labs and small hospitals have no in-house IT support</a:t>
            </a:r>
          </a:p>
          <a:p>
            <a:r>
              <a:rPr lang="en-US" dirty="0" smtClean="0">
                <a:latin typeface="Arial" panose="020B0604020202020204" pitchFamily="34" charset="0"/>
                <a:cs typeface="Arial" panose="020B0604020202020204" pitchFamily="34" charset="0"/>
              </a:rPr>
              <a:t>Pathology labs and small hospitals lack CTR expertise</a:t>
            </a:r>
          </a:p>
          <a:p>
            <a:pPr marL="0" indent="0">
              <a:buNone/>
            </a:pPr>
            <a:r>
              <a:rPr lang="en-US" dirty="0" smtClean="0">
                <a:latin typeface="Arial" panose="020B0604020202020204" pitchFamily="34" charset="0"/>
                <a:cs typeface="Arial" panose="020B0604020202020204" pitchFamily="34" charset="0"/>
              </a:rPr>
              <a:t>Thus:</a:t>
            </a:r>
          </a:p>
          <a:p>
            <a:r>
              <a:rPr lang="en-US" dirty="0" smtClean="0">
                <a:latin typeface="Arial" panose="020B0604020202020204" pitchFamily="34" charset="0"/>
                <a:cs typeface="Arial" panose="020B0604020202020204" pitchFamily="34" charset="0"/>
              </a:rPr>
              <a:t>No one qualified to identify reportable path reports</a:t>
            </a:r>
          </a:p>
          <a:p>
            <a:r>
              <a:rPr lang="en-US" dirty="0" smtClean="0">
                <a:latin typeface="Arial" panose="020B0604020202020204" pitchFamily="34" charset="0"/>
                <a:cs typeface="Arial" panose="020B0604020202020204" pitchFamily="34" charset="0"/>
              </a:rPr>
              <a:t>No ability to upload electronic path reports</a:t>
            </a:r>
          </a:p>
          <a:p>
            <a:pPr marL="0" indent="0">
              <a:buNone/>
            </a:pPr>
            <a:r>
              <a:rPr lang="en-US" dirty="0" smtClean="0">
                <a:latin typeface="Arial" panose="020B0604020202020204" pitchFamily="34" charset="0"/>
                <a:cs typeface="Arial" panose="020B0604020202020204" pitchFamily="34" charset="0"/>
              </a:rPr>
              <a:t>Anticipated outcome:</a:t>
            </a:r>
          </a:p>
          <a:p>
            <a:r>
              <a:rPr lang="en-US" dirty="0" smtClean="0">
                <a:latin typeface="Arial" panose="020B0604020202020204" pitchFamily="34" charset="0"/>
                <a:cs typeface="Arial" panose="020B0604020202020204" pitchFamily="34" charset="0"/>
              </a:rPr>
              <a:t>Substantial numbers of false positives and missed cases</a:t>
            </a:r>
          </a:p>
          <a:p>
            <a:r>
              <a:rPr lang="en-US" dirty="0" smtClean="0">
                <a:latin typeface="Arial" panose="020B0604020202020204" pitchFamily="34" charset="0"/>
                <a:cs typeface="Arial" panose="020B0604020202020204" pitchFamily="34" charset="0"/>
              </a:rPr>
              <a:t>Incomplete data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11</a:t>
            </a:fld>
            <a:endParaRPr lang="en-US"/>
          </a:p>
        </p:txBody>
      </p:sp>
      <p:pic>
        <p:nvPicPr>
          <p:cNvPr id="5" name="Picture 2" descr="https://csp.usc.edu/wp-content/uploads/2018/09/thumnail-logo-300x120.png"/>
          <p:cNvPicPr>
            <a:picLocks noChangeAspect="1" noChangeArrowheads="1"/>
          </p:cNvPicPr>
          <p:nvPr/>
        </p:nvPicPr>
        <p:blipFill rotWithShape="1">
          <a:blip r:embed="rId2">
            <a:extLst>
              <a:ext uri="{28A0092B-C50C-407E-A947-70E740481C1C}">
                <a14:useLocalDpi xmlns:a14="http://schemas.microsoft.com/office/drawing/2010/main" val="0"/>
              </a:ext>
            </a:extLst>
          </a:blip>
          <a:srcRect t="-14768" r="63867"/>
          <a:stretch/>
        </p:blipFill>
        <p:spPr bwMode="auto">
          <a:xfrm>
            <a:off x="162425" y="5463188"/>
            <a:ext cx="1011867" cy="128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77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692728"/>
            <a:ext cx="9692640" cy="698269"/>
          </a:xfrm>
        </p:spPr>
        <p:txBody>
          <a:bodyPr>
            <a:normAutofit fontScale="90000"/>
          </a:bodyPr>
          <a:lstStyle/>
          <a:p>
            <a:r>
              <a:rPr lang="en-US" dirty="0" smtClean="0">
                <a:latin typeface="Arial" panose="020B0604020202020204" pitchFamily="34" charset="0"/>
                <a:cs typeface="Arial" panose="020B0604020202020204" pitchFamily="34" charset="0"/>
              </a:rPr>
              <a:t>Can We Develop an E-path Model for Small Volume, Low Tech Facilities?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Seek to:</a:t>
            </a:r>
          </a:p>
          <a:p>
            <a:pPr lvl="1"/>
            <a:r>
              <a:rPr lang="en-US" sz="2400" dirty="0">
                <a:latin typeface="Arial" panose="020B0604020202020204" pitchFamily="34" charset="0"/>
                <a:cs typeface="Arial" panose="020B0604020202020204" pitchFamily="34" charset="0"/>
              </a:rPr>
              <a:t>P</a:t>
            </a:r>
            <a:r>
              <a:rPr lang="en-US" sz="2400" dirty="0" smtClean="0">
                <a:latin typeface="Arial" panose="020B0604020202020204" pitchFamily="34" charset="0"/>
                <a:cs typeface="Arial" panose="020B0604020202020204" pitchFamily="34" charset="0"/>
              </a:rPr>
              <a:t>rovide </a:t>
            </a:r>
            <a:r>
              <a:rPr lang="en-US" sz="2400" dirty="0">
                <a:latin typeface="Arial" panose="020B0604020202020204" pitchFamily="34" charset="0"/>
                <a:cs typeface="Arial" panose="020B0604020202020204" pitchFamily="34" charset="0"/>
              </a:rPr>
              <a:t>new approaches to multi-site data aggregation that can benefit cancer registries</a:t>
            </a:r>
          </a:p>
          <a:p>
            <a:pPr lvl="1"/>
            <a:r>
              <a:rPr lang="en-US" sz="2400" dirty="0" smtClean="0">
                <a:latin typeface="Arial" panose="020B0604020202020204" pitchFamily="34" charset="0"/>
                <a:cs typeface="Arial" panose="020B0604020202020204" pitchFamily="34" charset="0"/>
              </a:rPr>
              <a:t>Provide format agnostic</a:t>
            </a:r>
            <a:r>
              <a:rPr lang="en-US" sz="2400" dirty="0">
                <a:latin typeface="Arial" panose="020B0604020202020204" pitchFamily="34" charset="0"/>
                <a:cs typeface="Arial" panose="020B0604020202020204" pitchFamily="34" charset="0"/>
              </a:rPr>
              <a:t>, simple data </a:t>
            </a:r>
            <a:r>
              <a:rPr lang="en-US" sz="2400" dirty="0" smtClean="0">
                <a:latin typeface="Arial" panose="020B0604020202020204" pitchFamily="34" charset="0"/>
                <a:cs typeface="Arial" panose="020B0604020202020204" pitchFamily="34" charset="0"/>
              </a:rPr>
              <a:t>capture</a:t>
            </a:r>
          </a:p>
          <a:p>
            <a:pPr lvl="1"/>
            <a:r>
              <a:rPr lang="en-US" sz="2400" dirty="0" smtClean="0">
                <a:latin typeface="Arial" panose="020B0604020202020204" pitchFamily="34" charset="0"/>
                <a:cs typeface="Arial" panose="020B0604020202020204" pitchFamily="34" charset="0"/>
              </a:rPr>
              <a:t>Provide </a:t>
            </a:r>
            <a:r>
              <a:rPr lang="en-US" sz="2400" dirty="0" err="1" smtClean="0">
                <a:latin typeface="Arial" panose="020B0604020202020204" pitchFamily="34" charset="0"/>
                <a:cs typeface="Arial" panose="020B0604020202020204" pitchFamily="34" charset="0"/>
              </a:rPr>
              <a:t>reportabilility</a:t>
            </a:r>
            <a:r>
              <a:rPr lang="en-US" sz="2400" dirty="0" smtClean="0">
                <a:latin typeface="Arial" panose="020B0604020202020204" pitchFamily="34" charset="0"/>
                <a:cs typeface="Arial" panose="020B0604020202020204" pitchFamily="34" charset="0"/>
              </a:rPr>
              <a:t> validation portal</a:t>
            </a:r>
          </a:p>
          <a:p>
            <a:pPr lvl="1"/>
            <a:r>
              <a:rPr lang="en-US" sz="2400" dirty="0" smtClean="0">
                <a:latin typeface="Arial" panose="020B0604020202020204" pitchFamily="34" charset="0"/>
                <a:cs typeface="Arial" panose="020B0604020202020204" pitchFamily="34" charset="0"/>
              </a:rPr>
              <a:t>Provide remote </a:t>
            </a:r>
            <a:r>
              <a:rPr lang="en-US" sz="2400" dirty="0" err="1" smtClean="0">
                <a:latin typeface="Arial" panose="020B0604020202020204" pitchFamily="34" charset="0"/>
                <a:cs typeface="Arial" panose="020B0604020202020204" pitchFamily="34" charset="0"/>
              </a:rPr>
              <a:t>casefinding</a:t>
            </a:r>
            <a:r>
              <a:rPr lang="en-US" sz="2400" dirty="0" smtClean="0">
                <a:latin typeface="Arial" panose="020B0604020202020204" pitchFamily="34" charset="0"/>
                <a:cs typeface="Arial" panose="020B0604020202020204" pitchFamily="34" charset="0"/>
              </a:rPr>
              <a:t> audit capacity</a:t>
            </a:r>
            <a:endParaRPr lang="en-US" sz="2400" dirty="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Provide centralized </a:t>
            </a:r>
            <a:r>
              <a:rPr lang="en-US" sz="2400" dirty="0">
                <a:latin typeface="Arial" panose="020B0604020202020204" pitchFamily="34" charset="0"/>
                <a:cs typeface="Arial" panose="020B0604020202020204" pitchFamily="34" charset="0"/>
              </a:rPr>
              <a:t>information extraction into national standardized </a:t>
            </a:r>
            <a:r>
              <a:rPr lang="en-US" sz="2400" dirty="0" smtClean="0">
                <a:latin typeface="Arial" panose="020B0604020202020204" pitchFamily="34" charset="0"/>
                <a:cs typeface="Arial" panose="020B0604020202020204" pitchFamily="34" charset="0"/>
              </a:rPr>
              <a:t>metrics</a:t>
            </a:r>
          </a:p>
          <a:p>
            <a:pPr lvl="1"/>
            <a:r>
              <a:rPr lang="en-US" sz="2400" dirty="0" smtClean="0">
                <a:latin typeface="Arial" panose="020B0604020202020204" pitchFamily="34" charset="0"/>
                <a:cs typeface="Arial" panose="020B0604020202020204" pitchFamily="34" charset="0"/>
              </a:rPr>
              <a:t>Provide rapid case ascertainment (a “nice to have”)</a:t>
            </a:r>
          </a:p>
          <a:p>
            <a:pPr lvl="1"/>
            <a:r>
              <a:rPr lang="en-US" sz="2400" dirty="0" smtClean="0">
                <a:latin typeface="Arial" panose="020B0604020202020204" pitchFamily="34" charset="0"/>
                <a:cs typeface="Arial" panose="020B0604020202020204" pitchFamily="34" charset="0"/>
              </a:rPr>
              <a:t>Partner with technical partners for pilot testing</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12</a:t>
            </a:fld>
            <a:endParaRPr lang="en-US"/>
          </a:p>
        </p:txBody>
      </p:sp>
      <p:pic>
        <p:nvPicPr>
          <p:cNvPr id="5" name="Picture 2" descr="https://csp.usc.edu/wp-content/uploads/2018/09/thumnail-logo-300x120.png"/>
          <p:cNvPicPr>
            <a:picLocks noChangeAspect="1" noChangeArrowheads="1"/>
          </p:cNvPicPr>
          <p:nvPr/>
        </p:nvPicPr>
        <p:blipFill rotWithShape="1">
          <a:blip r:embed="rId2">
            <a:extLst>
              <a:ext uri="{28A0092B-C50C-407E-A947-70E740481C1C}">
                <a14:useLocalDpi xmlns:a14="http://schemas.microsoft.com/office/drawing/2010/main" val="0"/>
              </a:ext>
            </a:extLst>
          </a:blip>
          <a:srcRect t="-14768" r="63867"/>
          <a:stretch/>
        </p:blipFill>
        <p:spPr bwMode="auto">
          <a:xfrm>
            <a:off x="162425" y="5463188"/>
            <a:ext cx="1011867" cy="128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94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448" y="4460586"/>
            <a:ext cx="10891400" cy="2266375"/>
          </a:xfrm>
        </p:spPr>
        <p:txBody>
          <a:bodyPr>
            <a:normAutofit fontScale="92500" lnSpcReduction="10000"/>
          </a:bodyPr>
          <a:lstStyle/>
          <a:p>
            <a:pPr marL="0" indent="0">
              <a:buNone/>
            </a:pPr>
            <a:r>
              <a:rPr lang="en-US" sz="1400" b="1" dirty="0"/>
              <a:t>A: Pathology Labs: </a:t>
            </a:r>
            <a:r>
              <a:rPr lang="en-US" sz="1400" dirty="0"/>
              <a:t>Pathology Labs will be paying for a regional service to identify reportable cases of cancer which are required to be reported under AB2325. Participating labs are those who do not have the capability to filter out cancer reports on their own and who do not wish to invest in technology to do so. Pathology Labs will send a copy of data for a period of time to the Regional </a:t>
            </a:r>
            <a:r>
              <a:rPr lang="en-US" sz="1400" dirty="0" err="1"/>
              <a:t>Casefinding</a:t>
            </a:r>
            <a:r>
              <a:rPr lang="en-US" sz="1400" dirty="0"/>
              <a:t> </a:t>
            </a:r>
            <a:r>
              <a:rPr lang="en-US" sz="1400" dirty="0" err="1"/>
              <a:t>Respository</a:t>
            </a:r>
            <a:r>
              <a:rPr lang="en-US" sz="1400" dirty="0"/>
              <a:t> for the identification of reportable cancer cases. Business agreements for the transfer and temporary storage of data in the Regional </a:t>
            </a:r>
            <a:r>
              <a:rPr lang="en-US" sz="1400" dirty="0" err="1"/>
              <a:t>Casefinding</a:t>
            </a:r>
            <a:r>
              <a:rPr lang="en-US" sz="1400" dirty="0"/>
              <a:t> Repository must be established between participating pathology labs and the region.</a:t>
            </a:r>
          </a:p>
          <a:p>
            <a:pPr marL="0" indent="0">
              <a:buNone/>
            </a:pPr>
            <a:r>
              <a:rPr lang="en-US" sz="1400" b="1" dirty="0"/>
              <a:t>B: Redox Interfacing: </a:t>
            </a:r>
            <a:r>
              <a:rPr lang="en-US" sz="1400" dirty="0"/>
              <a:t>Redox configures connection point to the Regional </a:t>
            </a:r>
            <a:r>
              <a:rPr lang="en-US" sz="1400" dirty="0" err="1"/>
              <a:t>Casefinding</a:t>
            </a:r>
            <a:r>
              <a:rPr lang="en-US" sz="1400" dirty="0"/>
              <a:t> Repository. Redox configures message transfer. Data must be  stored in some way in order for the Reportability Service to be run. </a:t>
            </a:r>
          </a:p>
          <a:p>
            <a:pPr marL="0" indent="0">
              <a:buNone/>
            </a:pPr>
            <a:r>
              <a:rPr lang="en-US" sz="1400" b="1" dirty="0"/>
              <a:t>	Needs Action: </a:t>
            </a:r>
            <a:r>
              <a:rPr lang="en-US" sz="1400" dirty="0"/>
              <a:t>Redox: Message configuration TBD. </a:t>
            </a:r>
          </a:p>
          <a:p>
            <a:pPr marL="0" indent="0">
              <a:buNone/>
            </a:pPr>
            <a:r>
              <a:rPr lang="en-US" sz="1400" b="1" dirty="0"/>
              <a:t>	Needs Action: </a:t>
            </a:r>
            <a:r>
              <a:rPr lang="en-US" sz="1400" dirty="0"/>
              <a:t>Redox or HLA: Who has the scope for </a:t>
            </a:r>
            <a:r>
              <a:rPr lang="en-US" sz="1400" dirty="0" err="1"/>
              <a:t>prelimary</a:t>
            </a:r>
            <a:r>
              <a:rPr lang="en-US" sz="1400" dirty="0"/>
              <a:t> store of data so the engine can be run.</a:t>
            </a:r>
          </a:p>
          <a:p>
            <a:endParaRPr lang="en-US" sz="1400" dirty="0"/>
          </a:p>
        </p:txBody>
      </p:sp>
      <p:grpSp>
        <p:nvGrpSpPr>
          <p:cNvPr id="4" name="Group 3"/>
          <p:cNvGrpSpPr/>
          <p:nvPr/>
        </p:nvGrpSpPr>
        <p:grpSpPr>
          <a:xfrm>
            <a:off x="420709" y="89704"/>
            <a:ext cx="10248170" cy="3772336"/>
            <a:chOff x="0" y="0"/>
            <a:chExt cx="9123994" cy="2408689"/>
          </a:xfrm>
        </p:grpSpPr>
        <p:pic>
          <p:nvPicPr>
            <p:cNvPr id="5" name="Picture 4"/>
            <p:cNvPicPr/>
            <p:nvPr/>
          </p:nvPicPr>
          <p:blipFill>
            <a:blip r:embed="rId2"/>
            <a:stretch>
              <a:fillRect/>
            </a:stretch>
          </p:blipFill>
          <p:spPr>
            <a:xfrm rot="5399999">
              <a:off x="291570" y="407388"/>
              <a:ext cx="745122" cy="1315303"/>
            </a:xfrm>
            <a:prstGeom prst="rect">
              <a:avLst/>
            </a:prstGeom>
          </p:spPr>
        </p:pic>
        <p:pic>
          <p:nvPicPr>
            <p:cNvPr id="6" name="Picture 5"/>
            <p:cNvPicPr/>
            <p:nvPr/>
          </p:nvPicPr>
          <p:blipFill>
            <a:blip r:embed="rId3"/>
            <a:stretch>
              <a:fillRect/>
            </a:stretch>
          </p:blipFill>
          <p:spPr>
            <a:xfrm rot="5399999">
              <a:off x="288330" y="404148"/>
              <a:ext cx="745122" cy="1315303"/>
            </a:xfrm>
            <a:prstGeom prst="rect">
              <a:avLst/>
            </a:prstGeom>
          </p:spPr>
        </p:pic>
        <p:pic>
          <p:nvPicPr>
            <p:cNvPr id="7" name="Picture 6"/>
            <p:cNvPicPr/>
            <p:nvPr/>
          </p:nvPicPr>
          <p:blipFill>
            <a:blip r:embed="rId4"/>
            <a:stretch>
              <a:fillRect/>
            </a:stretch>
          </p:blipFill>
          <p:spPr>
            <a:xfrm flipV="1">
              <a:off x="1256989" y="1372807"/>
              <a:ext cx="51834" cy="51834"/>
            </a:xfrm>
            <a:prstGeom prst="rect">
              <a:avLst/>
            </a:prstGeom>
          </p:spPr>
        </p:pic>
        <p:sp>
          <p:nvSpPr>
            <p:cNvPr id="8" name="Shape 34"/>
            <p:cNvSpPr/>
            <p:nvPr/>
          </p:nvSpPr>
          <p:spPr>
            <a:xfrm>
              <a:off x="0" y="685998"/>
              <a:ext cx="1256179" cy="685189"/>
            </a:xfrm>
            <a:custGeom>
              <a:avLst/>
              <a:gdLst/>
              <a:ahLst/>
              <a:cxnLst/>
              <a:rect l="0" t="0" r="0" b="0"/>
              <a:pathLst>
                <a:path w="1256179" h="685189">
                  <a:moveTo>
                    <a:pt x="0" y="0"/>
                  </a:moveTo>
                  <a:lnTo>
                    <a:pt x="1256179" y="0"/>
                  </a:lnTo>
                  <a:lnTo>
                    <a:pt x="1256179" y="685189"/>
                  </a:lnTo>
                  <a:lnTo>
                    <a:pt x="0" y="685189"/>
                  </a:lnTo>
                  <a:lnTo>
                    <a:pt x="0" y="0"/>
                  </a:lnTo>
                  <a:close/>
                </a:path>
              </a:pathLst>
            </a:custGeom>
            <a:ln w="0" cap="flat">
              <a:miter lim="127000"/>
            </a:ln>
          </p:spPr>
          <p:style>
            <a:lnRef idx="0">
              <a:srgbClr val="000000">
                <a:alpha val="0"/>
              </a:srgbClr>
            </a:lnRef>
            <a:fillRef idx="1">
              <a:srgbClr val="F6D4B8"/>
            </a:fillRef>
            <a:effectRef idx="0">
              <a:scrgbClr r="0" g="0" b="0"/>
            </a:effectRef>
            <a:fontRef idx="none"/>
          </p:style>
          <p:txBody>
            <a:bodyPr/>
            <a:lstStyle/>
            <a:p>
              <a:endParaRPr lang="en-US"/>
            </a:p>
          </p:txBody>
        </p:sp>
        <p:sp>
          <p:nvSpPr>
            <p:cNvPr id="9" name="Shape 35"/>
            <p:cNvSpPr/>
            <p:nvPr/>
          </p:nvSpPr>
          <p:spPr>
            <a:xfrm>
              <a:off x="0" y="685999"/>
              <a:ext cx="1256179" cy="685189"/>
            </a:xfrm>
            <a:custGeom>
              <a:avLst/>
              <a:gdLst/>
              <a:ahLst/>
              <a:cxnLst/>
              <a:rect l="0" t="0" r="0" b="0"/>
              <a:pathLst>
                <a:path w="1256179" h="685189">
                  <a:moveTo>
                    <a:pt x="0" y="0"/>
                  </a:moveTo>
                  <a:lnTo>
                    <a:pt x="0" y="685189"/>
                  </a:lnTo>
                  <a:lnTo>
                    <a:pt x="1256179" y="685189"/>
                  </a:lnTo>
                  <a:lnTo>
                    <a:pt x="1256179"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10" name="Rectangle 9"/>
            <p:cNvSpPr/>
            <p:nvPr/>
          </p:nvSpPr>
          <p:spPr>
            <a:xfrm>
              <a:off x="240545" y="982630"/>
              <a:ext cx="14893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A: </a:t>
              </a:r>
              <a:endParaRPr lang="en-US" sz="1100">
                <a:solidFill>
                  <a:srgbClr val="000000"/>
                </a:solidFill>
                <a:effectLst/>
                <a:latin typeface="Calibri" panose="020F0502020204030204" pitchFamily="34" charset="0"/>
                <a:ea typeface="Calibri" panose="020F0502020204030204" pitchFamily="34" charset="0"/>
              </a:endParaRPr>
            </a:p>
          </p:txBody>
        </p:sp>
        <p:sp>
          <p:nvSpPr>
            <p:cNvPr id="11" name="Rectangle 10"/>
            <p:cNvSpPr/>
            <p:nvPr/>
          </p:nvSpPr>
          <p:spPr>
            <a:xfrm>
              <a:off x="353123" y="982630"/>
              <a:ext cx="87938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Pathology Lab A</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2" name="Picture 11"/>
            <p:cNvPicPr/>
            <p:nvPr/>
          </p:nvPicPr>
          <p:blipFill>
            <a:blip r:embed="rId5"/>
            <a:stretch>
              <a:fillRect/>
            </a:stretch>
          </p:blipFill>
          <p:spPr>
            <a:xfrm rot="5399999">
              <a:off x="291570" y="1378476"/>
              <a:ext cx="745122" cy="1315303"/>
            </a:xfrm>
            <a:prstGeom prst="rect">
              <a:avLst/>
            </a:prstGeom>
          </p:spPr>
        </p:pic>
        <p:pic>
          <p:nvPicPr>
            <p:cNvPr id="13" name="Picture 12"/>
            <p:cNvPicPr/>
            <p:nvPr/>
          </p:nvPicPr>
          <p:blipFill>
            <a:blip r:embed="rId6"/>
            <a:stretch>
              <a:fillRect/>
            </a:stretch>
          </p:blipFill>
          <p:spPr>
            <a:xfrm rot="5399999">
              <a:off x="288330" y="1374426"/>
              <a:ext cx="745122" cy="1315303"/>
            </a:xfrm>
            <a:prstGeom prst="rect">
              <a:avLst/>
            </a:prstGeom>
          </p:spPr>
        </p:pic>
        <p:pic>
          <p:nvPicPr>
            <p:cNvPr id="14" name="Picture 13"/>
            <p:cNvPicPr/>
            <p:nvPr/>
          </p:nvPicPr>
          <p:blipFill>
            <a:blip r:embed="rId7"/>
            <a:stretch>
              <a:fillRect/>
            </a:stretch>
          </p:blipFill>
          <p:spPr>
            <a:xfrm flipV="1">
              <a:off x="1256989" y="2343086"/>
              <a:ext cx="51834" cy="51834"/>
            </a:xfrm>
            <a:prstGeom prst="rect">
              <a:avLst/>
            </a:prstGeom>
          </p:spPr>
        </p:pic>
        <p:sp>
          <p:nvSpPr>
            <p:cNvPr id="15" name="Shape 47"/>
            <p:cNvSpPr/>
            <p:nvPr/>
          </p:nvSpPr>
          <p:spPr>
            <a:xfrm>
              <a:off x="0" y="1656278"/>
              <a:ext cx="1256179" cy="685998"/>
            </a:xfrm>
            <a:custGeom>
              <a:avLst/>
              <a:gdLst/>
              <a:ahLst/>
              <a:cxnLst/>
              <a:rect l="0" t="0" r="0" b="0"/>
              <a:pathLst>
                <a:path w="1256179" h="685998">
                  <a:moveTo>
                    <a:pt x="0" y="0"/>
                  </a:moveTo>
                  <a:lnTo>
                    <a:pt x="1256179" y="0"/>
                  </a:lnTo>
                  <a:lnTo>
                    <a:pt x="1256179" y="685998"/>
                  </a:lnTo>
                  <a:lnTo>
                    <a:pt x="0" y="685998"/>
                  </a:lnTo>
                  <a:lnTo>
                    <a:pt x="0" y="0"/>
                  </a:lnTo>
                  <a:close/>
                </a:path>
              </a:pathLst>
            </a:custGeom>
            <a:ln w="0" cap="rnd">
              <a:round/>
            </a:ln>
          </p:spPr>
          <p:style>
            <a:lnRef idx="0">
              <a:srgbClr val="000000">
                <a:alpha val="0"/>
              </a:srgbClr>
            </a:lnRef>
            <a:fillRef idx="1">
              <a:srgbClr val="F6D4B8"/>
            </a:fillRef>
            <a:effectRef idx="0">
              <a:scrgbClr r="0" g="0" b="0"/>
            </a:effectRef>
            <a:fontRef idx="none"/>
          </p:style>
          <p:txBody>
            <a:bodyPr/>
            <a:lstStyle/>
            <a:p>
              <a:endParaRPr lang="en-US"/>
            </a:p>
          </p:txBody>
        </p:sp>
        <p:sp>
          <p:nvSpPr>
            <p:cNvPr id="16" name="Shape 48"/>
            <p:cNvSpPr/>
            <p:nvPr/>
          </p:nvSpPr>
          <p:spPr>
            <a:xfrm>
              <a:off x="0" y="1656277"/>
              <a:ext cx="1256179" cy="685999"/>
            </a:xfrm>
            <a:custGeom>
              <a:avLst/>
              <a:gdLst/>
              <a:ahLst/>
              <a:cxnLst/>
              <a:rect l="0" t="0" r="0" b="0"/>
              <a:pathLst>
                <a:path w="1256179" h="685999">
                  <a:moveTo>
                    <a:pt x="0" y="0"/>
                  </a:moveTo>
                  <a:lnTo>
                    <a:pt x="0" y="685999"/>
                  </a:lnTo>
                  <a:lnTo>
                    <a:pt x="1256179" y="685999"/>
                  </a:lnTo>
                  <a:lnTo>
                    <a:pt x="1256179"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17" name="Rectangle 16"/>
            <p:cNvSpPr/>
            <p:nvPr/>
          </p:nvSpPr>
          <p:spPr>
            <a:xfrm>
              <a:off x="242165" y="1953719"/>
              <a:ext cx="11902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A:</a:t>
              </a:r>
              <a:endParaRPr lang="en-US" sz="1100">
                <a:solidFill>
                  <a:srgbClr val="000000"/>
                </a:solidFill>
                <a:effectLst/>
                <a:latin typeface="Calibri" panose="020F0502020204030204" pitchFamily="34" charset="0"/>
                <a:ea typeface="Calibri" panose="020F0502020204030204" pitchFamily="34" charset="0"/>
              </a:endParaRPr>
            </a:p>
          </p:txBody>
        </p:sp>
        <p:sp>
          <p:nvSpPr>
            <p:cNvPr id="18" name="Rectangle 17"/>
            <p:cNvSpPr/>
            <p:nvPr/>
          </p:nvSpPr>
          <p:spPr>
            <a:xfrm>
              <a:off x="354744" y="1953719"/>
              <a:ext cx="875497"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Pathology Lab B</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9" name="Picture 18"/>
            <p:cNvPicPr/>
            <p:nvPr/>
          </p:nvPicPr>
          <p:blipFill>
            <a:blip r:embed="rId8"/>
            <a:stretch>
              <a:fillRect/>
            </a:stretch>
          </p:blipFill>
          <p:spPr>
            <a:xfrm rot="5399999">
              <a:off x="2451614" y="703817"/>
              <a:ext cx="848792" cy="1626310"/>
            </a:xfrm>
            <a:prstGeom prst="rect">
              <a:avLst/>
            </a:prstGeom>
          </p:spPr>
        </p:pic>
        <p:pic>
          <p:nvPicPr>
            <p:cNvPr id="20" name="Picture 19"/>
            <p:cNvPicPr/>
            <p:nvPr/>
          </p:nvPicPr>
          <p:blipFill>
            <a:blip r:embed="rId9"/>
            <a:stretch>
              <a:fillRect/>
            </a:stretch>
          </p:blipFill>
          <p:spPr>
            <a:xfrm rot="5399999">
              <a:off x="2447565" y="699767"/>
              <a:ext cx="848792" cy="1626311"/>
            </a:xfrm>
            <a:prstGeom prst="rect">
              <a:avLst/>
            </a:prstGeom>
          </p:spPr>
        </p:pic>
        <p:pic>
          <p:nvPicPr>
            <p:cNvPr id="21" name="Picture 20"/>
            <p:cNvPicPr/>
            <p:nvPr/>
          </p:nvPicPr>
          <p:blipFill>
            <a:blip r:embed="rId10"/>
            <a:stretch>
              <a:fillRect/>
            </a:stretch>
          </p:blipFill>
          <p:spPr>
            <a:xfrm flipV="1">
              <a:off x="3623563" y="1875765"/>
              <a:ext cx="51834" cy="51834"/>
            </a:xfrm>
            <a:prstGeom prst="rect">
              <a:avLst/>
            </a:prstGeom>
          </p:spPr>
        </p:pic>
        <p:sp>
          <p:nvSpPr>
            <p:cNvPr id="22" name="Shape 60"/>
            <p:cNvSpPr/>
            <p:nvPr/>
          </p:nvSpPr>
          <p:spPr>
            <a:xfrm>
              <a:off x="2055566" y="1085287"/>
              <a:ext cx="1599584" cy="800197"/>
            </a:xfrm>
            <a:custGeom>
              <a:avLst/>
              <a:gdLst/>
              <a:ahLst/>
              <a:cxnLst/>
              <a:rect l="0" t="0" r="0" b="0"/>
              <a:pathLst>
                <a:path w="1599584" h="800197">
                  <a:moveTo>
                    <a:pt x="0" y="0"/>
                  </a:moveTo>
                  <a:lnTo>
                    <a:pt x="1599584" y="0"/>
                  </a:lnTo>
                  <a:lnTo>
                    <a:pt x="1599584" y="800197"/>
                  </a:lnTo>
                  <a:lnTo>
                    <a:pt x="0" y="800197"/>
                  </a:lnTo>
                  <a:lnTo>
                    <a:pt x="0" y="0"/>
                  </a:lnTo>
                  <a:close/>
                </a:path>
              </a:pathLst>
            </a:custGeom>
            <a:ln w="0" cap="rnd">
              <a:round/>
            </a:ln>
          </p:spPr>
          <p:style>
            <a:lnRef idx="0">
              <a:srgbClr val="000000">
                <a:alpha val="0"/>
              </a:srgbClr>
            </a:lnRef>
            <a:fillRef idx="1">
              <a:srgbClr val="DFE6CD"/>
            </a:fillRef>
            <a:effectRef idx="0">
              <a:scrgbClr r="0" g="0" b="0"/>
            </a:effectRef>
            <a:fontRef idx="none"/>
          </p:style>
          <p:txBody>
            <a:bodyPr/>
            <a:lstStyle/>
            <a:p>
              <a:endParaRPr lang="en-US"/>
            </a:p>
          </p:txBody>
        </p:sp>
        <p:sp>
          <p:nvSpPr>
            <p:cNvPr id="23" name="Shape 61"/>
            <p:cNvSpPr/>
            <p:nvPr/>
          </p:nvSpPr>
          <p:spPr>
            <a:xfrm>
              <a:off x="2055566" y="1085287"/>
              <a:ext cx="1599584" cy="800197"/>
            </a:xfrm>
            <a:custGeom>
              <a:avLst/>
              <a:gdLst/>
              <a:ahLst/>
              <a:cxnLst/>
              <a:rect l="0" t="0" r="0" b="0"/>
              <a:pathLst>
                <a:path w="1599584" h="800197">
                  <a:moveTo>
                    <a:pt x="0" y="0"/>
                  </a:moveTo>
                  <a:lnTo>
                    <a:pt x="0" y="800197"/>
                  </a:lnTo>
                  <a:lnTo>
                    <a:pt x="1599584" y="800197"/>
                  </a:lnTo>
                  <a:lnTo>
                    <a:pt x="1599584"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4" name="Rectangle 23"/>
            <p:cNvSpPr/>
            <p:nvPr/>
          </p:nvSpPr>
          <p:spPr>
            <a:xfrm>
              <a:off x="2096872" y="1256382"/>
              <a:ext cx="112633"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B:</a:t>
              </a:r>
              <a:endParaRPr lang="en-US" sz="1100">
                <a:solidFill>
                  <a:srgbClr val="000000"/>
                </a:solidFill>
                <a:effectLst/>
                <a:latin typeface="Calibri" panose="020F0502020204030204" pitchFamily="34" charset="0"/>
                <a:ea typeface="Calibri" panose="020F0502020204030204" pitchFamily="34" charset="0"/>
              </a:endParaRPr>
            </a:p>
          </p:txBody>
        </p:sp>
        <p:sp>
          <p:nvSpPr>
            <p:cNvPr id="25" name="Rectangle 24"/>
            <p:cNvSpPr/>
            <p:nvPr/>
          </p:nvSpPr>
          <p:spPr>
            <a:xfrm>
              <a:off x="2204591" y="1256382"/>
              <a:ext cx="19043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Redox Message Configuration and </a:t>
              </a:r>
              <a:endParaRPr lang="en-US" sz="1100">
                <a:solidFill>
                  <a:srgbClr val="000000"/>
                </a:solidFill>
                <a:effectLst/>
                <a:latin typeface="Calibri" panose="020F0502020204030204" pitchFamily="34" charset="0"/>
                <a:ea typeface="Calibri" panose="020F0502020204030204" pitchFamily="34" charset="0"/>
              </a:endParaRPr>
            </a:p>
          </p:txBody>
        </p:sp>
        <p:sp>
          <p:nvSpPr>
            <p:cNvPr id="26" name="Rectangle 25"/>
            <p:cNvSpPr/>
            <p:nvPr/>
          </p:nvSpPr>
          <p:spPr>
            <a:xfrm>
              <a:off x="2683251" y="1378679"/>
              <a:ext cx="48723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Transfer </a:t>
              </a:r>
              <a:endParaRPr lang="en-US" sz="1100">
                <a:solidFill>
                  <a:srgbClr val="000000"/>
                </a:solidFill>
                <a:effectLst/>
                <a:latin typeface="Calibri" panose="020F0502020204030204" pitchFamily="34" charset="0"/>
                <a:ea typeface="Calibri" panose="020F0502020204030204" pitchFamily="34" charset="0"/>
              </a:endParaRPr>
            </a:p>
          </p:txBody>
        </p:sp>
        <p:sp>
          <p:nvSpPr>
            <p:cNvPr id="27" name="Rectangle 26"/>
            <p:cNvSpPr/>
            <p:nvPr/>
          </p:nvSpPr>
          <p:spPr>
            <a:xfrm>
              <a:off x="3271299" y="1622463"/>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28" name="Rectangle 27"/>
            <p:cNvSpPr/>
            <p:nvPr/>
          </p:nvSpPr>
          <p:spPr>
            <a:xfrm>
              <a:off x="2438747" y="1622463"/>
              <a:ext cx="110703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All Patholgy Reports</a:t>
              </a:r>
              <a:endParaRPr lang="en-US" sz="1100">
                <a:solidFill>
                  <a:srgbClr val="000000"/>
                </a:solidFill>
                <a:effectLst/>
                <a:latin typeface="Calibri" panose="020F0502020204030204" pitchFamily="34" charset="0"/>
                <a:ea typeface="Calibri" panose="020F0502020204030204" pitchFamily="34" charset="0"/>
              </a:endParaRPr>
            </a:p>
          </p:txBody>
        </p:sp>
        <p:sp>
          <p:nvSpPr>
            <p:cNvPr id="29" name="Rectangle 28"/>
            <p:cNvSpPr/>
            <p:nvPr/>
          </p:nvSpPr>
          <p:spPr>
            <a:xfrm>
              <a:off x="2407880" y="1622463"/>
              <a:ext cx="4079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30" name="Shape 70"/>
            <p:cNvSpPr/>
            <p:nvPr/>
          </p:nvSpPr>
          <p:spPr>
            <a:xfrm>
              <a:off x="1256179" y="1028593"/>
              <a:ext cx="732164" cy="456792"/>
            </a:xfrm>
            <a:custGeom>
              <a:avLst/>
              <a:gdLst/>
              <a:ahLst/>
              <a:cxnLst/>
              <a:rect l="0" t="0" r="0" b="0"/>
              <a:pathLst>
                <a:path w="732164" h="456792">
                  <a:moveTo>
                    <a:pt x="0" y="0"/>
                  </a:moveTo>
                  <a:lnTo>
                    <a:pt x="228396" y="0"/>
                  </a:lnTo>
                  <a:lnTo>
                    <a:pt x="228396" y="456792"/>
                  </a:lnTo>
                  <a:lnTo>
                    <a:pt x="732164" y="456792"/>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31" name="Shape 71"/>
            <p:cNvSpPr/>
            <p:nvPr/>
          </p:nvSpPr>
          <p:spPr>
            <a:xfrm>
              <a:off x="1966475" y="1440840"/>
              <a:ext cx="89091" cy="89091"/>
            </a:xfrm>
            <a:custGeom>
              <a:avLst/>
              <a:gdLst/>
              <a:ahLst/>
              <a:cxnLst/>
              <a:rect l="0" t="0" r="0" b="0"/>
              <a:pathLst>
                <a:path w="89091" h="89091">
                  <a:moveTo>
                    <a:pt x="0" y="0"/>
                  </a:moveTo>
                  <a:lnTo>
                    <a:pt x="89091" y="44545"/>
                  </a:lnTo>
                  <a:lnTo>
                    <a:pt x="0" y="89091"/>
                  </a:lnTo>
                  <a:cubicBezTo>
                    <a:pt x="13769" y="60744"/>
                    <a:pt x="1376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sp>
          <p:nvSpPr>
            <p:cNvPr id="32" name="Shape 76"/>
            <p:cNvSpPr/>
            <p:nvPr/>
          </p:nvSpPr>
          <p:spPr>
            <a:xfrm>
              <a:off x="1256179" y="1485385"/>
              <a:ext cx="732164" cy="514297"/>
            </a:xfrm>
            <a:custGeom>
              <a:avLst/>
              <a:gdLst/>
              <a:ahLst/>
              <a:cxnLst/>
              <a:rect l="0" t="0" r="0" b="0"/>
              <a:pathLst>
                <a:path w="732164" h="514297">
                  <a:moveTo>
                    <a:pt x="0" y="514297"/>
                  </a:moveTo>
                  <a:lnTo>
                    <a:pt x="228396" y="514297"/>
                  </a:lnTo>
                  <a:lnTo>
                    <a:pt x="228396" y="0"/>
                  </a:lnTo>
                  <a:lnTo>
                    <a:pt x="732164"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33" name="Shape 77"/>
            <p:cNvSpPr/>
            <p:nvPr/>
          </p:nvSpPr>
          <p:spPr>
            <a:xfrm>
              <a:off x="1966475" y="1440840"/>
              <a:ext cx="89091" cy="89091"/>
            </a:xfrm>
            <a:custGeom>
              <a:avLst/>
              <a:gdLst/>
              <a:ahLst/>
              <a:cxnLst/>
              <a:rect l="0" t="0" r="0" b="0"/>
              <a:pathLst>
                <a:path w="89091" h="89091">
                  <a:moveTo>
                    <a:pt x="0" y="0"/>
                  </a:moveTo>
                  <a:lnTo>
                    <a:pt x="89091" y="44545"/>
                  </a:lnTo>
                  <a:lnTo>
                    <a:pt x="0" y="89091"/>
                  </a:lnTo>
                  <a:cubicBezTo>
                    <a:pt x="13769" y="60744"/>
                    <a:pt x="1376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34" name="Picture 33"/>
            <p:cNvPicPr/>
            <p:nvPr/>
          </p:nvPicPr>
          <p:blipFill>
            <a:blip r:embed="rId11"/>
            <a:stretch>
              <a:fillRect/>
            </a:stretch>
          </p:blipFill>
          <p:spPr>
            <a:xfrm rot="5399999">
              <a:off x="4429429" y="781569"/>
              <a:ext cx="848792" cy="1470807"/>
            </a:xfrm>
            <a:prstGeom prst="rect">
              <a:avLst/>
            </a:prstGeom>
          </p:spPr>
        </p:pic>
        <p:pic>
          <p:nvPicPr>
            <p:cNvPr id="35" name="Picture 34"/>
            <p:cNvPicPr/>
            <p:nvPr/>
          </p:nvPicPr>
          <p:blipFill>
            <a:blip r:embed="rId12"/>
            <a:stretch>
              <a:fillRect/>
            </a:stretch>
          </p:blipFill>
          <p:spPr>
            <a:xfrm rot="5399999">
              <a:off x="4426189" y="777519"/>
              <a:ext cx="848792" cy="1470807"/>
            </a:xfrm>
            <a:prstGeom prst="rect">
              <a:avLst/>
            </a:prstGeom>
          </p:spPr>
        </p:pic>
        <p:pic>
          <p:nvPicPr>
            <p:cNvPr id="36" name="Picture 35"/>
            <p:cNvPicPr/>
            <p:nvPr/>
          </p:nvPicPr>
          <p:blipFill>
            <a:blip r:embed="rId13"/>
            <a:stretch>
              <a:fillRect/>
            </a:stretch>
          </p:blipFill>
          <p:spPr>
            <a:xfrm flipV="1">
              <a:off x="5524435" y="1875765"/>
              <a:ext cx="51834" cy="51834"/>
            </a:xfrm>
            <a:prstGeom prst="rect">
              <a:avLst/>
            </a:prstGeom>
          </p:spPr>
        </p:pic>
        <p:sp>
          <p:nvSpPr>
            <p:cNvPr id="37" name="Shape 1121"/>
            <p:cNvSpPr/>
            <p:nvPr/>
          </p:nvSpPr>
          <p:spPr>
            <a:xfrm>
              <a:off x="4111942" y="1085287"/>
              <a:ext cx="1427882" cy="800197"/>
            </a:xfrm>
            <a:custGeom>
              <a:avLst/>
              <a:gdLst/>
              <a:ahLst/>
              <a:cxnLst/>
              <a:rect l="0" t="0" r="0" b="0"/>
              <a:pathLst>
                <a:path w="1427882" h="800197">
                  <a:moveTo>
                    <a:pt x="0" y="0"/>
                  </a:moveTo>
                  <a:lnTo>
                    <a:pt x="1427882" y="0"/>
                  </a:lnTo>
                  <a:lnTo>
                    <a:pt x="1427882" y="800197"/>
                  </a:lnTo>
                  <a:lnTo>
                    <a:pt x="0" y="800197"/>
                  </a:lnTo>
                  <a:lnTo>
                    <a:pt x="0" y="0"/>
                  </a:lnTo>
                </a:path>
              </a:pathLst>
            </a:custGeom>
            <a:ln w="0" cap="rnd">
              <a:round/>
            </a:ln>
          </p:spPr>
          <p:style>
            <a:lnRef idx="0">
              <a:srgbClr val="000000">
                <a:alpha val="0"/>
              </a:srgbClr>
            </a:lnRef>
            <a:fillRef idx="1">
              <a:srgbClr val="C3D6E8"/>
            </a:fillRef>
            <a:effectRef idx="0">
              <a:scrgbClr r="0" g="0" b="0"/>
            </a:effectRef>
            <a:fontRef idx="none"/>
          </p:style>
          <p:txBody>
            <a:bodyPr/>
            <a:lstStyle/>
            <a:p>
              <a:endParaRPr lang="en-US"/>
            </a:p>
          </p:txBody>
        </p:sp>
        <p:sp>
          <p:nvSpPr>
            <p:cNvPr id="38" name="Shape 88"/>
            <p:cNvSpPr/>
            <p:nvPr/>
          </p:nvSpPr>
          <p:spPr>
            <a:xfrm>
              <a:off x="4111942" y="1085287"/>
              <a:ext cx="1427882" cy="800197"/>
            </a:xfrm>
            <a:custGeom>
              <a:avLst/>
              <a:gdLst/>
              <a:ahLst/>
              <a:cxnLst/>
              <a:rect l="0" t="0" r="0" b="0"/>
              <a:pathLst>
                <a:path w="1427882" h="800197">
                  <a:moveTo>
                    <a:pt x="0" y="0"/>
                  </a:moveTo>
                  <a:lnTo>
                    <a:pt x="0" y="800197"/>
                  </a:lnTo>
                  <a:lnTo>
                    <a:pt x="1427882" y="800197"/>
                  </a:lnTo>
                  <a:lnTo>
                    <a:pt x="1427882"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39" name="Rectangle 38"/>
            <p:cNvSpPr/>
            <p:nvPr/>
          </p:nvSpPr>
          <p:spPr>
            <a:xfrm>
              <a:off x="4339529" y="1195639"/>
              <a:ext cx="122207"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D:</a:t>
              </a:r>
              <a:endParaRPr lang="en-US" sz="1100">
                <a:solidFill>
                  <a:srgbClr val="000000"/>
                </a:solidFill>
                <a:effectLst/>
                <a:latin typeface="Calibri" panose="020F0502020204030204" pitchFamily="34" charset="0"/>
                <a:ea typeface="Calibri" panose="020F0502020204030204" pitchFamily="34" charset="0"/>
              </a:endParaRPr>
            </a:p>
          </p:txBody>
        </p:sp>
        <p:sp>
          <p:nvSpPr>
            <p:cNvPr id="40" name="Rectangle 39"/>
            <p:cNvSpPr/>
            <p:nvPr/>
          </p:nvSpPr>
          <p:spPr>
            <a:xfrm>
              <a:off x="4454536" y="1195639"/>
              <a:ext cx="1169245"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Regional Casefinding </a:t>
              </a:r>
              <a:endParaRPr lang="en-US" sz="1100">
                <a:solidFill>
                  <a:srgbClr val="000000"/>
                </a:solidFill>
                <a:effectLst/>
                <a:latin typeface="Calibri" panose="020F0502020204030204" pitchFamily="34" charset="0"/>
                <a:ea typeface="Calibri" panose="020F0502020204030204" pitchFamily="34" charset="0"/>
              </a:endParaRPr>
            </a:p>
          </p:txBody>
        </p:sp>
        <p:sp>
          <p:nvSpPr>
            <p:cNvPr id="41" name="Rectangle 40"/>
            <p:cNvSpPr/>
            <p:nvPr/>
          </p:nvSpPr>
          <p:spPr>
            <a:xfrm>
              <a:off x="4603561" y="1317936"/>
              <a:ext cx="591173"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Repository</a:t>
              </a:r>
              <a:endParaRPr lang="en-US" sz="1100">
                <a:solidFill>
                  <a:srgbClr val="000000"/>
                </a:solidFill>
                <a:effectLst/>
                <a:latin typeface="Calibri" panose="020F0502020204030204" pitchFamily="34" charset="0"/>
                <a:ea typeface="Calibri" panose="020F0502020204030204" pitchFamily="34" charset="0"/>
              </a:endParaRPr>
            </a:p>
          </p:txBody>
        </p:sp>
        <p:sp>
          <p:nvSpPr>
            <p:cNvPr id="42" name="Rectangle 41"/>
            <p:cNvSpPr/>
            <p:nvPr/>
          </p:nvSpPr>
          <p:spPr>
            <a:xfrm>
              <a:off x="4197004" y="1560910"/>
              <a:ext cx="1741662"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CSP LA Regional Fee for Service </a:t>
              </a:r>
              <a:endParaRPr lang="en-US" sz="1100">
                <a:solidFill>
                  <a:srgbClr val="000000"/>
                </a:solidFill>
                <a:effectLst/>
                <a:latin typeface="Calibri" panose="020F0502020204030204" pitchFamily="34" charset="0"/>
                <a:ea typeface="Calibri" panose="020F0502020204030204" pitchFamily="34" charset="0"/>
              </a:endParaRPr>
            </a:p>
          </p:txBody>
        </p:sp>
        <p:sp>
          <p:nvSpPr>
            <p:cNvPr id="43" name="Rectangle 42"/>
            <p:cNvSpPr/>
            <p:nvPr/>
          </p:nvSpPr>
          <p:spPr>
            <a:xfrm>
              <a:off x="4166207" y="1560910"/>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44" name="Rectangle 43"/>
            <p:cNvSpPr/>
            <p:nvPr/>
          </p:nvSpPr>
          <p:spPr>
            <a:xfrm>
              <a:off x="4588173" y="1683207"/>
              <a:ext cx="631353"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Repository)</a:t>
              </a:r>
              <a:endParaRPr lang="en-US" sz="1100">
                <a:solidFill>
                  <a:srgbClr val="000000"/>
                </a:solidFill>
                <a:effectLst/>
                <a:latin typeface="Calibri" panose="020F0502020204030204" pitchFamily="34" charset="0"/>
                <a:ea typeface="Calibri" panose="020F0502020204030204" pitchFamily="34" charset="0"/>
              </a:endParaRPr>
            </a:p>
          </p:txBody>
        </p:sp>
        <p:sp>
          <p:nvSpPr>
            <p:cNvPr id="45" name="Shape 98"/>
            <p:cNvSpPr/>
            <p:nvPr/>
          </p:nvSpPr>
          <p:spPr>
            <a:xfrm>
              <a:off x="3655150" y="1485386"/>
              <a:ext cx="388760" cy="0"/>
            </a:xfrm>
            <a:custGeom>
              <a:avLst/>
              <a:gdLst/>
              <a:ahLst/>
              <a:cxnLst/>
              <a:rect l="0" t="0" r="0" b="0"/>
              <a:pathLst>
                <a:path w="388760">
                  <a:moveTo>
                    <a:pt x="0" y="0"/>
                  </a:moveTo>
                  <a:lnTo>
                    <a:pt x="388760"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46" name="Shape 99"/>
            <p:cNvSpPr/>
            <p:nvPr/>
          </p:nvSpPr>
          <p:spPr>
            <a:xfrm>
              <a:off x="4022851" y="1440840"/>
              <a:ext cx="89091" cy="89091"/>
            </a:xfrm>
            <a:custGeom>
              <a:avLst/>
              <a:gdLst/>
              <a:ahLst/>
              <a:cxnLst/>
              <a:rect l="0" t="0" r="0" b="0"/>
              <a:pathLst>
                <a:path w="89091" h="89091">
                  <a:moveTo>
                    <a:pt x="0" y="0"/>
                  </a:moveTo>
                  <a:lnTo>
                    <a:pt x="89091" y="44545"/>
                  </a:lnTo>
                  <a:lnTo>
                    <a:pt x="0" y="89091"/>
                  </a:lnTo>
                  <a:cubicBezTo>
                    <a:pt x="13769" y="60744"/>
                    <a:pt x="1376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47" name="Picture 46"/>
            <p:cNvPicPr/>
            <p:nvPr/>
          </p:nvPicPr>
          <p:blipFill>
            <a:blip r:embed="rId14"/>
            <a:stretch>
              <a:fillRect/>
            </a:stretch>
          </p:blipFill>
          <p:spPr>
            <a:xfrm rot="5399999">
              <a:off x="4481264" y="-355553"/>
              <a:ext cx="745122" cy="1470807"/>
            </a:xfrm>
            <a:prstGeom prst="rect">
              <a:avLst/>
            </a:prstGeom>
          </p:spPr>
        </p:pic>
        <p:pic>
          <p:nvPicPr>
            <p:cNvPr id="48" name="Picture 47"/>
            <p:cNvPicPr/>
            <p:nvPr/>
          </p:nvPicPr>
          <p:blipFill>
            <a:blip r:embed="rId15"/>
            <a:stretch>
              <a:fillRect/>
            </a:stretch>
          </p:blipFill>
          <p:spPr>
            <a:xfrm rot="5399999">
              <a:off x="4478024" y="-359602"/>
              <a:ext cx="745123" cy="1470807"/>
            </a:xfrm>
            <a:prstGeom prst="rect">
              <a:avLst/>
            </a:prstGeom>
          </p:spPr>
        </p:pic>
        <p:pic>
          <p:nvPicPr>
            <p:cNvPr id="49" name="Picture 48"/>
            <p:cNvPicPr/>
            <p:nvPr/>
          </p:nvPicPr>
          <p:blipFill>
            <a:blip r:embed="rId16"/>
            <a:stretch>
              <a:fillRect/>
            </a:stretch>
          </p:blipFill>
          <p:spPr>
            <a:xfrm flipV="1">
              <a:off x="5524435" y="686808"/>
              <a:ext cx="51834" cy="51834"/>
            </a:xfrm>
            <a:prstGeom prst="rect">
              <a:avLst/>
            </a:prstGeom>
          </p:spPr>
        </p:pic>
        <p:sp>
          <p:nvSpPr>
            <p:cNvPr id="50" name="Shape 109"/>
            <p:cNvSpPr/>
            <p:nvPr/>
          </p:nvSpPr>
          <p:spPr>
            <a:xfrm>
              <a:off x="4111942" y="0"/>
              <a:ext cx="1427882" cy="685999"/>
            </a:xfrm>
            <a:custGeom>
              <a:avLst/>
              <a:gdLst/>
              <a:ahLst/>
              <a:cxnLst/>
              <a:rect l="0" t="0" r="0" b="0"/>
              <a:pathLst>
                <a:path w="1427882" h="685999">
                  <a:moveTo>
                    <a:pt x="0" y="0"/>
                  </a:moveTo>
                  <a:lnTo>
                    <a:pt x="1427882" y="0"/>
                  </a:lnTo>
                  <a:lnTo>
                    <a:pt x="1427882" y="685999"/>
                  </a:lnTo>
                  <a:lnTo>
                    <a:pt x="0" y="685999"/>
                  </a:lnTo>
                  <a:lnTo>
                    <a:pt x="0" y="0"/>
                  </a:lnTo>
                  <a:close/>
                </a:path>
              </a:pathLst>
            </a:custGeom>
            <a:ln w="0" cap="rnd">
              <a:round/>
            </a:ln>
          </p:spPr>
          <p:style>
            <a:lnRef idx="0">
              <a:srgbClr val="000000">
                <a:alpha val="0"/>
              </a:srgbClr>
            </a:lnRef>
            <a:fillRef idx="1">
              <a:srgbClr val="93A2D0"/>
            </a:fillRef>
            <a:effectRef idx="0">
              <a:scrgbClr r="0" g="0" b="0"/>
            </a:effectRef>
            <a:fontRef idx="none"/>
          </p:style>
          <p:txBody>
            <a:bodyPr/>
            <a:lstStyle/>
            <a:p>
              <a:endParaRPr lang="en-US"/>
            </a:p>
          </p:txBody>
        </p:sp>
        <p:sp>
          <p:nvSpPr>
            <p:cNvPr id="51" name="Shape 110"/>
            <p:cNvSpPr/>
            <p:nvPr/>
          </p:nvSpPr>
          <p:spPr>
            <a:xfrm>
              <a:off x="4111942" y="0"/>
              <a:ext cx="1427882" cy="685999"/>
            </a:xfrm>
            <a:custGeom>
              <a:avLst/>
              <a:gdLst/>
              <a:ahLst/>
              <a:cxnLst/>
              <a:rect l="0" t="0" r="0" b="0"/>
              <a:pathLst>
                <a:path w="1427882" h="685999">
                  <a:moveTo>
                    <a:pt x="0" y="0"/>
                  </a:moveTo>
                  <a:lnTo>
                    <a:pt x="0" y="685999"/>
                  </a:lnTo>
                  <a:lnTo>
                    <a:pt x="1427882" y="685999"/>
                  </a:lnTo>
                  <a:lnTo>
                    <a:pt x="1427882"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52" name="Rectangle 51"/>
            <p:cNvSpPr/>
            <p:nvPr/>
          </p:nvSpPr>
          <p:spPr>
            <a:xfrm>
              <a:off x="4150008" y="114401"/>
              <a:ext cx="108217"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C:</a:t>
              </a:r>
              <a:endParaRPr lang="en-US" sz="1100">
                <a:solidFill>
                  <a:srgbClr val="000000"/>
                </a:solidFill>
                <a:effectLst/>
                <a:latin typeface="Calibri" panose="020F0502020204030204" pitchFamily="34" charset="0"/>
                <a:ea typeface="Calibri" panose="020F0502020204030204" pitchFamily="34" charset="0"/>
              </a:endParaRPr>
            </a:p>
          </p:txBody>
        </p:sp>
        <p:sp>
          <p:nvSpPr>
            <p:cNvPr id="53" name="Rectangle 52"/>
            <p:cNvSpPr/>
            <p:nvPr/>
          </p:nvSpPr>
          <p:spPr>
            <a:xfrm>
              <a:off x="4254487" y="114401"/>
              <a:ext cx="1687265"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Reportable Case Identification </a:t>
              </a:r>
              <a:endParaRPr lang="en-US" sz="1100">
                <a:solidFill>
                  <a:srgbClr val="000000"/>
                </a:solidFill>
                <a:effectLst/>
                <a:latin typeface="Calibri" panose="020F0502020204030204" pitchFamily="34" charset="0"/>
                <a:ea typeface="Calibri" panose="020F0502020204030204" pitchFamily="34" charset="0"/>
              </a:endParaRPr>
            </a:p>
          </p:txBody>
        </p:sp>
        <p:sp>
          <p:nvSpPr>
            <p:cNvPr id="54" name="Rectangle 53"/>
            <p:cNvSpPr/>
            <p:nvPr/>
          </p:nvSpPr>
          <p:spPr>
            <a:xfrm>
              <a:off x="4151627" y="235888"/>
              <a:ext cx="1791886"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Service (Automated Casefinding)</a:t>
              </a:r>
              <a:endParaRPr lang="en-US" sz="1100">
                <a:solidFill>
                  <a:srgbClr val="000000"/>
                </a:solidFill>
                <a:effectLst/>
                <a:latin typeface="Calibri" panose="020F0502020204030204" pitchFamily="34" charset="0"/>
                <a:ea typeface="Calibri" panose="020F0502020204030204" pitchFamily="34" charset="0"/>
              </a:endParaRPr>
            </a:p>
          </p:txBody>
        </p:sp>
        <p:sp>
          <p:nvSpPr>
            <p:cNvPr id="55" name="Rectangle 54"/>
            <p:cNvSpPr/>
            <p:nvPr/>
          </p:nvSpPr>
          <p:spPr>
            <a:xfrm>
              <a:off x="4365445" y="479673"/>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56" name="Rectangle 55"/>
            <p:cNvSpPr/>
            <p:nvPr/>
          </p:nvSpPr>
          <p:spPr>
            <a:xfrm>
              <a:off x="4396161" y="479673"/>
              <a:ext cx="1141360"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dirty="0">
                  <a:solidFill>
                    <a:srgbClr val="000000"/>
                  </a:solidFill>
                  <a:effectLst/>
                  <a:latin typeface="Calibri" panose="020F0502020204030204" pitchFamily="34" charset="0"/>
                  <a:ea typeface="Calibri" panose="020F0502020204030204" pitchFamily="34" charset="0"/>
                </a:rPr>
                <a:t>Service Provider TBD</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57" name="Rectangle 56"/>
            <p:cNvSpPr/>
            <p:nvPr/>
          </p:nvSpPr>
          <p:spPr>
            <a:xfrm>
              <a:off x="5254367" y="479673"/>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58" name="Shape 119"/>
            <p:cNvSpPr/>
            <p:nvPr/>
          </p:nvSpPr>
          <p:spPr>
            <a:xfrm>
              <a:off x="4825478" y="753222"/>
              <a:ext cx="0" cy="264842"/>
            </a:xfrm>
            <a:custGeom>
              <a:avLst/>
              <a:gdLst/>
              <a:ahLst/>
              <a:cxnLst/>
              <a:rect l="0" t="0" r="0" b="0"/>
              <a:pathLst>
                <a:path h="264842">
                  <a:moveTo>
                    <a:pt x="0" y="264842"/>
                  </a:moveTo>
                  <a:lnTo>
                    <a:pt x="0"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59" name="Shape 120"/>
            <p:cNvSpPr/>
            <p:nvPr/>
          </p:nvSpPr>
          <p:spPr>
            <a:xfrm>
              <a:off x="4780932" y="996196"/>
              <a:ext cx="89901" cy="89091"/>
            </a:xfrm>
            <a:custGeom>
              <a:avLst/>
              <a:gdLst/>
              <a:ahLst/>
              <a:cxnLst/>
              <a:rect l="0" t="0" r="0" b="0"/>
              <a:pathLst>
                <a:path w="89901" h="89091">
                  <a:moveTo>
                    <a:pt x="0" y="0"/>
                  </a:moveTo>
                  <a:cubicBezTo>
                    <a:pt x="28347" y="13769"/>
                    <a:pt x="61554" y="13769"/>
                    <a:pt x="89901" y="0"/>
                  </a:cubicBezTo>
                  <a:lnTo>
                    <a:pt x="44545" y="89091"/>
                  </a:lnTo>
                  <a:lnTo>
                    <a:pt x="0" y="0"/>
                  </a:ln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sp>
          <p:nvSpPr>
            <p:cNvPr id="60" name="Shape 121"/>
            <p:cNvSpPr/>
            <p:nvPr/>
          </p:nvSpPr>
          <p:spPr>
            <a:xfrm>
              <a:off x="4780932" y="685999"/>
              <a:ext cx="89901" cy="89091"/>
            </a:xfrm>
            <a:custGeom>
              <a:avLst/>
              <a:gdLst/>
              <a:ahLst/>
              <a:cxnLst/>
              <a:rect l="0" t="0" r="0" b="0"/>
              <a:pathLst>
                <a:path w="89901" h="89091">
                  <a:moveTo>
                    <a:pt x="44545" y="0"/>
                  </a:moveTo>
                  <a:lnTo>
                    <a:pt x="89901" y="89091"/>
                  </a:lnTo>
                  <a:cubicBezTo>
                    <a:pt x="61554" y="75322"/>
                    <a:pt x="28347" y="75322"/>
                    <a:pt x="0" y="89091"/>
                  </a:cubicBezTo>
                  <a:lnTo>
                    <a:pt x="44545" y="0"/>
                  </a:ln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61" name="Picture 60"/>
            <p:cNvPicPr/>
            <p:nvPr/>
          </p:nvPicPr>
          <p:blipFill>
            <a:blip r:embed="rId17"/>
            <a:stretch>
              <a:fillRect/>
            </a:stretch>
          </p:blipFill>
          <p:spPr>
            <a:xfrm rot="5399999">
              <a:off x="6285756" y="838264"/>
              <a:ext cx="745122" cy="1367138"/>
            </a:xfrm>
            <a:prstGeom prst="rect">
              <a:avLst/>
            </a:prstGeom>
          </p:spPr>
        </p:pic>
        <p:pic>
          <p:nvPicPr>
            <p:cNvPr id="62" name="Picture 61"/>
            <p:cNvPicPr/>
            <p:nvPr/>
          </p:nvPicPr>
          <p:blipFill>
            <a:blip r:embed="rId18"/>
            <a:stretch>
              <a:fillRect/>
            </a:stretch>
          </p:blipFill>
          <p:spPr>
            <a:xfrm rot="5399999">
              <a:off x="6282517" y="835024"/>
              <a:ext cx="745122" cy="1367138"/>
            </a:xfrm>
            <a:prstGeom prst="rect">
              <a:avLst/>
            </a:prstGeom>
          </p:spPr>
        </p:pic>
        <p:pic>
          <p:nvPicPr>
            <p:cNvPr id="63" name="Picture 62"/>
            <p:cNvPicPr/>
            <p:nvPr/>
          </p:nvPicPr>
          <p:blipFill>
            <a:blip r:embed="rId19"/>
            <a:stretch>
              <a:fillRect/>
            </a:stretch>
          </p:blipFill>
          <p:spPr>
            <a:xfrm flipV="1">
              <a:off x="7277093" y="1829600"/>
              <a:ext cx="51834" cy="51834"/>
            </a:xfrm>
            <a:prstGeom prst="rect">
              <a:avLst/>
            </a:prstGeom>
          </p:spPr>
        </p:pic>
        <p:sp>
          <p:nvSpPr>
            <p:cNvPr id="64" name="Shape 1122"/>
            <p:cNvSpPr/>
            <p:nvPr/>
          </p:nvSpPr>
          <p:spPr>
            <a:xfrm>
              <a:off x="5968269" y="1142792"/>
              <a:ext cx="1313684" cy="685189"/>
            </a:xfrm>
            <a:custGeom>
              <a:avLst/>
              <a:gdLst/>
              <a:ahLst/>
              <a:cxnLst/>
              <a:rect l="0" t="0" r="0" b="0"/>
              <a:pathLst>
                <a:path w="1313684" h="685189">
                  <a:moveTo>
                    <a:pt x="0" y="0"/>
                  </a:moveTo>
                  <a:lnTo>
                    <a:pt x="1313684" y="0"/>
                  </a:lnTo>
                  <a:lnTo>
                    <a:pt x="1313684" y="685189"/>
                  </a:lnTo>
                  <a:lnTo>
                    <a:pt x="0" y="685189"/>
                  </a:lnTo>
                  <a:lnTo>
                    <a:pt x="0" y="0"/>
                  </a:lnTo>
                </a:path>
              </a:pathLst>
            </a:custGeom>
            <a:ln w="0" cap="rnd">
              <a:round/>
            </a:ln>
          </p:spPr>
          <p:style>
            <a:lnRef idx="0">
              <a:srgbClr val="000000">
                <a:alpha val="0"/>
              </a:srgbClr>
            </a:lnRef>
            <a:fillRef idx="1">
              <a:srgbClr val="DFE6CD"/>
            </a:fillRef>
            <a:effectRef idx="0">
              <a:scrgbClr r="0" g="0" b="0"/>
            </a:effectRef>
            <a:fontRef idx="none"/>
          </p:style>
          <p:txBody>
            <a:bodyPr/>
            <a:lstStyle/>
            <a:p>
              <a:endParaRPr lang="en-US"/>
            </a:p>
          </p:txBody>
        </p:sp>
        <p:sp>
          <p:nvSpPr>
            <p:cNvPr id="65" name="Shape 132"/>
            <p:cNvSpPr/>
            <p:nvPr/>
          </p:nvSpPr>
          <p:spPr>
            <a:xfrm>
              <a:off x="5968269" y="1142791"/>
              <a:ext cx="1313683" cy="685189"/>
            </a:xfrm>
            <a:custGeom>
              <a:avLst/>
              <a:gdLst/>
              <a:ahLst/>
              <a:cxnLst/>
              <a:rect l="0" t="0" r="0" b="0"/>
              <a:pathLst>
                <a:path w="1313683" h="685189">
                  <a:moveTo>
                    <a:pt x="0" y="0"/>
                  </a:moveTo>
                  <a:lnTo>
                    <a:pt x="0" y="685189"/>
                  </a:lnTo>
                  <a:lnTo>
                    <a:pt x="1313683" y="685189"/>
                  </a:lnTo>
                  <a:lnTo>
                    <a:pt x="1313683"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66" name="Rectangle 65"/>
            <p:cNvSpPr/>
            <p:nvPr/>
          </p:nvSpPr>
          <p:spPr>
            <a:xfrm>
              <a:off x="6252548" y="1195639"/>
              <a:ext cx="13389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E: </a:t>
              </a:r>
              <a:endParaRPr lang="en-US" sz="1100">
                <a:solidFill>
                  <a:srgbClr val="000000"/>
                </a:solidFill>
                <a:effectLst/>
                <a:latin typeface="Calibri" panose="020F0502020204030204" pitchFamily="34" charset="0"/>
                <a:ea typeface="Calibri" panose="020F0502020204030204" pitchFamily="34" charset="0"/>
              </a:endParaRPr>
            </a:p>
          </p:txBody>
        </p:sp>
        <p:sp>
          <p:nvSpPr>
            <p:cNvPr id="67" name="Rectangle 66"/>
            <p:cNvSpPr/>
            <p:nvPr/>
          </p:nvSpPr>
          <p:spPr>
            <a:xfrm>
              <a:off x="6352978" y="1195639"/>
              <a:ext cx="885676"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Redox Message </a:t>
              </a:r>
              <a:endParaRPr lang="en-US" sz="1100">
                <a:solidFill>
                  <a:srgbClr val="000000"/>
                </a:solidFill>
                <a:effectLst/>
                <a:latin typeface="Calibri" panose="020F0502020204030204" pitchFamily="34" charset="0"/>
                <a:ea typeface="Calibri" panose="020F0502020204030204" pitchFamily="34" charset="0"/>
              </a:endParaRPr>
            </a:p>
          </p:txBody>
        </p:sp>
        <p:sp>
          <p:nvSpPr>
            <p:cNvPr id="68" name="Rectangle 67"/>
            <p:cNvSpPr/>
            <p:nvPr/>
          </p:nvSpPr>
          <p:spPr>
            <a:xfrm>
              <a:off x="6069508" y="1317936"/>
              <a:ext cx="147422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Configuration and Transfer</a:t>
              </a:r>
              <a:endParaRPr lang="en-US" sz="1100">
                <a:solidFill>
                  <a:srgbClr val="000000"/>
                </a:solidFill>
                <a:effectLst/>
                <a:latin typeface="Calibri" panose="020F0502020204030204" pitchFamily="34" charset="0"/>
                <a:ea typeface="Calibri" panose="020F0502020204030204" pitchFamily="34" charset="0"/>
              </a:endParaRPr>
            </a:p>
          </p:txBody>
        </p:sp>
        <p:sp>
          <p:nvSpPr>
            <p:cNvPr id="69" name="Rectangle 68"/>
            <p:cNvSpPr/>
            <p:nvPr/>
          </p:nvSpPr>
          <p:spPr>
            <a:xfrm>
              <a:off x="6132681" y="1560910"/>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70" name="Rectangle 69"/>
            <p:cNvSpPr/>
            <p:nvPr/>
          </p:nvSpPr>
          <p:spPr>
            <a:xfrm>
              <a:off x="6163519" y="1560910"/>
              <a:ext cx="129718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CCR Reportable Cancer </a:t>
              </a:r>
              <a:endParaRPr lang="en-US" sz="1100">
                <a:solidFill>
                  <a:srgbClr val="000000"/>
                </a:solidFill>
                <a:effectLst/>
                <a:latin typeface="Calibri" panose="020F0502020204030204" pitchFamily="34" charset="0"/>
                <a:ea typeface="Calibri" panose="020F0502020204030204" pitchFamily="34" charset="0"/>
              </a:endParaRPr>
            </a:p>
          </p:txBody>
        </p:sp>
        <p:sp>
          <p:nvSpPr>
            <p:cNvPr id="71" name="Rectangle 70"/>
            <p:cNvSpPr/>
            <p:nvPr/>
          </p:nvSpPr>
          <p:spPr>
            <a:xfrm>
              <a:off x="6230681" y="1683207"/>
              <a:ext cx="1048210"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Pathology Reports)</a:t>
              </a:r>
              <a:endParaRPr lang="en-US" sz="1100">
                <a:solidFill>
                  <a:srgbClr val="000000"/>
                </a:solidFill>
                <a:effectLst/>
                <a:latin typeface="Calibri" panose="020F0502020204030204" pitchFamily="34" charset="0"/>
                <a:ea typeface="Calibri" panose="020F0502020204030204" pitchFamily="34" charset="0"/>
              </a:endParaRPr>
            </a:p>
          </p:txBody>
        </p:sp>
        <p:sp>
          <p:nvSpPr>
            <p:cNvPr id="72" name="Shape 142"/>
            <p:cNvSpPr/>
            <p:nvPr/>
          </p:nvSpPr>
          <p:spPr>
            <a:xfrm>
              <a:off x="5539824" y="1485386"/>
              <a:ext cx="360413" cy="0"/>
            </a:xfrm>
            <a:custGeom>
              <a:avLst/>
              <a:gdLst/>
              <a:ahLst/>
              <a:cxnLst/>
              <a:rect l="0" t="0" r="0" b="0"/>
              <a:pathLst>
                <a:path w="360413">
                  <a:moveTo>
                    <a:pt x="0" y="0"/>
                  </a:moveTo>
                  <a:lnTo>
                    <a:pt x="360413"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73" name="Shape 143"/>
            <p:cNvSpPr/>
            <p:nvPr/>
          </p:nvSpPr>
          <p:spPr>
            <a:xfrm>
              <a:off x="5878368" y="1440840"/>
              <a:ext cx="89901" cy="89091"/>
            </a:xfrm>
            <a:custGeom>
              <a:avLst/>
              <a:gdLst/>
              <a:ahLst/>
              <a:cxnLst/>
              <a:rect l="0" t="0" r="0" b="0"/>
              <a:pathLst>
                <a:path w="89901" h="89091">
                  <a:moveTo>
                    <a:pt x="0" y="0"/>
                  </a:moveTo>
                  <a:lnTo>
                    <a:pt x="89901" y="44545"/>
                  </a:lnTo>
                  <a:lnTo>
                    <a:pt x="0" y="89091"/>
                  </a:lnTo>
                  <a:cubicBezTo>
                    <a:pt x="14579" y="60744"/>
                    <a:pt x="1457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74" name="Picture 73"/>
            <p:cNvPicPr/>
            <p:nvPr/>
          </p:nvPicPr>
          <p:blipFill>
            <a:blip r:embed="rId20"/>
            <a:stretch>
              <a:fillRect/>
            </a:stretch>
          </p:blipFill>
          <p:spPr>
            <a:xfrm rot="5399999">
              <a:off x="7978481" y="916015"/>
              <a:ext cx="745122" cy="1211634"/>
            </a:xfrm>
            <a:prstGeom prst="rect">
              <a:avLst/>
            </a:prstGeom>
          </p:spPr>
        </p:pic>
        <p:pic>
          <p:nvPicPr>
            <p:cNvPr id="75" name="Picture 74"/>
            <p:cNvPicPr/>
            <p:nvPr/>
          </p:nvPicPr>
          <p:blipFill>
            <a:blip r:embed="rId21"/>
            <a:stretch>
              <a:fillRect/>
            </a:stretch>
          </p:blipFill>
          <p:spPr>
            <a:xfrm rot="5399999">
              <a:off x="7975241" y="912776"/>
              <a:ext cx="745122" cy="1211634"/>
            </a:xfrm>
            <a:prstGeom prst="rect">
              <a:avLst/>
            </a:prstGeom>
          </p:spPr>
        </p:pic>
        <p:pic>
          <p:nvPicPr>
            <p:cNvPr id="76" name="Picture 75"/>
            <p:cNvPicPr/>
            <p:nvPr/>
          </p:nvPicPr>
          <p:blipFill>
            <a:blip r:embed="rId22"/>
            <a:stretch>
              <a:fillRect/>
            </a:stretch>
          </p:blipFill>
          <p:spPr>
            <a:xfrm flipV="1">
              <a:off x="8892064" y="1829600"/>
              <a:ext cx="51834" cy="51834"/>
            </a:xfrm>
            <a:prstGeom prst="rect">
              <a:avLst/>
            </a:prstGeom>
          </p:spPr>
        </p:pic>
        <p:sp>
          <p:nvSpPr>
            <p:cNvPr id="77" name="Shape 1123"/>
            <p:cNvSpPr/>
            <p:nvPr/>
          </p:nvSpPr>
          <p:spPr>
            <a:xfrm>
              <a:off x="7738744" y="1142792"/>
              <a:ext cx="1170329" cy="685189"/>
            </a:xfrm>
            <a:custGeom>
              <a:avLst/>
              <a:gdLst/>
              <a:ahLst/>
              <a:cxnLst/>
              <a:rect l="0" t="0" r="0" b="0"/>
              <a:pathLst>
                <a:path w="1170329" h="685189">
                  <a:moveTo>
                    <a:pt x="0" y="0"/>
                  </a:moveTo>
                  <a:lnTo>
                    <a:pt x="1170329" y="0"/>
                  </a:lnTo>
                  <a:lnTo>
                    <a:pt x="1170329" y="685189"/>
                  </a:lnTo>
                  <a:lnTo>
                    <a:pt x="0" y="685189"/>
                  </a:lnTo>
                  <a:lnTo>
                    <a:pt x="0" y="0"/>
                  </a:lnTo>
                </a:path>
              </a:pathLst>
            </a:custGeom>
            <a:ln w="0" cap="rnd">
              <a:round/>
            </a:ln>
          </p:spPr>
          <p:style>
            <a:lnRef idx="0">
              <a:srgbClr val="000000">
                <a:alpha val="0"/>
              </a:srgbClr>
            </a:lnRef>
            <a:fillRef idx="1">
              <a:srgbClr val="CFC7DD"/>
            </a:fillRef>
            <a:effectRef idx="0">
              <a:scrgbClr r="0" g="0" b="0"/>
            </a:effectRef>
            <a:fontRef idx="none"/>
          </p:style>
          <p:txBody>
            <a:bodyPr/>
            <a:lstStyle/>
            <a:p>
              <a:endParaRPr lang="en-US"/>
            </a:p>
          </p:txBody>
        </p:sp>
        <p:sp>
          <p:nvSpPr>
            <p:cNvPr id="78" name="Shape 154"/>
            <p:cNvSpPr/>
            <p:nvPr/>
          </p:nvSpPr>
          <p:spPr>
            <a:xfrm>
              <a:off x="7738746" y="1142792"/>
              <a:ext cx="1170328" cy="685189"/>
            </a:xfrm>
            <a:custGeom>
              <a:avLst/>
              <a:gdLst/>
              <a:ahLst/>
              <a:cxnLst/>
              <a:rect l="0" t="0" r="0" b="0"/>
              <a:pathLst>
                <a:path w="1170328" h="685189">
                  <a:moveTo>
                    <a:pt x="0" y="0"/>
                  </a:moveTo>
                  <a:lnTo>
                    <a:pt x="0" y="685189"/>
                  </a:lnTo>
                  <a:lnTo>
                    <a:pt x="1170328" y="685189"/>
                  </a:lnTo>
                  <a:lnTo>
                    <a:pt x="1170328"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79" name="Rectangle 78"/>
            <p:cNvSpPr/>
            <p:nvPr/>
          </p:nvSpPr>
          <p:spPr>
            <a:xfrm>
              <a:off x="7845654" y="1256382"/>
              <a:ext cx="98562"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F:</a:t>
              </a:r>
              <a:endParaRPr lang="en-US" sz="1100">
                <a:solidFill>
                  <a:srgbClr val="000000"/>
                </a:solidFill>
                <a:effectLst/>
                <a:latin typeface="Calibri" panose="020F0502020204030204" pitchFamily="34" charset="0"/>
                <a:ea typeface="Calibri" panose="020F0502020204030204" pitchFamily="34" charset="0"/>
              </a:endParaRPr>
            </a:p>
          </p:txBody>
        </p:sp>
        <p:sp>
          <p:nvSpPr>
            <p:cNvPr id="80" name="Rectangle 79"/>
            <p:cNvSpPr/>
            <p:nvPr/>
          </p:nvSpPr>
          <p:spPr>
            <a:xfrm>
              <a:off x="7942843" y="1256382"/>
              <a:ext cx="1141400"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CCR Interface Engine</a:t>
              </a:r>
              <a:endParaRPr lang="en-US" sz="1100">
                <a:solidFill>
                  <a:srgbClr val="000000"/>
                </a:solidFill>
                <a:effectLst/>
                <a:latin typeface="Calibri" panose="020F0502020204030204" pitchFamily="34" charset="0"/>
                <a:ea typeface="Calibri" panose="020F0502020204030204" pitchFamily="34" charset="0"/>
              </a:endParaRPr>
            </a:p>
          </p:txBody>
        </p:sp>
        <p:sp>
          <p:nvSpPr>
            <p:cNvPr id="81" name="Rectangle 80"/>
            <p:cNvSpPr/>
            <p:nvPr/>
          </p:nvSpPr>
          <p:spPr>
            <a:xfrm>
              <a:off x="7853753" y="1500166"/>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82" name="Rectangle 81"/>
            <p:cNvSpPr/>
            <p:nvPr/>
          </p:nvSpPr>
          <p:spPr>
            <a:xfrm>
              <a:off x="7884570" y="1500166"/>
              <a:ext cx="123942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Validates and loads to </a:t>
              </a:r>
              <a:endParaRPr lang="en-US" sz="1100">
                <a:solidFill>
                  <a:srgbClr val="000000"/>
                </a:solidFill>
                <a:effectLst/>
                <a:latin typeface="Calibri" panose="020F0502020204030204" pitchFamily="34" charset="0"/>
                <a:ea typeface="Calibri" panose="020F0502020204030204" pitchFamily="34" charset="0"/>
              </a:endParaRPr>
            </a:p>
          </p:txBody>
        </p:sp>
        <p:sp>
          <p:nvSpPr>
            <p:cNvPr id="83" name="Rectangle 82"/>
            <p:cNvSpPr/>
            <p:nvPr/>
          </p:nvSpPr>
          <p:spPr>
            <a:xfrm>
              <a:off x="7911257" y="1622463"/>
              <a:ext cx="1097801"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CCR Pre-Processing)</a:t>
              </a:r>
              <a:endParaRPr lang="en-US" sz="1100">
                <a:solidFill>
                  <a:srgbClr val="000000"/>
                </a:solidFill>
                <a:effectLst/>
                <a:latin typeface="Calibri" panose="020F0502020204030204" pitchFamily="34" charset="0"/>
                <a:ea typeface="Calibri" panose="020F0502020204030204" pitchFamily="34" charset="0"/>
              </a:endParaRPr>
            </a:p>
          </p:txBody>
        </p:sp>
        <p:sp>
          <p:nvSpPr>
            <p:cNvPr id="84" name="Shape 163"/>
            <p:cNvSpPr/>
            <p:nvPr/>
          </p:nvSpPr>
          <p:spPr>
            <a:xfrm>
              <a:off x="7281953" y="1485386"/>
              <a:ext cx="388759" cy="0"/>
            </a:xfrm>
            <a:custGeom>
              <a:avLst/>
              <a:gdLst/>
              <a:ahLst/>
              <a:cxnLst/>
              <a:rect l="0" t="0" r="0" b="0"/>
              <a:pathLst>
                <a:path w="388759">
                  <a:moveTo>
                    <a:pt x="0" y="0"/>
                  </a:moveTo>
                  <a:lnTo>
                    <a:pt x="388759"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85" name="Shape 164"/>
            <p:cNvSpPr/>
            <p:nvPr/>
          </p:nvSpPr>
          <p:spPr>
            <a:xfrm>
              <a:off x="7648845" y="1440840"/>
              <a:ext cx="89901" cy="89091"/>
            </a:xfrm>
            <a:custGeom>
              <a:avLst/>
              <a:gdLst/>
              <a:ahLst/>
              <a:cxnLst/>
              <a:rect l="0" t="0" r="0" b="0"/>
              <a:pathLst>
                <a:path w="89901" h="89091">
                  <a:moveTo>
                    <a:pt x="0" y="0"/>
                  </a:moveTo>
                  <a:lnTo>
                    <a:pt x="89901" y="44545"/>
                  </a:lnTo>
                  <a:lnTo>
                    <a:pt x="0" y="89091"/>
                  </a:lnTo>
                  <a:cubicBezTo>
                    <a:pt x="14578" y="60744"/>
                    <a:pt x="14578"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grpSp>
      <p:sp>
        <p:nvSpPr>
          <p:cNvPr id="87" name="Rectangle 2"/>
          <p:cNvSpPr>
            <a:spLocks noChangeArrowheads="1"/>
          </p:cNvSpPr>
          <p:nvPr/>
        </p:nvSpPr>
        <p:spPr bwMode="auto">
          <a:xfrm>
            <a:off x="420709" y="567121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 name="Picture 109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700" y="469900"/>
            <a:ext cx="923925" cy="136525"/>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5"/>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0" name="Picture 109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65100" y="622300"/>
            <a:ext cx="923925" cy="136525"/>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 xmlns:a16="http://schemas.microsoft.com/office/drawing/2014/main" id="{807DF932-DEC7-4988-B85C-FF79C9E80D94}"/>
              </a:ext>
            </a:extLst>
          </p:cNvPr>
          <p:cNvSpPr/>
          <p:nvPr/>
        </p:nvSpPr>
        <p:spPr>
          <a:xfrm>
            <a:off x="4550967" y="51160"/>
            <a:ext cx="6117912" cy="3698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13</a:t>
            </a:fld>
            <a:endParaRPr lang="en-US"/>
          </a:p>
        </p:txBody>
      </p:sp>
    </p:spTree>
    <p:extLst>
      <p:ext uri="{BB962C8B-B14F-4D97-AF65-F5344CB8AC3E}">
        <p14:creationId xmlns:p14="http://schemas.microsoft.com/office/powerpoint/2010/main" val="2892383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0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469900"/>
            <a:ext cx="923925" cy="136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0655" y="4788611"/>
            <a:ext cx="1123159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b="1" dirty="0"/>
              <a:t>C: HLA Reportability Engine: </a:t>
            </a:r>
            <a:r>
              <a:rPr lang="en-US" dirty="0"/>
              <a:t>Cloud or on-premise reportability service to be installed, configured, run and maintained by Health Language Analytics Global (HLAG). Runs reportability engine logic against path reports received in the Regional </a:t>
            </a:r>
            <a:r>
              <a:rPr lang="en-US" dirty="0" err="1"/>
              <a:t>Casefinding</a:t>
            </a:r>
            <a:r>
              <a:rPr lang="en-US" dirty="0"/>
              <a:t> Repository. </a:t>
            </a:r>
          </a:p>
          <a:p>
            <a:r>
              <a:rPr lang="en-US" b="1" dirty="0"/>
              <a:t>D: Regional </a:t>
            </a:r>
            <a:r>
              <a:rPr lang="en-US" b="1" dirty="0" err="1"/>
              <a:t>Casefinding</a:t>
            </a:r>
            <a:r>
              <a:rPr lang="en-US" b="1" dirty="0"/>
              <a:t> Repository: </a:t>
            </a:r>
            <a:r>
              <a:rPr lang="en-US" dirty="0"/>
              <a:t>Redox transfers messages from participating labs. Data is parsed and stored as necessary to run the reportability logic. Output from the reportability service identifies and categorizes reports as 1) Reportable Cancers, 2) Possibly Reportable Cancers 3) Not reportable. </a:t>
            </a:r>
          </a:p>
        </p:txBody>
      </p:sp>
      <p:grpSp>
        <p:nvGrpSpPr>
          <p:cNvPr id="173" name="Group 172">
            <a:extLst>
              <a:ext uri="{FF2B5EF4-FFF2-40B4-BE49-F238E27FC236}">
                <a16:creationId xmlns="" xmlns:a16="http://schemas.microsoft.com/office/drawing/2014/main" id="{5E9EB7FE-150E-4F3A-A353-4C85BF4AB030}"/>
              </a:ext>
            </a:extLst>
          </p:cNvPr>
          <p:cNvGrpSpPr/>
          <p:nvPr/>
        </p:nvGrpSpPr>
        <p:grpSpPr>
          <a:xfrm>
            <a:off x="479958" y="635107"/>
            <a:ext cx="10762289" cy="3593300"/>
            <a:chOff x="0" y="0"/>
            <a:chExt cx="9123994" cy="2408689"/>
          </a:xfrm>
        </p:grpSpPr>
        <p:pic>
          <p:nvPicPr>
            <p:cNvPr id="174" name="Picture 173">
              <a:extLst>
                <a:ext uri="{FF2B5EF4-FFF2-40B4-BE49-F238E27FC236}">
                  <a16:creationId xmlns="" xmlns:a16="http://schemas.microsoft.com/office/drawing/2014/main" id="{1FDB0715-5D2C-41E3-88B2-BCD7A184F358}"/>
                </a:ext>
              </a:extLst>
            </p:cNvPr>
            <p:cNvPicPr/>
            <p:nvPr/>
          </p:nvPicPr>
          <p:blipFill>
            <a:blip r:embed="rId3"/>
            <a:stretch>
              <a:fillRect/>
            </a:stretch>
          </p:blipFill>
          <p:spPr>
            <a:xfrm rot="5399999">
              <a:off x="291570" y="407388"/>
              <a:ext cx="745122" cy="1315303"/>
            </a:xfrm>
            <a:prstGeom prst="rect">
              <a:avLst/>
            </a:prstGeom>
          </p:spPr>
        </p:pic>
        <p:pic>
          <p:nvPicPr>
            <p:cNvPr id="175" name="Picture 174">
              <a:extLst>
                <a:ext uri="{FF2B5EF4-FFF2-40B4-BE49-F238E27FC236}">
                  <a16:creationId xmlns="" xmlns:a16="http://schemas.microsoft.com/office/drawing/2014/main" id="{961D662B-08FC-4B73-91EC-C4A2C363DA41}"/>
                </a:ext>
              </a:extLst>
            </p:cNvPr>
            <p:cNvPicPr/>
            <p:nvPr/>
          </p:nvPicPr>
          <p:blipFill>
            <a:blip r:embed="rId4"/>
            <a:stretch>
              <a:fillRect/>
            </a:stretch>
          </p:blipFill>
          <p:spPr>
            <a:xfrm rot="5399999">
              <a:off x="288330" y="404148"/>
              <a:ext cx="745122" cy="1315303"/>
            </a:xfrm>
            <a:prstGeom prst="rect">
              <a:avLst/>
            </a:prstGeom>
          </p:spPr>
        </p:pic>
        <p:pic>
          <p:nvPicPr>
            <p:cNvPr id="176" name="Picture 175">
              <a:extLst>
                <a:ext uri="{FF2B5EF4-FFF2-40B4-BE49-F238E27FC236}">
                  <a16:creationId xmlns="" xmlns:a16="http://schemas.microsoft.com/office/drawing/2014/main" id="{ACB4EE76-E812-41C2-A6E1-6821F631BBFF}"/>
                </a:ext>
              </a:extLst>
            </p:cNvPr>
            <p:cNvPicPr/>
            <p:nvPr/>
          </p:nvPicPr>
          <p:blipFill>
            <a:blip r:embed="rId5"/>
            <a:stretch>
              <a:fillRect/>
            </a:stretch>
          </p:blipFill>
          <p:spPr>
            <a:xfrm flipV="1">
              <a:off x="1256989" y="1372807"/>
              <a:ext cx="51834" cy="51834"/>
            </a:xfrm>
            <a:prstGeom prst="rect">
              <a:avLst/>
            </a:prstGeom>
          </p:spPr>
        </p:pic>
        <p:sp>
          <p:nvSpPr>
            <p:cNvPr id="177" name="Shape 34">
              <a:extLst>
                <a:ext uri="{FF2B5EF4-FFF2-40B4-BE49-F238E27FC236}">
                  <a16:creationId xmlns="" xmlns:a16="http://schemas.microsoft.com/office/drawing/2014/main" id="{6CC56BA3-7C3A-4EF6-B140-1F7DE52649C3}"/>
                </a:ext>
              </a:extLst>
            </p:cNvPr>
            <p:cNvSpPr/>
            <p:nvPr/>
          </p:nvSpPr>
          <p:spPr>
            <a:xfrm>
              <a:off x="0" y="685998"/>
              <a:ext cx="1256179" cy="685189"/>
            </a:xfrm>
            <a:custGeom>
              <a:avLst/>
              <a:gdLst/>
              <a:ahLst/>
              <a:cxnLst/>
              <a:rect l="0" t="0" r="0" b="0"/>
              <a:pathLst>
                <a:path w="1256179" h="685189">
                  <a:moveTo>
                    <a:pt x="0" y="0"/>
                  </a:moveTo>
                  <a:lnTo>
                    <a:pt x="1256179" y="0"/>
                  </a:lnTo>
                  <a:lnTo>
                    <a:pt x="1256179" y="685189"/>
                  </a:lnTo>
                  <a:lnTo>
                    <a:pt x="0" y="685189"/>
                  </a:lnTo>
                  <a:lnTo>
                    <a:pt x="0" y="0"/>
                  </a:lnTo>
                  <a:close/>
                </a:path>
              </a:pathLst>
            </a:custGeom>
            <a:ln w="0" cap="flat">
              <a:miter lim="127000"/>
            </a:ln>
          </p:spPr>
          <p:style>
            <a:lnRef idx="0">
              <a:srgbClr val="000000">
                <a:alpha val="0"/>
              </a:srgbClr>
            </a:lnRef>
            <a:fillRef idx="1">
              <a:srgbClr val="F6D4B8"/>
            </a:fillRef>
            <a:effectRef idx="0">
              <a:scrgbClr r="0" g="0" b="0"/>
            </a:effectRef>
            <a:fontRef idx="none"/>
          </p:style>
          <p:txBody>
            <a:bodyPr/>
            <a:lstStyle/>
            <a:p>
              <a:endParaRPr lang="en-US"/>
            </a:p>
          </p:txBody>
        </p:sp>
        <p:sp>
          <p:nvSpPr>
            <p:cNvPr id="178" name="Shape 35">
              <a:extLst>
                <a:ext uri="{FF2B5EF4-FFF2-40B4-BE49-F238E27FC236}">
                  <a16:creationId xmlns="" xmlns:a16="http://schemas.microsoft.com/office/drawing/2014/main" id="{CABD3D7D-A7D5-466E-82C2-AEAE1DAFCD4C}"/>
                </a:ext>
              </a:extLst>
            </p:cNvPr>
            <p:cNvSpPr/>
            <p:nvPr/>
          </p:nvSpPr>
          <p:spPr>
            <a:xfrm>
              <a:off x="0" y="685999"/>
              <a:ext cx="1256179" cy="685189"/>
            </a:xfrm>
            <a:custGeom>
              <a:avLst/>
              <a:gdLst/>
              <a:ahLst/>
              <a:cxnLst/>
              <a:rect l="0" t="0" r="0" b="0"/>
              <a:pathLst>
                <a:path w="1256179" h="685189">
                  <a:moveTo>
                    <a:pt x="0" y="0"/>
                  </a:moveTo>
                  <a:lnTo>
                    <a:pt x="0" y="685189"/>
                  </a:lnTo>
                  <a:lnTo>
                    <a:pt x="1256179" y="685189"/>
                  </a:lnTo>
                  <a:lnTo>
                    <a:pt x="1256179"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179" name="Rectangle 178">
              <a:extLst>
                <a:ext uri="{FF2B5EF4-FFF2-40B4-BE49-F238E27FC236}">
                  <a16:creationId xmlns="" xmlns:a16="http://schemas.microsoft.com/office/drawing/2014/main" id="{3318BB05-A5B0-4FEB-965B-5AB36124CF9E}"/>
                </a:ext>
              </a:extLst>
            </p:cNvPr>
            <p:cNvSpPr/>
            <p:nvPr/>
          </p:nvSpPr>
          <p:spPr>
            <a:xfrm>
              <a:off x="240545" y="982630"/>
              <a:ext cx="14893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A: </a:t>
              </a:r>
              <a:endParaRPr lang="en-US" sz="1100">
                <a:solidFill>
                  <a:srgbClr val="000000"/>
                </a:solidFill>
                <a:effectLst/>
                <a:latin typeface="Calibri" panose="020F0502020204030204" pitchFamily="34" charset="0"/>
                <a:ea typeface="Calibri" panose="020F0502020204030204" pitchFamily="34" charset="0"/>
              </a:endParaRPr>
            </a:p>
          </p:txBody>
        </p:sp>
        <p:sp>
          <p:nvSpPr>
            <p:cNvPr id="180" name="Rectangle 179">
              <a:extLst>
                <a:ext uri="{FF2B5EF4-FFF2-40B4-BE49-F238E27FC236}">
                  <a16:creationId xmlns="" xmlns:a16="http://schemas.microsoft.com/office/drawing/2014/main" id="{62BE623A-663E-40A7-B1A2-4D139328F448}"/>
                </a:ext>
              </a:extLst>
            </p:cNvPr>
            <p:cNvSpPr/>
            <p:nvPr/>
          </p:nvSpPr>
          <p:spPr>
            <a:xfrm>
              <a:off x="353123" y="982630"/>
              <a:ext cx="87938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Pathology Lab A</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81" name="Picture 180">
              <a:extLst>
                <a:ext uri="{FF2B5EF4-FFF2-40B4-BE49-F238E27FC236}">
                  <a16:creationId xmlns="" xmlns:a16="http://schemas.microsoft.com/office/drawing/2014/main" id="{326EA14A-2AC4-43EB-A5EF-9843F8D2BBD7}"/>
                </a:ext>
              </a:extLst>
            </p:cNvPr>
            <p:cNvPicPr/>
            <p:nvPr/>
          </p:nvPicPr>
          <p:blipFill>
            <a:blip r:embed="rId6"/>
            <a:stretch>
              <a:fillRect/>
            </a:stretch>
          </p:blipFill>
          <p:spPr>
            <a:xfrm rot="5399999">
              <a:off x="291570" y="1378476"/>
              <a:ext cx="745122" cy="1315303"/>
            </a:xfrm>
            <a:prstGeom prst="rect">
              <a:avLst/>
            </a:prstGeom>
          </p:spPr>
        </p:pic>
        <p:pic>
          <p:nvPicPr>
            <p:cNvPr id="182" name="Picture 181">
              <a:extLst>
                <a:ext uri="{FF2B5EF4-FFF2-40B4-BE49-F238E27FC236}">
                  <a16:creationId xmlns="" xmlns:a16="http://schemas.microsoft.com/office/drawing/2014/main" id="{72D01577-BDFF-455F-B7C7-AB219E36344F}"/>
                </a:ext>
              </a:extLst>
            </p:cNvPr>
            <p:cNvPicPr/>
            <p:nvPr/>
          </p:nvPicPr>
          <p:blipFill>
            <a:blip r:embed="rId7"/>
            <a:stretch>
              <a:fillRect/>
            </a:stretch>
          </p:blipFill>
          <p:spPr>
            <a:xfrm rot="5399999">
              <a:off x="288330" y="1374426"/>
              <a:ext cx="745122" cy="1315303"/>
            </a:xfrm>
            <a:prstGeom prst="rect">
              <a:avLst/>
            </a:prstGeom>
          </p:spPr>
        </p:pic>
        <p:pic>
          <p:nvPicPr>
            <p:cNvPr id="183" name="Picture 182">
              <a:extLst>
                <a:ext uri="{FF2B5EF4-FFF2-40B4-BE49-F238E27FC236}">
                  <a16:creationId xmlns="" xmlns:a16="http://schemas.microsoft.com/office/drawing/2014/main" id="{5F0D0295-4732-4382-95E8-2CFCEC32F6BC}"/>
                </a:ext>
              </a:extLst>
            </p:cNvPr>
            <p:cNvPicPr/>
            <p:nvPr/>
          </p:nvPicPr>
          <p:blipFill>
            <a:blip r:embed="rId8"/>
            <a:stretch>
              <a:fillRect/>
            </a:stretch>
          </p:blipFill>
          <p:spPr>
            <a:xfrm flipV="1">
              <a:off x="1256989" y="2343086"/>
              <a:ext cx="51834" cy="51834"/>
            </a:xfrm>
            <a:prstGeom prst="rect">
              <a:avLst/>
            </a:prstGeom>
          </p:spPr>
        </p:pic>
        <p:sp>
          <p:nvSpPr>
            <p:cNvPr id="184" name="Shape 47">
              <a:extLst>
                <a:ext uri="{FF2B5EF4-FFF2-40B4-BE49-F238E27FC236}">
                  <a16:creationId xmlns="" xmlns:a16="http://schemas.microsoft.com/office/drawing/2014/main" id="{A61C99F7-F609-42E1-9560-56FFC835EC54}"/>
                </a:ext>
              </a:extLst>
            </p:cNvPr>
            <p:cNvSpPr/>
            <p:nvPr/>
          </p:nvSpPr>
          <p:spPr>
            <a:xfrm>
              <a:off x="0" y="1656278"/>
              <a:ext cx="1256179" cy="685998"/>
            </a:xfrm>
            <a:custGeom>
              <a:avLst/>
              <a:gdLst/>
              <a:ahLst/>
              <a:cxnLst/>
              <a:rect l="0" t="0" r="0" b="0"/>
              <a:pathLst>
                <a:path w="1256179" h="685998">
                  <a:moveTo>
                    <a:pt x="0" y="0"/>
                  </a:moveTo>
                  <a:lnTo>
                    <a:pt x="1256179" y="0"/>
                  </a:lnTo>
                  <a:lnTo>
                    <a:pt x="1256179" y="685998"/>
                  </a:lnTo>
                  <a:lnTo>
                    <a:pt x="0" y="685998"/>
                  </a:lnTo>
                  <a:lnTo>
                    <a:pt x="0" y="0"/>
                  </a:lnTo>
                  <a:close/>
                </a:path>
              </a:pathLst>
            </a:custGeom>
            <a:ln w="0" cap="rnd">
              <a:round/>
            </a:ln>
          </p:spPr>
          <p:style>
            <a:lnRef idx="0">
              <a:srgbClr val="000000">
                <a:alpha val="0"/>
              </a:srgbClr>
            </a:lnRef>
            <a:fillRef idx="1">
              <a:srgbClr val="F6D4B8"/>
            </a:fillRef>
            <a:effectRef idx="0">
              <a:scrgbClr r="0" g="0" b="0"/>
            </a:effectRef>
            <a:fontRef idx="none"/>
          </p:style>
          <p:txBody>
            <a:bodyPr/>
            <a:lstStyle/>
            <a:p>
              <a:endParaRPr lang="en-US"/>
            </a:p>
          </p:txBody>
        </p:sp>
        <p:sp>
          <p:nvSpPr>
            <p:cNvPr id="185" name="Shape 48">
              <a:extLst>
                <a:ext uri="{FF2B5EF4-FFF2-40B4-BE49-F238E27FC236}">
                  <a16:creationId xmlns="" xmlns:a16="http://schemas.microsoft.com/office/drawing/2014/main" id="{9F063896-AC47-44DB-A7BE-2D5F65699E64}"/>
                </a:ext>
              </a:extLst>
            </p:cNvPr>
            <p:cNvSpPr/>
            <p:nvPr/>
          </p:nvSpPr>
          <p:spPr>
            <a:xfrm>
              <a:off x="0" y="1656277"/>
              <a:ext cx="1256179" cy="685999"/>
            </a:xfrm>
            <a:custGeom>
              <a:avLst/>
              <a:gdLst/>
              <a:ahLst/>
              <a:cxnLst/>
              <a:rect l="0" t="0" r="0" b="0"/>
              <a:pathLst>
                <a:path w="1256179" h="685999">
                  <a:moveTo>
                    <a:pt x="0" y="0"/>
                  </a:moveTo>
                  <a:lnTo>
                    <a:pt x="0" y="685999"/>
                  </a:lnTo>
                  <a:lnTo>
                    <a:pt x="1256179" y="685999"/>
                  </a:lnTo>
                  <a:lnTo>
                    <a:pt x="1256179"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186" name="Rectangle 185">
              <a:extLst>
                <a:ext uri="{FF2B5EF4-FFF2-40B4-BE49-F238E27FC236}">
                  <a16:creationId xmlns="" xmlns:a16="http://schemas.microsoft.com/office/drawing/2014/main" id="{BB9C16E9-6B26-443A-950C-880CC7D0513E}"/>
                </a:ext>
              </a:extLst>
            </p:cNvPr>
            <p:cNvSpPr/>
            <p:nvPr/>
          </p:nvSpPr>
          <p:spPr>
            <a:xfrm>
              <a:off x="242165" y="1953719"/>
              <a:ext cx="11902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A:</a:t>
              </a:r>
              <a:endParaRPr lang="en-US" sz="1100">
                <a:solidFill>
                  <a:srgbClr val="000000"/>
                </a:solidFill>
                <a:effectLst/>
                <a:latin typeface="Calibri" panose="020F0502020204030204" pitchFamily="34" charset="0"/>
                <a:ea typeface="Calibri" panose="020F0502020204030204" pitchFamily="34" charset="0"/>
              </a:endParaRPr>
            </a:p>
          </p:txBody>
        </p:sp>
        <p:sp>
          <p:nvSpPr>
            <p:cNvPr id="187" name="Rectangle 186">
              <a:extLst>
                <a:ext uri="{FF2B5EF4-FFF2-40B4-BE49-F238E27FC236}">
                  <a16:creationId xmlns="" xmlns:a16="http://schemas.microsoft.com/office/drawing/2014/main" id="{ADE2498D-DC0F-4AA3-9EE9-89062876C8DF}"/>
                </a:ext>
              </a:extLst>
            </p:cNvPr>
            <p:cNvSpPr/>
            <p:nvPr/>
          </p:nvSpPr>
          <p:spPr>
            <a:xfrm>
              <a:off x="354744" y="1953719"/>
              <a:ext cx="875497"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Pathology Lab B</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88" name="Picture 187">
              <a:extLst>
                <a:ext uri="{FF2B5EF4-FFF2-40B4-BE49-F238E27FC236}">
                  <a16:creationId xmlns="" xmlns:a16="http://schemas.microsoft.com/office/drawing/2014/main" id="{E5F8C573-E05B-4CDB-A695-4DF90A9E8EE3}"/>
                </a:ext>
              </a:extLst>
            </p:cNvPr>
            <p:cNvPicPr/>
            <p:nvPr/>
          </p:nvPicPr>
          <p:blipFill>
            <a:blip r:embed="rId9"/>
            <a:stretch>
              <a:fillRect/>
            </a:stretch>
          </p:blipFill>
          <p:spPr>
            <a:xfrm rot="5399999">
              <a:off x="2451614" y="703817"/>
              <a:ext cx="848792" cy="1626310"/>
            </a:xfrm>
            <a:prstGeom prst="rect">
              <a:avLst/>
            </a:prstGeom>
          </p:spPr>
        </p:pic>
        <p:pic>
          <p:nvPicPr>
            <p:cNvPr id="189" name="Picture 188">
              <a:extLst>
                <a:ext uri="{FF2B5EF4-FFF2-40B4-BE49-F238E27FC236}">
                  <a16:creationId xmlns="" xmlns:a16="http://schemas.microsoft.com/office/drawing/2014/main" id="{D0D61603-BEBE-42F8-AAC2-A381817F960F}"/>
                </a:ext>
              </a:extLst>
            </p:cNvPr>
            <p:cNvPicPr/>
            <p:nvPr/>
          </p:nvPicPr>
          <p:blipFill>
            <a:blip r:embed="rId10"/>
            <a:stretch>
              <a:fillRect/>
            </a:stretch>
          </p:blipFill>
          <p:spPr>
            <a:xfrm rot="5399999">
              <a:off x="2447565" y="699767"/>
              <a:ext cx="848792" cy="1626311"/>
            </a:xfrm>
            <a:prstGeom prst="rect">
              <a:avLst/>
            </a:prstGeom>
          </p:spPr>
        </p:pic>
        <p:pic>
          <p:nvPicPr>
            <p:cNvPr id="190" name="Picture 189">
              <a:extLst>
                <a:ext uri="{FF2B5EF4-FFF2-40B4-BE49-F238E27FC236}">
                  <a16:creationId xmlns="" xmlns:a16="http://schemas.microsoft.com/office/drawing/2014/main" id="{80492D73-D17A-4872-9B9D-519E7D033A71}"/>
                </a:ext>
              </a:extLst>
            </p:cNvPr>
            <p:cNvPicPr/>
            <p:nvPr/>
          </p:nvPicPr>
          <p:blipFill>
            <a:blip r:embed="rId11"/>
            <a:stretch>
              <a:fillRect/>
            </a:stretch>
          </p:blipFill>
          <p:spPr>
            <a:xfrm flipV="1">
              <a:off x="3623563" y="1875765"/>
              <a:ext cx="51834" cy="51834"/>
            </a:xfrm>
            <a:prstGeom prst="rect">
              <a:avLst/>
            </a:prstGeom>
          </p:spPr>
        </p:pic>
        <p:sp>
          <p:nvSpPr>
            <p:cNvPr id="191" name="Shape 60">
              <a:extLst>
                <a:ext uri="{FF2B5EF4-FFF2-40B4-BE49-F238E27FC236}">
                  <a16:creationId xmlns="" xmlns:a16="http://schemas.microsoft.com/office/drawing/2014/main" id="{8EFB6428-A2FC-4D2B-93A1-3568F32D6ECA}"/>
                </a:ext>
              </a:extLst>
            </p:cNvPr>
            <p:cNvSpPr/>
            <p:nvPr/>
          </p:nvSpPr>
          <p:spPr>
            <a:xfrm>
              <a:off x="2055566" y="1085287"/>
              <a:ext cx="1599584" cy="800197"/>
            </a:xfrm>
            <a:custGeom>
              <a:avLst/>
              <a:gdLst/>
              <a:ahLst/>
              <a:cxnLst/>
              <a:rect l="0" t="0" r="0" b="0"/>
              <a:pathLst>
                <a:path w="1599584" h="800197">
                  <a:moveTo>
                    <a:pt x="0" y="0"/>
                  </a:moveTo>
                  <a:lnTo>
                    <a:pt x="1599584" y="0"/>
                  </a:lnTo>
                  <a:lnTo>
                    <a:pt x="1599584" y="800197"/>
                  </a:lnTo>
                  <a:lnTo>
                    <a:pt x="0" y="800197"/>
                  </a:lnTo>
                  <a:lnTo>
                    <a:pt x="0" y="0"/>
                  </a:lnTo>
                  <a:close/>
                </a:path>
              </a:pathLst>
            </a:custGeom>
            <a:ln w="0" cap="rnd">
              <a:round/>
            </a:ln>
          </p:spPr>
          <p:style>
            <a:lnRef idx="0">
              <a:srgbClr val="000000">
                <a:alpha val="0"/>
              </a:srgbClr>
            </a:lnRef>
            <a:fillRef idx="1">
              <a:srgbClr val="DFE6CD"/>
            </a:fillRef>
            <a:effectRef idx="0">
              <a:scrgbClr r="0" g="0" b="0"/>
            </a:effectRef>
            <a:fontRef idx="none"/>
          </p:style>
          <p:txBody>
            <a:bodyPr/>
            <a:lstStyle/>
            <a:p>
              <a:endParaRPr lang="en-US"/>
            </a:p>
          </p:txBody>
        </p:sp>
        <p:sp>
          <p:nvSpPr>
            <p:cNvPr id="192" name="Shape 61">
              <a:extLst>
                <a:ext uri="{FF2B5EF4-FFF2-40B4-BE49-F238E27FC236}">
                  <a16:creationId xmlns="" xmlns:a16="http://schemas.microsoft.com/office/drawing/2014/main" id="{7556F47C-1128-412C-B985-F7B6FCF6D33F}"/>
                </a:ext>
              </a:extLst>
            </p:cNvPr>
            <p:cNvSpPr/>
            <p:nvPr/>
          </p:nvSpPr>
          <p:spPr>
            <a:xfrm>
              <a:off x="2055566" y="1085287"/>
              <a:ext cx="1599584" cy="800197"/>
            </a:xfrm>
            <a:custGeom>
              <a:avLst/>
              <a:gdLst/>
              <a:ahLst/>
              <a:cxnLst/>
              <a:rect l="0" t="0" r="0" b="0"/>
              <a:pathLst>
                <a:path w="1599584" h="800197">
                  <a:moveTo>
                    <a:pt x="0" y="0"/>
                  </a:moveTo>
                  <a:lnTo>
                    <a:pt x="0" y="800197"/>
                  </a:lnTo>
                  <a:lnTo>
                    <a:pt x="1599584" y="800197"/>
                  </a:lnTo>
                  <a:lnTo>
                    <a:pt x="1599584"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193" name="Rectangle 192">
              <a:extLst>
                <a:ext uri="{FF2B5EF4-FFF2-40B4-BE49-F238E27FC236}">
                  <a16:creationId xmlns="" xmlns:a16="http://schemas.microsoft.com/office/drawing/2014/main" id="{1E0DE2AB-B1DB-4334-9F9A-CBB6E4093549}"/>
                </a:ext>
              </a:extLst>
            </p:cNvPr>
            <p:cNvSpPr/>
            <p:nvPr/>
          </p:nvSpPr>
          <p:spPr>
            <a:xfrm>
              <a:off x="2096872" y="1256382"/>
              <a:ext cx="112633"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B:</a:t>
              </a:r>
              <a:endParaRPr lang="en-US" sz="1100">
                <a:solidFill>
                  <a:srgbClr val="000000"/>
                </a:solidFill>
                <a:effectLst/>
                <a:latin typeface="Calibri" panose="020F0502020204030204" pitchFamily="34" charset="0"/>
                <a:ea typeface="Calibri" panose="020F0502020204030204" pitchFamily="34" charset="0"/>
              </a:endParaRPr>
            </a:p>
          </p:txBody>
        </p:sp>
        <p:sp>
          <p:nvSpPr>
            <p:cNvPr id="194" name="Rectangle 193">
              <a:extLst>
                <a:ext uri="{FF2B5EF4-FFF2-40B4-BE49-F238E27FC236}">
                  <a16:creationId xmlns="" xmlns:a16="http://schemas.microsoft.com/office/drawing/2014/main" id="{4A5AF7A1-CA1F-4EEA-8597-E5F8086CEF21}"/>
                </a:ext>
              </a:extLst>
            </p:cNvPr>
            <p:cNvSpPr/>
            <p:nvPr/>
          </p:nvSpPr>
          <p:spPr>
            <a:xfrm>
              <a:off x="2204591" y="1256382"/>
              <a:ext cx="19043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Redox Message Configuration and </a:t>
              </a:r>
              <a:endParaRPr lang="en-US" sz="1100">
                <a:solidFill>
                  <a:srgbClr val="000000"/>
                </a:solidFill>
                <a:effectLst/>
                <a:latin typeface="Calibri" panose="020F0502020204030204" pitchFamily="34" charset="0"/>
                <a:ea typeface="Calibri" panose="020F0502020204030204" pitchFamily="34" charset="0"/>
              </a:endParaRPr>
            </a:p>
          </p:txBody>
        </p:sp>
        <p:sp>
          <p:nvSpPr>
            <p:cNvPr id="195" name="Rectangle 194">
              <a:extLst>
                <a:ext uri="{FF2B5EF4-FFF2-40B4-BE49-F238E27FC236}">
                  <a16:creationId xmlns="" xmlns:a16="http://schemas.microsoft.com/office/drawing/2014/main" id="{0B7416A6-A1DA-4F21-B641-3BFBDAFE0970}"/>
                </a:ext>
              </a:extLst>
            </p:cNvPr>
            <p:cNvSpPr/>
            <p:nvPr/>
          </p:nvSpPr>
          <p:spPr>
            <a:xfrm>
              <a:off x="2683251" y="1378679"/>
              <a:ext cx="48723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Transfer </a:t>
              </a:r>
              <a:endParaRPr lang="en-US" sz="1100">
                <a:solidFill>
                  <a:srgbClr val="000000"/>
                </a:solidFill>
                <a:effectLst/>
                <a:latin typeface="Calibri" panose="020F0502020204030204" pitchFamily="34" charset="0"/>
                <a:ea typeface="Calibri" panose="020F0502020204030204" pitchFamily="34" charset="0"/>
              </a:endParaRPr>
            </a:p>
          </p:txBody>
        </p:sp>
        <p:sp>
          <p:nvSpPr>
            <p:cNvPr id="196" name="Rectangle 195">
              <a:extLst>
                <a:ext uri="{FF2B5EF4-FFF2-40B4-BE49-F238E27FC236}">
                  <a16:creationId xmlns="" xmlns:a16="http://schemas.microsoft.com/office/drawing/2014/main" id="{6D96CE57-D2AB-4E46-A7A4-1AB5432F86A8}"/>
                </a:ext>
              </a:extLst>
            </p:cNvPr>
            <p:cNvSpPr/>
            <p:nvPr/>
          </p:nvSpPr>
          <p:spPr>
            <a:xfrm>
              <a:off x="3271299" y="1622463"/>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197" name="Rectangle 196">
              <a:extLst>
                <a:ext uri="{FF2B5EF4-FFF2-40B4-BE49-F238E27FC236}">
                  <a16:creationId xmlns="" xmlns:a16="http://schemas.microsoft.com/office/drawing/2014/main" id="{F709D89A-5C2B-4322-BCEE-D1D5F4088E4C}"/>
                </a:ext>
              </a:extLst>
            </p:cNvPr>
            <p:cNvSpPr/>
            <p:nvPr/>
          </p:nvSpPr>
          <p:spPr>
            <a:xfrm>
              <a:off x="2438747" y="1622463"/>
              <a:ext cx="110703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All Patholgy Reports</a:t>
              </a:r>
              <a:endParaRPr lang="en-US" sz="1100">
                <a:solidFill>
                  <a:srgbClr val="000000"/>
                </a:solidFill>
                <a:effectLst/>
                <a:latin typeface="Calibri" panose="020F0502020204030204" pitchFamily="34" charset="0"/>
                <a:ea typeface="Calibri" panose="020F0502020204030204" pitchFamily="34" charset="0"/>
              </a:endParaRPr>
            </a:p>
          </p:txBody>
        </p:sp>
        <p:sp>
          <p:nvSpPr>
            <p:cNvPr id="198" name="Rectangle 197">
              <a:extLst>
                <a:ext uri="{FF2B5EF4-FFF2-40B4-BE49-F238E27FC236}">
                  <a16:creationId xmlns="" xmlns:a16="http://schemas.microsoft.com/office/drawing/2014/main" id="{2B875E90-BD33-4DDE-82BE-177D0032C96B}"/>
                </a:ext>
              </a:extLst>
            </p:cNvPr>
            <p:cNvSpPr/>
            <p:nvPr/>
          </p:nvSpPr>
          <p:spPr>
            <a:xfrm>
              <a:off x="2407880" y="1622463"/>
              <a:ext cx="4079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199" name="Shape 70">
              <a:extLst>
                <a:ext uri="{FF2B5EF4-FFF2-40B4-BE49-F238E27FC236}">
                  <a16:creationId xmlns="" xmlns:a16="http://schemas.microsoft.com/office/drawing/2014/main" id="{2286A641-3FA7-4BCE-9509-7C5C94169806}"/>
                </a:ext>
              </a:extLst>
            </p:cNvPr>
            <p:cNvSpPr/>
            <p:nvPr/>
          </p:nvSpPr>
          <p:spPr>
            <a:xfrm>
              <a:off x="1256179" y="1028593"/>
              <a:ext cx="732164" cy="456792"/>
            </a:xfrm>
            <a:custGeom>
              <a:avLst/>
              <a:gdLst/>
              <a:ahLst/>
              <a:cxnLst/>
              <a:rect l="0" t="0" r="0" b="0"/>
              <a:pathLst>
                <a:path w="732164" h="456792">
                  <a:moveTo>
                    <a:pt x="0" y="0"/>
                  </a:moveTo>
                  <a:lnTo>
                    <a:pt x="228396" y="0"/>
                  </a:lnTo>
                  <a:lnTo>
                    <a:pt x="228396" y="456792"/>
                  </a:lnTo>
                  <a:lnTo>
                    <a:pt x="732164" y="456792"/>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00" name="Shape 71">
              <a:extLst>
                <a:ext uri="{FF2B5EF4-FFF2-40B4-BE49-F238E27FC236}">
                  <a16:creationId xmlns="" xmlns:a16="http://schemas.microsoft.com/office/drawing/2014/main" id="{86457450-99A7-49F4-B49B-7376F7EF28D1}"/>
                </a:ext>
              </a:extLst>
            </p:cNvPr>
            <p:cNvSpPr/>
            <p:nvPr/>
          </p:nvSpPr>
          <p:spPr>
            <a:xfrm>
              <a:off x="1966475" y="1440840"/>
              <a:ext cx="89091" cy="89091"/>
            </a:xfrm>
            <a:custGeom>
              <a:avLst/>
              <a:gdLst/>
              <a:ahLst/>
              <a:cxnLst/>
              <a:rect l="0" t="0" r="0" b="0"/>
              <a:pathLst>
                <a:path w="89091" h="89091">
                  <a:moveTo>
                    <a:pt x="0" y="0"/>
                  </a:moveTo>
                  <a:lnTo>
                    <a:pt x="89091" y="44545"/>
                  </a:lnTo>
                  <a:lnTo>
                    <a:pt x="0" y="89091"/>
                  </a:lnTo>
                  <a:cubicBezTo>
                    <a:pt x="13769" y="60744"/>
                    <a:pt x="1376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sp>
          <p:nvSpPr>
            <p:cNvPr id="201" name="Shape 76">
              <a:extLst>
                <a:ext uri="{FF2B5EF4-FFF2-40B4-BE49-F238E27FC236}">
                  <a16:creationId xmlns="" xmlns:a16="http://schemas.microsoft.com/office/drawing/2014/main" id="{F83417C5-80D0-4FAE-8F9C-9A476A082D86}"/>
                </a:ext>
              </a:extLst>
            </p:cNvPr>
            <p:cNvSpPr/>
            <p:nvPr/>
          </p:nvSpPr>
          <p:spPr>
            <a:xfrm>
              <a:off x="1256179" y="1485385"/>
              <a:ext cx="732164" cy="514297"/>
            </a:xfrm>
            <a:custGeom>
              <a:avLst/>
              <a:gdLst/>
              <a:ahLst/>
              <a:cxnLst/>
              <a:rect l="0" t="0" r="0" b="0"/>
              <a:pathLst>
                <a:path w="732164" h="514297">
                  <a:moveTo>
                    <a:pt x="0" y="514297"/>
                  </a:moveTo>
                  <a:lnTo>
                    <a:pt x="228396" y="514297"/>
                  </a:lnTo>
                  <a:lnTo>
                    <a:pt x="228396" y="0"/>
                  </a:lnTo>
                  <a:lnTo>
                    <a:pt x="732164"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02" name="Shape 77">
              <a:extLst>
                <a:ext uri="{FF2B5EF4-FFF2-40B4-BE49-F238E27FC236}">
                  <a16:creationId xmlns="" xmlns:a16="http://schemas.microsoft.com/office/drawing/2014/main" id="{3C322418-2F19-4035-B174-FE589C70FAE0}"/>
                </a:ext>
              </a:extLst>
            </p:cNvPr>
            <p:cNvSpPr/>
            <p:nvPr/>
          </p:nvSpPr>
          <p:spPr>
            <a:xfrm>
              <a:off x="1966475" y="1440840"/>
              <a:ext cx="89091" cy="89091"/>
            </a:xfrm>
            <a:custGeom>
              <a:avLst/>
              <a:gdLst/>
              <a:ahLst/>
              <a:cxnLst/>
              <a:rect l="0" t="0" r="0" b="0"/>
              <a:pathLst>
                <a:path w="89091" h="89091">
                  <a:moveTo>
                    <a:pt x="0" y="0"/>
                  </a:moveTo>
                  <a:lnTo>
                    <a:pt x="89091" y="44545"/>
                  </a:lnTo>
                  <a:lnTo>
                    <a:pt x="0" y="89091"/>
                  </a:lnTo>
                  <a:cubicBezTo>
                    <a:pt x="13769" y="60744"/>
                    <a:pt x="1376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203" name="Picture 202">
              <a:extLst>
                <a:ext uri="{FF2B5EF4-FFF2-40B4-BE49-F238E27FC236}">
                  <a16:creationId xmlns="" xmlns:a16="http://schemas.microsoft.com/office/drawing/2014/main" id="{79BF64AD-D4F3-44FD-ACB7-48C5D35B7BC1}"/>
                </a:ext>
              </a:extLst>
            </p:cNvPr>
            <p:cNvPicPr/>
            <p:nvPr/>
          </p:nvPicPr>
          <p:blipFill>
            <a:blip r:embed="rId12"/>
            <a:stretch>
              <a:fillRect/>
            </a:stretch>
          </p:blipFill>
          <p:spPr>
            <a:xfrm rot="5399999">
              <a:off x="4429429" y="781569"/>
              <a:ext cx="848792" cy="1470807"/>
            </a:xfrm>
            <a:prstGeom prst="rect">
              <a:avLst/>
            </a:prstGeom>
          </p:spPr>
        </p:pic>
        <p:pic>
          <p:nvPicPr>
            <p:cNvPr id="204" name="Picture 203">
              <a:extLst>
                <a:ext uri="{FF2B5EF4-FFF2-40B4-BE49-F238E27FC236}">
                  <a16:creationId xmlns="" xmlns:a16="http://schemas.microsoft.com/office/drawing/2014/main" id="{3C0AD0A3-05E9-45C4-A938-6384561A0013}"/>
                </a:ext>
              </a:extLst>
            </p:cNvPr>
            <p:cNvPicPr/>
            <p:nvPr/>
          </p:nvPicPr>
          <p:blipFill>
            <a:blip r:embed="rId13"/>
            <a:stretch>
              <a:fillRect/>
            </a:stretch>
          </p:blipFill>
          <p:spPr>
            <a:xfrm rot="5399999">
              <a:off x="4426189" y="777519"/>
              <a:ext cx="848792" cy="1470807"/>
            </a:xfrm>
            <a:prstGeom prst="rect">
              <a:avLst/>
            </a:prstGeom>
          </p:spPr>
        </p:pic>
        <p:pic>
          <p:nvPicPr>
            <p:cNvPr id="205" name="Picture 204">
              <a:extLst>
                <a:ext uri="{FF2B5EF4-FFF2-40B4-BE49-F238E27FC236}">
                  <a16:creationId xmlns="" xmlns:a16="http://schemas.microsoft.com/office/drawing/2014/main" id="{F6DA6068-F732-4CF8-8890-69EA3A6A0F97}"/>
                </a:ext>
              </a:extLst>
            </p:cNvPr>
            <p:cNvPicPr/>
            <p:nvPr/>
          </p:nvPicPr>
          <p:blipFill>
            <a:blip r:embed="rId14"/>
            <a:stretch>
              <a:fillRect/>
            </a:stretch>
          </p:blipFill>
          <p:spPr>
            <a:xfrm flipV="1">
              <a:off x="5524435" y="1875765"/>
              <a:ext cx="51834" cy="51834"/>
            </a:xfrm>
            <a:prstGeom prst="rect">
              <a:avLst/>
            </a:prstGeom>
          </p:spPr>
        </p:pic>
        <p:sp>
          <p:nvSpPr>
            <p:cNvPr id="206" name="Shape 1121">
              <a:extLst>
                <a:ext uri="{FF2B5EF4-FFF2-40B4-BE49-F238E27FC236}">
                  <a16:creationId xmlns="" xmlns:a16="http://schemas.microsoft.com/office/drawing/2014/main" id="{78830969-D30B-41AB-82AC-0B0A7B1766D3}"/>
                </a:ext>
              </a:extLst>
            </p:cNvPr>
            <p:cNvSpPr/>
            <p:nvPr/>
          </p:nvSpPr>
          <p:spPr>
            <a:xfrm>
              <a:off x="4111942" y="1085287"/>
              <a:ext cx="1427882" cy="800197"/>
            </a:xfrm>
            <a:custGeom>
              <a:avLst/>
              <a:gdLst/>
              <a:ahLst/>
              <a:cxnLst/>
              <a:rect l="0" t="0" r="0" b="0"/>
              <a:pathLst>
                <a:path w="1427882" h="800197">
                  <a:moveTo>
                    <a:pt x="0" y="0"/>
                  </a:moveTo>
                  <a:lnTo>
                    <a:pt x="1427882" y="0"/>
                  </a:lnTo>
                  <a:lnTo>
                    <a:pt x="1427882" y="800197"/>
                  </a:lnTo>
                  <a:lnTo>
                    <a:pt x="0" y="800197"/>
                  </a:lnTo>
                  <a:lnTo>
                    <a:pt x="0" y="0"/>
                  </a:lnTo>
                </a:path>
              </a:pathLst>
            </a:custGeom>
            <a:ln w="0" cap="rnd">
              <a:round/>
            </a:ln>
          </p:spPr>
          <p:style>
            <a:lnRef idx="0">
              <a:srgbClr val="000000">
                <a:alpha val="0"/>
              </a:srgbClr>
            </a:lnRef>
            <a:fillRef idx="1">
              <a:srgbClr val="C3D6E8"/>
            </a:fillRef>
            <a:effectRef idx="0">
              <a:scrgbClr r="0" g="0" b="0"/>
            </a:effectRef>
            <a:fontRef idx="none"/>
          </p:style>
          <p:txBody>
            <a:bodyPr/>
            <a:lstStyle/>
            <a:p>
              <a:endParaRPr lang="en-US"/>
            </a:p>
          </p:txBody>
        </p:sp>
        <p:sp>
          <p:nvSpPr>
            <p:cNvPr id="207" name="Shape 88">
              <a:extLst>
                <a:ext uri="{FF2B5EF4-FFF2-40B4-BE49-F238E27FC236}">
                  <a16:creationId xmlns="" xmlns:a16="http://schemas.microsoft.com/office/drawing/2014/main" id="{4FD23205-640F-4988-AC0C-CAC8DF2D2E08}"/>
                </a:ext>
              </a:extLst>
            </p:cNvPr>
            <p:cNvSpPr/>
            <p:nvPr/>
          </p:nvSpPr>
          <p:spPr>
            <a:xfrm>
              <a:off x="4111942" y="1085287"/>
              <a:ext cx="1427882" cy="800197"/>
            </a:xfrm>
            <a:custGeom>
              <a:avLst/>
              <a:gdLst/>
              <a:ahLst/>
              <a:cxnLst/>
              <a:rect l="0" t="0" r="0" b="0"/>
              <a:pathLst>
                <a:path w="1427882" h="800197">
                  <a:moveTo>
                    <a:pt x="0" y="0"/>
                  </a:moveTo>
                  <a:lnTo>
                    <a:pt x="0" y="800197"/>
                  </a:lnTo>
                  <a:lnTo>
                    <a:pt x="1427882" y="800197"/>
                  </a:lnTo>
                  <a:lnTo>
                    <a:pt x="1427882"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08" name="Rectangle 207">
              <a:extLst>
                <a:ext uri="{FF2B5EF4-FFF2-40B4-BE49-F238E27FC236}">
                  <a16:creationId xmlns="" xmlns:a16="http://schemas.microsoft.com/office/drawing/2014/main" id="{1E206341-4C9D-496B-B3E0-3133312FF9C7}"/>
                </a:ext>
              </a:extLst>
            </p:cNvPr>
            <p:cNvSpPr/>
            <p:nvPr/>
          </p:nvSpPr>
          <p:spPr>
            <a:xfrm>
              <a:off x="4339529" y="1195639"/>
              <a:ext cx="122207"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D:</a:t>
              </a:r>
              <a:endParaRPr lang="en-US" sz="1100">
                <a:solidFill>
                  <a:srgbClr val="000000"/>
                </a:solidFill>
                <a:effectLst/>
                <a:latin typeface="Calibri" panose="020F0502020204030204" pitchFamily="34" charset="0"/>
                <a:ea typeface="Calibri" panose="020F0502020204030204" pitchFamily="34" charset="0"/>
              </a:endParaRPr>
            </a:p>
          </p:txBody>
        </p:sp>
        <p:sp>
          <p:nvSpPr>
            <p:cNvPr id="209" name="Rectangle 208">
              <a:extLst>
                <a:ext uri="{FF2B5EF4-FFF2-40B4-BE49-F238E27FC236}">
                  <a16:creationId xmlns="" xmlns:a16="http://schemas.microsoft.com/office/drawing/2014/main" id="{7E556978-A275-4B64-A868-B9281F78EB89}"/>
                </a:ext>
              </a:extLst>
            </p:cNvPr>
            <p:cNvSpPr/>
            <p:nvPr/>
          </p:nvSpPr>
          <p:spPr>
            <a:xfrm>
              <a:off x="4454536" y="1195639"/>
              <a:ext cx="1169245"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Regional Casefinding </a:t>
              </a:r>
              <a:endParaRPr lang="en-US" sz="1100">
                <a:solidFill>
                  <a:srgbClr val="000000"/>
                </a:solidFill>
                <a:effectLst/>
                <a:latin typeface="Calibri" panose="020F0502020204030204" pitchFamily="34" charset="0"/>
                <a:ea typeface="Calibri" panose="020F0502020204030204" pitchFamily="34" charset="0"/>
              </a:endParaRPr>
            </a:p>
          </p:txBody>
        </p:sp>
        <p:sp>
          <p:nvSpPr>
            <p:cNvPr id="210" name="Rectangle 209">
              <a:extLst>
                <a:ext uri="{FF2B5EF4-FFF2-40B4-BE49-F238E27FC236}">
                  <a16:creationId xmlns="" xmlns:a16="http://schemas.microsoft.com/office/drawing/2014/main" id="{E4FE0C1A-92E7-43F8-A319-B9F34246421D}"/>
                </a:ext>
              </a:extLst>
            </p:cNvPr>
            <p:cNvSpPr/>
            <p:nvPr/>
          </p:nvSpPr>
          <p:spPr>
            <a:xfrm>
              <a:off x="4603561" y="1317936"/>
              <a:ext cx="591173"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Repository</a:t>
              </a:r>
              <a:endParaRPr lang="en-US" sz="1100">
                <a:solidFill>
                  <a:srgbClr val="000000"/>
                </a:solidFill>
                <a:effectLst/>
                <a:latin typeface="Calibri" panose="020F0502020204030204" pitchFamily="34" charset="0"/>
                <a:ea typeface="Calibri" panose="020F0502020204030204" pitchFamily="34" charset="0"/>
              </a:endParaRPr>
            </a:p>
          </p:txBody>
        </p:sp>
        <p:sp>
          <p:nvSpPr>
            <p:cNvPr id="211" name="Rectangle 210">
              <a:extLst>
                <a:ext uri="{FF2B5EF4-FFF2-40B4-BE49-F238E27FC236}">
                  <a16:creationId xmlns="" xmlns:a16="http://schemas.microsoft.com/office/drawing/2014/main" id="{33532A00-3180-4F3A-92AF-B086EE03BA11}"/>
                </a:ext>
              </a:extLst>
            </p:cNvPr>
            <p:cNvSpPr/>
            <p:nvPr/>
          </p:nvSpPr>
          <p:spPr>
            <a:xfrm>
              <a:off x="4197004" y="1560910"/>
              <a:ext cx="1741662"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CSP LA Regional Fee for Service </a:t>
              </a:r>
              <a:endParaRPr lang="en-US" sz="1100">
                <a:solidFill>
                  <a:srgbClr val="000000"/>
                </a:solidFill>
                <a:effectLst/>
                <a:latin typeface="Calibri" panose="020F0502020204030204" pitchFamily="34" charset="0"/>
                <a:ea typeface="Calibri" panose="020F0502020204030204" pitchFamily="34" charset="0"/>
              </a:endParaRPr>
            </a:p>
          </p:txBody>
        </p:sp>
        <p:sp>
          <p:nvSpPr>
            <p:cNvPr id="212" name="Rectangle 211">
              <a:extLst>
                <a:ext uri="{FF2B5EF4-FFF2-40B4-BE49-F238E27FC236}">
                  <a16:creationId xmlns="" xmlns:a16="http://schemas.microsoft.com/office/drawing/2014/main" id="{864630CD-D113-443B-BD58-3A124183ED83}"/>
                </a:ext>
              </a:extLst>
            </p:cNvPr>
            <p:cNvSpPr/>
            <p:nvPr/>
          </p:nvSpPr>
          <p:spPr>
            <a:xfrm>
              <a:off x="4166207" y="1560910"/>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213" name="Rectangle 212">
              <a:extLst>
                <a:ext uri="{FF2B5EF4-FFF2-40B4-BE49-F238E27FC236}">
                  <a16:creationId xmlns="" xmlns:a16="http://schemas.microsoft.com/office/drawing/2014/main" id="{D1316D4A-4FA2-40FE-BCD8-6AB20F76CCD3}"/>
                </a:ext>
              </a:extLst>
            </p:cNvPr>
            <p:cNvSpPr/>
            <p:nvPr/>
          </p:nvSpPr>
          <p:spPr>
            <a:xfrm>
              <a:off x="4588173" y="1683207"/>
              <a:ext cx="631353"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Repository)</a:t>
              </a:r>
              <a:endParaRPr lang="en-US" sz="1100">
                <a:solidFill>
                  <a:srgbClr val="000000"/>
                </a:solidFill>
                <a:effectLst/>
                <a:latin typeface="Calibri" panose="020F0502020204030204" pitchFamily="34" charset="0"/>
                <a:ea typeface="Calibri" panose="020F0502020204030204" pitchFamily="34" charset="0"/>
              </a:endParaRPr>
            </a:p>
          </p:txBody>
        </p:sp>
        <p:sp>
          <p:nvSpPr>
            <p:cNvPr id="214" name="Shape 98">
              <a:extLst>
                <a:ext uri="{FF2B5EF4-FFF2-40B4-BE49-F238E27FC236}">
                  <a16:creationId xmlns="" xmlns:a16="http://schemas.microsoft.com/office/drawing/2014/main" id="{A9775076-F192-446A-93D2-B82981B69C7F}"/>
                </a:ext>
              </a:extLst>
            </p:cNvPr>
            <p:cNvSpPr/>
            <p:nvPr/>
          </p:nvSpPr>
          <p:spPr>
            <a:xfrm>
              <a:off x="3655150" y="1485386"/>
              <a:ext cx="388760" cy="0"/>
            </a:xfrm>
            <a:custGeom>
              <a:avLst/>
              <a:gdLst/>
              <a:ahLst/>
              <a:cxnLst/>
              <a:rect l="0" t="0" r="0" b="0"/>
              <a:pathLst>
                <a:path w="388760">
                  <a:moveTo>
                    <a:pt x="0" y="0"/>
                  </a:moveTo>
                  <a:lnTo>
                    <a:pt x="388760"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15" name="Shape 99">
              <a:extLst>
                <a:ext uri="{FF2B5EF4-FFF2-40B4-BE49-F238E27FC236}">
                  <a16:creationId xmlns="" xmlns:a16="http://schemas.microsoft.com/office/drawing/2014/main" id="{33C04ABC-3001-48A7-9B49-0AD8AF082580}"/>
                </a:ext>
              </a:extLst>
            </p:cNvPr>
            <p:cNvSpPr/>
            <p:nvPr/>
          </p:nvSpPr>
          <p:spPr>
            <a:xfrm>
              <a:off x="4022851" y="1440840"/>
              <a:ext cx="89091" cy="89091"/>
            </a:xfrm>
            <a:custGeom>
              <a:avLst/>
              <a:gdLst/>
              <a:ahLst/>
              <a:cxnLst/>
              <a:rect l="0" t="0" r="0" b="0"/>
              <a:pathLst>
                <a:path w="89091" h="89091">
                  <a:moveTo>
                    <a:pt x="0" y="0"/>
                  </a:moveTo>
                  <a:lnTo>
                    <a:pt x="89091" y="44545"/>
                  </a:lnTo>
                  <a:lnTo>
                    <a:pt x="0" y="89091"/>
                  </a:lnTo>
                  <a:cubicBezTo>
                    <a:pt x="13769" y="60744"/>
                    <a:pt x="1376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216" name="Picture 215">
              <a:extLst>
                <a:ext uri="{FF2B5EF4-FFF2-40B4-BE49-F238E27FC236}">
                  <a16:creationId xmlns="" xmlns:a16="http://schemas.microsoft.com/office/drawing/2014/main" id="{94D5AADE-979C-4043-A6F5-F195DA6E9DB2}"/>
                </a:ext>
              </a:extLst>
            </p:cNvPr>
            <p:cNvPicPr/>
            <p:nvPr/>
          </p:nvPicPr>
          <p:blipFill>
            <a:blip r:embed="rId15"/>
            <a:stretch>
              <a:fillRect/>
            </a:stretch>
          </p:blipFill>
          <p:spPr>
            <a:xfrm rot="5399999">
              <a:off x="4481264" y="-355553"/>
              <a:ext cx="745122" cy="1470807"/>
            </a:xfrm>
            <a:prstGeom prst="rect">
              <a:avLst/>
            </a:prstGeom>
          </p:spPr>
        </p:pic>
        <p:pic>
          <p:nvPicPr>
            <p:cNvPr id="217" name="Picture 216">
              <a:extLst>
                <a:ext uri="{FF2B5EF4-FFF2-40B4-BE49-F238E27FC236}">
                  <a16:creationId xmlns="" xmlns:a16="http://schemas.microsoft.com/office/drawing/2014/main" id="{BBC50735-DAC6-4303-87FE-2AD7DFDE9DF4}"/>
                </a:ext>
              </a:extLst>
            </p:cNvPr>
            <p:cNvPicPr/>
            <p:nvPr/>
          </p:nvPicPr>
          <p:blipFill>
            <a:blip r:embed="rId16"/>
            <a:stretch>
              <a:fillRect/>
            </a:stretch>
          </p:blipFill>
          <p:spPr>
            <a:xfrm rot="5399999">
              <a:off x="4478024" y="-359602"/>
              <a:ext cx="745123" cy="1470807"/>
            </a:xfrm>
            <a:prstGeom prst="rect">
              <a:avLst/>
            </a:prstGeom>
          </p:spPr>
        </p:pic>
        <p:pic>
          <p:nvPicPr>
            <p:cNvPr id="218" name="Picture 217">
              <a:extLst>
                <a:ext uri="{FF2B5EF4-FFF2-40B4-BE49-F238E27FC236}">
                  <a16:creationId xmlns="" xmlns:a16="http://schemas.microsoft.com/office/drawing/2014/main" id="{4BE950B8-10C1-4866-BB0E-A95A6BCDE941}"/>
                </a:ext>
              </a:extLst>
            </p:cNvPr>
            <p:cNvPicPr/>
            <p:nvPr/>
          </p:nvPicPr>
          <p:blipFill>
            <a:blip r:embed="rId17"/>
            <a:stretch>
              <a:fillRect/>
            </a:stretch>
          </p:blipFill>
          <p:spPr>
            <a:xfrm flipV="1">
              <a:off x="5524435" y="686808"/>
              <a:ext cx="51834" cy="51834"/>
            </a:xfrm>
            <a:prstGeom prst="rect">
              <a:avLst/>
            </a:prstGeom>
          </p:spPr>
        </p:pic>
        <p:sp>
          <p:nvSpPr>
            <p:cNvPr id="219" name="Shape 109">
              <a:extLst>
                <a:ext uri="{FF2B5EF4-FFF2-40B4-BE49-F238E27FC236}">
                  <a16:creationId xmlns="" xmlns:a16="http://schemas.microsoft.com/office/drawing/2014/main" id="{AA1E2C45-8936-45B2-9622-EF7ADBDA85B4}"/>
                </a:ext>
              </a:extLst>
            </p:cNvPr>
            <p:cNvSpPr/>
            <p:nvPr/>
          </p:nvSpPr>
          <p:spPr>
            <a:xfrm>
              <a:off x="4111942" y="0"/>
              <a:ext cx="1427882" cy="685999"/>
            </a:xfrm>
            <a:custGeom>
              <a:avLst/>
              <a:gdLst/>
              <a:ahLst/>
              <a:cxnLst/>
              <a:rect l="0" t="0" r="0" b="0"/>
              <a:pathLst>
                <a:path w="1427882" h="685999">
                  <a:moveTo>
                    <a:pt x="0" y="0"/>
                  </a:moveTo>
                  <a:lnTo>
                    <a:pt x="1427882" y="0"/>
                  </a:lnTo>
                  <a:lnTo>
                    <a:pt x="1427882" y="685999"/>
                  </a:lnTo>
                  <a:lnTo>
                    <a:pt x="0" y="685999"/>
                  </a:lnTo>
                  <a:lnTo>
                    <a:pt x="0" y="0"/>
                  </a:lnTo>
                  <a:close/>
                </a:path>
              </a:pathLst>
            </a:custGeom>
            <a:ln w="0" cap="rnd">
              <a:round/>
            </a:ln>
          </p:spPr>
          <p:style>
            <a:lnRef idx="0">
              <a:srgbClr val="000000">
                <a:alpha val="0"/>
              </a:srgbClr>
            </a:lnRef>
            <a:fillRef idx="1">
              <a:srgbClr val="93A2D0"/>
            </a:fillRef>
            <a:effectRef idx="0">
              <a:scrgbClr r="0" g="0" b="0"/>
            </a:effectRef>
            <a:fontRef idx="none"/>
          </p:style>
          <p:txBody>
            <a:bodyPr/>
            <a:lstStyle/>
            <a:p>
              <a:endParaRPr lang="en-US"/>
            </a:p>
          </p:txBody>
        </p:sp>
        <p:sp>
          <p:nvSpPr>
            <p:cNvPr id="220" name="Shape 110">
              <a:extLst>
                <a:ext uri="{FF2B5EF4-FFF2-40B4-BE49-F238E27FC236}">
                  <a16:creationId xmlns="" xmlns:a16="http://schemas.microsoft.com/office/drawing/2014/main" id="{585D6BE4-B301-4260-B1EC-B37A5A1FFE00}"/>
                </a:ext>
              </a:extLst>
            </p:cNvPr>
            <p:cNvSpPr/>
            <p:nvPr/>
          </p:nvSpPr>
          <p:spPr>
            <a:xfrm>
              <a:off x="4111942" y="0"/>
              <a:ext cx="1427882" cy="685999"/>
            </a:xfrm>
            <a:custGeom>
              <a:avLst/>
              <a:gdLst/>
              <a:ahLst/>
              <a:cxnLst/>
              <a:rect l="0" t="0" r="0" b="0"/>
              <a:pathLst>
                <a:path w="1427882" h="685999">
                  <a:moveTo>
                    <a:pt x="0" y="0"/>
                  </a:moveTo>
                  <a:lnTo>
                    <a:pt x="0" y="685999"/>
                  </a:lnTo>
                  <a:lnTo>
                    <a:pt x="1427882" y="685999"/>
                  </a:lnTo>
                  <a:lnTo>
                    <a:pt x="1427882"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21" name="Rectangle 220">
              <a:extLst>
                <a:ext uri="{FF2B5EF4-FFF2-40B4-BE49-F238E27FC236}">
                  <a16:creationId xmlns="" xmlns:a16="http://schemas.microsoft.com/office/drawing/2014/main" id="{F68ACE75-6B2B-4B42-A542-DFA2CCF0B6C1}"/>
                </a:ext>
              </a:extLst>
            </p:cNvPr>
            <p:cNvSpPr/>
            <p:nvPr/>
          </p:nvSpPr>
          <p:spPr>
            <a:xfrm>
              <a:off x="4150008" y="114401"/>
              <a:ext cx="108217"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C:</a:t>
              </a:r>
              <a:endParaRPr lang="en-US" sz="1100">
                <a:solidFill>
                  <a:srgbClr val="000000"/>
                </a:solidFill>
                <a:effectLst/>
                <a:latin typeface="Calibri" panose="020F0502020204030204" pitchFamily="34" charset="0"/>
                <a:ea typeface="Calibri" panose="020F0502020204030204" pitchFamily="34" charset="0"/>
              </a:endParaRPr>
            </a:p>
          </p:txBody>
        </p:sp>
        <p:sp>
          <p:nvSpPr>
            <p:cNvPr id="222" name="Rectangle 221">
              <a:extLst>
                <a:ext uri="{FF2B5EF4-FFF2-40B4-BE49-F238E27FC236}">
                  <a16:creationId xmlns="" xmlns:a16="http://schemas.microsoft.com/office/drawing/2014/main" id="{C01B1005-EC9C-42B5-83DD-EDFC755CF771}"/>
                </a:ext>
              </a:extLst>
            </p:cNvPr>
            <p:cNvSpPr/>
            <p:nvPr/>
          </p:nvSpPr>
          <p:spPr>
            <a:xfrm>
              <a:off x="4254487" y="114401"/>
              <a:ext cx="1687265"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Reportable Case Identification </a:t>
              </a:r>
              <a:endParaRPr lang="en-US" sz="1100">
                <a:solidFill>
                  <a:srgbClr val="000000"/>
                </a:solidFill>
                <a:effectLst/>
                <a:latin typeface="Calibri" panose="020F0502020204030204" pitchFamily="34" charset="0"/>
                <a:ea typeface="Calibri" panose="020F0502020204030204" pitchFamily="34" charset="0"/>
              </a:endParaRPr>
            </a:p>
          </p:txBody>
        </p:sp>
        <p:sp>
          <p:nvSpPr>
            <p:cNvPr id="223" name="Rectangle 222">
              <a:extLst>
                <a:ext uri="{FF2B5EF4-FFF2-40B4-BE49-F238E27FC236}">
                  <a16:creationId xmlns="" xmlns:a16="http://schemas.microsoft.com/office/drawing/2014/main" id="{21168ABB-C4D1-4D0B-A56A-0C6D31405759}"/>
                </a:ext>
              </a:extLst>
            </p:cNvPr>
            <p:cNvSpPr/>
            <p:nvPr/>
          </p:nvSpPr>
          <p:spPr>
            <a:xfrm>
              <a:off x="4151627" y="235888"/>
              <a:ext cx="1791886"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Service (Automated Casefinding)</a:t>
              </a:r>
              <a:endParaRPr lang="en-US" sz="1100">
                <a:solidFill>
                  <a:srgbClr val="000000"/>
                </a:solidFill>
                <a:effectLst/>
                <a:latin typeface="Calibri" panose="020F0502020204030204" pitchFamily="34" charset="0"/>
                <a:ea typeface="Calibri" panose="020F0502020204030204" pitchFamily="34" charset="0"/>
              </a:endParaRPr>
            </a:p>
          </p:txBody>
        </p:sp>
        <p:sp>
          <p:nvSpPr>
            <p:cNvPr id="224" name="Rectangle 223">
              <a:extLst>
                <a:ext uri="{FF2B5EF4-FFF2-40B4-BE49-F238E27FC236}">
                  <a16:creationId xmlns="" xmlns:a16="http://schemas.microsoft.com/office/drawing/2014/main" id="{B1A07E38-53BA-4A0C-AEAD-87484DB62F89}"/>
                </a:ext>
              </a:extLst>
            </p:cNvPr>
            <p:cNvSpPr/>
            <p:nvPr/>
          </p:nvSpPr>
          <p:spPr>
            <a:xfrm>
              <a:off x="4365445" y="479673"/>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225" name="Rectangle 224">
              <a:extLst>
                <a:ext uri="{FF2B5EF4-FFF2-40B4-BE49-F238E27FC236}">
                  <a16:creationId xmlns="" xmlns:a16="http://schemas.microsoft.com/office/drawing/2014/main" id="{56600D6E-7673-4428-9FD4-4C64A063EE30}"/>
                </a:ext>
              </a:extLst>
            </p:cNvPr>
            <p:cNvSpPr/>
            <p:nvPr/>
          </p:nvSpPr>
          <p:spPr>
            <a:xfrm>
              <a:off x="4396161" y="479673"/>
              <a:ext cx="1141360"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dirty="0">
                  <a:solidFill>
                    <a:srgbClr val="000000"/>
                  </a:solidFill>
                  <a:effectLst/>
                  <a:latin typeface="Calibri" panose="020F0502020204030204" pitchFamily="34" charset="0"/>
                  <a:ea typeface="Calibri" panose="020F0502020204030204" pitchFamily="34" charset="0"/>
                </a:rPr>
                <a:t>Service Provider TBD</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226" name="Rectangle 225">
              <a:extLst>
                <a:ext uri="{FF2B5EF4-FFF2-40B4-BE49-F238E27FC236}">
                  <a16:creationId xmlns="" xmlns:a16="http://schemas.microsoft.com/office/drawing/2014/main" id="{EB8F2036-505D-482F-B4EC-ACE94D607EA7}"/>
                </a:ext>
              </a:extLst>
            </p:cNvPr>
            <p:cNvSpPr/>
            <p:nvPr/>
          </p:nvSpPr>
          <p:spPr>
            <a:xfrm>
              <a:off x="5254367" y="479673"/>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227" name="Shape 119">
              <a:extLst>
                <a:ext uri="{FF2B5EF4-FFF2-40B4-BE49-F238E27FC236}">
                  <a16:creationId xmlns="" xmlns:a16="http://schemas.microsoft.com/office/drawing/2014/main" id="{31D4324B-B649-4ADA-96F2-28A240D75FF3}"/>
                </a:ext>
              </a:extLst>
            </p:cNvPr>
            <p:cNvSpPr/>
            <p:nvPr/>
          </p:nvSpPr>
          <p:spPr>
            <a:xfrm>
              <a:off x="4825478" y="753222"/>
              <a:ext cx="0" cy="264842"/>
            </a:xfrm>
            <a:custGeom>
              <a:avLst/>
              <a:gdLst/>
              <a:ahLst/>
              <a:cxnLst/>
              <a:rect l="0" t="0" r="0" b="0"/>
              <a:pathLst>
                <a:path h="264842">
                  <a:moveTo>
                    <a:pt x="0" y="264842"/>
                  </a:moveTo>
                  <a:lnTo>
                    <a:pt x="0"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28" name="Shape 120">
              <a:extLst>
                <a:ext uri="{FF2B5EF4-FFF2-40B4-BE49-F238E27FC236}">
                  <a16:creationId xmlns="" xmlns:a16="http://schemas.microsoft.com/office/drawing/2014/main" id="{9E7F792E-B604-4DEA-A30D-A17542C78D77}"/>
                </a:ext>
              </a:extLst>
            </p:cNvPr>
            <p:cNvSpPr/>
            <p:nvPr/>
          </p:nvSpPr>
          <p:spPr>
            <a:xfrm>
              <a:off x="4780932" y="996196"/>
              <a:ext cx="89901" cy="89091"/>
            </a:xfrm>
            <a:custGeom>
              <a:avLst/>
              <a:gdLst/>
              <a:ahLst/>
              <a:cxnLst/>
              <a:rect l="0" t="0" r="0" b="0"/>
              <a:pathLst>
                <a:path w="89901" h="89091">
                  <a:moveTo>
                    <a:pt x="0" y="0"/>
                  </a:moveTo>
                  <a:cubicBezTo>
                    <a:pt x="28347" y="13769"/>
                    <a:pt x="61554" y="13769"/>
                    <a:pt x="89901" y="0"/>
                  </a:cubicBezTo>
                  <a:lnTo>
                    <a:pt x="44545" y="89091"/>
                  </a:lnTo>
                  <a:lnTo>
                    <a:pt x="0" y="0"/>
                  </a:ln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sp>
          <p:nvSpPr>
            <p:cNvPr id="229" name="Shape 121">
              <a:extLst>
                <a:ext uri="{FF2B5EF4-FFF2-40B4-BE49-F238E27FC236}">
                  <a16:creationId xmlns="" xmlns:a16="http://schemas.microsoft.com/office/drawing/2014/main" id="{F6777F81-56BA-4689-A358-305F84528E2E}"/>
                </a:ext>
              </a:extLst>
            </p:cNvPr>
            <p:cNvSpPr/>
            <p:nvPr/>
          </p:nvSpPr>
          <p:spPr>
            <a:xfrm>
              <a:off x="4780932" y="685999"/>
              <a:ext cx="89901" cy="89091"/>
            </a:xfrm>
            <a:custGeom>
              <a:avLst/>
              <a:gdLst/>
              <a:ahLst/>
              <a:cxnLst/>
              <a:rect l="0" t="0" r="0" b="0"/>
              <a:pathLst>
                <a:path w="89901" h="89091">
                  <a:moveTo>
                    <a:pt x="44545" y="0"/>
                  </a:moveTo>
                  <a:lnTo>
                    <a:pt x="89901" y="89091"/>
                  </a:lnTo>
                  <a:cubicBezTo>
                    <a:pt x="61554" y="75322"/>
                    <a:pt x="28347" y="75322"/>
                    <a:pt x="0" y="89091"/>
                  </a:cubicBezTo>
                  <a:lnTo>
                    <a:pt x="44545" y="0"/>
                  </a:ln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230" name="Picture 229">
              <a:extLst>
                <a:ext uri="{FF2B5EF4-FFF2-40B4-BE49-F238E27FC236}">
                  <a16:creationId xmlns="" xmlns:a16="http://schemas.microsoft.com/office/drawing/2014/main" id="{453C6A55-2103-4E35-AD54-157B4D0F7D68}"/>
                </a:ext>
              </a:extLst>
            </p:cNvPr>
            <p:cNvPicPr/>
            <p:nvPr/>
          </p:nvPicPr>
          <p:blipFill>
            <a:blip r:embed="rId18"/>
            <a:stretch>
              <a:fillRect/>
            </a:stretch>
          </p:blipFill>
          <p:spPr>
            <a:xfrm rot="5399999">
              <a:off x="6285756" y="838264"/>
              <a:ext cx="745122" cy="1367138"/>
            </a:xfrm>
            <a:prstGeom prst="rect">
              <a:avLst/>
            </a:prstGeom>
          </p:spPr>
        </p:pic>
        <p:pic>
          <p:nvPicPr>
            <p:cNvPr id="231" name="Picture 230">
              <a:extLst>
                <a:ext uri="{FF2B5EF4-FFF2-40B4-BE49-F238E27FC236}">
                  <a16:creationId xmlns="" xmlns:a16="http://schemas.microsoft.com/office/drawing/2014/main" id="{E1165220-64F1-40C6-896D-364C1BEBE81E}"/>
                </a:ext>
              </a:extLst>
            </p:cNvPr>
            <p:cNvPicPr/>
            <p:nvPr/>
          </p:nvPicPr>
          <p:blipFill>
            <a:blip r:embed="rId19"/>
            <a:stretch>
              <a:fillRect/>
            </a:stretch>
          </p:blipFill>
          <p:spPr>
            <a:xfrm rot="5399999">
              <a:off x="6282517" y="835024"/>
              <a:ext cx="745122" cy="1367138"/>
            </a:xfrm>
            <a:prstGeom prst="rect">
              <a:avLst/>
            </a:prstGeom>
          </p:spPr>
        </p:pic>
        <p:pic>
          <p:nvPicPr>
            <p:cNvPr id="232" name="Picture 231">
              <a:extLst>
                <a:ext uri="{FF2B5EF4-FFF2-40B4-BE49-F238E27FC236}">
                  <a16:creationId xmlns="" xmlns:a16="http://schemas.microsoft.com/office/drawing/2014/main" id="{6F4C66B1-A494-4B2E-9226-0F4D923FD7EA}"/>
                </a:ext>
              </a:extLst>
            </p:cNvPr>
            <p:cNvPicPr/>
            <p:nvPr/>
          </p:nvPicPr>
          <p:blipFill>
            <a:blip r:embed="rId20"/>
            <a:stretch>
              <a:fillRect/>
            </a:stretch>
          </p:blipFill>
          <p:spPr>
            <a:xfrm flipV="1">
              <a:off x="7277093" y="1829600"/>
              <a:ext cx="51834" cy="51834"/>
            </a:xfrm>
            <a:prstGeom prst="rect">
              <a:avLst/>
            </a:prstGeom>
          </p:spPr>
        </p:pic>
        <p:sp>
          <p:nvSpPr>
            <p:cNvPr id="233" name="Shape 1122">
              <a:extLst>
                <a:ext uri="{FF2B5EF4-FFF2-40B4-BE49-F238E27FC236}">
                  <a16:creationId xmlns="" xmlns:a16="http://schemas.microsoft.com/office/drawing/2014/main" id="{7A88904C-608E-4BEC-A8F2-B86951ABA59E}"/>
                </a:ext>
              </a:extLst>
            </p:cNvPr>
            <p:cNvSpPr/>
            <p:nvPr/>
          </p:nvSpPr>
          <p:spPr>
            <a:xfrm>
              <a:off x="5968269" y="1142792"/>
              <a:ext cx="1313684" cy="685189"/>
            </a:xfrm>
            <a:custGeom>
              <a:avLst/>
              <a:gdLst/>
              <a:ahLst/>
              <a:cxnLst/>
              <a:rect l="0" t="0" r="0" b="0"/>
              <a:pathLst>
                <a:path w="1313684" h="685189">
                  <a:moveTo>
                    <a:pt x="0" y="0"/>
                  </a:moveTo>
                  <a:lnTo>
                    <a:pt x="1313684" y="0"/>
                  </a:lnTo>
                  <a:lnTo>
                    <a:pt x="1313684" y="685189"/>
                  </a:lnTo>
                  <a:lnTo>
                    <a:pt x="0" y="685189"/>
                  </a:lnTo>
                  <a:lnTo>
                    <a:pt x="0" y="0"/>
                  </a:lnTo>
                </a:path>
              </a:pathLst>
            </a:custGeom>
            <a:ln w="0" cap="rnd">
              <a:round/>
            </a:ln>
          </p:spPr>
          <p:style>
            <a:lnRef idx="0">
              <a:srgbClr val="000000">
                <a:alpha val="0"/>
              </a:srgbClr>
            </a:lnRef>
            <a:fillRef idx="1">
              <a:srgbClr val="DFE6CD"/>
            </a:fillRef>
            <a:effectRef idx="0">
              <a:scrgbClr r="0" g="0" b="0"/>
            </a:effectRef>
            <a:fontRef idx="none"/>
          </p:style>
          <p:txBody>
            <a:bodyPr/>
            <a:lstStyle/>
            <a:p>
              <a:endParaRPr lang="en-US"/>
            </a:p>
          </p:txBody>
        </p:sp>
        <p:sp>
          <p:nvSpPr>
            <p:cNvPr id="234" name="Shape 132">
              <a:extLst>
                <a:ext uri="{FF2B5EF4-FFF2-40B4-BE49-F238E27FC236}">
                  <a16:creationId xmlns="" xmlns:a16="http://schemas.microsoft.com/office/drawing/2014/main" id="{15540076-2ADC-4EBB-9C29-1F91EE3D64A8}"/>
                </a:ext>
              </a:extLst>
            </p:cNvPr>
            <p:cNvSpPr/>
            <p:nvPr/>
          </p:nvSpPr>
          <p:spPr>
            <a:xfrm>
              <a:off x="5968269" y="1142791"/>
              <a:ext cx="1313683" cy="685189"/>
            </a:xfrm>
            <a:custGeom>
              <a:avLst/>
              <a:gdLst/>
              <a:ahLst/>
              <a:cxnLst/>
              <a:rect l="0" t="0" r="0" b="0"/>
              <a:pathLst>
                <a:path w="1313683" h="685189">
                  <a:moveTo>
                    <a:pt x="0" y="0"/>
                  </a:moveTo>
                  <a:lnTo>
                    <a:pt x="0" y="685189"/>
                  </a:lnTo>
                  <a:lnTo>
                    <a:pt x="1313683" y="685189"/>
                  </a:lnTo>
                  <a:lnTo>
                    <a:pt x="1313683"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35" name="Rectangle 234">
              <a:extLst>
                <a:ext uri="{FF2B5EF4-FFF2-40B4-BE49-F238E27FC236}">
                  <a16:creationId xmlns="" xmlns:a16="http://schemas.microsoft.com/office/drawing/2014/main" id="{FEB7781F-8787-4FAD-B18C-B033A0014673}"/>
                </a:ext>
              </a:extLst>
            </p:cNvPr>
            <p:cNvSpPr/>
            <p:nvPr/>
          </p:nvSpPr>
          <p:spPr>
            <a:xfrm>
              <a:off x="6252548" y="1195639"/>
              <a:ext cx="13389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E: </a:t>
              </a:r>
              <a:endParaRPr lang="en-US" sz="1100">
                <a:solidFill>
                  <a:srgbClr val="000000"/>
                </a:solidFill>
                <a:effectLst/>
                <a:latin typeface="Calibri" panose="020F0502020204030204" pitchFamily="34" charset="0"/>
                <a:ea typeface="Calibri" panose="020F0502020204030204" pitchFamily="34" charset="0"/>
              </a:endParaRPr>
            </a:p>
          </p:txBody>
        </p:sp>
        <p:sp>
          <p:nvSpPr>
            <p:cNvPr id="236" name="Rectangle 235">
              <a:extLst>
                <a:ext uri="{FF2B5EF4-FFF2-40B4-BE49-F238E27FC236}">
                  <a16:creationId xmlns="" xmlns:a16="http://schemas.microsoft.com/office/drawing/2014/main" id="{1827F664-25DA-4E7F-9217-BE06ADA4B04C}"/>
                </a:ext>
              </a:extLst>
            </p:cNvPr>
            <p:cNvSpPr/>
            <p:nvPr/>
          </p:nvSpPr>
          <p:spPr>
            <a:xfrm>
              <a:off x="6352978" y="1195639"/>
              <a:ext cx="885676"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Redox Message </a:t>
              </a:r>
              <a:endParaRPr lang="en-US" sz="1100">
                <a:solidFill>
                  <a:srgbClr val="000000"/>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 xmlns:a16="http://schemas.microsoft.com/office/drawing/2014/main" id="{9E47A1E6-32DD-4B76-BDE8-9FDFBF8ADF35}"/>
                </a:ext>
              </a:extLst>
            </p:cNvPr>
            <p:cNvSpPr/>
            <p:nvPr/>
          </p:nvSpPr>
          <p:spPr>
            <a:xfrm>
              <a:off x="6069508" y="1317936"/>
              <a:ext cx="147422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Configuration and Transfer</a:t>
              </a:r>
              <a:endParaRPr lang="en-US" sz="1100">
                <a:solidFill>
                  <a:srgbClr val="000000"/>
                </a:solidFill>
                <a:effectLst/>
                <a:latin typeface="Calibri" panose="020F0502020204030204" pitchFamily="34" charset="0"/>
                <a:ea typeface="Calibri" panose="020F0502020204030204" pitchFamily="34" charset="0"/>
              </a:endParaRPr>
            </a:p>
          </p:txBody>
        </p:sp>
        <p:sp>
          <p:nvSpPr>
            <p:cNvPr id="238" name="Rectangle 237">
              <a:extLst>
                <a:ext uri="{FF2B5EF4-FFF2-40B4-BE49-F238E27FC236}">
                  <a16:creationId xmlns="" xmlns:a16="http://schemas.microsoft.com/office/drawing/2014/main" id="{28DC2B20-0366-42A6-B6CB-03001082FC78}"/>
                </a:ext>
              </a:extLst>
            </p:cNvPr>
            <p:cNvSpPr/>
            <p:nvPr/>
          </p:nvSpPr>
          <p:spPr>
            <a:xfrm>
              <a:off x="6132681" y="1560910"/>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239" name="Rectangle 238">
              <a:extLst>
                <a:ext uri="{FF2B5EF4-FFF2-40B4-BE49-F238E27FC236}">
                  <a16:creationId xmlns="" xmlns:a16="http://schemas.microsoft.com/office/drawing/2014/main" id="{6AED7D5B-41A1-462A-8055-B4231592FA85}"/>
                </a:ext>
              </a:extLst>
            </p:cNvPr>
            <p:cNvSpPr/>
            <p:nvPr/>
          </p:nvSpPr>
          <p:spPr>
            <a:xfrm>
              <a:off x="6163519" y="1560910"/>
              <a:ext cx="129718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CCR Reportable Cancer </a:t>
              </a:r>
              <a:endParaRPr lang="en-US" sz="1100">
                <a:solidFill>
                  <a:srgbClr val="000000"/>
                </a:solidFill>
                <a:effectLst/>
                <a:latin typeface="Calibri" panose="020F0502020204030204" pitchFamily="34" charset="0"/>
                <a:ea typeface="Calibri" panose="020F0502020204030204" pitchFamily="34" charset="0"/>
              </a:endParaRPr>
            </a:p>
          </p:txBody>
        </p:sp>
        <p:sp>
          <p:nvSpPr>
            <p:cNvPr id="240" name="Rectangle 239">
              <a:extLst>
                <a:ext uri="{FF2B5EF4-FFF2-40B4-BE49-F238E27FC236}">
                  <a16:creationId xmlns="" xmlns:a16="http://schemas.microsoft.com/office/drawing/2014/main" id="{DC6B2C11-B124-4B5A-80B9-E42BB5C2EAE9}"/>
                </a:ext>
              </a:extLst>
            </p:cNvPr>
            <p:cNvSpPr/>
            <p:nvPr/>
          </p:nvSpPr>
          <p:spPr>
            <a:xfrm>
              <a:off x="6230681" y="1683207"/>
              <a:ext cx="1048210"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Pathology Reports)</a:t>
              </a:r>
              <a:endParaRPr lang="en-US" sz="1100">
                <a:solidFill>
                  <a:srgbClr val="000000"/>
                </a:solidFill>
                <a:effectLst/>
                <a:latin typeface="Calibri" panose="020F0502020204030204" pitchFamily="34" charset="0"/>
                <a:ea typeface="Calibri" panose="020F0502020204030204" pitchFamily="34" charset="0"/>
              </a:endParaRPr>
            </a:p>
          </p:txBody>
        </p:sp>
        <p:sp>
          <p:nvSpPr>
            <p:cNvPr id="241" name="Shape 142">
              <a:extLst>
                <a:ext uri="{FF2B5EF4-FFF2-40B4-BE49-F238E27FC236}">
                  <a16:creationId xmlns="" xmlns:a16="http://schemas.microsoft.com/office/drawing/2014/main" id="{7FD2C0A6-604C-4F82-9A7D-C5DDBC2C6D8B}"/>
                </a:ext>
              </a:extLst>
            </p:cNvPr>
            <p:cNvSpPr/>
            <p:nvPr/>
          </p:nvSpPr>
          <p:spPr>
            <a:xfrm>
              <a:off x="5539824" y="1485386"/>
              <a:ext cx="360413" cy="0"/>
            </a:xfrm>
            <a:custGeom>
              <a:avLst/>
              <a:gdLst/>
              <a:ahLst/>
              <a:cxnLst/>
              <a:rect l="0" t="0" r="0" b="0"/>
              <a:pathLst>
                <a:path w="360413">
                  <a:moveTo>
                    <a:pt x="0" y="0"/>
                  </a:moveTo>
                  <a:lnTo>
                    <a:pt x="360413"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42" name="Shape 143">
              <a:extLst>
                <a:ext uri="{FF2B5EF4-FFF2-40B4-BE49-F238E27FC236}">
                  <a16:creationId xmlns="" xmlns:a16="http://schemas.microsoft.com/office/drawing/2014/main" id="{CDD7A1AD-AF4B-46FF-A071-16D705B30FC6}"/>
                </a:ext>
              </a:extLst>
            </p:cNvPr>
            <p:cNvSpPr/>
            <p:nvPr/>
          </p:nvSpPr>
          <p:spPr>
            <a:xfrm>
              <a:off x="5878368" y="1440840"/>
              <a:ext cx="89901" cy="89091"/>
            </a:xfrm>
            <a:custGeom>
              <a:avLst/>
              <a:gdLst/>
              <a:ahLst/>
              <a:cxnLst/>
              <a:rect l="0" t="0" r="0" b="0"/>
              <a:pathLst>
                <a:path w="89901" h="89091">
                  <a:moveTo>
                    <a:pt x="0" y="0"/>
                  </a:moveTo>
                  <a:lnTo>
                    <a:pt x="89901" y="44545"/>
                  </a:lnTo>
                  <a:lnTo>
                    <a:pt x="0" y="89091"/>
                  </a:lnTo>
                  <a:cubicBezTo>
                    <a:pt x="14579" y="60744"/>
                    <a:pt x="1457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243" name="Picture 242">
              <a:extLst>
                <a:ext uri="{FF2B5EF4-FFF2-40B4-BE49-F238E27FC236}">
                  <a16:creationId xmlns="" xmlns:a16="http://schemas.microsoft.com/office/drawing/2014/main" id="{71019F5B-EB13-439B-8732-9669CEF32066}"/>
                </a:ext>
              </a:extLst>
            </p:cNvPr>
            <p:cNvPicPr/>
            <p:nvPr/>
          </p:nvPicPr>
          <p:blipFill>
            <a:blip r:embed="rId21"/>
            <a:stretch>
              <a:fillRect/>
            </a:stretch>
          </p:blipFill>
          <p:spPr>
            <a:xfrm rot="5399999">
              <a:off x="7978481" y="916015"/>
              <a:ext cx="745122" cy="1211634"/>
            </a:xfrm>
            <a:prstGeom prst="rect">
              <a:avLst/>
            </a:prstGeom>
          </p:spPr>
        </p:pic>
        <p:pic>
          <p:nvPicPr>
            <p:cNvPr id="244" name="Picture 243">
              <a:extLst>
                <a:ext uri="{FF2B5EF4-FFF2-40B4-BE49-F238E27FC236}">
                  <a16:creationId xmlns="" xmlns:a16="http://schemas.microsoft.com/office/drawing/2014/main" id="{BADD38D7-6FF2-4AED-B59C-C906120C11C8}"/>
                </a:ext>
              </a:extLst>
            </p:cNvPr>
            <p:cNvPicPr/>
            <p:nvPr/>
          </p:nvPicPr>
          <p:blipFill>
            <a:blip r:embed="rId22"/>
            <a:stretch>
              <a:fillRect/>
            </a:stretch>
          </p:blipFill>
          <p:spPr>
            <a:xfrm rot="5399999">
              <a:off x="7975241" y="912776"/>
              <a:ext cx="745122" cy="1211634"/>
            </a:xfrm>
            <a:prstGeom prst="rect">
              <a:avLst/>
            </a:prstGeom>
          </p:spPr>
        </p:pic>
        <p:pic>
          <p:nvPicPr>
            <p:cNvPr id="245" name="Picture 244">
              <a:extLst>
                <a:ext uri="{FF2B5EF4-FFF2-40B4-BE49-F238E27FC236}">
                  <a16:creationId xmlns="" xmlns:a16="http://schemas.microsoft.com/office/drawing/2014/main" id="{CB582FB8-641B-43E5-9222-7D6F632AC1A2}"/>
                </a:ext>
              </a:extLst>
            </p:cNvPr>
            <p:cNvPicPr/>
            <p:nvPr/>
          </p:nvPicPr>
          <p:blipFill>
            <a:blip r:embed="rId23"/>
            <a:stretch>
              <a:fillRect/>
            </a:stretch>
          </p:blipFill>
          <p:spPr>
            <a:xfrm flipV="1">
              <a:off x="8892064" y="1829600"/>
              <a:ext cx="51834" cy="51834"/>
            </a:xfrm>
            <a:prstGeom prst="rect">
              <a:avLst/>
            </a:prstGeom>
          </p:spPr>
        </p:pic>
        <p:sp>
          <p:nvSpPr>
            <p:cNvPr id="246" name="Shape 1123">
              <a:extLst>
                <a:ext uri="{FF2B5EF4-FFF2-40B4-BE49-F238E27FC236}">
                  <a16:creationId xmlns="" xmlns:a16="http://schemas.microsoft.com/office/drawing/2014/main" id="{D3209B54-988F-4D1E-B11D-704E4580DD19}"/>
                </a:ext>
              </a:extLst>
            </p:cNvPr>
            <p:cNvSpPr/>
            <p:nvPr/>
          </p:nvSpPr>
          <p:spPr>
            <a:xfrm>
              <a:off x="7738744" y="1142792"/>
              <a:ext cx="1170329" cy="685189"/>
            </a:xfrm>
            <a:custGeom>
              <a:avLst/>
              <a:gdLst/>
              <a:ahLst/>
              <a:cxnLst/>
              <a:rect l="0" t="0" r="0" b="0"/>
              <a:pathLst>
                <a:path w="1170329" h="685189">
                  <a:moveTo>
                    <a:pt x="0" y="0"/>
                  </a:moveTo>
                  <a:lnTo>
                    <a:pt x="1170329" y="0"/>
                  </a:lnTo>
                  <a:lnTo>
                    <a:pt x="1170329" y="685189"/>
                  </a:lnTo>
                  <a:lnTo>
                    <a:pt x="0" y="685189"/>
                  </a:lnTo>
                  <a:lnTo>
                    <a:pt x="0" y="0"/>
                  </a:lnTo>
                </a:path>
              </a:pathLst>
            </a:custGeom>
            <a:ln w="0" cap="rnd">
              <a:round/>
            </a:ln>
          </p:spPr>
          <p:style>
            <a:lnRef idx="0">
              <a:srgbClr val="000000">
                <a:alpha val="0"/>
              </a:srgbClr>
            </a:lnRef>
            <a:fillRef idx="1">
              <a:srgbClr val="CFC7DD"/>
            </a:fillRef>
            <a:effectRef idx="0">
              <a:scrgbClr r="0" g="0" b="0"/>
            </a:effectRef>
            <a:fontRef idx="none"/>
          </p:style>
          <p:txBody>
            <a:bodyPr/>
            <a:lstStyle/>
            <a:p>
              <a:endParaRPr lang="en-US"/>
            </a:p>
          </p:txBody>
        </p:sp>
        <p:sp>
          <p:nvSpPr>
            <p:cNvPr id="247" name="Shape 154">
              <a:extLst>
                <a:ext uri="{FF2B5EF4-FFF2-40B4-BE49-F238E27FC236}">
                  <a16:creationId xmlns="" xmlns:a16="http://schemas.microsoft.com/office/drawing/2014/main" id="{B0121268-7FDB-4EA9-AE8A-4298A0B12C37}"/>
                </a:ext>
              </a:extLst>
            </p:cNvPr>
            <p:cNvSpPr/>
            <p:nvPr/>
          </p:nvSpPr>
          <p:spPr>
            <a:xfrm>
              <a:off x="7738746" y="1142792"/>
              <a:ext cx="1170328" cy="685189"/>
            </a:xfrm>
            <a:custGeom>
              <a:avLst/>
              <a:gdLst/>
              <a:ahLst/>
              <a:cxnLst/>
              <a:rect l="0" t="0" r="0" b="0"/>
              <a:pathLst>
                <a:path w="1170328" h="685189">
                  <a:moveTo>
                    <a:pt x="0" y="0"/>
                  </a:moveTo>
                  <a:lnTo>
                    <a:pt x="0" y="685189"/>
                  </a:lnTo>
                  <a:lnTo>
                    <a:pt x="1170328" y="685189"/>
                  </a:lnTo>
                  <a:lnTo>
                    <a:pt x="1170328"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48" name="Rectangle 247">
              <a:extLst>
                <a:ext uri="{FF2B5EF4-FFF2-40B4-BE49-F238E27FC236}">
                  <a16:creationId xmlns="" xmlns:a16="http://schemas.microsoft.com/office/drawing/2014/main" id="{6A67D271-BC6E-42C1-B392-3138505C9E49}"/>
                </a:ext>
              </a:extLst>
            </p:cNvPr>
            <p:cNvSpPr/>
            <p:nvPr/>
          </p:nvSpPr>
          <p:spPr>
            <a:xfrm>
              <a:off x="7845654" y="1256382"/>
              <a:ext cx="98562"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F:</a:t>
              </a:r>
              <a:endParaRPr lang="en-US" sz="1100">
                <a:solidFill>
                  <a:srgbClr val="000000"/>
                </a:solidFill>
                <a:effectLst/>
                <a:latin typeface="Calibri" panose="020F0502020204030204" pitchFamily="34" charset="0"/>
                <a:ea typeface="Calibri" panose="020F0502020204030204" pitchFamily="34" charset="0"/>
              </a:endParaRPr>
            </a:p>
          </p:txBody>
        </p:sp>
        <p:sp>
          <p:nvSpPr>
            <p:cNvPr id="249" name="Rectangle 248">
              <a:extLst>
                <a:ext uri="{FF2B5EF4-FFF2-40B4-BE49-F238E27FC236}">
                  <a16:creationId xmlns="" xmlns:a16="http://schemas.microsoft.com/office/drawing/2014/main" id="{36A69D43-168F-46FA-8DDA-2B958B1D0BE2}"/>
                </a:ext>
              </a:extLst>
            </p:cNvPr>
            <p:cNvSpPr/>
            <p:nvPr/>
          </p:nvSpPr>
          <p:spPr>
            <a:xfrm>
              <a:off x="7942843" y="1256382"/>
              <a:ext cx="1141400"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CCR Interface Engine</a:t>
              </a:r>
              <a:endParaRPr lang="en-US" sz="1100">
                <a:solidFill>
                  <a:srgbClr val="000000"/>
                </a:solidFill>
                <a:effectLst/>
                <a:latin typeface="Calibri" panose="020F0502020204030204" pitchFamily="34" charset="0"/>
                <a:ea typeface="Calibri" panose="020F0502020204030204" pitchFamily="34" charset="0"/>
              </a:endParaRPr>
            </a:p>
          </p:txBody>
        </p:sp>
        <p:sp>
          <p:nvSpPr>
            <p:cNvPr id="250" name="Rectangle 249">
              <a:extLst>
                <a:ext uri="{FF2B5EF4-FFF2-40B4-BE49-F238E27FC236}">
                  <a16:creationId xmlns="" xmlns:a16="http://schemas.microsoft.com/office/drawing/2014/main" id="{37DFE128-0015-4AF2-995B-3FAFD971672D}"/>
                </a:ext>
              </a:extLst>
            </p:cNvPr>
            <p:cNvSpPr/>
            <p:nvPr/>
          </p:nvSpPr>
          <p:spPr>
            <a:xfrm>
              <a:off x="7853753" y="1500166"/>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251" name="Rectangle 250">
              <a:extLst>
                <a:ext uri="{FF2B5EF4-FFF2-40B4-BE49-F238E27FC236}">
                  <a16:creationId xmlns="" xmlns:a16="http://schemas.microsoft.com/office/drawing/2014/main" id="{D8874D78-D0AD-4D68-B24D-32680E5EF66A}"/>
                </a:ext>
              </a:extLst>
            </p:cNvPr>
            <p:cNvSpPr/>
            <p:nvPr/>
          </p:nvSpPr>
          <p:spPr>
            <a:xfrm>
              <a:off x="7884570" y="1500166"/>
              <a:ext cx="123942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Validates and loads to </a:t>
              </a:r>
              <a:endParaRPr lang="en-US" sz="1100">
                <a:solidFill>
                  <a:srgbClr val="000000"/>
                </a:solidFill>
                <a:effectLst/>
                <a:latin typeface="Calibri" panose="020F0502020204030204" pitchFamily="34" charset="0"/>
                <a:ea typeface="Calibri" panose="020F0502020204030204" pitchFamily="34" charset="0"/>
              </a:endParaRPr>
            </a:p>
          </p:txBody>
        </p:sp>
        <p:sp>
          <p:nvSpPr>
            <p:cNvPr id="252" name="Rectangle 251">
              <a:extLst>
                <a:ext uri="{FF2B5EF4-FFF2-40B4-BE49-F238E27FC236}">
                  <a16:creationId xmlns="" xmlns:a16="http://schemas.microsoft.com/office/drawing/2014/main" id="{3ABDE2A4-A099-44B9-9CA7-16FFEDCB0912}"/>
                </a:ext>
              </a:extLst>
            </p:cNvPr>
            <p:cNvSpPr/>
            <p:nvPr/>
          </p:nvSpPr>
          <p:spPr>
            <a:xfrm>
              <a:off x="7911257" y="1622463"/>
              <a:ext cx="1097801"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CCR Pre-Processing)</a:t>
              </a:r>
              <a:endParaRPr lang="en-US" sz="1100">
                <a:solidFill>
                  <a:srgbClr val="000000"/>
                </a:solidFill>
                <a:effectLst/>
                <a:latin typeface="Calibri" panose="020F0502020204030204" pitchFamily="34" charset="0"/>
                <a:ea typeface="Calibri" panose="020F0502020204030204" pitchFamily="34" charset="0"/>
              </a:endParaRPr>
            </a:p>
          </p:txBody>
        </p:sp>
        <p:sp>
          <p:nvSpPr>
            <p:cNvPr id="253" name="Shape 163">
              <a:extLst>
                <a:ext uri="{FF2B5EF4-FFF2-40B4-BE49-F238E27FC236}">
                  <a16:creationId xmlns="" xmlns:a16="http://schemas.microsoft.com/office/drawing/2014/main" id="{31BEE9E4-ECC6-48A9-9D85-DF3E94F5C216}"/>
                </a:ext>
              </a:extLst>
            </p:cNvPr>
            <p:cNvSpPr/>
            <p:nvPr/>
          </p:nvSpPr>
          <p:spPr>
            <a:xfrm>
              <a:off x="7281953" y="1485386"/>
              <a:ext cx="388759" cy="0"/>
            </a:xfrm>
            <a:custGeom>
              <a:avLst/>
              <a:gdLst/>
              <a:ahLst/>
              <a:cxnLst/>
              <a:rect l="0" t="0" r="0" b="0"/>
              <a:pathLst>
                <a:path w="388759">
                  <a:moveTo>
                    <a:pt x="0" y="0"/>
                  </a:moveTo>
                  <a:lnTo>
                    <a:pt x="388759"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54" name="Shape 164">
              <a:extLst>
                <a:ext uri="{FF2B5EF4-FFF2-40B4-BE49-F238E27FC236}">
                  <a16:creationId xmlns="" xmlns:a16="http://schemas.microsoft.com/office/drawing/2014/main" id="{4E5E0B59-BC22-4A65-95A0-A513E7EE3061}"/>
                </a:ext>
              </a:extLst>
            </p:cNvPr>
            <p:cNvSpPr/>
            <p:nvPr/>
          </p:nvSpPr>
          <p:spPr>
            <a:xfrm>
              <a:off x="7648845" y="1440840"/>
              <a:ext cx="89901" cy="89091"/>
            </a:xfrm>
            <a:custGeom>
              <a:avLst/>
              <a:gdLst/>
              <a:ahLst/>
              <a:cxnLst/>
              <a:rect l="0" t="0" r="0" b="0"/>
              <a:pathLst>
                <a:path w="89901" h="89091">
                  <a:moveTo>
                    <a:pt x="0" y="0"/>
                  </a:moveTo>
                  <a:lnTo>
                    <a:pt x="89901" y="44545"/>
                  </a:lnTo>
                  <a:lnTo>
                    <a:pt x="0" y="89091"/>
                  </a:lnTo>
                  <a:cubicBezTo>
                    <a:pt x="14578" y="60744"/>
                    <a:pt x="14578"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grpSp>
      <p:sp>
        <p:nvSpPr>
          <p:cNvPr id="255" name="Rectangle 254">
            <a:extLst>
              <a:ext uri="{FF2B5EF4-FFF2-40B4-BE49-F238E27FC236}">
                <a16:creationId xmlns="" xmlns:a16="http://schemas.microsoft.com/office/drawing/2014/main" id="{4E2033B8-BF25-4D35-B151-58E41B79A0F7}"/>
              </a:ext>
            </a:extLst>
          </p:cNvPr>
          <p:cNvSpPr/>
          <p:nvPr/>
        </p:nvSpPr>
        <p:spPr>
          <a:xfrm>
            <a:off x="7048021" y="635106"/>
            <a:ext cx="4194221" cy="3216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14</a:t>
            </a:fld>
            <a:endParaRPr lang="en-US"/>
          </a:p>
        </p:txBody>
      </p:sp>
    </p:spTree>
    <p:extLst>
      <p:ext uri="{BB962C8B-B14F-4D97-AF65-F5344CB8AC3E}">
        <p14:creationId xmlns:p14="http://schemas.microsoft.com/office/powerpoint/2010/main" val="2610607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103" y="4272743"/>
            <a:ext cx="9480388" cy="2511453"/>
          </a:xfrm>
        </p:spPr>
        <p:txBody>
          <a:bodyPr>
            <a:normAutofit fontScale="92500" lnSpcReduction="10000"/>
          </a:bodyPr>
          <a:lstStyle/>
          <a:p>
            <a:pPr marL="0" indent="0">
              <a:buNone/>
            </a:pPr>
            <a:r>
              <a:rPr lang="en-US" b="1" dirty="0"/>
              <a:t>E: Redox Interfacing: </a:t>
            </a:r>
            <a:r>
              <a:rPr lang="en-US" dirty="0"/>
              <a:t>Redox configures connection point to CCR Interface Engine. Redox transfers 1) Reportable Cancers and 2) Possibly Reportable cancers to CCR </a:t>
            </a:r>
            <a:r>
              <a:rPr lang="en-US" dirty="0" err="1"/>
              <a:t>ePath</a:t>
            </a:r>
            <a:r>
              <a:rPr lang="en-US" dirty="0"/>
              <a:t> Pre-Processing in NAACCR Volume V format per CA constraints.  CCR works to onboard Redox interface within the same process as all pathology reporting entities under AB2325.</a:t>
            </a:r>
          </a:p>
          <a:p>
            <a:pPr marL="0" indent="0">
              <a:buNone/>
            </a:pPr>
            <a:r>
              <a:rPr lang="en-US" b="1" dirty="0"/>
              <a:t>F: CCR Processing: </a:t>
            </a:r>
            <a:r>
              <a:rPr lang="en-US" dirty="0"/>
              <a:t>CCR establishes end point for Redox connection. CCR validates message format and content. CCR performs secondary reportability scan. Loads reportable cases to CCR pre-processing. Reports identified as 1) Reportable Cancers bypass manual review for reportability determination. Reports identified as 2) Possibly Reportable are loaded to PPAQ where reportability determination can first be made. </a:t>
            </a:r>
          </a:p>
          <a:p>
            <a:endParaRPr lang="en-US"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0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469900"/>
            <a:ext cx="923925" cy="1365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 xmlns:a16="http://schemas.microsoft.com/office/drawing/2014/main" id="{373F33EE-7F88-4969-8FAB-31769F4C33A1}"/>
              </a:ext>
            </a:extLst>
          </p:cNvPr>
          <p:cNvGrpSpPr/>
          <p:nvPr/>
        </p:nvGrpSpPr>
        <p:grpSpPr>
          <a:xfrm>
            <a:off x="474662" y="530218"/>
            <a:ext cx="10762289" cy="3593300"/>
            <a:chOff x="0" y="0"/>
            <a:chExt cx="9123994" cy="2408689"/>
          </a:xfrm>
        </p:grpSpPr>
        <p:pic>
          <p:nvPicPr>
            <p:cNvPr id="8" name="Picture 7">
              <a:extLst>
                <a:ext uri="{FF2B5EF4-FFF2-40B4-BE49-F238E27FC236}">
                  <a16:creationId xmlns="" xmlns:a16="http://schemas.microsoft.com/office/drawing/2014/main" id="{4D6A1326-066A-40CF-9FAE-F70528C57A69}"/>
                </a:ext>
              </a:extLst>
            </p:cNvPr>
            <p:cNvPicPr/>
            <p:nvPr/>
          </p:nvPicPr>
          <p:blipFill>
            <a:blip r:embed="rId3"/>
            <a:stretch>
              <a:fillRect/>
            </a:stretch>
          </p:blipFill>
          <p:spPr>
            <a:xfrm rot="5399999">
              <a:off x="291570" y="407388"/>
              <a:ext cx="745122" cy="1315303"/>
            </a:xfrm>
            <a:prstGeom prst="rect">
              <a:avLst/>
            </a:prstGeom>
          </p:spPr>
        </p:pic>
        <p:pic>
          <p:nvPicPr>
            <p:cNvPr id="9" name="Picture 8">
              <a:extLst>
                <a:ext uri="{FF2B5EF4-FFF2-40B4-BE49-F238E27FC236}">
                  <a16:creationId xmlns="" xmlns:a16="http://schemas.microsoft.com/office/drawing/2014/main" id="{5D78C2FA-B68F-440E-90AA-20A713EBAA34}"/>
                </a:ext>
              </a:extLst>
            </p:cNvPr>
            <p:cNvPicPr/>
            <p:nvPr/>
          </p:nvPicPr>
          <p:blipFill>
            <a:blip r:embed="rId4"/>
            <a:stretch>
              <a:fillRect/>
            </a:stretch>
          </p:blipFill>
          <p:spPr>
            <a:xfrm rot="5399999">
              <a:off x="288330" y="404148"/>
              <a:ext cx="745122" cy="1315303"/>
            </a:xfrm>
            <a:prstGeom prst="rect">
              <a:avLst/>
            </a:prstGeom>
          </p:spPr>
        </p:pic>
        <p:pic>
          <p:nvPicPr>
            <p:cNvPr id="10" name="Picture 9">
              <a:extLst>
                <a:ext uri="{FF2B5EF4-FFF2-40B4-BE49-F238E27FC236}">
                  <a16:creationId xmlns="" xmlns:a16="http://schemas.microsoft.com/office/drawing/2014/main" id="{25051D58-6070-492C-AEF4-AD1B5D8E996C}"/>
                </a:ext>
              </a:extLst>
            </p:cNvPr>
            <p:cNvPicPr/>
            <p:nvPr/>
          </p:nvPicPr>
          <p:blipFill>
            <a:blip r:embed="rId5"/>
            <a:stretch>
              <a:fillRect/>
            </a:stretch>
          </p:blipFill>
          <p:spPr>
            <a:xfrm flipV="1">
              <a:off x="1256989" y="1372807"/>
              <a:ext cx="51834" cy="51834"/>
            </a:xfrm>
            <a:prstGeom prst="rect">
              <a:avLst/>
            </a:prstGeom>
          </p:spPr>
        </p:pic>
        <p:sp>
          <p:nvSpPr>
            <p:cNvPr id="11" name="Shape 34">
              <a:extLst>
                <a:ext uri="{FF2B5EF4-FFF2-40B4-BE49-F238E27FC236}">
                  <a16:creationId xmlns="" xmlns:a16="http://schemas.microsoft.com/office/drawing/2014/main" id="{A7A396AF-F0AE-41E8-82F2-0410BD94CA82}"/>
                </a:ext>
              </a:extLst>
            </p:cNvPr>
            <p:cNvSpPr/>
            <p:nvPr/>
          </p:nvSpPr>
          <p:spPr>
            <a:xfrm>
              <a:off x="0" y="685998"/>
              <a:ext cx="1256179" cy="685189"/>
            </a:xfrm>
            <a:custGeom>
              <a:avLst/>
              <a:gdLst/>
              <a:ahLst/>
              <a:cxnLst/>
              <a:rect l="0" t="0" r="0" b="0"/>
              <a:pathLst>
                <a:path w="1256179" h="685189">
                  <a:moveTo>
                    <a:pt x="0" y="0"/>
                  </a:moveTo>
                  <a:lnTo>
                    <a:pt x="1256179" y="0"/>
                  </a:lnTo>
                  <a:lnTo>
                    <a:pt x="1256179" y="685189"/>
                  </a:lnTo>
                  <a:lnTo>
                    <a:pt x="0" y="685189"/>
                  </a:lnTo>
                  <a:lnTo>
                    <a:pt x="0" y="0"/>
                  </a:lnTo>
                  <a:close/>
                </a:path>
              </a:pathLst>
            </a:custGeom>
            <a:ln w="0" cap="flat">
              <a:miter lim="127000"/>
            </a:ln>
          </p:spPr>
          <p:style>
            <a:lnRef idx="0">
              <a:srgbClr val="000000">
                <a:alpha val="0"/>
              </a:srgbClr>
            </a:lnRef>
            <a:fillRef idx="1">
              <a:srgbClr val="F6D4B8"/>
            </a:fillRef>
            <a:effectRef idx="0">
              <a:scrgbClr r="0" g="0" b="0"/>
            </a:effectRef>
            <a:fontRef idx="none"/>
          </p:style>
          <p:txBody>
            <a:bodyPr/>
            <a:lstStyle/>
            <a:p>
              <a:endParaRPr lang="en-US"/>
            </a:p>
          </p:txBody>
        </p:sp>
        <p:sp>
          <p:nvSpPr>
            <p:cNvPr id="12" name="Shape 35">
              <a:extLst>
                <a:ext uri="{FF2B5EF4-FFF2-40B4-BE49-F238E27FC236}">
                  <a16:creationId xmlns="" xmlns:a16="http://schemas.microsoft.com/office/drawing/2014/main" id="{11BFB559-EBCD-4D21-94C8-758634750305}"/>
                </a:ext>
              </a:extLst>
            </p:cNvPr>
            <p:cNvSpPr/>
            <p:nvPr/>
          </p:nvSpPr>
          <p:spPr>
            <a:xfrm>
              <a:off x="0" y="685999"/>
              <a:ext cx="1256179" cy="685189"/>
            </a:xfrm>
            <a:custGeom>
              <a:avLst/>
              <a:gdLst/>
              <a:ahLst/>
              <a:cxnLst/>
              <a:rect l="0" t="0" r="0" b="0"/>
              <a:pathLst>
                <a:path w="1256179" h="685189">
                  <a:moveTo>
                    <a:pt x="0" y="0"/>
                  </a:moveTo>
                  <a:lnTo>
                    <a:pt x="0" y="685189"/>
                  </a:lnTo>
                  <a:lnTo>
                    <a:pt x="1256179" y="685189"/>
                  </a:lnTo>
                  <a:lnTo>
                    <a:pt x="1256179"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13" name="Rectangle 12">
              <a:extLst>
                <a:ext uri="{FF2B5EF4-FFF2-40B4-BE49-F238E27FC236}">
                  <a16:creationId xmlns="" xmlns:a16="http://schemas.microsoft.com/office/drawing/2014/main" id="{9DB45BFF-4558-4E2B-B9AD-7A2C2DE60D8C}"/>
                </a:ext>
              </a:extLst>
            </p:cNvPr>
            <p:cNvSpPr/>
            <p:nvPr/>
          </p:nvSpPr>
          <p:spPr>
            <a:xfrm>
              <a:off x="240545" y="982630"/>
              <a:ext cx="14893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A: </a:t>
              </a:r>
              <a:endParaRPr lang="en-US" sz="1100">
                <a:solidFill>
                  <a:srgbClr val="000000"/>
                </a:solidFill>
                <a:effectLst/>
                <a:latin typeface="Calibri" panose="020F0502020204030204" pitchFamily="34" charset="0"/>
                <a:ea typeface="Calibri" panose="020F0502020204030204" pitchFamily="34" charset="0"/>
              </a:endParaRPr>
            </a:p>
          </p:txBody>
        </p:sp>
        <p:sp>
          <p:nvSpPr>
            <p:cNvPr id="14" name="Rectangle 13">
              <a:extLst>
                <a:ext uri="{FF2B5EF4-FFF2-40B4-BE49-F238E27FC236}">
                  <a16:creationId xmlns="" xmlns:a16="http://schemas.microsoft.com/office/drawing/2014/main" id="{D765BB0A-EF09-4D7B-9661-C384B5B8A51E}"/>
                </a:ext>
              </a:extLst>
            </p:cNvPr>
            <p:cNvSpPr/>
            <p:nvPr/>
          </p:nvSpPr>
          <p:spPr>
            <a:xfrm>
              <a:off x="353123" y="982630"/>
              <a:ext cx="87938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Pathology Lab A</a:t>
              </a:r>
              <a:endParaRPr lang="en-US" sz="1100">
                <a:solidFill>
                  <a:srgbClr val="000000"/>
                </a:solidFill>
                <a:effectLst/>
                <a:latin typeface="Calibri" panose="020F0502020204030204" pitchFamily="34" charset="0"/>
                <a:ea typeface="Calibri" panose="020F0502020204030204" pitchFamily="34" charset="0"/>
              </a:endParaRPr>
            </a:p>
          </p:txBody>
        </p:sp>
        <p:pic>
          <p:nvPicPr>
            <p:cNvPr id="15" name="Picture 14">
              <a:extLst>
                <a:ext uri="{FF2B5EF4-FFF2-40B4-BE49-F238E27FC236}">
                  <a16:creationId xmlns="" xmlns:a16="http://schemas.microsoft.com/office/drawing/2014/main" id="{EEFB9834-E4EC-4191-9242-8F0441FB6BCF}"/>
                </a:ext>
              </a:extLst>
            </p:cNvPr>
            <p:cNvPicPr/>
            <p:nvPr/>
          </p:nvPicPr>
          <p:blipFill>
            <a:blip r:embed="rId6"/>
            <a:stretch>
              <a:fillRect/>
            </a:stretch>
          </p:blipFill>
          <p:spPr>
            <a:xfrm rot="5399999">
              <a:off x="291570" y="1378476"/>
              <a:ext cx="745122" cy="1315303"/>
            </a:xfrm>
            <a:prstGeom prst="rect">
              <a:avLst/>
            </a:prstGeom>
          </p:spPr>
        </p:pic>
        <p:pic>
          <p:nvPicPr>
            <p:cNvPr id="16" name="Picture 15">
              <a:extLst>
                <a:ext uri="{FF2B5EF4-FFF2-40B4-BE49-F238E27FC236}">
                  <a16:creationId xmlns="" xmlns:a16="http://schemas.microsoft.com/office/drawing/2014/main" id="{864F79AB-BBA0-4A67-B38B-25456382BF37}"/>
                </a:ext>
              </a:extLst>
            </p:cNvPr>
            <p:cNvPicPr/>
            <p:nvPr/>
          </p:nvPicPr>
          <p:blipFill>
            <a:blip r:embed="rId7"/>
            <a:stretch>
              <a:fillRect/>
            </a:stretch>
          </p:blipFill>
          <p:spPr>
            <a:xfrm rot="5399999">
              <a:off x="288330" y="1374426"/>
              <a:ext cx="745122" cy="1315303"/>
            </a:xfrm>
            <a:prstGeom prst="rect">
              <a:avLst/>
            </a:prstGeom>
          </p:spPr>
        </p:pic>
        <p:pic>
          <p:nvPicPr>
            <p:cNvPr id="17" name="Picture 16">
              <a:extLst>
                <a:ext uri="{FF2B5EF4-FFF2-40B4-BE49-F238E27FC236}">
                  <a16:creationId xmlns="" xmlns:a16="http://schemas.microsoft.com/office/drawing/2014/main" id="{9E5E48B4-8DCB-4CC4-AE50-D536A7DC876B}"/>
                </a:ext>
              </a:extLst>
            </p:cNvPr>
            <p:cNvPicPr/>
            <p:nvPr/>
          </p:nvPicPr>
          <p:blipFill>
            <a:blip r:embed="rId8"/>
            <a:stretch>
              <a:fillRect/>
            </a:stretch>
          </p:blipFill>
          <p:spPr>
            <a:xfrm flipV="1">
              <a:off x="1256989" y="2343086"/>
              <a:ext cx="51834" cy="51834"/>
            </a:xfrm>
            <a:prstGeom prst="rect">
              <a:avLst/>
            </a:prstGeom>
          </p:spPr>
        </p:pic>
        <p:sp>
          <p:nvSpPr>
            <p:cNvPr id="18" name="Shape 47">
              <a:extLst>
                <a:ext uri="{FF2B5EF4-FFF2-40B4-BE49-F238E27FC236}">
                  <a16:creationId xmlns="" xmlns:a16="http://schemas.microsoft.com/office/drawing/2014/main" id="{C43F68E4-7F3C-4FD2-B891-CA5D9BBF7658}"/>
                </a:ext>
              </a:extLst>
            </p:cNvPr>
            <p:cNvSpPr/>
            <p:nvPr/>
          </p:nvSpPr>
          <p:spPr>
            <a:xfrm>
              <a:off x="0" y="1656278"/>
              <a:ext cx="1256179" cy="685998"/>
            </a:xfrm>
            <a:custGeom>
              <a:avLst/>
              <a:gdLst/>
              <a:ahLst/>
              <a:cxnLst/>
              <a:rect l="0" t="0" r="0" b="0"/>
              <a:pathLst>
                <a:path w="1256179" h="685998">
                  <a:moveTo>
                    <a:pt x="0" y="0"/>
                  </a:moveTo>
                  <a:lnTo>
                    <a:pt x="1256179" y="0"/>
                  </a:lnTo>
                  <a:lnTo>
                    <a:pt x="1256179" y="685998"/>
                  </a:lnTo>
                  <a:lnTo>
                    <a:pt x="0" y="685998"/>
                  </a:lnTo>
                  <a:lnTo>
                    <a:pt x="0" y="0"/>
                  </a:lnTo>
                  <a:close/>
                </a:path>
              </a:pathLst>
            </a:custGeom>
            <a:ln w="0" cap="rnd">
              <a:round/>
            </a:ln>
          </p:spPr>
          <p:style>
            <a:lnRef idx="0">
              <a:srgbClr val="000000">
                <a:alpha val="0"/>
              </a:srgbClr>
            </a:lnRef>
            <a:fillRef idx="1">
              <a:srgbClr val="F6D4B8"/>
            </a:fillRef>
            <a:effectRef idx="0">
              <a:scrgbClr r="0" g="0" b="0"/>
            </a:effectRef>
            <a:fontRef idx="none"/>
          </p:style>
          <p:txBody>
            <a:bodyPr/>
            <a:lstStyle/>
            <a:p>
              <a:endParaRPr lang="en-US"/>
            </a:p>
          </p:txBody>
        </p:sp>
        <p:sp>
          <p:nvSpPr>
            <p:cNvPr id="19" name="Shape 48">
              <a:extLst>
                <a:ext uri="{FF2B5EF4-FFF2-40B4-BE49-F238E27FC236}">
                  <a16:creationId xmlns="" xmlns:a16="http://schemas.microsoft.com/office/drawing/2014/main" id="{E7A737CD-6F2B-46B8-A31C-4EE373819419}"/>
                </a:ext>
              </a:extLst>
            </p:cNvPr>
            <p:cNvSpPr/>
            <p:nvPr/>
          </p:nvSpPr>
          <p:spPr>
            <a:xfrm>
              <a:off x="0" y="1656277"/>
              <a:ext cx="1256179" cy="685999"/>
            </a:xfrm>
            <a:custGeom>
              <a:avLst/>
              <a:gdLst/>
              <a:ahLst/>
              <a:cxnLst/>
              <a:rect l="0" t="0" r="0" b="0"/>
              <a:pathLst>
                <a:path w="1256179" h="685999">
                  <a:moveTo>
                    <a:pt x="0" y="0"/>
                  </a:moveTo>
                  <a:lnTo>
                    <a:pt x="0" y="685999"/>
                  </a:lnTo>
                  <a:lnTo>
                    <a:pt x="1256179" y="685999"/>
                  </a:lnTo>
                  <a:lnTo>
                    <a:pt x="1256179"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0" name="Rectangle 19">
              <a:extLst>
                <a:ext uri="{FF2B5EF4-FFF2-40B4-BE49-F238E27FC236}">
                  <a16:creationId xmlns="" xmlns:a16="http://schemas.microsoft.com/office/drawing/2014/main" id="{D72A7B4F-2C65-4D2C-87F7-0226BEDC6E29}"/>
                </a:ext>
              </a:extLst>
            </p:cNvPr>
            <p:cNvSpPr/>
            <p:nvPr/>
          </p:nvSpPr>
          <p:spPr>
            <a:xfrm>
              <a:off x="242165" y="1953719"/>
              <a:ext cx="11902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A:</a:t>
              </a:r>
              <a:endParaRPr lang="en-US" sz="1100">
                <a:solidFill>
                  <a:srgbClr val="000000"/>
                </a:solidFill>
                <a:effectLst/>
                <a:latin typeface="Calibri" panose="020F0502020204030204" pitchFamily="34" charset="0"/>
                <a:ea typeface="Calibri" panose="020F0502020204030204" pitchFamily="34" charset="0"/>
              </a:endParaRPr>
            </a:p>
          </p:txBody>
        </p:sp>
        <p:sp>
          <p:nvSpPr>
            <p:cNvPr id="21" name="Rectangle 20">
              <a:extLst>
                <a:ext uri="{FF2B5EF4-FFF2-40B4-BE49-F238E27FC236}">
                  <a16:creationId xmlns="" xmlns:a16="http://schemas.microsoft.com/office/drawing/2014/main" id="{7910479D-8EE9-4F2A-9E24-8C351D0F9AD5}"/>
                </a:ext>
              </a:extLst>
            </p:cNvPr>
            <p:cNvSpPr/>
            <p:nvPr/>
          </p:nvSpPr>
          <p:spPr>
            <a:xfrm>
              <a:off x="354744" y="1953719"/>
              <a:ext cx="875497"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Pathology Lab B</a:t>
              </a:r>
              <a:endParaRPr lang="en-US" sz="1100">
                <a:solidFill>
                  <a:srgbClr val="000000"/>
                </a:solidFill>
                <a:effectLst/>
                <a:latin typeface="Calibri" panose="020F0502020204030204" pitchFamily="34" charset="0"/>
                <a:ea typeface="Calibri" panose="020F0502020204030204" pitchFamily="34" charset="0"/>
              </a:endParaRPr>
            </a:p>
          </p:txBody>
        </p:sp>
        <p:pic>
          <p:nvPicPr>
            <p:cNvPr id="22" name="Picture 21">
              <a:extLst>
                <a:ext uri="{FF2B5EF4-FFF2-40B4-BE49-F238E27FC236}">
                  <a16:creationId xmlns="" xmlns:a16="http://schemas.microsoft.com/office/drawing/2014/main" id="{02A101EC-16F4-4703-806B-62FF89507B71}"/>
                </a:ext>
              </a:extLst>
            </p:cNvPr>
            <p:cNvPicPr/>
            <p:nvPr/>
          </p:nvPicPr>
          <p:blipFill>
            <a:blip r:embed="rId9"/>
            <a:stretch>
              <a:fillRect/>
            </a:stretch>
          </p:blipFill>
          <p:spPr>
            <a:xfrm rot="5399999">
              <a:off x="2451614" y="703817"/>
              <a:ext cx="848792" cy="1626310"/>
            </a:xfrm>
            <a:prstGeom prst="rect">
              <a:avLst/>
            </a:prstGeom>
          </p:spPr>
        </p:pic>
        <p:pic>
          <p:nvPicPr>
            <p:cNvPr id="23" name="Picture 22">
              <a:extLst>
                <a:ext uri="{FF2B5EF4-FFF2-40B4-BE49-F238E27FC236}">
                  <a16:creationId xmlns="" xmlns:a16="http://schemas.microsoft.com/office/drawing/2014/main" id="{2614E352-B377-490A-9FEB-E3432308FB18}"/>
                </a:ext>
              </a:extLst>
            </p:cNvPr>
            <p:cNvPicPr/>
            <p:nvPr/>
          </p:nvPicPr>
          <p:blipFill>
            <a:blip r:embed="rId10"/>
            <a:stretch>
              <a:fillRect/>
            </a:stretch>
          </p:blipFill>
          <p:spPr>
            <a:xfrm rot="5399999">
              <a:off x="2447565" y="699767"/>
              <a:ext cx="848792" cy="1626311"/>
            </a:xfrm>
            <a:prstGeom prst="rect">
              <a:avLst/>
            </a:prstGeom>
          </p:spPr>
        </p:pic>
        <p:pic>
          <p:nvPicPr>
            <p:cNvPr id="24" name="Picture 23">
              <a:extLst>
                <a:ext uri="{FF2B5EF4-FFF2-40B4-BE49-F238E27FC236}">
                  <a16:creationId xmlns="" xmlns:a16="http://schemas.microsoft.com/office/drawing/2014/main" id="{F941DBF3-4A39-48D6-A63E-4DD9BFE4EEBC}"/>
                </a:ext>
              </a:extLst>
            </p:cNvPr>
            <p:cNvPicPr/>
            <p:nvPr/>
          </p:nvPicPr>
          <p:blipFill>
            <a:blip r:embed="rId11"/>
            <a:stretch>
              <a:fillRect/>
            </a:stretch>
          </p:blipFill>
          <p:spPr>
            <a:xfrm flipV="1">
              <a:off x="3623563" y="1875765"/>
              <a:ext cx="51834" cy="51834"/>
            </a:xfrm>
            <a:prstGeom prst="rect">
              <a:avLst/>
            </a:prstGeom>
          </p:spPr>
        </p:pic>
        <p:sp>
          <p:nvSpPr>
            <p:cNvPr id="25" name="Shape 60">
              <a:extLst>
                <a:ext uri="{FF2B5EF4-FFF2-40B4-BE49-F238E27FC236}">
                  <a16:creationId xmlns="" xmlns:a16="http://schemas.microsoft.com/office/drawing/2014/main" id="{C2E5140E-0448-4C82-9E28-3E7163F1337B}"/>
                </a:ext>
              </a:extLst>
            </p:cNvPr>
            <p:cNvSpPr/>
            <p:nvPr/>
          </p:nvSpPr>
          <p:spPr>
            <a:xfrm>
              <a:off x="2055566" y="1085287"/>
              <a:ext cx="1599584" cy="800197"/>
            </a:xfrm>
            <a:custGeom>
              <a:avLst/>
              <a:gdLst/>
              <a:ahLst/>
              <a:cxnLst/>
              <a:rect l="0" t="0" r="0" b="0"/>
              <a:pathLst>
                <a:path w="1599584" h="800197">
                  <a:moveTo>
                    <a:pt x="0" y="0"/>
                  </a:moveTo>
                  <a:lnTo>
                    <a:pt x="1599584" y="0"/>
                  </a:lnTo>
                  <a:lnTo>
                    <a:pt x="1599584" y="800197"/>
                  </a:lnTo>
                  <a:lnTo>
                    <a:pt x="0" y="800197"/>
                  </a:lnTo>
                  <a:lnTo>
                    <a:pt x="0" y="0"/>
                  </a:lnTo>
                  <a:close/>
                </a:path>
              </a:pathLst>
            </a:custGeom>
            <a:ln w="0" cap="rnd">
              <a:round/>
            </a:ln>
          </p:spPr>
          <p:style>
            <a:lnRef idx="0">
              <a:srgbClr val="000000">
                <a:alpha val="0"/>
              </a:srgbClr>
            </a:lnRef>
            <a:fillRef idx="1">
              <a:srgbClr val="DFE6CD"/>
            </a:fillRef>
            <a:effectRef idx="0">
              <a:scrgbClr r="0" g="0" b="0"/>
            </a:effectRef>
            <a:fontRef idx="none"/>
          </p:style>
          <p:txBody>
            <a:bodyPr/>
            <a:lstStyle/>
            <a:p>
              <a:endParaRPr lang="en-US"/>
            </a:p>
          </p:txBody>
        </p:sp>
        <p:sp>
          <p:nvSpPr>
            <p:cNvPr id="26" name="Shape 61">
              <a:extLst>
                <a:ext uri="{FF2B5EF4-FFF2-40B4-BE49-F238E27FC236}">
                  <a16:creationId xmlns="" xmlns:a16="http://schemas.microsoft.com/office/drawing/2014/main" id="{035AF843-93F9-452D-9AB5-5BB3E68524ED}"/>
                </a:ext>
              </a:extLst>
            </p:cNvPr>
            <p:cNvSpPr/>
            <p:nvPr/>
          </p:nvSpPr>
          <p:spPr>
            <a:xfrm>
              <a:off x="2055566" y="1085287"/>
              <a:ext cx="1599584" cy="800197"/>
            </a:xfrm>
            <a:custGeom>
              <a:avLst/>
              <a:gdLst/>
              <a:ahLst/>
              <a:cxnLst/>
              <a:rect l="0" t="0" r="0" b="0"/>
              <a:pathLst>
                <a:path w="1599584" h="800197">
                  <a:moveTo>
                    <a:pt x="0" y="0"/>
                  </a:moveTo>
                  <a:lnTo>
                    <a:pt x="0" y="800197"/>
                  </a:lnTo>
                  <a:lnTo>
                    <a:pt x="1599584" y="800197"/>
                  </a:lnTo>
                  <a:lnTo>
                    <a:pt x="1599584"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27" name="Rectangle 26">
              <a:extLst>
                <a:ext uri="{FF2B5EF4-FFF2-40B4-BE49-F238E27FC236}">
                  <a16:creationId xmlns="" xmlns:a16="http://schemas.microsoft.com/office/drawing/2014/main" id="{0BDCABED-9F5E-4E6D-9C7E-C00366D56F72}"/>
                </a:ext>
              </a:extLst>
            </p:cNvPr>
            <p:cNvSpPr/>
            <p:nvPr/>
          </p:nvSpPr>
          <p:spPr>
            <a:xfrm>
              <a:off x="2096872" y="1256382"/>
              <a:ext cx="112633"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B:</a:t>
              </a:r>
              <a:endParaRPr lang="en-US" sz="1100">
                <a:solidFill>
                  <a:srgbClr val="000000"/>
                </a:solidFill>
                <a:effectLst/>
                <a:latin typeface="Calibri" panose="020F0502020204030204" pitchFamily="34" charset="0"/>
                <a:ea typeface="Calibri" panose="020F0502020204030204" pitchFamily="34" charset="0"/>
              </a:endParaRPr>
            </a:p>
          </p:txBody>
        </p:sp>
        <p:sp>
          <p:nvSpPr>
            <p:cNvPr id="28" name="Rectangle 27">
              <a:extLst>
                <a:ext uri="{FF2B5EF4-FFF2-40B4-BE49-F238E27FC236}">
                  <a16:creationId xmlns="" xmlns:a16="http://schemas.microsoft.com/office/drawing/2014/main" id="{7E06C052-F82C-49AB-8036-41C05A9900AE}"/>
                </a:ext>
              </a:extLst>
            </p:cNvPr>
            <p:cNvSpPr/>
            <p:nvPr/>
          </p:nvSpPr>
          <p:spPr>
            <a:xfrm>
              <a:off x="2204591" y="1256382"/>
              <a:ext cx="19043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Redox Message Configuration and </a:t>
              </a:r>
              <a:endParaRPr lang="en-US" sz="1100">
                <a:solidFill>
                  <a:srgbClr val="000000"/>
                </a:solidFill>
                <a:effectLst/>
                <a:latin typeface="Calibri" panose="020F0502020204030204" pitchFamily="34" charset="0"/>
                <a:ea typeface="Calibri" panose="020F0502020204030204" pitchFamily="34" charset="0"/>
              </a:endParaRPr>
            </a:p>
          </p:txBody>
        </p:sp>
        <p:sp>
          <p:nvSpPr>
            <p:cNvPr id="29" name="Rectangle 28">
              <a:extLst>
                <a:ext uri="{FF2B5EF4-FFF2-40B4-BE49-F238E27FC236}">
                  <a16:creationId xmlns="" xmlns:a16="http://schemas.microsoft.com/office/drawing/2014/main" id="{13888D28-27D6-4237-A150-0AED22FA1DAC}"/>
                </a:ext>
              </a:extLst>
            </p:cNvPr>
            <p:cNvSpPr/>
            <p:nvPr/>
          </p:nvSpPr>
          <p:spPr>
            <a:xfrm>
              <a:off x="2683251" y="1378679"/>
              <a:ext cx="48723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Transfer </a:t>
              </a:r>
              <a:endParaRPr lang="en-US" sz="1100">
                <a:solidFill>
                  <a:srgbClr val="000000"/>
                </a:solidFill>
                <a:effectLst/>
                <a:latin typeface="Calibri" panose="020F0502020204030204" pitchFamily="34" charset="0"/>
                <a:ea typeface="Calibri" panose="020F0502020204030204" pitchFamily="34" charset="0"/>
              </a:endParaRPr>
            </a:p>
          </p:txBody>
        </p:sp>
        <p:sp>
          <p:nvSpPr>
            <p:cNvPr id="30" name="Rectangle 29">
              <a:extLst>
                <a:ext uri="{FF2B5EF4-FFF2-40B4-BE49-F238E27FC236}">
                  <a16:creationId xmlns="" xmlns:a16="http://schemas.microsoft.com/office/drawing/2014/main" id="{16F1EDDE-2C0F-4C50-A8E8-7A14A1D3BB9F}"/>
                </a:ext>
              </a:extLst>
            </p:cNvPr>
            <p:cNvSpPr/>
            <p:nvPr/>
          </p:nvSpPr>
          <p:spPr>
            <a:xfrm>
              <a:off x="3271299" y="1622463"/>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31" name="Rectangle 30">
              <a:extLst>
                <a:ext uri="{FF2B5EF4-FFF2-40B4-BE49-F238E27FC236}">
                  <a16:creationId xmlns="" xmlns:a16="http://schemas.microsoft.com/office/drawing/2014/main" id="{15FA2C50-A0E5-41A3-871D-EC361FDA3AE0}"/>
                </a:ext>
              </a:extLst>
            </p:cNvPr>
            <p:cNvSpPr/>
            <p:nvPr/>
          </p:nvSpPr>
          <p:spPr>
            <a:xfrm>
              <a:off x="2438747" y="1622463"/>
              <a:ext cx="110703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All Patholgy Reports</a:t>
              </a:r>
              <a:endParaRPr lang="en-US" sz="1100">
                <a:solidFill>
                  <a:srgbClr val="000000"/>
                </a:solidFill>
                <a:effectLst/>
                <a:latin typeface="Calibri" panose="020F0502020204030204" pitchFamily="34" charset="0"/>
                <a:ea typeface="Calibri" panose="020F0502020204030204" pitchFamily="34" charset="0"/>
              </a:endParaRPr>
            </a:p>
          </p:txBody>
        </p:sp>
        <p:sp>
          <p:nvSpPr>
            <p:cNvPr id="32" name="Rectangle 31">
              <a:extLst>
                <a:ext uri="{FF2B5EF4-FFF2-40B4-BE49-F238E27FC236}">
                  <a16:creationId xmlns="" xmlns:a16="http://schemas.microsoft.com/office/drawing/2014/main" id="{EC42F6D6-DF52-409A-9343-4B81E333A118}"/>
                </a:ext>
              </a:extLst>
            </p:cNvPr>
            <p:cNvSpPr/>
            <p:nvPr/>
          </p:nvSpPr>
          <p:spPr>
            <a:xfrm>
              <a:off x="2407880" y="1622463"/>
              <a:ext cx="40798"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33" name="Shape 70">
              <a:extLst>
                <a:ext uri="{FF2B5EF4-FFF2-40B4-BE49-F238E27FC236}">
                  <a16:creationId xmlns="" xmlns:a16="http://schemas.microsoft.com/office/drawing/2014/main" id="{1D772F10-A9ED-4E94-B7B2-295A5D699534}"/>
                </a:ext>
              </a:extLst>
            </p:cNvPr>
            <p:cNvSpPr/>
            <p:nvPr/>
          </p:nvSpPr>
          <p:spPr>
            <a:xfrm>
              <a:off x="1256179" y="1028593"/>
              <a:ext cx="732164" cy="456792"/>
            </a:xfrm>
            <a:custGeom>
              <a:avLst/>
              <a:gdLst/>
              <a:ahLst/>
              <a:cxnLst/>
              <a:rect l="0" t="0" r="0" b="0"/>
              <a:pathLst>
                <a:path w="732164" h="456792">
                  <a:moveTo>
                    <a:pt x="0" y="0"/>
                  </a:moveTo>
                  <a:lnTo>
                    <a:pt x="228396" y="0"/>
                  </a:lnTo>
                  <a:lnTo>
                    <a:pt x="228396" y="456792"/>
                  </a:lnTo>
                  <a:lnTo>
                    <a:pt x="732164" y="456792"/>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34" name="Shape 71">
              <a:extLst>
                <a:ext uri="{FF2B5EF4-FFF2-40B4-BE49-F238E27FC236}">
                  <a16:creationId xmlns="" xmlns:a16="http://schemas.microsoft.com/office/drawing/2014/main" id="{F7BB5703-2A5F-41AD-876B-867626082305}"/>
                </a:ext>
              </a:extLst>
            </p:cNvPr>
            <p:cNvSpPr/>
            <p:nvPr/>
          </p:nvSpPr>
          <p:spPr>
            <a:xfrm>
              <a:off x="1966475" y="1440840"/>
              <a:ext cx="89091" cy="89091"/>
            </a:xfrm>
            <a:custGeom>
              <a:avLst/>
              <a:gdLst/>
              <a:ahLst/>
              <a:cxnLst/>
              <a:rect l="0" t="0" r="0" b="0"/>
              <a:pathLst>
                <a:path w="89091" h="89091">
                  <a:moveTo>
                    <a:pt x="0" y="0"/>
                  </a:moveTo>
                  <a:lnTo>
                    <a:pt x="89091" y="44545"/>
                  </a:lnTo>
                  <a:lnTo>
                    <a:pt x="0" y="89091"/>
                  </a:lnTo>
                  <a:cubicBezTo>
                    <a:pt x="13769" y="60744"/>
                    <a:pt x="1376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sp>
          <p:nvSpPr>
            <p:cNvPr id="35" name="Shape 76">
              <a:extLst>
                <a:ext uri="{FF2B5EF4-FFF2-40B4-BE49-F238E27FC236}">
                  <a16:creationId xmlns="" xmlns:a16="http://schemas.microsoft.com/office/drawing/2014/main" id="{6DB88A2C-24E5-4F36-BAD5-1F25D49928D6}"/>
                </a:ext>
              </a:extLst>
            </p:cNvPr>
            <p:cNvSpPr/>
            <p:nvPr/>
          </p:nvSpPr>
          <p:spPr>
            <a:xfrm>
              <a:off x="1256179" y="1485385"/>
              <a:ext cx="732164" cy="514297"/>
            </a:xfrm>
            <a:custGeom>
              <a:avLst/>
              <a:gdLst/>
              <a:ahLst/>
              <a:cxnLst/>
              <a:rect l="0" t="0" r="0" b="0"/>
              <a:pathLst>
                <a:path w="732164" h="514297">
                  <a:moveTo>
                    <a:pt x="0" y="514297"/>
                  </a:moveTo>
                  <a:lnTo>
                    <a:pt x="228396" y="514297"/>
                  </a:lnTo>
                  <a:lnTo>
                    <a:pt x="228396" y="0"/>
                  </a:lnTo>
                  <a:lnTo>
                    <a:pt x="732164"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36" name="Shape 77">
              <a:extLst>
                <a:ext uri="{FF2B5EF4-FFF2-40B4-BE49-F238E27FC236}">
                  <a16:creationId xmlns="" xmlns:a16="http://schemas.microsoft.com/office/drawing/2014/main" id="{B5568B67-06C6-4D4B-821A-629567341987}"/>
                </a:ext>
              </a:extLst>
            </p:cNvPr>
            <p:cNvSpPr/>
            <p:nvPr/>
          </p:nvSpPr>
          <p:spPr>
            <a:xfrm>
              <a:off x="1966475" y="1440840"/>
              <a:ext cx="89091" cy="89091"/>
            </a:xfrm>
            <a:custGeom>
              <a:avLst/>
              <a:gdLst/>
              <a:ahLst/>
              <a:cxnLst/>
              <a:rect l="0" t="0" r="0" b="0"/>
              <a:pathLst>
                <a:path w="89091" h="89091">
                  <a:moveTo>
                    <a:pt x="0" y="0"/>
                  </a:moveTo>
                  <a:lnTo>
                    <a:pt x="89091" y="44545"/>
                  </a:lnTo>
                  <a:lnTo>
                    <a:pt x="0" y="89091"/>
                  </a:lnTo>
                  <a:cubicBezTo>
                    <a:pt x="13769" y="60744"/>
                    <a:pt x="1376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37" name="Picture 36">
              <a:extLst>
                <a:ext uri="{FF2B5EF4-FFF2-40B4-BE49-F238E27FC236}">
                  <a16:creationId xmlns="" xmlns:a16="http://schemas.microsoft.com/office/drawing/2014/main" id="{ADEFDD3F-4908-49E3-BBEE-458E909FE2D4}"/>
                </a:ext>
              </a:extLst>
            </p:cNvPr>
            <p:cNvPicPr/>
            <p:nvPr/>
          </p:nvPicPr>
          <p:blipFill>
            <a:blip r:embed="rId12"/>
            <a:stretch>
              <a:fillRect/>
            </a:stretch>
          </p:blipFill>
          <p:spPr>
            <a:xfrm rot="5399999">
              <a:off x="4429429" y="781569"/>
              <a:ext cx="848792" cy="1470807"/>
            </a:xfrm>
            <a:prstGeom prst="rect">
              <a:avLst/>
            </a:prstGeom>
          </p:spPr>
        </p:pic>
        <p:pic>
          <p:nvPicPr>
            <p:cNvPr id="38" name="Picture 37">
              <a:extLst>
                <a:ext uri="{FF2B5EF4-FFF2-40B4-BE49-F238E27FC236}">
                  <a16:creationId xmlns="" xmlns:a16="http://schemas.microsoft.com/office/drawing/2014/main" id="{87A46F98-9062-46A7-9FE0-21479C18121C}"/>
                </a:ext>
              </a:extLst>
            </p:cNvPr>
            <p:cNvPicPr/>
            <p:nvPr/>
          </p:nvPicPr>
          <p:blipFill>
            <a:blip r:embed="rId13"/>
            <a:stretch>
              <a:fillRect/>
            </a:stretch>
          </p:blipFill>
          <p:spPr>
            <a:xfrm rot="5399999">
              <a:off x="4426189" y="777519"/>
              <a:ext cx="848792" cy="1470807"/>
            </a:xfrm>
            <a:prstGeom prst="rect">
              <a:avLst/>
            </a:prstGeom>
          </p:spPr>
        </p:pic>
        <p:pic>
          <p:nvPicPr>
            <p:cNvPr id="39" name="Picture 38">
              <a:extLst>
                <a:ext uri="{FF2B5EF4-FFF2-40B4-BE49-F238E27FC236}">
                  <a16:creationId xmlns="" xmlns:a16="http://schemas.microsoft.com/office/drawing/2014/main" id="{9C5F3F89-AE57-49AA-8863-1230AF7901DA}"/>
                </a:ext>
              </a:extLst>
            </p:cNvPr>
            <p:cNvPicPr/>
            <p:nvPr/>
          </p:nvPicPr>
          <p:blipFill>
            <a:blip r:embed="rId14"/>
            <a:stretch>
              <a:fillRect/>
            </a:stretch>
          </p:blipFill>
          <p:spPr>
            <a:xfrm flipV="1">
              <a:off x="5524435" y="1875765"/>
              <a:ext cx="51834" cy="51834"/>
            </a:xfrm>
            <a:prstGeom prst="rect">
              <a:avLst/>
            </a:prstGeom>
          </p:spPr>
        </p:pic>
        <p:sp>
          <p:nvSpPr>
            <p:cNvPr id="40" name="Shape 1121">
              <a:extLst>
                <a:ext uri="{FF2B5EF4-FFF2-40B4-BE49-F238E27FC236}">
                  <a16:creationId xmlns="" xmlns:a16="http://schemas.microsoft.com/office/drawing/2014/main" id="{6EDD1DC0-E000-42B5-B2B6-7576457A732C}"/>
                </a:ext>
              </a:extLst>
            </p:cNvPr>
            <p:cNvSpPr/>
            <p:nvPr/>
          </p:nvSpPr>
          <p:spPr>
            <a:xfrm>
              <a:off x="4111942" y="1085287"/>
              <a:ext cx="1427882" cy="800197"/>
            </a:xfrm>
            <a:custGeom>
              <a:avLst/>
              <a:gdLst/>
              <a:ahLst/>
              <a:cxnLst/>
              <a:rect l="0" t="0" r="0" b="0"/>
              <a:pathLst>
                <a:path w="1427882" h="800197">
                  <a:moveTo>
                    <a:pt x="0" y="0"/>
                  </a:moveTo>
                  <a:lnTo>
                    <a:pt x="1427882" y="0"/>
                  </a:lnTo>
                  <a:lnTo>
                    <a:pt x="1427882" y="800197"/>
                  </a:lnTo>
                  <a:lnTo>
                    <a:pt x="0" y="800197"/>
                  </a:lnTo>
                  <a:lnTo>
                    <a:pt x="0" y="0"/>
                  </a:lnTo>
                </a:path>
              </a:pathLst>
            </a:custGeom>
            <a:ln w="0" cap="rnd">
              <a:round/>
            </a:ln>
          </p:spPr>
          <p:style>
            <a:lnRef idx="0">
              <a:srgbClr val="000000">
                <a:alpha val="0"/>
              </a:srgbClr>
            </a:lnRef>
            <a:fillRef idx="1">
              <a:srgbClr val="C3D6E8"/>
            </a:fillRef>
            <a:effectRef idx="0">
              <a:scrgbClr r="0" g="0" b="0"/>
            </a:effectRef>
            <a:fontRef idx="none"/>
          </p:style>
          <p:txBody>
            <a:bodyPr/>
            <a:lstStyle/>
            <a:p>
              <a:endParaRPr lang="en-US"/>
            </a:p>
          </p:txBody>
        </p:sp>
        <p:sp>
          <p:nvSpPr>
            <p:cNvPr id="41" name="Shape 88">
              <a:extLst>
                <a:ext uri="{FF2B5EF4-FFF2-40B4-BE49-F238E27FC236}">
                  <a16:creationId xmlns="" xmlns:a16="http://schemas.microsoft.com/office/drawing/2014/main" id="{98C5D962-A67D-47B8-A85A-9F56F4869A34}"/>
                </a:ext>
              </a:extLst>
            </p:cNvPr>
            <p:cNvSpPr/>
            <p:nvPr/>
          </p:nvSpPr>
          <p:spPr>
            <a:xfrm>
              <a:off x="4111942" y="1085287"/>
              <a:ext cx="1427882" cy="800197"/>
            </a:xfrm>
            <a:custGeom>
              <a:avLst/>
              <a:gdLst/>
              <a:ahLst/>
              <a:cxnLst/>
              <a:rect l="0" t="0" r="0" b="0"/>
              <a:pathLst>
                <a:path w="1427882" h="800197">
                  <a:moveTo>
                    <a:pt x="0" y="0"/>
                  </a:moveTo>
                  <a:lnTo>
                    <a:pt x="0" y="800197"/>
                  </a:lnTo>
                  <a:lnTo>
                    <a:pt x="1427882" y="800197"/>
                  </a:lnTo>
                  <a:lnTo>
                    <a:pt x="1427882"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42" name="Rectangle 41">
              <a:extLst>
                <a:ext uri="{FF2B5EF4-FFF2-40B4-BE49-F238E27FC236}">
                  <a16:creationId xmlns="" xmlns:a16="http://schemas.microsoft.com/office/drawing/2014/main" id="{576494F5-2A0F-4661-8CFE-6990519473AB}"/>
                </a:ext>
              </a:extLst>
            </p:cNvPr>
            <p:cNvSpPr/>
            <p:nvPr/>
          </p:nvSpPr>
          <p:spPr>
            <a:xfrm>
              <a:off x="4339529" y="1195639"/>
              <a:ext cx="122207"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D:</a:t>
              </a:r>
              <a:endParaRPr lang="en-US" sz="1100">
                <a:solidFill>
                  <a:srgbClr val="000000"/>
                </a:solidFill>
                <a:effectLst/>
                <a:latin typeface="Calibri" panose="020F0502020204030204" pitchFamily="34" charset="0"/>
                <a:ea typeface="Calibri" panose="020F0502020204030204" pitchFamily="34" charset="0"/>
              </a:endParaRPr>
            </a:p>
          </p:txBody>
        </p:sp>
        <p:sp>
          <p:nvSpPr>
            <p:cNvPr id="43" name="Rectangle 42">
              <a:extLst>
                <a:ext uri="{FF2B5EF4-FFF2-40B4-BE49-F238E27FC236}">
                  <a16:creationId xmlns="" xmlns:a16="http://schemas.microsoft.com/office/drawing/2014/main" id="{178B9DDA-7DDC-447A-A17D-54AC33E38F5F}"/>
                </a:ext>
              </a:extLst>
            </p:cNvPr>
            <p:cNvSpPr/>
            <p:nvPr/>
          </p:nvSpPr>
          <p:spPr>
            <a:xfrm>
              <a:off x="4454536" y="1195639"/>
              <a:ext cx="1169245"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Regional Casefinding </a:t>
              </a:r>
              <a:endParaRPr lang="en-US" sz="1100">
                <a:solidFill>
                  <a:srgbClr val="000000"/>
                </a:solidFill>
                <a:effectLst/>
                <a:latin typeface="Calibri" panose="020F0502020204030204" pitchFamily="34" charset="0"/>
                <a:ea typeface="Calibri" panose="020F0502020204030204" pitchFamily="34" charset="0"/>
              </a:endParaRPr>
            </a:p>
          </p:txBody>
        </p:sp>
        <p:sp>
          <p:nvSpPr>
            <p:cNvPr id="44" name="Rectangle 43">
              <a:extLst>
                <a:ext uri="{FF2B5EF4-FFF2-40B4-BE49-F238E27FC236}">
                  <a16:creationId xmlns="" xmlns:a16="http://schemas.microsoft.com/office/drawing/2014/main" id="{E473DEDF-5F5A-40C4-8804-31617A342A8F}"/>
                </a:ext>
              </a:extLst>
            </p:cNvPr>
            <p:cNvSpPr/>
            <p:nvPr/>
          </p:nvSpPr>
          <p:spPr>
            <a:xfrm>
              <a:off x="4603561" y="1317936"/>
              <a:ext cx="591173"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Repository</a:t>
              </a:r>
              <a:endParaRPr lang="en-US" sz="1100">
                <a:solidFill>
                  <a:srgbClr val="000000"/>
                </a:solidFill>
                <a:effectLst/>
                <a:latin typeface="Calibri" panose="020F0502020204030204" pitchFamily="34" charset="0"/>
                <a:ea typeface="Calibri" panose="020F0502020204030204" pitchFamily="34" charset="0"/>
              </a:endParaRPr>
            </a:p>
          </p:txBody>
        </p:sp>
        <p:sp>
          <p:nvSpPr>
            <p:cNvPr id="45" name="Rectangle 44">
              <a:extLst>
                <a:ext uri="{FF2B5EF4-FFF2-40B4-BE49-F238E27FC236}">
                  <a16:creationId xmlns="" xmlns:a16="http://schemas.microsoft.com/office/drawing/2014/main" id="{A43EE6C4-4A18-4688-9A7F-1BE8D4CD45CC}"/>
                </a:ext>
              </a:extLst>
            </p:cNvPr>
            <p:cNvSpPr/>
            <p:nvPr/>
          </p:nvSpPr>
          <p:spPr>
            <a:xfrm>
              <a:off x="4197004" y="1560910"/>
              <a:ext cx="1741662"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CSP LA Regional Fee for Service </a:t>
              </a:r>
              <a:endParaRPr lang="en-US" sz="1100">
                <a:solidFill>
                  <a:srgbClr val="000000"/>
                </a:solidFill>
                <a:effectLst/>
                <a:latin typeface="Calibri" panose="020F0502020204030204" pitchFamily="34" charset="0"/>
                <a:ea typeface="Calibri" panose="020F0502020204030204" pitchFamily="34" charset="0"/>
              </a:endParaRPr>
            </a:p>
          </p:txBody>
        </p:sp>
        <p:sp>
          <p:nvSpPr>
            <p:cNvPr id="46" name="Rectangle 45">
              <a:extLst>
                <a:ext uri="{FF2B5EF4-FFF2-40B4-BE49-F238E27FC236}">
                  <a16:creationId xmlns="" xmlns:a16="http://schemas.microsoft.com/office/drawing/2014/main" id="{220274DD-B8BF-4401-B9A0-35E39235FDB0}"/>
                </a:ext>
              </a:extLst>
            </p:cNvPr>
            <p:cNvSpPr/>
            <p:nvPr/>
          </p:nvSpPr>
          <p:spPr>
            <a:xfrm>
              <a:off x="4166207" y="1560910"/>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47" name="Rectangle 46">
              <a:extLst>
                <a:ext uri="{FF2B5EF4-FFF2-40B4-BE49-F238E27FC236}">
                  <a16:creationId xmlns="" xmlns:a16="http://schemas.microsoft.com/office/drawing/2014/main" id="{D2BBD8EA-05C3-40B4-9500-A155D94BCA62}"/>
                </a:ext>
              </a:extLst>
            </p:cNvPr>
            <p:cNvSpPr/>
            <p:nvPr/>
          </p:nvSpPr>
          <p:spPr>
            <a:xfrm>
              <a:off x="4588173" y="1683207"/>
              <a:ext cx="631353"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Repository)</a:t>
              </a:r>
              <a:endParaRPr lang="en-US" sz="1100">
                <a:solidFill>
                  <a:srgbClr val="000000"/>
                </a:solidFill>
                <a:effectLst/>
                <a:latin typeface="Calibri" panose="020F0502020204030204" pitchFamily="34" charset="0"/>
                <a:ea typeface="Calibri" panose="020F0502020204030204" pitchFamily="34" charset="0"/>
              </a:endParaRPr>
            </a:p>
          </p:txBody>
        </p:sp>
        <p:sp>
          <p:nvSpPr>
            <p:cNvPr id="48" name="Shape 98">
              <a:extLst>
                <a:ext uri="{FF2B5EF4-FFF2-40B4-BE49-F238E27FC236}">
                  <a16:creationId xmlns="" xmlns:a16="http://schemas.microsoft.com/office/drawing/2014/main" id="{3A775D5A-1A63-43DB-B254-3ABDBA2203B4}"/>
                </a:ext>
              </a:extLst>
            </p:cNvPr>
            <p:cNvSpPr/>
            <p:nvPr/>
          </p:nvSpPr>
          <p:spPr>
            <a:xfrm>
              <a:off x="3655150" y="1485386"/>
              <a:ext cx="388760" cy="0"/>
            </a:xfrm>
            <a:custGeom>
              <a:avLst/>
              <a:gdLst/>
              <a:ahLst/>
              <a:cxnLst/>
              <a:rect l="0" t="0" r="0" b="0"/>
              <a:pathLst>
                <a:path w="388760">
                  <a:moveTo>
                    <a:pt x="0" y="0"/>
                  </a:moveTo>
                  <a:lnTo>
                    <a:pt x="388760"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49" name="Shape 99">
              <a:extLst>
                <a:ext uri="{FF2B5EF4-FFF2-40B4-BE49-F238E27FC236}">
                  <a16:creationId xmlns="" xmlns:a16="http://schemas.microsoft.com/office/drawing/2014/main" id="{9CB61E3B-F4D9-4243-A2B3-0E53CF535FF4}"/>
                </a:ext>
              </a:extLst>
            </p:cNvPr>
            <p:cNvSpPr/>
            <p:nvPr/>
          </p:nvSpPr>
          <p:spPr>
            <a:xfrm>
              <a:off x="4022851" y="1440840"/>
              <a:ext cx="89091" cy="89091"/>
            </a:xfrm>
            <a:custGeom>
              <a:avLst/>
              <a:gdLst/>
              <a:ahLst/>
              <a:cxnLst/>
              <a:rect l="0" t="0" r="0" b="0"/>
              <a:pathLst>
                <a:path w="89091" h="89091">
                  <a:moveTo>
                    <a:pt x="0" y="0"/>
                  </a:moveTo>
                  <a:lnTo>
                    <a:pt x="89091" y="44545"/>
                  </a:lnTo>
                  <a:lnTo>
                    <a:pt x="0" y="89091"/>
                  </a:lnTo>
                  <a:cubicBezTo>
                    <a:pt x="13769" y="60744"/>
                    <a:pt x="1376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50" name="Picture 49">
              <a:extLst>
                <a:ext uri="{FF2B5EF4-FFF2-40B4-BE49-F238E27FC236}">
                  <a16:creationId xmlns="" xmlns:a16="http://schemas.microsoft.com/office/drawing/2014/main" id="{64F483E9-E65A-4937-B8B6-19E7280D15AF}"/>
                </a:ext>
              </a:extLst>
            </p:cNvPr>
            <p:cNvPicPr/>
            <p:nvPr/>
          </p:nvPicPr>
          <p:blipFill>
            <a:blip r:embed="rId15"/>
            <a:stretch>
              <a:fillRect/>
            </a:stretch>
          </p:blipFill>
          <p:spPr>
            <a:xfrm rot="5399999">
              <a:off x="4481264" y="-355553"/>
              <a:ext cx="745122" cy="1470807"/>
            </a:xfrm>
            <a:prstGeom prst="rect">
              <a:avLst/>
            </a:prstGeom>
          </p:spPr>
        </p:pic>
        <p:pic>
          <p:nvPicPr>
            <p:cNvPr id="51" name="Picture 50">
              <a:extLst>
                <a:ext uri="{FF2B5EF4-FFF2-40B4-BE49-F238E27FC236}">
                  <a16:creationId xmlns="" xmlns:a16="http://schemas.microsoft.com/office/drawing/2014/main" id="{9A33F904-9C8F-4F8D-9063-1BDC79FA1F1B}"/>
                </a:ext>
              </a:extLst>
            </p:cNvPr>
            <p:cNvPicPr/>
            <p:nvPr/>
          </p:nvPicPr>
          <p:blipFill>
            <a:blip r:embed="rId16"/>
            <a:stretch>
              <a:fillRect/>
            </a:stretch>
          </p:blipFill>
          <p:spPr>
            <a:xfrm rot="5399999">
              <a:off x="4478024" y="-359602"/>
              <a:ext cx="745123" cy="1470807"/>
            </a:xfrm>
            <a:prstGeom prst="rect">
              <a:avLst/>
            </a:prstGeom>
          </p:spPr>
        </p:pic>
        <p:pic>
          <p:nvPicPr>
            <p:cNvPr id="52" name="Picture 51">
              <a:extLst>
                <a:ext uri="{FF2B5EF4-FFF2-40B4-BE49-F238E27FC236}">
                  <a16:creationId xmlns="" xmlns:a16="http://schemas.microsoft.com/office/drawing/2014/main" id="{9E89138B-9235-4B0C-956C-CC1C3FF92A16}"/>
                </a:ext>
              </a:extLst>
            </p:cNvPr>
            <p:cNvPicPr/>
            <p:nvPr/>
          </p:nvPicPr>
          <p:blipFill>
            <a:blip r:embed="rId17"/>
            <a:stretch>
              <a:fillRect/>
            </a:stretch>
          </p:blipFill>
          <p:spPr>
            <a:xfrm flipV="1">
              <a:off x="5524435" y="686808"/>
              <a:ext cx="51834" cy="51834"/>
            </a:xfrm>
            <a:prstGeom prst="rect">
              <a:avLst/>
            </a:prstGeom>
          </p:spPr>
        </p:pic>
        <p:sp>
          <p:nvSpPr>
            <p:cNvPr id="53" name="Shape 109">
              <a:extLst>
                <a:ext uri="{FF2B5EF4-FFF2-40B4-BE49-F238E27FC236}">
                  <a16:creationId xmlns="" xmlns:a16="http://schemas.microsoft.com/office/drawing/2014/main" id="{5C7817A8-946D-44AD-AC3A-E98702BFA199}"/>
                </a:ext>
              </a:extLst>
            </p:cNvPr>
            <p:cNvSpPr/>
            <p:nvPr/>
          </p:nvSpPr>
          <p:spPr>
            <a:xfrm>
              <a:off x="4111942" y="0"/>
              <a:ext cx="1427882" cy="685999"/>
            </a:xfrm>
            <a:custGeom>
              <a:avLst/>
              <a:gdLst/>
              <a:ahLst/>
              <a:cxnLst/>
              <a:rect l="0" t="0" r="0" b="0"/>
              <a:pathLst>
                <a:path w="1427882" h="685999">
                  <a:moveTo>
                    <a:pt x="0" y="0"/>
                  </a:moveTo>
                  <a:lnTo>
                    <a:pt x="1427882" y="0"/>
                  </a:lnTo>
                  <a:lnTo>
                    <a:pt x="1427882" y="685999"/>
                  </a:lnTo>
                  <a:lnTo>
                    <a:pt x="0" y="685999"/>
                  </a:lnTo>
                  <a:lnTo>
                    <a:pt x="0" y="0"/>
                  </a:lnTo>
                  <a:close/>
                </a:path>
              </a:pathLst>
            </a:custGeom>
            <a:ln w="0" cap="rnd">
              <a:round/>
            </a:ln>
          </p:spPr>
          <p:style>
            <a:lnRef idx="0">
              <a:srgbClr val="000000">
                <a:alpha val="0"/>
              </a:srgbClr>
            </a:lnRef>
            <a:fillRef idx="1">
              <a:srgbClr val="93A2D0"/>
            </a:fillRef>
            <a:effectRef idx="0">
              <a:scrgbClr r="0" g="0" b="0"/>
            </a:effectRef>
            <a:fontRef idx="none"/>
          </p:style>
          <p:txBody>
            <a:bodyPr/>
            <a:lstStyle/>
            <a:p>
              <a:endParaRPr lang="en-US"/>
            </a:p>
          </p:txBody>
        </p:sp>
        <p:sp>
          <p:nvSpPr>
            <p:cNvPr id="54" name="Shape 110">
              <a:extLst>
                <a:ext uri="{FF2B5EF4-FFF2-40B4-BE49-F238E27FC236}">
                  <a16:creationId xmlns="" xmlns:a16="http://schemas.microsoft.com/office/drawing/2014/main" id="{B297DB41-7982-43CE-B5DA-83DB78CB6283}"/>
                </a:ext>
              </a:extLst>
            </p:cNvPr>
            <p:cNvSpPr/>
            <p:nvPr/>
          </p:nvSpPr>
          <p:spPr>
            <a:xfrm>
              <a:off x="4111942" y="0"/>
              <a:ext cx="1427882" cy="685999"/>
            </a:xfrm>
            <a:custGeom>
              <a:avLst/>
              <a:gdLst/>
              <a:ahLst/>
              <a:cxnLst/>
              <a:rect l="0" t="0" r="0" b="0"/>
              <a:pathLst>
                <a:path w="1427882" h="685999">
                  <a:moveTo>
                    <a:pt x="0" y="0"/>
                  </a:moveTo>
                  <a:lnTo>
                    <a:pt x="0" y="685999"/>
                  </a:lnTo>
                  <a:lnTo>
                    <a:pt x="1427882" y="685999"/>
                  </a:lnTo>
                  <a:lnTo>
                    <a:pt x="1427882"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55" name="Rectangle 54">
              <a:extLst>
                <a:ext uri="{FF2B5EF4-FFF2-40B4-BE49-F238E27FC236}">
                  <a16:creationId xmlns="" xmlns:a16="http://schemas.microsoft.com/office/drawing/2014/main" id="{8AC437FC-6D69-496B-A53F-02020D4406F7}"/>
                </a:ext>
              </a:extLst>
            </p:cNvPr>
            <p:cNvSpPr/>
            <p:nvPr/>
          </p:nvSpPr>
          <p:spPr>
            <a:xfrm>
              <a:off x="4150008" y="114401"/>
              <a:ext cx="108217"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C:</a:t>
              </a:r>
              <a:endParaRPr lang="en-US" sz="1100">
                <a:solidFill>
                  <a:srgbClr val="000000"/>
                </a:solidFill>
                <a:effectLst/>
                <a:latin typeface="Calibri" panose="020F0502020204030204" pitchFamily="34" charset="0"/>
                <a:ea typeface="Calibri" panose="020F0502020204030204" pitchFamily="34" charset="0"/>
              </a:endParaRPr>
            </a:p>
          </p:txBody>
        </p:sp>
        <p:sp>
          <p:nvSpPr>
            <p:cNvPr id="56" name="Rectangle 55">
              <a:extLst>
                <a:ext uri="{FF2B5EF4-FFF2-40B4-BE49-F238E27FC236}">
                  <a16:creationId xmlns="" xmlns:a16="http://schemas.microsoft.com/office/drawing/2014/main" id="{2013F2F9-3D41-41D3-A6BD-106604DAD9BA}"/>
                </a:ext>
              </a:extLst>
            </p:cNvPr>
            <p:cNvSpPr/>
            <p:nvPr/>
          </p:nvSpPr>
          <p:spPr>
            <a:xfrm>
              <a:off x="4254487" y="114401"/>
              <a:ext cx="1687265"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Reportable Case Identification </a:t>
              </a:r>
              <a:endParaRPr lang="en-US" sz="1100">
                <a:solidFill>
                  <a:srgbClr val="000000"/>
                </a:solidFill>
                <a:effectLst/>
                <a:latin typeface="Calibri" panose="020F0502020204030204" pitchFamily="34" charset="0"/>
                <a:ea typeface="Calibri" panose="020F0502020204030204" pitchFamily="34" charset="0"/>
              </a:endParaRPr>
            </a:p>
          </p:txBody>
        </p:sp>
        <p:sp>
          <p:nvSpPr>
            <p:cNvPr id="57" name="Rectangle 56">
              <a:extLst>
                <a:ext uri="{FF2B5EF4-FFF2-40B4-BE49-F238E27FC236}">
                  <a16:creationId xmlns="" xmlns:a16="http://schemas.microsoft.com/office/drawing/2014/main" id="{5C7FA110-6B31-4A08-B058-FCDBE203A890}"/>
                </a:ext>
              </a:extLst>
            </p:cNvPr>
            <p:cNvSpPr/>
            <p:nvPr/>
          </p:nvSpPr>
          <p:spPr>
            <a:xfrm>
              <a:off x="4151627" y="235888"/>
              <a:ext cx="1791886"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Service (Automated Casefinding)</a:t>
              </a:r>
              <a:endParaRPr lang="en-US" sz="1100">
                <a:solidFill>
                  <a:srgbClr val="000000"/>
                </a:solidFill>
                <a:effectLst/>
                <a:latin typeface="Calibri" panose="020F0502020204030204" pitchFamily="34" charset="0"/>
                <a:ea typeface="Calibri" panose="020F0502020204030204" pitchFamily="34" charset="0"/>
              </a:endParaRPr>
            </a:p>
          </p:txBody>
        </p:sp>
        <p:sp>
          <p:nvSpPr>
            <p:cNvPr id="58" name="Rectangle 57">
              <a:extLst>
                <a:ext uri="{FF2B5EF4-FFF2-40B4-BE49-F238E27FC236}">
                  <a16:creationId xmlns="" xmlns:a16="http://schemas.microsoft.com/office/drawing/2014/main" id="{E65B19B5-5781-4588-87F1-C797558302F6}"/>
                </a:ext>
              </a:extLst>
            </p:cNvPr>
            <p:cNvSpPr/>
            <p:nvPr/>
          </p:nvSpPr>
          <p:spPr>
            <a:xfrm>
              <a:off x="4365445" y="479673"/>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59" name="Rectangle 58">
              <a:extLst>
                <a:ext uri="{FF2B5EF4-FFF2-40B4-BE49-F238E27FC236}">
                  <a16:creationId xmlns="" xmlns:a16="http://schemas.microsoft.com/office/drawing/2014/main" id="{75EEF488-EEAF-4765-B57E-738643A76335}"/>
                </a:ext>
              </a:extLst>
            </p:cNvPr>
            <p:cNvSpPr/>
            <p:nvPr/>
          </p:nvSpPr>
          <p:spPr>
            <a:xfrm>
              <a:off x="4396161" y="479673"/>
              <a:ext cx="1141360"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dirty="0">
                  <a:solidFill>
                    <a:srgbClr val="000000"/>
                  </a:solidFill>
                  <a:effectLst/>
                  <a:latin typeface="Calibri" panose="020F0502020204030204" pitchFamily="34" charset="0"/>
                  <a:ea typeface="Calibri" panose="020F0502020204030204" pitchFamily="34" charset="0"/>
                </a:rPr>
                <a:t>Service Provider TBD</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60" name="Rectangle 59">
              <a:extLst>
                <a:ext uri="{FF2B5EF4-FFF2-40B4-BE49-F238E27FC236}">
                  <a16:creationId xmlns="" xmlns:a16="http://schemas.microsoft.com/office/drawing/2014/main" id="{9CEF1DE6-514C-4AF5-9BF7-2B5E9987AC86}"/>
                </a:ext>
              </a:extLst>
            </p:cNvPr>
            <p:cNvSpPr/>
            <p:nvPr/>
          </p:nvSpPr>
          <p:spPr>
            <a:xfrm>
              <a:off x="5254367" y="479673"/>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61" name="Shape 119">
              <a:extLst>
                <a:ext uri="{FF2B5EF4-FFF2-40B4-BE49-F238E27FC236}">
                  <a16:creationId xmlns="" xmlns:a16="http://schemas.microsoft.com/office/drawing/2014/main" id="{D55DB552-987A-4CBD-BA3E-681F72E19E9F}"/>
                </a:ext>
              </a:extLst>
            </p:cNvPr>
            <p:cNvSpPr/>
            <p:nvPr/>
          </p:nvSpPr>
          <p:spPr>
            <a:xfrm>
              <a:off x="4825478" y="753222"/>
              <a:ext cx="0" cy="264842"/>
            </a:xfrm>
            <a:custGeom>
              <a:avLst/>
              <a:gdLst/>
              <a:ahLst/>
              <a:cxnLst/>
              <a:rect l="0" t="0" r="0" b="0"/>
              <a:pathLst>
                <a:path h="264842">
                  <a:moveTo>
                    <a:pt x="0" y="264842"/>
                  </a:moveTo>
                  <a:lnTo>
                    <a:pt x="0"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62" name="Shape 120">
              <a:extLst>
                <a:ext uri="{FF2B5EF4-FFF2-40B4-BE49-F238E27FC236}">
                  <a16:creationId xmlns="" xmlns:a16="http://schemas.microsoft.com/office/drawing/2014/main" id="{D123F8B5-68BE-4172-82F3-C6CFF8FED21A}"/>
                </a:ext>
              </a:extLst>
            </p:cNvPr>
            <p:cNvSpPr/>
            <p:nvPr/>
          </p:nvSpPr>
          <p:spPr>
            <a:xfrm>
              <a:off x="4780932" y="996196"/>
              <a:ext cx="89901" cy="89091"/>
            </a:xfrm>
            <a:custGeom>
              <a:avLst/>
              <a:gdLst/>
              <a:ahLst/>
              <a:cxnLst/>
              <a:rect l="0" t="0" r="0" b="0"/>
              <a:pathLst>
                <a:path w="89901" h="89091">
                  <a:moveTo>
                    <a:pt x="0" y="0"/>
                  </a:moveTo>
                  <a:cubicBezTo>
                    <a:pt x="28347" y="13769"/>
                    <a:pt x="61554" y="13769"/>
                    <a:pt x="89901" y="0"/>
                  </a:cubicBezTo>
                  <a:lnTo>
                    <a:pt x="44545" y="89091"/>
                  </a:lnTo>
                  <a:lnTo>
                    <a:pt x="0" y="0"/>
                  </a:ln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sp>
          <p:nvSpPr>
            <p:cNvPr id="63" name="Shape 121">
              <a:extLst>
                <a:ext uri="{FF2B5EF4-FFF2-40B4-BE49-F238E27FC236}">
                  <a16:creationId xmlns="" xmlns:a16="http://schemas.microsoft.com/office/drawing/2014/main" id="{3333E18C-DEBB-4BF0-A385-167D3F7C8C75}"/>
                </a:ext>
              </a:extLst>
            </p:cNvPr>
            <p:cNvSpPr/>
            <p:nvPr/>
          </p:nvSpPr>
          <p:spPr>
            <a:xfrm>
              <a:off x="4780932" y="685999"/>
              <a:ext cx="89901" cy="89091"/>
            </a:xfrm>
            <a:custGeom>
              <a:avLst/>
              <a:gdLst/>
              <a:ahLst/>
              <a:cxnLst/>
              <a:rect l="0" t="0" r="0" b="0"/>
              <a:pathLst>
                <a:path w="89901" h="89091">
                  <a:moveTo>
                    <a:pt x="44545" y="0"/>
                  </a:moveTo>
                  <a:lnTo>
                    <a:pt x="89901" y="89091"/>
                  </a:lnTo>
                  <a:cubicBezTo>
                    <a:pt x="61554" y="75322"/>
                    <a:pt x="28347" y="75322"/>
                    <a:pt x="0" y="89091"/>
                  </a:cubicBezTo>
                  <a:lnTo>
                    <a:pt x="44545" y="0"/>
                  </a:ln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64" name="Picture 63">
              <a:extLst>
                <a:ext uri="{FF2B5EF4-FFF2-40B4-BE49-F238E27FC236}">
                  <a16:creationId xmlns="" xmlns:a16="http://schemas.microsoft.com/office/drawing/2014/main" id="{5688F8C0-4863-45FA-8DEC-14823AB37A01}"/>
                </a:ext>
              </a:extLst>
            </p:cNvPr>
            <p:cNvPicPr/>
            <p:nvPr/>
          </p:nvPicPr>
          <p:blipFill>
            <a:blip r:embed="rId18"/>
            <a:stretch>
              <a:fillRect/>
            </a:stretch>
          </p:blipFill>
          <p:spPr>
            <a:xfrm rot="5399999">
              <a:off x="6285756" y="838264"/>
              <a:ext cx="745122" cy="1367138"/>
            </a:xfrm>
            <a:prstGeom prst="rect">
              <a:avLst/>
            </a:prstGeom>
          </p:spPr>
        </p:pic>
        <p:pic>
          <p:nvPicPr>
            <p:cNvPr id="65" name="Picture 64">
              <a:extLst>
                <a:ext uri="{FF2B5EF4-FFF2-40B4-BE49-F238E27FC236}">
                  <a16:creationId xmlns="" xmlns:a16="http://schemas.microsoft.com/office/drawing/2014/main" id="{A897431A-1492-4426-BB22-578F566CE076}"/>
                </a:ext>
              </a:extLst>
            </p:cNvPr>
            <p:cNvPicPr/>
            <p:nvPr/>
          </p:nvPicPr>
          <p:blipFill>
            <a:blip r:embed="rId19"/>
            <a:stretch>
              <a:fillRect/>
            </a:stretch>
          </p:blipFill>
          <p:spPr>
            <a:xfrm rot="5399999">
              <a:off x="6282517" y="835024"/>
              <a:ext cx="745122" cy="1367138"/>
            </a:xfrm>
            <a:prstGeom prst="rect">
              <a:avLst/>
            </a:prstGeom>
          </p:spPr>
        </p:pic>
        <p:pic>
          <p:nvPicPr>
            <p:cNvPr id="66" name="Picture 65">
              <a:extLst>
                <a:ext uri="{FF2B5EF4-FFF2-40B4-BE49-F238E27FC236}">
                  <a16:creationId xmlns="" xmlns:a16="http://schemas.microsoft.com/office/drawing/2014/main" id="{ABF1A3E3-7788-4783-AB97-566E58BDD2AE}"/>
                </a:ext>
              </a:extLst>
            </p:cNvPr>
            <p:cNvPicPr/>
            <p:nvPr/>
          </p:nvPicPr>
          <p:blipFill>
            <a:blip r:embed="rId20"/>
            <a:stretch>
              <a:fillRect/>
            </a:stretch>
          </p:blipFill>
          <p:spPr>
            <a:xfrm flipV="1">
              <a:off x="7277093" y="1829600"/>
              <a:ext cx="51834" cy="51834"/>
            </a:xfrm>
            <a:prstGeom prst="rect">
              <a:avLst/>
            </a:prstGeom>
          </p:spPr>
        </p:pic>
        <p:sp>
          <p:nvSpPr>
            <p:cNvPr id="67" name="Shape 1122">
              <a:extLst>
                <a:ext uri="{FF2B5EF4-FFF2-40B4-BE49-F238E27FC236}">
                  <a16:creationId xmlns="" xmlns:a16="http://schemas.microsoft.com/office/drawing/2014/main" id="{05880FD9-A733-4900-A6E3-39EA3B4564F0}"/>
                </a:ext>
              </a:extLst>
            </p:cNvPr>
            <p:cNvSpPr/>
            <p:nvPr/>
          </p:nvSpPr>
          <p:spPr>
            <a:xfrm>
              <a:off x="5968269" y="1142792"/>
              <a:ext cx="1313684" cy="685189"/>
            </a:xfrm>
            <a:custGeom>
              <a:avLst/>
              <a:gdLst/>
              <a:ahLst/>
              <a:cxnLst/>
              <a:rect l="0" t="0" r="0" b="0"/>
              <a:pathLst>
                <a:path w="1313684" h="685189">
                  <a:moveTo>
                    <a:pt x="0" y="0"/>
                  </a:moveTo>
                  <a:lnTo>
                    <a:pt x="1313684" y="0"/>
                  </a:lnTo>
                  <a:lnTo>
                    <a:pt x="1313684" y="685189"/>
                  </a:lnTo>
                  <a:lnTo>
                    <a:pt x="0" y="685189"/>
                  </a:lnTo>
                  <a:lnTo>
                    <a:pt x="0" y="0"/>
                  </a:lnTo>
                </a:path>
              </a:pathLst>
            </a:custGeom>
            <a:ln w="0" cap="rnd">
              <a:round/>
            </a:ln>
          </p:spPr>
          <p:style>
            <a:lnRef idx="0">
              <a:srgbClr val="000000">
                <a:alpha val="0"/>
              </a:srgbClr>
            </a:lnRef>
            <a:fillRef idx="1">
              <a:srgbClr val="DFE6CD"/>
            </a:fillRef>
            <a:effectRef idx="0">
              <a:scrgbClr r="0" g="0" b="0"/>
            </a:effectRef>
            <a:fontRef idx="none"/>
          </p:style>
          <p:txBody>
            <a:bodyPr/>
            <a:lstStyle/>
            <a:p>
              <a:endParaRPr lang="en-US"/>
            </a:p>
          </p:txBody>
        </p:sp>
        <p:sp>
          <p:nvSpPr>
            <p:cNvPr id="68" name="Shape 132">
              <a:extLst>
                <a:ext uri="{FF2B5EF4-FFF2-40B4-BE49-F238E27FC236}">
                  <a16:creationId xmlns="" xmlns:a16="http://schemas.microsoft.com/office/drawing/2014/main" id="{6CBB0A98-9885-4F5C-B385-76DEDD8A9002}"/>
                </a:ext>
              </a:extLst>
            </p:cNvPr>
            <p:cNvSpPr/>
            <p:nvPr/>
          </p:nvSpPr>
          <p:spPr>
            <a:xfrm>
              <a:off x="5968269" y="1142791"/>
              <a:ext cx="1313683" cy="685189"/>
            </a:xfrm>
            <a:custGeom>
              <a:avLst/>
              <a:gdLst/>
              <a:ahLst/>
              <a:cxnLst/>
              <a:rect l="0" t="0" r="0" b="0"/>
              <a:pathLst>
                <a:path w="1313683" h="685189">
                  <a:moveTo>
                    <a:pt x="0" y="0"/>
                  </a:moveTo>
                  <a:lnTo>
                    <a:pt x="0" y="685189"/>
                  </a:lnTo>
                  <a:lnTo>
                    <a:pt x="1313683" y="685189"/>
                  </a:lnTo>
                  <a:lnTo>
                    <a:pt x="1313683"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69" name="Rectangle 68">
              <a:extLst>
                <a:ext uri="{FF2B5EF4-FFF2-40B4-BE49-F238E27FC236}">
                  <a16:creationId xmlns="" xmlns:a16="http://schemas.microsoft.com/office/drawing/2014/main" id="{43688E8F-B5D1-4118-864F-6ED588AAEB42}"/>
                </a:ext>
              </a:extLst>
            </p:cNvPr>
            <p:cNvSpPr/>
            <p:nvPr/>
          </p:nvSpPr>
          <p:spPr>
            <a:xfrm>
              <a:off x="6252548" y="1195639"/>
              <a:ext cx="13389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E: </a:t>
              </a:r>
              <a:endParaRPr lang="en-US" sz="1100">
                <a:solidFill>
                  <a:srgbClr val="000000"/>
                </a:solidFill>
                <a:effectLst/>
                <a:latin typeface="Calibri" panose="020F0502020204030204" pitchFamily="34" charset="0"/>
                <a:ea typeface="Calibri" panose="020F0502020204030204" pitchFamily="34" charset="0"/>
              </a:endParaRPr>
            </a:p>
          </p:txBody>
        </p:sp>
        <p:sp>
          <p:nvSpPr>
            <p:cNvPr id="70" name="Rectangle 69">
              <a:extLst>
                <a:ext uri="{FF2B5EF4-FFF2-40B4-BE49-F238E27FC236}">
                  <a16:creationId xmlns="" xmlns:a16="http://schemas.microsoft.com/office/drawing/2014/main" id="{8874C188-7C29-4B8B-AC66-24C31DD1C76A}"/>
                </a:ext>
              </a:extLst>
            </p:cNvPr>
            <p:cNvSpPr/>
            <p:nvPr/>
          </p:nvSpPr>
          <p:spPr>
            <a:xfrm>
              <a:off x="6352978" y="1195639"/>
              <a:ext cx="885676"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Redox Message </a:t>
              </a:r>
              <a:endParaRPr lang="en-US" sz="1100">
                <a:solidFill>
                  <a:srgbClr val="000000"/>
                </a:solidFill>
                <a:effectLst/>
                <a:latin typeface="Calibri" panose="020F0502020204030204" pitchFamily="34" charset="0"/>
                <a:ea typeface="Calibri" panose="020F0502020204030204" pitchFamily="34" charset="0"/>
              </a:endParaRPr>
            </a:p>
          </p:txBody>
        </p:sp>
        <p:sp>
          <p:nvSpPr>
            <p:cNvPr id="71" name="Rectangle 70">
              <a:extLst>
                <a:ext uri="{FF2B5EF4-FFF2-40B4-BE49-F238E27FC236}">
                  <a16:creationId xmlns="" xmlns:a16="http://schemas.microsoft.com/office/drawing/2014/main" id="{3BEC89C2-B3A9-4207-BF84-38809034B9FE}"/>
                </a:ext>
              </a:extLst>
            </p:cNvPr>
            <p:cNvSpPr/>
            <p:nvPr/>
          </p:nvSpPr>
          <p:spPr>
            <a:xfrm>
              <a:off x="6069508" y="1317936"/>
              <a:ext cx="147422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Configuration and Transfer</a:t>
              </a:r>
              <a:endParaRPr lang="en-US" sz="1100">
                <a:solidFill>
                  <a:srgbClr val="000000"/>
                </a:solidFill>
                <a:effectLst/>
                <a:latin typeface="Calibri" panose="020F0502020204030204" pitchFamily="34" charset="0"/>
                <a:ea typeface="Calibri" panose="020F0502020204030204" pitchFamily="34" charset="0"/>
              </a:endParaRPr>
            </a:p>
          </p:txBody>
        </p:sp>
        <p:sp>
          <p:nvSpPr>
            <p:cNvPr id="72" name="Rectangle 71">
              <a:extLst>
                <a:ext uri="{FF2B5EF4-FFF2-40B4-BE49-F238E27FC236}">
                  <a16:creationId xmlns="" xmlns:a16="http://schemas.microsoft.com/office/drawing/2014/main" id="{E3A78E23-1E80-4420-B6C4-3433A77EE16D}"/>
                </a:ext>
              </a:extLst>
            </p:cNvPr>
            <p:cNvSpPr/>
            <p:nvPr/>
          </p:nvSpPr>
          <p:spPr>
            <a:xfrm>
              <a:off x="6132681" y="1560910"/>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73" name="Rectangle 72">
              <a:extLst>
                <a:ext uri="{FF2B5EF4-FFF2-40B4-BE49-F238E27FC236}">
                  <a16:creationId xmlns="" xmlns:a16="http://schemas.microsoft.com/office/drawing/2014/main" id="{5A5B19CC-68F6-41F9-BF39-17DE6F51C1DB}"/>
                </a:ext>
              </a:extLst>
            </p:cNvPr>
            <p:cNvSpPr/>
            <p:nvPr/>
          </p:nvSpPr>
          <p:spPr>
            <a:xfrm>
              <a:off x="6163519" y="1560910"/>
              <a:ext cx="129718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CCR Reportable Cancer </a:t>
              </a:r>
              <a:endParaRPr lang="en-US" sz="1100">
                <a:solidFill>
                  <a:srgbClr val="000000"/>
                </a:solidFill>
                <a:effectLst/>
                <a:latin typeface="Calibri" panose="020F0502020204030204" pitchFamily="34" charset="0"/>
                <a:ea typeface="Calibri" panose="020F0502020204030204" pitchFamily="34" charset="0"/>
              </a:endParaRPr>
            </a:p>
          </p:txBody>
        </p:sp>
        <p:sp>
          <p:nvSpPr>
            <p:cNvPr id="74" name="Rectangle 73">
              <a:extLst>
                <a:ext uri="{FF2B5EF4-FFF2-40B4-BE49-F238E27FC236}">
                  <a16:creationId xmlns="" xmlns:a16="http://schemas.microsoft.com/office/drawing/2014/main" id="{C2088B17-CFA8-41CC-8D27-1BF7935F2ADE}"/>
                </a:ext>
              </a:extLst>
            </p:cNvPr>
            <p:cNvSpPr/>
            <p:nvPr/>
          </p:nvSpPr>
          <p:spPr>
            <a:xfrm>
              <a:off x="6230681" y="1683207"/>
              <a:ext cx="1048210"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Pathology Reports)</a:t>
              </a:r>
              <a:endParaRPr lang="en-US" sz="1100">
                <a:solidFill>
                  <a:srgbClr val="000000"/>
                </a:solidFill>
                <a:effectLst/>
                <a:latin typeface="Calibri" panose="020F0502020204030204" pitchFamily="34" charset="0"/>
                <a:ea typeface="Calibri" panose="020F0502020204030204" pitchFamily="34" charset="0"/>
              </a:endParaRPr>
            </a:p>
          </p:txBody>
        </p:sp>
        <p:sp>
          <p:nvSpPr>
            <p:cNvPr id="75" name="Shape 142">
              <a:extLst>
                <a:ext uri="{FF2B5EF4-FFF2-40B4-BE49-F238E27FC236}">
                  <a16:creationId xmlns="" xmlns:a16="http://schemas.microsoft.com/office/drawing/2014/main" id="{D2640D6F-1A11-477B-B917-162ED70269E2}"/>
                </a:ext>
              </a:extLst>
            </p:cNvPr>
            <p:cNvSpPr/>
            <p:nvPr/>
          </p:nvSpPr>
          <p:spPr>
            <a:xfrm>
              <a:off x="5539824" y="1485386"/>
              <a:ext cx="360413" cy="0"/>
            </a:xfrm>
            <a:custGeom>
              <a:avLst/>
              <a:gdLst/>
              <a:ahLst/>
              <a:cxnLst/>
              <a:rect l="0" t="0" r="0" b="0"/>
              <a:pathLst>
                <a:path w="360413">
                  <a:moveTo>
                    <a:pt x="0" y="0"/>
                  </a:moveTo>
                  <a:lnTo>
                    <a:pt x="360413"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76" name="Shape 143">
              <a:extLst>
                <a:ext uri="{FF2B5EF4-FFF2-40B4-BE49-F238E27FC236}">
                  <a16:creationId xmlns="" xmlns:a16="http://schemas.microsoft.com/office/drawing/2014/main" id="{71A82E5E-AD0B-4713-ADA3-0E62A75E2E3B}"/>
                </a:ext>
              </a:extLst>
            </p:cNvPr>
            <p:cNvSpPr/>
            <p:nvPr/>
          </p:nvSpPr>
          <p:spPr>
            <a:xfrm>
              <a:off x="5878368" y="1440840"/>
              <a:ext cx="89901" cy="89091"/>
            </a:xfrm>
            <a:custGeom>
              <a:avLst/>
              <a:gdLst/>
              <a:ahLst/>
              <a:cxnLst/>
              <a:rect l="0" t="0" r="0" b="0"/>
              <a:pathLst>
                <a:path w="89901" h="89091">
                  <a:moveTo>
                    <a:pt x="0" y="0"/>
                  </a:moveTo>
                  <a:lnTo>
                    <a:pt x="89901" y="44545"/>
                  </a:lnTo>
                  <a:lnTo>
                    <a:pt x="0" y="89091"/>
                  </a:lnTo>
                  <a:cubicBezTo>
                    <a:pt x="14579" y="60744"/>
                    <a:pt x="14579"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pic>
          <p:nvPicPr>
            <p:cNvPr id="77" name="Picture 76">
              <a:extLst>
                <a:ext uri="{FF2B5EF4-FFF2-40B4-BE49-F238E27FC236}">
                  <a16:creationId xmlns="" xmlns:a16="http://schemas.microsoft.com/office/drawing/2014/main" id="{B946D763-9329-4EEC-BD55-8A917F6C9791}"/>
                </a:ext>
              </a:extLst>
            </p:cNvPr>
            <p:cNvPicPr/>
            <p:nvPr/>
          </p:nvPicPr>
          <p:blipFill>
            <a:blip r:embed="rId21"/>
            <a:stretch>
              <a:fillRect/>
            </a:stretch>
          </p:blipFill>
          <p:spPr>
            <a:xfrm rot="5399999">
              <a:off x="7978481" y="916015"/>
              <a:ext cx="745122" cy="1211634"/>
            </a:xfrm>
            <a:prstGeom prst="rect">
              <a:avLst/>
            </a:prstGeom>
          </p:spPr>
        </p:pic>
        <p:pic>
          <p:nvPicPr>
            <p:cNvPr id="78" name="Picture 77">
              <a:extLst>
                <a:ext uri="{FF2B5EF4-FFF2-40B4-BE49-F238E27FC236}">
                  <a16:creationId xmlns="" xmlns:a16="http://schemas.microsoft.com/office/drawing/2014/main" id="{00D3CDF2-F96A-41F6-A3D2-9A2E65CEE083}"/>
                </a:ext>
              </a:extLst>
            </p:cNvPr>
            <p:cNvPicPr/>
            <p:nvPr/>
          </p:nvPicPr>
          <p:blipFill>
            <a:blip r:embed="rId22"/>
            <a:stretch>
              <a:fillRect/>
            </a:stretch>
          </p:blipFill>
          <p:spPr>
            <a:xfrm rot="5399999">
              <a:off x="7975241" y="912776"/>
              <a:ext cx="745122" cy="1211634"/>
            </a:xfrm>
            <a:prstGeom prst="rect">
              <a:avLst/>
            </a:prstGeom>
          </p:spPr>
        </p:pic>
        <p:pic>
          <p:nvPicPr>
            <p:cNvPr id="79" name="Picture 78">
              <a:extLst>
                <a:ext uri="{FF2B5EF4-FFF2-40B4-BE49-F238E27FC236}">
                  <a16:creationId xmlns="" xmlns:a16="http://schemas.microsoft.com/office/drawing/2014/main" id="{A6A17B72-1EA2-43FE-B4D2-EEF81A0F8278}"/>
                </a:ext>
              </a:extLst>
            </p:cNvPr>
            <p:cNvPicPr/>
            <p:nvPr/>
          </p:nvPicPr>
          <p:blipFill>
            <a:blip r:embed="rId23"/>
            <a:stretch>
              <a:fillRect/>
            </a:stretch>
          </p:blipFill>
          <p:spPr>
            <a:xfrm flipV="1">
              <a:off x="8892064" y="1829600"/>
              <a:ext cx="51834" cy="51834"/>
            </a:xfrm>
            <a:prstGeom prst="rect">
              <a:avLst/>
            </a:prstGeom>
          </p:spPr>
        </p:pic>
        <p:sp>
          <p:nvSpPr>
            <p:cNvPr id="80" name="Shape 1123">
              <a:extLst>
                <a:ext uri="{FF2B5EF4-FFF2-40B4-BE49-F238E27FC236}">
                  <a16:creationId xmlns="" xmlns:a16="http://schemas.microsoft.com/office/drawing/2014/main" id="{4A235661-A18F-4DFC-BB15-CFD253DDD39D}"/>
                </a:ext>
              </a:extLst>
            </p:cNvPr>
            <p:cNvSpPr/>
            <p:nvPr/>
          </p:nvSpPr>
          <p:spPr>
            <a:xfrm>
              <a:off x="7738744" y="1142792"/>
              <a:ext cx="1170329" cy="685189"/>
            </a:xfrm>
            <a:custGeom>
              <a:avLst/>
              <a:gdLst/>
              <a:ahLst/>
              <a:cxnLst/>
              <a:rect l="0" t="0" r="0" b="0"/>
              <a:pathLst>
                <a:path w="1170329" h="685189">
                  <a:moveTo>
                    <a:pt x="0" y="0"/>
                  </a:moveTo>
                  <a:lnTo>
                    <a:pt x="1170329" y="0"/>
                  </a:lnTo>
                  <a:lnTo>
                    <a:pt x="1170329" y="685189"/>
                  </a:lnTo>
                  <a:lnTo>
                    <a:pt x="0" y="685189"/>
                  </a:lnTo>
                  <a:lnTo>
                    <a:pt x="0" y="0"/>
                  </a:lnTo>
                </a:path>
              </a:pathLst>
            </a:custGeom>
            <a:ln w="0" cap="rnd">
              <a:round/>
            </a:ln>
          </p:spPr>
          <p:style>
            <a:lnRef idx="0">
              <a:srgbClr val="000000">
                <a:alpha val="0"/>
              </a:srgbClr>
            </a:lnRef>
            <a:fillRef idx="1">
              <a:srgbClr val="CFC7DD"/>
            </a:fillRef>
            <a:effectRef idx="0">
              <a:scrgbClr r="0" g="0" b="0"/>
            </a:effectRef>
            <a:fontRef idx="none"/>
          </p:style>
          <p:txBody>
            <a:bodyPr/>
            <a:lstStyle/>
            <a:p>
              <a:endParaRPr lang="en-US"/>
            </a:p>
          </p:txBody>
        </p:sp>
        <p:sp>
          <p:nvSpPr>
            <p:cNvPr id="81" name="Shape 154">
              <a:extLst>
                <a:ext uri="{FF2B5EF4-FFF2-40B4-BE49-F238E27FC236}">
                  <a16:creationId xmlns="" xmlns:a16="http://schemas.microsoft.com/office/drawing/2014/main" id="{135E5AFB-7A50-4BD9-ADBD-C1F7741C0404}"/>
                </a:ext>
              </a:extLst>
            </p:cNvPr>
            <p:cNvSpPr/>
            <p:nvPr/>
          </p:nvSpPr>
          <p:spPr>
            <a:xfrm>
              <a:off x="7738746" y="1142792"/>
              <a:ext cx="1170328" cy="685189"/>
            </a:xfrm>
            <a:custGeom>
              <a:avLst/>
              <a:gdLst/>
              <a:ahLst/>
              <a:cxnLst/>
              <a:rect l="0" t="0" r="0" b="0"/>
              <a:pathLst>
                <a:path w="1170328" h="685189">
                  <a:moveTo>
                    <a:pt x="0" y="0"/>
                  </a:moveTo>
                  <a:lnTo>
                    <a:pt x="0" y="685189"/>
                  </a:lnTo>
                  <a:lnTo>
                    <a:pt x="1170328" y="685189"/>
                  </a:lnTo>
                  <a:lnTo>
                    <a:pt x="1170328" y="0"/>
                  </a:lnTo>
                  <a:close/>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82" name="Rectangle 81">
              <a:extLst>
                <a:ext uri="{FF2B5EF4-FFF2-40B4-BE49-F238E27FC236}">
                  <a16:creationId xmlns="" xmlns:a16="http://schemas.microsoft.com/office/drawing/2014/main" id="{93AB6F90-613D-4CB3-9388-54D0C3CA6712}"/>
                </a:ext>
              </a:extLst>
            </p:cNvPr>
            <p:cNvSpPr/>
            <p:nvPr/>
          </p:nvSpPr>
          <p:spPr>
            <a:xfrm>
              <a:off x="7845654" y="1256382"/>
              <a:ext cx="98562"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b="1">
                  <a:solidFill>
                    <a:srgbClr val="000000"/>
                  </a:solidFill>
                  <a:effectLst/>
                  <a:latin typeface="Calibri" panose="020F0502020204030204" pitchFamily="34" charset="0"/>
                  <a:ea typeface="Calibri" panose="020F0502020204030204" pitchFamily="34" charset="0"/>
                </a:rPr>
                <a:t>F:</a:t>
              </a:r>
              <a:endParaRPr lang="en-US" sz="1100">
                <a:solidFill>
                  <a:srgbClr val="000000"/>
                </a:solidFill>
                <a:effectLst/>
                <a:latin typeface="Calibri" panose="020F0502020204030204" pitchFamily="34" charset="0"/>
                <a:ea typeface="Calibri" panose="020F0502020204030204" pitchFamily="34" charset="0"/>
              </a:endParaRPr>
            </a:p>
          </p:txBody>
        </p:sp>
        <p:sp>
          <p:nvSpPr>
            <p:cNvPr id="83" name="Rectangle 82">
              <a:extLst>
                <a:ext uri="{FF2B5EF4-FFF2-40B4-BE49-F238E27FC236}">
                  <a16:creationId xmlns="" xmlns:a16="http://schemas.microsoft.com/office/drawing/2014/main" id="{8DA97600-8FFE-45FD-B188-75822F68F458}"/>
                </a:ext>
              </a:extLst>
            </p:cNvPr>
            <p:cNvSpPr/>
            <p:nvPr/>
          </p:nvSpPr>
          <p:spPr>
            <a:xfrm>
              <a:off x="7942843" y="1256382"/>
              <a:ext cx="1141400"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CCR Interface Engine</a:t>
              </a:r>
              <a:endParaRPr lang="en-US" sz="1100">
                <a:solidFill>
                  <a:srgbClr val="000000"/>
                </a:solidFill>
                <a:effectLst/>
                <a:latin typeface="Calibri" panose="020F0502020204030204" pitchFamily="34" charset="0"/>
                <a:ea typeface="Calibri" panose="020F0502020204030204" pitchFamily="34" charset="0"/>
              </a:endParaRPr>
            </a:p>
          </p:txBody>
        </p:sp>
        <p:sp>
          <p:nvSpPr>
            <p:cNvPr id="84" name="Rectangle 83">
              <a:extLst>
                <a:ext uri="{FF2B5EF4-FFF2-40B4-BE49-F238E27FC236}">
                  <a16:creationId xmlns="" xmlns:a16="http://schemas.microsoft.com/office/drawing/2014/main" id="{8E60261D-29FE-4539-BA4D-1CF0EF720253}"/>
                </a:ext>
              </a:extLst>
            </p:cNvPr>
            <p:cNvSpPr/>
            <p:nvPr/>
          </p:nvSpPr>
          <p:spPr>
            <a:xfrm>
              <a:off x="7853753" y="1500166"/>
              <a:ext cx="40799"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a:t>
              </a:r>
              <a:endParaRPr lang="en-US" sz="1100">
                <a:solidFill>
                  <a:srgbClr val="000000"/>
                </a:solidFill>
                <a:effectLst/>
                <a:latin typeface="Calibri" panose="020F0502020204030204" pitchFamily="34" charset="0"/>
                <a:ea typeface="Calibri" panose="020F0502020204030204" pitchFamily="34" charset="0"/>
              </a:endParaRPr>
            </a:p>
          </p:txBody>
        </p:sp>
        <p:sp>
          <p:nvSpPr>
            <p:cNvPr id="85" name="Rectangle 84">
              <a:extLst>
                <a:ext uri="{FF2B5EF4-FFF2-40B4-BE49-F238E27FC236}">
                  <a16:creationId xmlns="" xmlns:a16="http://schemas.microsoft.com/office/drawing/2014/main" id="{15CC701E-CB15-4EF8-92BE-BA51C3C74BE0}"/>
                </a:ext>
              </a:extLst>
            </p:cNvPr>
            <p:cNvSpPr/>
            <p:nvPr/>
          </p:nvSpPr>
          <p:spPr>
            <a:xfrm>
              <a:off x="7884570" y="1500166"/>
              <a:ext cx="1239424"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Validates and loads to </a:t>
              </a:r>
              <a:endParaRPr lang="en-US" sz="1100">
                <a:solidFill>
                  <a:srgbClr val="000000"/>
                </a:solidFill>
                <a:effectLst/>
                <a:latin typeface="Calibri" panose="020F0502020204030204" pitchFamily="34" charset="0"/>
                <a:ea typeface="Calibri" panose="020F0502020204030204" pitchFamily="34" charset="0"/>
              </a:endParaRPr>
            </a:p>
          </p:txBody>
        </p:sp>
        <p:sp>
          <p:nvSpPr>
            <p:cNvPr id="86" name="Rectangle 85">
              <a:extLst>
                <a:ext uri="{FF2B5EF4-FFF2-40B4-BE49-F238E27FC236}">
                  <a16:creationId xmlns="" xmlns:a16="http://schemas.microsoft.com/office/drawing/2014/main" id="{684C8525-3190-42C8-A60F-695CDC25D0FC}"/>
                </a:ext>
              </a:extLst>
            </p:cNvPr>
            <p:cNvSpPr/>
            <p:nvPr/>
          </p:nvSpPr>
          <p:spPr>
            <a:xfrm>
              <a:off x="7911257" y="1622463"/>
              <a:ext cx="1097801" cy="137147"/>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800">
                  <a:solidFill>
                    <a:srgbClr val="000000"/>
                  </a:solidFill>
                  <a:effectLst/>
                  <a:latin typeface="Calibri" panose="020F0502020204030204" pitchFamily="34" charset="0"/>
                  <a:ea typeface="Calibri" panose="020F0502020204030204" pitchFamily="34" charset="0"/>
                </a:rPr>
                <a:t>CCR Pre-Processing)</a:t>
              </a:r>
              <a:endParaRPr lang="en-US" sz="1100">
                <a:solidFill>
                  <a:srgbClr val="000000"/>
                </a:solidFill>
                <a:effectLst/>
                <a:latin typeface="Calibri" panose="020F0502020204030204" pitchFamily="34" charset="0"/>
                <a:ea typeface="Calibri" panose="020F0502020204030204" pitchFamily="34" charset="0"/>
              </a:endParaRPr>
            </a:p>
          </p:txBody>
        </p:sp>
        <p:sp>
          <p:nvSpPr>
            <p:cNvPr id="87" name="Shape 163">
              <a:extLst>
                <a:ext uri="{FF2B5EF4-FFF2-40B4-BE49-F238E27FC236}">
                  <a16:creationId xmlns="" xmlns:a16="http://schemas.microsoft.com/office/drawing/2014/main" id="{D0A8DEB6-A6BD-41FA-9C5D-224CDB9386F6}"/>
                </a:ext>
              </a:extLst>
            </p:cNvPr>
            <p:cNvSpPr/>
            <p:nvPr/>
          </p:nvSpPr>
          <p:spPr>
            <a:xfrm>
              <a:off x="7281953" y="1485386"/>
              <a:ext cx="388759" cy="0"/>
            </a:xfrm>
            <a:custGeom>
              <a:avLst/>
              <a:gdLst/>
              <a:ahLst/>
              <a:cxnLst/>
              <a:rect l="0" t="0" r="0" b="0"/>
              <a:pathLst>
                <a:path w="388759">
                  <a:moveTo>
                    <a:pt x="0" y="0"/>
                  </a:moveTo>
                  <a:lnTo>
                    <a:pt x="388759" y="0"/>
                  </a:lnTo>
                </a:path>
              </a:pathLst>
            </a:custGeom>
            <a:ln w="0" cap="rnd">
              <a:round/>
            </a:ln>
          </p:spPr>
          <p:style>
            <a:lnRef idx="1">
              <a:srgbClr val="404040"/>
            </a:lnRef>
            <a:fillRef idx="0">
              <a:srgbClr val="000000">
                <a:alpha val="0"/>
              </a:srgbClr>
            </a:fillRef>
            <a:effectRef idx="0">
              <a:scrgbClr r="0" g="0" b="0"/>
            </a:effectRef>
            <a:fontRef idx="none"/>
          </p:style>
          <p:txBody>
            <a:bodyPr/>
            <a:lstStyle/>
            <a:p>
              <a:endParaRPr lang="en-US"/>
            </a:p>
          </p:txBody>
        </p:sp>
        <p:sp>
          <p:nvSpPr>
            <p:cNvPr id="88" name="Shape 164">
              <a:extLst>
                <a:ext uri="{FF2B5EF4-FFF2-40B4-BE49-F238E27FC236}">
                  <a16:creationId xmlns="" xmlns:a16="http://schemas.microsoft.com/office/drawing/2014/main" id="{4D63C110-E3C2-4F73-8EE4-9170A1AB3BB7}"/>
                </a:ext>
              </a:extLst>
            </p:cNvPr>
            <p:cNvSpPr/>
            <p:nvPr/>
          </p:nvSpPr>
          <p:spPr>
            <a:xfrm>
              <a:off x="7648845" y="1440840"/>
              <a:ext cx="89901" cy="89091"/>
            </a:xfrm>
            <a:custGeom>
              <a:avLst/>
              <a:gdLst/>
              <a:ahLst/>
              <a:cxnLst/>
              <a:rect l="0" t="0" r="0" b="0"/>
              <a:pathLst>
                <a:path w="89901" h="89091">
                  <a:moveTo>
                    <a:pt x="0" y="0"/>
                  </a:moveTo>
                  <a:lnTo>
                    <a:pt x="89901" y="44545"/>
                  </a:lnTo>
                  <a:lnTo>
                    <a:pt x="0" y="89091"/>
                  </a:lnTo>
                  <a:cubicBezTo>
                    <a:pt x="14578" y="60744"/>
                    <a:pt x="14578" y="27537"/>
                    <a:pt x="0" y="0"/>
                  </a:cubicBezTo>
                  <a:close/>
                </a:path>
              </a:pathLst>
            </a:custGeom>
            <a:ln w="0" cap="rnd">
              <a:round/>
            </a:ln>
          </p:spPr>
          <p:style>
            <a:lnRef idx="0">
              <a:srgbClr val="000000">
                <a:alpha val="0"/>
              </a:srgbClr>
            </a:lnRef>
            <a:fillRef idx="1">
              <a:srgbClr val="404040"/>
            </a:fillRef>
            <a:effectRef idx="0">
              <a:scrgbClr r="0" g="0" b="0"/>
            </a:effectRef>
            <a:fontRef idx="none"/>
          </p:style>
          <p:txBody>
            <a:bodyPr/>
            <a:lstStyle/>
            <a:p>
              <a:endParaRPr lang="en-US"/>
            </a:p>
          </p:txBody>
        </p:sp>
      </p:grpSp>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15</a:t>
            </a:fld>
            <a:endParaRPr lang="en-US"/>
          </a:p>
        </p:txBody>
      </p:sp>
    </p:spTree>
    <p:extLst>
      <p:ext uri="{BB962C8B-B14F-4D97-AF65-F5344CB8AC3E}">
        <p14:creationId xmlns:p14="http://schemas.microsoft.com/office/powerpoint/2010/main" val="1221988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79511" y="2612893"/>
            <a:ext cx="8988439" cy="3233574"/>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dirty="0">
                <a:latin typeface="Arial" panose="020B0604020202020204" pitchFamily="34" charset="0"/>
                <a:cs typeface="Arial" panose="020B0604020202020204" pitchFamily="34" charset="0"/>
              </a:rPr>
              <a:t>Met at Sirius Computing Services at the </a:t>
            </a:r>
            <a:r>
              <a:rPr lang="en-US" dirty="0" smtClean="0">
                <a:latin typeface="Arial" panose="020B0604020202020204" pitchFamily="34" charset="0"/>
                <a:cs typeface="Arial" panose="020B0604020202020204" pitchFamily="34" charset="0"/>
              </a:rPr>
              <a:t>Los Angeles </a:t>
            </a:r>
            <a:r>
              <a:rPr lang="en-US" dirty="0">
                <a:latin typeface="Arial" panose="020B0604020202020204" pitchFamily="34" charset="0"/>
                <a:cs typeface="Arial" panose="020B0604020202020204" pitchFamily="34" charset="0"/>
              </a:rPr>
              <a:t>Healthcare Information and Management Systems Society (HIMSS) </a:t>
            </a:r>
            <a:r>
              <a:rPr lang="en-US" dirty="0" smtClean="0">
                <a:latin typeface="Arial" panose="020B0604020202020204" pitchFamily="34" charset="0"/>
                <a:cs typeface="Arial" panose="020B0604020202020204" pitchFamily="34" charset="0"/>
              </a:rPr>
              <a:t>conference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Sirius requested a call for further information, followed by on-site visit</a:t>
            </a:r>
          </a:p>
          <a:p>
            <a:r>
              <a:rPr lang="en-US" dirty="0">
                <a:latin typeface="Arial" panose="020B0604020202020204" pitchFamily="34" charset="0"/>
                <a:cs typeface="Arial" panose="020B0604020202020204" pitchFamily="34" charset="0"/>
              </a:rPr>
              <a:t>Brought in Redox </a:t>
            </a:r>
            <a:r>
              <a:rPr lang="en-US" dirty="0" smtClean="0">
                <a:latin typeface="Arial" panose="020B0604020202020204" pitchFamily="34" charset="0"/>
                <a:cs typeface="Arial" panose="020B0604020202020204" pitchFamily="34" charset="0"/>
              </a:rPr>
              <a:t>for technical support</a:t>
            </a:r>
            <a:endParaRPr lang="en-US" dirty="0">
              <a:latin typeface="Arial" panose="020B0604020202020204" pitchFamily="34" charset="0"/>
              <a:cs typeface="Arial" panose="020B0604020202020204" pitchFamily="34" charset="0"/>
            </a:endParaRPr>
          </a:p>
          <a:p>
            <a:pPr marL="0" indent="0">
              <a:buFont typeface="Arial" pitchFamily="34" charset="0"/>
              <a:buNone/>
            </a:pPr>
            <a:endParaRPr lang="en-US" dirty="0"/>
          </a:p>
        </p:txBody>
      </p:sp>
      <p:pic>
        <p:nvPicPr>
          <p:cNvPr id="6" name="Picture 2" descr="Sirius Computer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920" y="1326809"/>
            <a:ext cx="22860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B6F6B7EB-FA62-4AE8-B615-080A92968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874" y="912472"/>
            <a:ext cx="3162300" cy="1581150"/>
          </a:xfrm>
          <a:prstGeom prst="rect">
            <a:avLst/>
          </a:prstGeom>
        </p:spPr>
      </p:pic>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16</a:t>
            </a:fld>
            <a:endParaRPr lang="en-US"/>
          </a:p>
        </p:txBody>
      </p:sp>
    </p:spTree>
    <p:extLst>
      <p:ext uri="{BB962C8B-B14F-4D97-AF65-F5344CB8AC3E}">
        <p14:creationId xmlns:p14="http://schemas.microsoft.com/office/powerpoint/2010/main" val="42984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827860" y="1246909"/>
            <a:ext cx="3439726" cy="5552902"/>
          </a:xfrm>
          <a:prstGeom prst="rect">
            <a:avLst/>
          </a:prstGeom>
        </p:spPr>
      </p:pic>
      <p:pic>
        <p:nvPicPr>
          <p:cNvPr id="6" name="Picture 2" descr="Sirius Computer 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451202"/>
            <a:ext cx="2286000" cy="7524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17</a:t>
            </a:fld>
            <a:endParaRPr lang="en-US"/>
          </a:p>
        </p:txBody>
      </p:sp>
    </p:spTree>
    <p:extLst>
      <p:ext uri="{BB962C8B-B14F-4D97-AF65-F5344CB8AC3E}">
        <p14:creationId xmlns:p14="http://schemas.microsoft.com/office/powerpoint/2010/main" val="10754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2E2EAA4-66B1-4993-83E7-B44CC7B4DFC3}"/>
              </a:ext>
            </a:extLst>
          </p:cNvPr>
          <p:cNvPicPr>
            <a:picLocks noChangeAspect="1"/>
          </p:cNvPicPr>
          <p:nvPr/>
        </p:nvPicPr>
        <p:blipFill>
          <a:blip r:embed="rId2"/>
          <a:stretch>
            <a:fillRect/>
          </a:stretch>
        </p:blipFill>
        <p:spPr>
          <a:xfrm>
            <a:off x="270879" y="1665085"/>
            <a:ext cx="10108946" cy="2416482"/>
          </a:xfrm>
          <a:prstGeom prst="rect">
            <a:avLst/>
          </a:prstGeom>
        </p:spPr>
      </p:pic>
      <p:pic>
        <p:nvPicPr>
          <p:cNvPr id="8" name="Picture 7">
            <a:extLst>
              <a:ext uri="{FF2B5EF4-FFF2-40B4-BE49-F238E27FC236}">
                <a16:creationId xmlns="" xmlns:a16="http://schemas.microsoft.com/office/drawing/2014/main" id="{2D553AC4-5871-44A9-90FA-02FED65734C2}"/>
              </a:ext>
            </a:extLst>
          </p:cNvPr>
          <p:cNvPicPr>
            <a:picLocks noChangeAspect="1"/>
          </p:cNvPicPr>
          <p:nvPr/>
        </p:nvPicPr>
        <p:blipFill>
          <a:blip r:embed="rId3"/>
          <a:stretch>
            <a:fillRect/>
          </a:stretch>
        </p:blipFill>
        <p:spPr>
          <a:xfrm>
            <a:off x="297869" y="4450080"/>
            <a:ext cx="9116365" cy="1555005"/>
          </a:xfrm>
          <a:prstGeom prst="rect">
            <a:avLst/>
          </a:prstGeom>
        </p:spPr>
      </p:pic>
      <p:pic>
        <p:nvPicPr>
          <p:cNvPr id="5" name="Picture 4">
            <a:extLst>
              <a:ext uri="{FF2B5EF4-FFF2-40B4-BE49-F238E27FC236}">
                <a16:creationId xmlns="" xmlns:a16="http://schemas.microsoft.com/office/drawing/2014/main" id="{4E9AE7C0-2FFF-403B-A5C0-7A3ABB198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34" y="390704"/>
            <a:ext cx="3162300" cy="1218963"/>
          </a:xfrm>
          <a:prstGeom prst="rect">
            <a:avLst/>
          </a:prstGeom>
        </p:spPr>
      </p:pic>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18</a:t>
            </a:fld>
            <a:endParaRPr lang="en-US"/>
          </a:p>
        </p:txBody>
      </p:sp>
    </p:spTree>
    <p:extLst>
      <p:ext uri="{BB962C8B-B14F-4D97-AF65-F5344CB8AC3E}">
        <p14:creationId xmlns:p14="http://schemas.microsoft.com/office/powerpoint/2010/main" val="11335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BA8E5F35-8F3F-49F5-863C-0B0A2FB758F7}"/>
              </a:ext>
            </a:extLst>
          </p:cNvPr>
          <p:cNvGrpSpPr/>
          <p:nvPr/>
        </p:nvGrpSpPr>
        <p:grpSpPr>
          <a:xfrm>
            <a:off x="1456620" y="2459396"/>
            <a:ext cx="8467725" cy="2352675"/>
            <a:chOff x="1862137" y="2252662"/>
            <a:chExt cx="8467725" cy="2352675"/>
          </a:xfrm>
        </p:grpSpPr>
        <p:pic>
          <p:nvPicPr>
            <p:cNvPr id="4" name="Picture 3">
              <a:extLst>
                <a:ext uri="{FF2B5EF4-FFF2-40B4-BE49-F238E27FC236}">
                  <a16:creationId xmlns="" xmlns:a16="http://schemas.microsoft.com/office/drawing/2014/main" id="{9D264FB9-A3E6-4022-A938-05391A9AE9D7}"/>
                </a:ext>
              </a:extLst>
            </p:cNvPr>
            <p:cNvPicPr>
              <a:picLocks noChangeAspect="1"/>
            </p:cNvPicPr>
            <p:nvPr/>
          </p:nvPicPr>
          <p:blipFill>
            <a:blip r:embed="rId2"/>
            <a:stretch>
              <a:fillRect/>
            </a:stretch>
          </p:blipFill>
          <p:spPr>
            <a:xfrm>
              <a:off x="1862137" y="2252662"/>
              <a:ext cx="8467725" cy="2352675"/>
            </a:xfrm>
            <a:prstGeom prst="rect">
              <a:avLst/>
            </a:prstGeom>
          </p:spPr>
        </p:pic>
        <p:pic>
          <p:nvPicPr>
            <p:cNvPr id="6" name="Picture 5">
              <a:extLst>
                <a:ext uri="{FF2B5EF4-FFF2-40B4-BE49-F238E27FC236}">
                  <a16:creationId xmlns="" xmlns:a16="http://schemas.microsoft.com/office/drawing/2014/main" id="{80F95545-2325-4B68-A029-01B1FBD58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171" y="3116910"/>
              <a:ext cx="1121134" cy="930303"/>
            </a:xfrm>
            <a:prstGeom prst="rect">
              <a:avLst/>
            </a:prstGeom>
          </p:spPr>
        </p:pic>
      </p:grpSp>
      <p:pic>
        <p:nvPicPr>
          <p:cNvPr id="8" name="Picture 7">
            <a:extLst>
              <a:ext uri="{FF2B5EF4-FFF2-40B4-BE49-F238E27FC236}">
                <a16:creationId xmlns="" xmlns:a16="http://schemas.microsoft.com/office/drawing/2014/main" id="{4E9AE7C0-2FFF-403B-A5C0-7A3ABB198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273" y="446122"/>
            <a:ext cx="3162300" cy="1581150"/>
          </a:xfrm>
          <a:prstGeom prst="rect">
            <a:avLst/>
          </a:prstGeom>
        </p:spPr>
      </p:pic>
      <p:sp>
        <p:nvSpPr>
          <p:cNvPr id="9" name="Rectangle 8">
            <a:extLst>
              <a:ext uri="{FF2B5EF4-FFF2-40B4-BE49-F238E27FC236}">
                <a16:creationId xmlns="" xmlns:a16="http://schemas.microsoft.com/office/drawing/2014/main" id="{E389D3F8-98D5-4499-8344-6309020781BE}"/>
              </a:ext>
            </a:extLst>
          </p:cNvPr>
          <p:cNvSpPr/>
          <p:nvPr/>
        </p:nvSpPr>
        <p:spPr>
          <a:xfrm>
            <a:off x="1456619" y="5352727"/>
            <a:ext cx="8467725"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Note: Redox engine does not have a reportability screening tool</a:t>
            </a:r>
          </a:p>
        </p:txBody>
      </p:sp>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19</a:t>
            </a:fld>
            <a:endParaRPr lang="en-US"/>
          </a:p>
        </p:txBody>
      </p:sp>
    </p:spTree>
    <p:extLst>
      <p:ext uri="{BB962C8B-B14F-4D97-AF65-F5344CB8AC3E}">
        <p14:creationId xmlns:p14="http://schemas.microsoft.com/office/powerpoint/2010/main" val="1274398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Outline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E-path reporting legislation</a:t>
            </a:r>
          </a:p>
          <a:p>
            <a:r>
              <a:rPr lang="en-US" dirty="0" smtClean="0">
                <a:latin typeface="Arial" panose="020B0604020202020204" pitchFamily="34" charset="0"/>
                <a:cs typeface="Arial" panose="020B0604020202020204" pitchFamily="34" charset="0"/>
              </a:rPr>
              <a:t>Public information</a:t>
            </a:r>
          </a:p>
          <a:p>
            <a:r>
              <a:rPr lang="en-US" dirty="0" smtClean="0">
                <a:latin typeface="Arial" panose="020B0604020202020204" pitchFamily="34" charset="0"/>
                <a:cs typeface="Arial" panose="020B0604020202020204" pitchFamily="34" charset="0"/>
              </a:rPr>
              <a:t>Outreach</a:t>
            </a:r>
          </a:p>
          <a:p>
            <a:r>
              <a:rPr lang="en-US" dirty="0" smtClean="0">
                <a:latin typeface="Arial" panose="020B0604020202020204" pitchFamily="34" charset="0"/>
                <a:cs typeface="Arial" panose="020B0604020202020204" pitchFamily="34" charset="0"/>
              </a:rPr>
              <a:t>Registration</a:t>
            </a:r>
          </a:p>
          <a:p>
            <a:r>
              <a:rPr lang="en-US" dirty="0" smtClean="0">
                <a:latin typeface="Arial" panose="020B0604020202020204" pitchFamily="34" charset="0"/>
                <a:cs typeface="Arial" panose="020B0604020202020204" pitchFamily="34" charset="0"/>
              </a:rPr>
              <a:t>Progress to date</a:t>
            </a:r>
          </a:p>
          <a:p>
            <a:r>
              <a:rPr lang="en-US" dirty="0" smtClean="0">
                <a:latin typeface="Arial" panose="020B0604020202020204" pitchFamily="34" charset="0"/>
                <a:cs typeface="Arial" panose="020B0604020202020204" pitchFamily="34" charset="0"/>
              </a:rPr>
              <a:t>Challenges</a:t>
            </a:r>
          </a:p>
          <a:p>
            <a:r>
              <a:rPr lang="en-US" dirty="0" smtClean="0">
                <a:latin typeface="Arial" panose="020B0604020202020204" pitchFamily="34" charset="0"/>
                <a:cs typeface="Arial" panose="020B0604020202020204" pitchFamily="34" charset="0"/>
              </a:rPr>
              <a:t>New E-path pilot project</a:t>
            </a:r>
          </a:p>
          <a:p>
            <a:r>
              <a:rPr lang="en-US" dirty="0" smtClean="0">
                <a:latin typeface="Arial" panose="020B0604020202020204" pitchFamily="34" charset="0"/>
                <a:cs typeface="Arial" panose="020B0604020202020204" pitchFamily="34" charset="0"/>
              </a:rPr>
              <a:t>Next steps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2</a:t>
            </a:fld>
            <a:endParaRPr lang="en-US"/>
          </a:p>
        </p:txBody>
      </p:sp>
      <p:pic>
        <p:nvPicPr>
          <p:cNvPr id="6" name="Picture 2" descr="https://csp.usc.edu/wp-content/uploads/2018/09/thumnail-logo-300x120.png"/>
          <p:cNvPicPr>
            <a:picLocks noChangeAspect="1" noChangeArrowheads="1"/>
          </p:cNvPicPr>
          <p:nvPr/>
        </p:nvPicPr>
        <p:blipFill rotWithShape="1">
          <a:blip r:embed="rId2">
            <a:extLst>
              <a:ext uri="{28A0092B-C50C-407E-A947-70E740481C1C}">
                <a14:useLocalDpi xmlns:a14="http://schemas.microsoft.com/office/drawing/2010/main" val="0"/>
              </a:ext>
            </a:extLst>
          </a:blip>
          <a:srcRect t="-14768" r="63867"/>
          <a:stretch/>
        </p:blipFill>
        <p:spPr bwMode="auto">
          <a:xfrm>
            <a:off x="162425" y="5463188"/>
            <a:ext cx="1011867" cy="128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821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601" y="3048000"/>
            <a:ext cx="5098288" cy="3810000"/>
          </a:xfrm>
          <a:prstGeom prst="rect">
            <a:avLst/>
          </a:prstGeom>
        </p:spPr>
      </p:pic>
      <p:sp>
        <p:nvSpPr>
          <p:cNvPr id="3" name="Content Placeholder 2"/>
          <p:cNvSpPr>
            <a:spLocks noGrp="1"/>
          </p:cNvSpPr>
          <p:nvPr>
            <p:ph idx="1"/>
          </p:nvPr>
        </p:nvSpPr>
        <p:spPr>
          <a:xfrm>
            <a:off x="968360" y="1693334"/>
            <a:ext cx="8661061" cy="4526844"/>
          </a:xfrm>
        </p:spPr>
        <p:txBody>
          <a:bodyPr>
            <a:normAutofit fontScale="92500" lnSpcReduction="10000"/>
          </a:bodyPr>
          <a:lstStyle/>
          <a:p>
            <a:pPr lvl="0"/>
            <a:r>
              <a:rPr lang="en-US" sz="1300" dirty="0">
                <a:latin typeface="Arial" panose="020B0604020202020204" pitchFamily="34" charset="0"/>
                <a:cs typeface="Arial" panose="020B0604020202020204" pitchFamily="34" charset="0"/>
              </a:rPr>
              <a:t>Created E-Path with Region 9 starting in 1999.</a:t>
            </a:r>
          </a:p>
          <a:p>
            <a:pPr lvl="0"/>
            <a:r>
              <a:rPr lang="en-US" sz="1300" dirty="0">
                <a:latin typeface="Arial" panose="020B0604020202020204" pitchFamily="34" charset="0"/>
                <a:cs typeface="Arial" panose="020B0604020202020204" pitchFamily="34" charset="0"/>
              </a:rPr>
              <a:t>Have worked with many of the reported LIS systems (Cerner, Co-Path, Meditech, Soft lab etc.)  It should not be a problem to receive pathology output from these systems.</a:t>
            </a:r>
          </a:p>
          <a:p>
            <a:pPr lvl="0"/>
            <a:r>
              <a:rPr lang="en-US" sz="1300" dirty="0">
                <a:latin typeface="Arial" panose="020B0604020202020204" pitchFamily="34" charset="0"/>
                <a:cs typeface="Arial" panose="020B0604020202020204" pitchFamily="34" charset="0"/>
              </a:rPr>
              <a:t>To make it easy for the small labs, we could provide a secure web portal on the E-Path cloud system so they can upload pathology reports to the E-Path service in their native format.  This would require no software at the lab.  We would provide training on how to upload the reports.</a:t>
            </a:r>
          </a:p>
          <a:p>
            <a:pPr lvl="0"/>
            <a:r>
              <a:rPr lang="en-US" sz="1300" dirty="0">
                <a:latin typeface="Arial" panose="020B0604020202020204" pitchFamily="34" charset="0"/>
                <a:cs typeface="Arial" panose="020B0604020202020204" pitchFamily="34" charset="0"/>
              </a:rPr>
              <a:t>The E-Path Cloud Service could be shared by the labs.</a:t>
            </a:r>
          </a:p>
          <a:p>
            <a:pPr lvl="0"/>
            <a:r>
              <a:rPr lang="en-US" sz="1300" dirty="0">
                <a:latin typeface="Arial" panose="020B0604020202020204" pitchFamily="34" charset="0"/>
                <a:cs typeface="Arial" panose="020B0604020202020204" pitchFamily="34" charset="0"/>
              </a:rPr>
              <a:t>The E-Path Cloud Service would: </a:t>
            </a:r>
          </a:p>
          <a:p>
            <a:pPr lvl="1"/>
            <a:r>
              <a:rPr lang="en-US" sz="1300" dirty="0">
                <a:solidFill>
                  <a:schemeClr val="tx1"/>
                </a:solidFill>
                <a:latin typeface="Arial" panose="020B0604020202020204" pitchFamily="34" charset="0"/>
                <a:cs typeface="Arial" panose="020B0604020202020204" pitchFamily="34" charset="0"/>
              </a:rPr>
              <a:t>Convert each lab’s native format Pathology report to NAACCR standard HL7 message </a:t>
            </a:r>
          </a:p>
          <a:p>
            <a:pPr lvl="1"/>
            <a:r>
              <a:rPr lang="en-US" sz="1300" dirty="0">
                <a:solidFill>
                  <a:schemeClr val="tx1"/>
                </a:solidFill>
                <a:latin typeface="Arial" panose="020B0604020202020204" pitchFamily="34" charset="0"/>
                <a:cs typeface="Arial" panose="020B0604020202020204" pitchFamily="34" charset="0"/>
              </a:rPr>
              <a:t>Keep each lab’s reports in a separate folder structure</a:t>
            </a:r>
          </a:p>
          <a:p>
            <a:pPr lvl="1"/>
            <a:r>
              <a:rPr lang="en-US" sz="1300" dirty="0">
                <a:solidFill>
                  <a:schemeClr val="tx1"/>
                </a:solidFill>
                <a:latin typeface="Arial" panose="020B0604020202020204" pitchFamily="34" charset="0"/>
                <a:cs typeface="Arial" panose="020B0604020202020204" pitchFamily="34" charset="0"/>
              </a:rPr>
              <a:t>Distinguish between reportable and non-reportable documents (i.e. perform </a:t>
            </a:r>
            <a:r>
              <a:rPr lang="en-US" sz="1300" dirty="0" err="1">
                <a:solidFill>
                  <a:schemeClr val="tx1"/>
                </a:solidFill>
                <a:latin typeface="Arial" panose="020B0604020202020204" pitchFamily="34" charset="0"/>
                <a:cs typeface="Arial" panose="020B0604020202020204" pitchFamily="34" charset="0"/>
              </a:rPr>
              <a:t>casefinding</a:t>
            </a:r>
            <a:r>
              <a:rPr lang="en-US" sz="1300" dirty="0">
                <a:solidFill>
                  <a:schemeClr val="tx1"/>
                </a:solidFill>
                <a:latin typeface="Arial" panose="020B0604020202020204" pitchFamily="34" charset="0"/>
                <a:cs typeface="Arial" panose="020B0604020202020204" pitchFamily="34" charset="0"/>
              </a:rPr>
              <a:t>)</a:t>
            </a:r>
          </a:p>
          <a:p>
            <a:pPr lvl="1"/>
            <a:r>
              <a:rPr lang="en-US" sz="1300" dirty="0">
                <a:solidFill>
                  <a:schemeClr val="tx1"/>
                </a:solidFill>
                <a:latin typeface="Arial" panose="020B0604020202020204" pitchFamily="34" charset="0"/>
                <a:cs typeface="Arial" panose="020B0604020202020204" pitchFamily="34" charset="0"/>
              </a:rPr>
              <a:t>Include the Cancer Data Forwarding module</a:t>
            </a:r>
          </a:p>
          <a:p>
            <a:pPr lvl="1"/>
            <a:r>
              <a:rPr lang="en-US" sz="1300" dirty="0">
                <a:solidFill>
                  <a:schemeClr val="tx1"/>
                </a:solidFill>
                <a:latin typeface="Arial" panose="020B0604020202020204" pitchFamily="34" charset="0"/>
                <a:cs typeface="Arial" panose="020B0604020202020204" pitchFamily="34" charset="0"/>
              </a:rPr>
              <a:t>Include duplicate checking</a:t>
            </a:r>
          </a:p>
          <a:p>
            <a:pPr lvl="1"/>
            <a:r>
              <a:rPr lang="en-US" sz="1300" dirty="0">
                <a:solidFill>
                  <a:schemeClr val="tx1"/>
                </a:solidFill>
                <a:latin typeface="Arial" panose="020B0604020202020204" pitchFamily="34" charset="0"/>
                <a:cs typeface="Arial" panose="020B0604020202020204" pitchFamily="34" charset="0"/>
              </a:rPr>
              <a:t>Forward reportable documents to the registry</a:t>
            </a:r>
          </a:p>
          <a:p>
            <a:pPr lvl="1"/>
            <a:r>
              <a:rPr lang="en-US" sz="1300" dirty="0">
                <a:solidFill>
                  <a:schemeClr val="tx1"/>
                </a:solidFill>
                <a:latin typeface="Arial" panose="020B0604020202020204" pitchFamily="34" charset="0"/>
                <a:cs typeface="Arial" panose="020B0604020202020204" pitchFamily="34" charset="0"/>
              </a:rPr>
              <a:t>Allow each lab to download its positives from the service</a:t>
            </a:r>
          </a:p>
          <a:p>
            <a:pPr lvl="1"/>
            <a:r>
              <a:rPr lang="en-US" sz="1300" dirty="0">
                <a:solidFill>
                  <a:schemeClr val="tx1"/>
                </a:solidFill>
                <a:latin typeface="Arial" panose="020B0604020202020204" pitchFamily="34" charset="0"/>
                <a:cs typeface="Arial" panose="020B0604020202020204" pitchFamily="34" charset="0"/>
              </a:rPr>
              <a:t>Automatically purge negative reports on a scheduled basis</a:t>
            </a:r>
          </a:p>
          <a:p>
            <a:pPr lvl="1"/>
            <a:r>
              <a:rPr lang="en-US" sz="1300" dirty="0">
                <a:solidFill>
                  <a:schemeClr val="tx1"/>
                </a:solidFill>
                <a:latin typeface="Arial" panose="020B0604020202020204" pitchFamily="34" charset="0"/>
                <a:cs typeface="Arial" panose="020B0604020202020204" pitchFamily="34" charset="0"/>
              </a:rPr>
              <a:t>Maintain a count of reportable documents for each lab</a:t>
            </a:r>
          </a:p>
          <a:p>
            <a:pPr lvl="1"/>
            <a:r>
              <a:rPr lang="en-US" sz="1300" dirty="0">
                <a:solidFill>
                  <a:schemeClr val="tx1"/>
                </a:solidFill>
                <a:latin typeface="Arial" panose="020B0604020202020204" pitchFamily="34" charset="0"/>
                <a:cs typeface="Arial" panose="020B0604020202020204" pitchFamily="34" charset="0"/>
              </a:rPr>
              <a:t>Provide a disclosure report for each lab for HIPAA compliance</a:t>
            </a: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092" y="313149"/>
            <a:ext cx="2742857" cy="1269841"/>
          </a:xfrm>
          <a:prstGeom prst="rect">
            <a:avLst/>
          </a:prstGeom>
        </p:spPr>
      </p:pic>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20</a:t>
            </a:fld>
            <a:endParaRPr lang="en-US"/>
          </a:p>
        </p:txBody>
      </p:sp>
    </p:spTree>
    <p:extLst>
      <p:ext uri="{BB962C8B-B14F-4D97-AF65-F5344CB8AC3E}">
        <p14:creationId xmlns:p14="http://schemas.microsoft.com/office/powerpoint/2010/main" val="39504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62756" y="898300"/>
            <a:ext cx="8794044" cy="5424755"/>
          </a:xfrm>
          <a:prstGeom prst="rect">
            <a:avLst/>
          </a:prstGeom>
        </p:spPr>
      </p:pic>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21</a:t>
            </a:fld>
            <a:endParaRPr lang="en-US"/>
          </a:p>
        </p:txBody>
      </p:sp>
    </p:spTree>
    <p:extLst>
      <p:ext uri="{BB962C8B-B14F-4D97-AF65-F5344CB8AC3E}">
        <p14:creationId xmlns:p14="http://schemas.microsoft.com/office/powerpoint/2010/main" val="2661565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Invite Laboratory Partners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Responded to our survey</a:t>
            </a:r>
          </a:p>
          <a:p>
            <a:r>
              <a:rPr lang="en-US" dirty="0" smtClean="0">
                <a:latin typeface="Arial" panose="020B0604020202020204" pitchFamily="34" charset="0"/>
                <a:cs typeface="Arial" panose="020B0604020202020204" pitchFamily="34" charset="0"/>
              </a:rPr>
              <a:t>Have registered on California Cancer Registry portal</a:t>
            </a:r>
          </a:p>
          <a:p>
            <a:r>
              <a:rPr lang="en-US" dirty="0" smtClean="0">
                <a:latin typeface="Arial" panose="020B0604020202020204" pitchFamily="34" charset="0"/>
                <a:cs typeface="Arial" panose="020B0604020202020204" pitchFamily="34" charset="0"/>
              </a:rPr>
              <a:t>Have electronic path reports</a:t>
            </a:r>
          </a:p>
          <a:p>
            <a:r>
              <a:rPr lang="en-US" dirty="0" smtClean="0">
                <a:latin typeface="Arial" panose="020B0604020202020204" pitchFamily="34" charset="0"/>
                <a:cs typeface="Arial" panose="020B0604020202020204" pitchFamily="34" charset="0"/>
              </a:rPr>
              <a:t>Report small to moderate annual caseloads</a:t>
            </a: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22</a:t>
            </a:fld>
            <a:endParaRPr lang="en-US"/>
          </a:p>
        </p:txBody>
      </p:sp>
    </p:spTree>
    <p:extLst>
      <p:ext uri="{BB962C8B-B14F-4D97-AF65-F5344CB8AC3E}">
        <p14:creationId xmlns:p14="http://schemas.microsoft.com/office/powerpoint/2010/main" val="2204982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Work in Progress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Email introduction/invitation with documentation about reporting regulation and proposed pilot implementation</a:t>
            </a:r>
          </a:p>
          <a:p>
            <a:r>
              <a:rPr lang="en-US" dirty="0" smtClean="0">
                <a:latin typeface="Arial" panose="020B0604020202020204" pitchFamily="34" charset="0"/>
                <a:cs typeface="Arial" panose="020B0604020202020204" pitchFamily="34" charset="0"/>
              </a:rPr>
              <a:t>Responses</a:t>
            </a:r>
          </a:p>
          <a:p>
            <a:pPr lvl="1"/>
            <a:r>
              <a:rPr lang="en-US" dirty="0" smtClean="0">
                <a:latin typeface="Arial" panose="020B0604020202020204" pitchFamily="34" charset="0"/>
                <a:cs typeface="Arial" panose="020B0604020202020204" pitchFamily="34" charset="0"/>
              </a:rPr>
              <a:t>Are introducing another solution</a:t>
            </a:r>
          </a:p>
          <a:p>
            <a:pPr lvl="1"/>
            <a:r>
              <a:rPr lang="en-US" dirty="0" smtClean="0">
                <a:latin typeface="Arial" panose="020B0604020202020204" pitchFamily="34" charset="0"/>
                <a:cs typeface="Arial" panose="020B0604020202020204" pitchFamily="34" charset="0"/>
              </a:rPr>
              <a:t>Haven’t decided how to report</a:t>
            </a:r>
          </a:p>
          <a:p>
            <a:pPr lvl="1"/>
            <a:r>
              <a:rPr lang="en-US" dirty="0" smtClean="0">
                <a:latin typeface="Arial" panose="020B0604020202020204" pitchFamily="34" charset="0"/>
                <a:cs typeface="Arial" panose="020B0604020202020204" pitchFamily="34" charset="0"/>
              </a:rPr>
              <a:t>Implementing a new EMR</a:t>
            </a:r>
          </a:p>
          <a:p>
            <a:pPr lvl="1"/>
            <a:r>
              <a:rPr lang="en-US" dirty="0" smtClean="0">
                <a:latin typeface="Arial" panose="020B0604020202020204" pitchFamily="34" charset="0"/>
                <a:cs typeface="Arial" panose="020B0604020202020204" pitchFamily="34" charset="0"/>
              </a:rPr>
              <a:t>No response</a:t>
            </a:r>
          </a:p>
          <a:p>
            <a:pPr lvl="1"/>
            <a:r>
              <a:rPr lang="en-US" dirty="0" smtClean="0">
                <a:latin typeface="Arial" panose="020B0604020202020204" pitchFamily="34" charset="0"/>
                <a:cs typeface="Arial" panose="020B0604020202020204" pitchFamily="34" charset="0"/>
              </a:rPr>
              <a:t>Telephone conversations</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23</a:t>
            </a:fld>
            <a:endParaRPr lang="en-US"/>
          </a:p>
        </p:txBody>
      </p:sp>
    </p:spTree>
    <p:extLst>
      <p:ext uri="{BB962C8B-B14F-4D97-AF65-F5344CB8AC3E}">
        <p14:creationId xmlns:p14="http://schemas.microsoft.com/office/powerpoint/2010/main" val="8791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71" y="0"/>
            <a:ext cx="9692640" cy="1325562"/>
          </a:xfrm>
        </p:spPr>
        <p:txBody>
          <a:bodyPr/>
          <a:lstStyle/>
          <a:p>
            <a:r>
              <a:rPr lang="en-US" dirty="0">
                <a:latin typeface="Arial" panose="020B0604020202020204" pitchFamily="34" charset="0"/>
                <a:cs typeface="Arial" panose="020B0604020202020204" pitchFamily="34" charset="0"/>
              </a:rPr>
              <a:t>Possible Next Steps</a:t>
            </a:r>
          </a:p>
        </p:txBody>
      </p:sp>
      <p:sp>
        <p:nvSpPr>
          <p:cNvPr id="3" name="Content Placeholder 2"/>
          <p:cNvSpPr>
            <a:spLocks noGrp="1"/>
          </p:cNvSpPr>
          <p:nvPr>
            <p:ph idx="1"/>
          </p:nvPr>
        </p:nvSpPr>
        <p:spPr>
          <a:xfrm>
            <a:off x="1071602" y="1276054"/>
            <a:ext cx="8965861" cy="5581945"/>
          </a:xfrm>
        </p:spPr>
        <p:txBody>
          <a:bodyPr>
            <a:normAutofit/>
          </a:bodyPr>
          <a:lstStyle/>
          <a:p>
            <a:r>
              <a:rPr lang="en-US" sz="2000" dirty="0">
                <a:latin typeface="Arial" panose="020B0604020202020204" pitchFamily="34" charset="0"/>
                <a:cs typeface="Arial" panose="020B0604020202020204" pitchFamily="34" charset="0"/>
              </a:rPr>
              <a:t>Collect additional information from labs in IT capacity</a:t>
            </a:r>
          </a:p>
          <a:p>
            <a:pPr lvl="1"/>
            <a:r>
              <a:rPr lang="en-US" sz="2000" dirty="0">
                <a:solidFill>
                  <a:schemeClr val="tx1"/>
                </a:solidFill>
                <a:latin typeface="Arial" panose="020B0604020202020204" pitchFamily="34" charset="0"/>
                <a:cs typeface="Arial" panose="020B0604020202020204" pitchFamily="34" charset="0"/>
              </a:rPr>
              <a:t>Additional questions for path lab outreach from Redox:</a:t>
            </a:r>
          </a:p>
          <a:p>
            <a:pPr lvl="2">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Does your in-house IT team support your EHRs/PM Systems or is it outsourced to your vendor? </a:t>
            </a:r>
          </a:p>
          <a:p>
            <a:pPr lvl="2">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Are those systems capable of sending and/or receiving HL7 or do they have web services, SFTP (or other) available for integration needs?</a:t>
            </a:r>
          </a:p>
          <a:p>
            <a:pPr lvl="2">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Do you have a list of existing HL7/web services that you have enabled that you wouldn't mind sharing? </a:t>
            </a:r>
          </a:p>
          <a:p>
            <a:pPr lvl="2">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If you do not have HL7 feeds or web services enabled today, do you know what the engagement process looks like with the vendor?</a:t>
            </a:r>
          </a:p>
          <a:p>
            <a:r>
              <a:rPr lang="en-US" sz="2000" dirty="0">
                <a:latin typeface="Arial" panose="020B0604020202020204" pitchFamily="34" charset="0"/>
                <a:cs typeface="Arial" panose="020B0604020202020204" pitchFamily="34" charset="0"/>
              </a:rPr>
              <a:t>Offer to introduce to labs/collect additional info</a:t>
            </a:r>
          </a:p>
          <a:p>
            <a:r>
              <a:rPr lang="en-US" sz="2000" dirty="0">
                <a:latin typeface="Arial" panose="020B0604020202020204" pitchFamily="34" charset="0"/>
                <a:cs typeface="Arial" panose="020B0604020202020204" pitchFamily="34" charset="0"/>
              </a:rPr>
              <a:t>Have potential vendors propose solutions</a:t>
            </a:r>
          </a:p>
          <a:p>
            <a:pPr lvl="1">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LA would review for feasibility</a:t>
            </a:r>
          </a:p>
          <a:p>
            <a:pPr lvl="1">
              <a:buFont typeface="Courier New" panose="02070309020205020404" pitchFamily="49" charset="0"/>
              <a:buChar char="o"/>
            </a:pPr>
            <a:r>
              <a:rPr lang="en-US" sz="2000" dirty="0">
                <a:solidFill>
                  <a:schemeClr val="tx1"/>
                </a:solidFill>
                <a:latin typeface="Arial" panose="020B0604020202020204" pitchFamily="34" charset="0"/>
                <a:cs typeface="Arial" panose="020B0604020202020204" pitchFamily="34" charset="0"/>
              </a:rPr>
              <a:t>LA would offer to assess preliminary data, i.e. review for accurate determination of </a:t>
            </a:r>
            <a:r>
              <a:rPr lang="en-US" sz="2000" dirty="0" err="1">
                <a:solidFill>
                  <a:schemeClr val="tx1"/>
                </a:solidFill>
                <a:latin typeface="Arial" panose="020B0604020202020204" pitchFamily="34" charset="0"/>
                <a:cs typeface="Arial" panose="020B0604020202020204" pitchFamily="34" charset="0"/>
              </a:rPr>
              <a:t>reportability</a:t>
            </a:r>
            <a:endParaRPr lang="en-US" sz="2000" dirty="0">
              <a:solidFill>
                <a:schemeClr val="tx1"/>
              </a:solidFill>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24</a:t>
            </a:fld>
            <a:endParaRPr lang="en-US"/>
          </a:p>
        </p:txBody>
      </p:sp>
    </p:spTree>
    <p:extLst>
      <p:ext uri="{BB962C8B-B14F-4D97-AF65-F5344CB8AC3E}">
        <p14:creationId xmlns:p14="http://schemas.microsoft.com/office/powerpoint/2010/main" val="58864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71" y="0"/>
            <a:ext cx="9692640" cy="1325562"/>
          </a:xfrm>
        </p:spPr>
        <p:txBody>
          <a:bodyPr/>
          <a:lstStyle/>
          <a:p>
            <a:r>
              <a:rPr lang="en-US" dirty="0">
                <a:latin typeface="Arial" panose="020B0604020202020204" pitchFamily="34" charset="0"/>
                <a:cs typeface="Arial" panose="020B0604020202020204" pitchFamily="34" charset="0"/>
              </a:rPr>
              <a:t>Possible Next Steps</a:t>
            </a:r>
          </a:p>
        </p:txBody>
      </p:sp>
      <p:sp>
        <p:nvSpPr>
          <p:cNvPr id="3" name="Content Placeholder 2"/>
          <p:cNvSpPr>
            <a:spLocks noGrp="1"/>
          </p:cNvSpPr>
          <p:nvPr>
            <p:ph idx="1"/>
          </p:nvPr>
        </p:nvSpPr>
        <p:spPr>
          <a:xfrm>
            <a:off x="1071602" y="1276054"/>
            <a:ext cx="8965861" cy="5581945"/>
          </a:xfrm>
        </p:spPr>
        <p:txBody>
          <a:bodyPr>
            <a:normAutofit/>
          </a:bodyPr>
          <a:lstStyle/>
          <a:p>
            <a:r>
              <a:rPr lang="en-US" sz="2000" dirty="0">
                <a:latin typeface="Arial" panose="020B0604020202020204" pitchFamily="34" charset="0"/>
                <a:cs typeface="Arial" panose="020B0604020202020204" pitchFamily="34" charset="0"/>
              </a:rPr>
              <a:t>Assess overall interest in this capacity among SEER program</a:t>
            </a:r>
          </a:p>
          <a:p>
            <a:r>
              <a:rPr lang="en-US" sz="2000" dirty="0">
                <a:solidFill>
                  <a:schemeClr val="tx1"/>
                </a:solidFill>
                <a:latin typeface="Arial" panose="020B0604020202020204" pitchFamily="34" charset="0"/>
                <a:cs typeface="Arial" panose="020B0604020202020204" pitchFamily="34" charset="0"/>
              </a:rPr>
              <a:t>Conduct additional “street-level” dialogue with local cooperative labs to explore current status/best practices for registry success</a:t>
            </a:r>
          </a:p>
          <a:p>
            <a:r>
              <a:rPr lang="en-US" sz="2000" dirty="0">
                <a:latin typeface="Arial" panose="020B0604020202020204" pitchFamily="34" charset="0"/>
                <a:cs typeface="Arial" panose="020B0604020202020204" pitchFamily="34" charset="0"/>
              </a:rPr>
              <a:t>Consider funding mechanisms</a:t>
            </a:r>
          </a:p>
          <a:p>
            <a:pPr lvl="1"/>
            <a:r>
              <a:rPr lang="en-US" sz="1800" dirty="0">
                <a:solidFill>
                  <a:schemeClr val="tx1"/>
                </a:solidFill>
                <a:latin typeface="Arial" panose="020B0604020202020204" pitchFamily="34" charset="0"/>
                <a:cs typeface="Arial" panose="020B0604020202020204" pitchFamily="34" charset="0"/>
              </a:rPr>
              <a:t>Let the market compete?</a:t>
            </a:r>
          </a:p>
          <a:p>
            <a:pPr lvl="1"/>
            <a:r>
              <a:rPr lang="en-US" sz="1800" dirty="0">
                <a:solidFill>
                  <a:schemeClr val="tx1"/>
                </a:solidFill>
                <a:latin typeface="Arial" panose="020B0604020202020204" pitchFamily="34" charset="0"/>
                <a:cs typeface="Arial" panose="020B0604020202020204" pitchFamily="34" charset="0"/>
              </a:rPr>
              <a:t>Demonstration project?</a:t>
            </a:r>
          </a:p>
          <a:p>
            <a:pPr lvl="1"/>
            <a:r>
              <a:rPr lang="en-US" sz="1800" dirty="0">
                <a:solidFill>
                  <a:schemeClr val="tx1"/>
                </a:solidFill>
                <a:latin typeface="Arial" panose="020B0604020202020204" pitchFamily="34" charset="0"/>
                <a:cs typeface="Arial" panose="020B0604020202020204" pitchFamily="34" charset="0"/>
              </a:rPr>
              <a:t>Other?</a:t>
            </a:r>
          </a:p>
          <a:p>
            <a:pPr lvl="1"/>
            <a:endParaRPr lang="en-US"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25</a:t>
            </a:fld>
            <a:endParaRPr lang="en-US"/>
          </a:p>
        </p:txBody>
      </p:sp>
    </p:spTree>
    <p:extLst>
      <p:ext uri="{BB962C8B-B14F-4D97-AF65-F5344CB8AC3E}">
        <p14:creationId xmlns:p14="http://schemas.microsoft.com/office/powerpoint/2010/main" val="416545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054074-8454-4A08-9422-E7A157B8165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Ensuring Success</a:t>
            </a:r>
          </a:p>
        </p:txBody>
      </p:sp>
      <p:sp>
        <p:nvSpPr>
          <p:cNvPr id="3" name="Content Placeholder 2">
            <a:extLst>
              <a:ext uri="{FF2B5EF4-FFF2-40B4-BE49-F238E27FC236}">
                <a16:creationId xmlns="" xmlns:a16="http://schemas.microsoft.com/office/drawing/2014/main" id="{4A09EF33-AFE4-449A-A0EA-AA53760E77F5}"/>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Acquisition of additional reporting facilities in 2019 under AB 2325</a:t>
            </a:r>
          </a:p>
          <a:p>
            <a:pPr lvl="1"/>
            <a:r>
              <a:rPr lang="en-US" sz="2000" dirty="0">
                <a:latin typeface="Arial" panose="020B0604020202020204" pitchFamily="34" charset="0"/>
                <a:cs typeface="Arial" panose="020B0604020202020204" pitchFamily="34" charset="0"/>
              </a:rPr>
              <a:t>Critical time for relationship-building</a:t>
            </a:r>
          </a:p>
          <a:p>
            <a:pPr lvl="1"/>
            <a:r>
              <a:rPr lang="en-US" sz="2000" dirty="0">
                <a:latin typeface="Arial" panose="020B0604020202020204" pitchFamily="34" charset="0"/>
                <a:cs typeface="Arial" panose="020B0604020202020204" pitchFamily="34" charset="0"/>
              </a:rPr>
              <a:t>Establishing new procedures</a:t>
            </a:r>
          </a:p>
          <a:p>
            <a:pPr lvl="1"/>
            <a:r>
              <a:rPr lang="en-US" sz="2000" dirty="0">
                <a:latin typeface="Arial" panose="020B0604020202020204" pitchFamily="34" charset="0"/>
                <a:cs typeface="Arial" panose="020B0604020202020204" pitchFamily="34" charset="0"/>
              </a:rPr>
              <a:t>Opportunity for improved reporting:</a:t>
            </a:r>
          </a:p>
          <a:p>
            <a:pPr lvl="2"/>
            <a:r>
              <a:rPr lang="en-US" sz="1800" dirty="0">
                <a:latin typeface="Arial" panose="020B0604020202020204" pitchFamily="34" charset="0"/>
                <a:cs typeface="Arial" panose="020B0604020202020204" pitchFamily="34" charset="0"/>
              </a:rPr>
              <a:t>Need to understand challenges faced by the hospitals, pathology laboratories, and treatment centers affected by the law</a:t>
            </a:r>
          </a:p>
          <a:p>
            <a:pPr lvl="2"/>
            <a:r>
              <a:rPr lang="en-US" sz="1800" dirty="0">
                <a:latin typeface="Arial" panose="020B0604020202020204" pitchFamily="34" charset="0"/>
                <a:cs typeface="Arial" panose="020B0604020202020204" pitchFamily="34" charset="0"/>
              </a:rPr>
              <a:t>Help identify potential solutions to ensure central registry success as acceptors of the incoming pathology reports</a:t>
            </a:r>
          </a:p>
          <a:p>
            <a:pPr lvl="3"/>
            <a:r>
              <a:rPr lang="en-US" sz="1800" dirty="0">
                <a:latin typeface="Arial" panose="020B0604020202020204" pitchFamily="34" charset="0"/>
                <a:cs typeface="Arial" panose="020B0604020202020204" pitchFamily="34" charset="0"/>
              </a:rPr>
              <a:t>Ensure database allows for efficient processing</a:t>
            </a:r>
          </a:p>
          <a:p>
            <a:pPr lvl="1"/>
            <a:r>
              <a:rPr lang="en-US" sz="2000" dirty="0">
                <a:latin typeface="Arial" panose="020B0604020202020204" pitchFamily="34" charset="0"/>
                <a:cs typeface="Arial" panose="020B0604020202020204" pitchFamily="34" charset="0"/>
              </a:rPr>
              <a:t>Identify opportunities for automation while recognizing areas that require manual review to maintain data quality</a:t>
            </a:r>
          </a:p>
          <a:p>
            <a:pPr lvl="1"/>
            <a:endParaRPr lang="en-US" sz="2000" dirty="0">
              <a:latin typeface="Arial" panose="020B0604020202020204" pitchFamily="34" charset="0"/>
              <a:cs typeface="Arial" panose="020B0604020202020204" pitchFamily="34" charset="0"/>
            </a:endParaRPr>
          </a:p>
          <a:p>
            <a:pPr marL="274320" lvl="1" indent="0">
              <a:buNone/>
            </a:pPr>
            <a:endParaRPr lang="en-US" sz="2000" dirty="0">
              <a:latin typeface="Arial" panose="020B0604020202020204" pitchFamily="34" charset="0"/>
              <a:cs typeface="Arial" panose="020B0604020202020204" pitchFamily="34" charset="0"/>
            </a:endParaRPr>
          </a:p>
          <a:p>
            <a:pPr lvl="2"/>
            <a:endParaRPr lang="en-US" sz="1800" dirty="0">
              <a:latin typeface="Arial" panose="020B0604020202020204" pitchFamily="34" charset="0"/>
              <a:cs typeface="Arial" panose="020B0604020202020204" pitchFamily="34" charset="0"/>
            </a:endParaRPr>
          </a:p>
          <a:p>
            <a:pPr lvl="2"/>
            <a:endParaRPr lang="en-US" sz="1800" dirty="0">
              <a:latin typeface="Arial" panose="020B0604020202020204" pitchFamily="34" charset="0"/>
              <a:cs typeface="Arial" panose="020B0604020202020204" pitchFamily="34" charset="0"/>
            </a:endParaRPr>
          </a:p>
          <a:p>
            <a:pPr lvl="1"/>
            <a:endParaRPr lang="en-US" dirty="0"/>
          </a:p>
        </p:txBody>
      </p:sp>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26</a:t>
            </a:fld>
            <a:endParaRPr lang="en-US"/>
          </a:p>
        </p:txBody>
      </p:sp>
    </p:spTree>
    <p:extLst>
      <p:ext uri="{BB962C8B-B14F-4D97-AF65-F5344CB8AC3E}">
        <p14:creationId xmlns:p14="http://schemas.microsoft.com/office/powerpoint/2010/main" val="26113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3D80AC-AE05-42BD-877A-8B303F637C76}"/>
              </a:ext>
            </a:extLst>
          </p:cNvPr>
          <p:cNvSpPr>
            <a:spLocks noGrp="1"/>
          </p:cNvSpPr>
          <p:nvPr>
            <p:ph type="title"/>
          </p:nvPr>
        </p:nvSpPr>
        <p:spPr>
          <a:xfrm>
            <a:off x="191281" y="430184"/>
            <a:ext cx="10736541" cy="1714500"/>
          </a:xfrm>
        </p:spPr>
        <p:txBody>
          <a:bodyPr/>
          <a:lstStyle/>
          <a:p>
            <a:pPr algn="ctr"/>
            <a:r>
              <a:rPr lang="en-US" dirty="0">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 xmlns:a16="http://schemas.microsoft.com/office/drawing/2014/main" id="{8832831F-1555-439D-8335-0215297F990F}"/>
              </a:ext>
            </a:extLst>
          </p:cNvPr>
          <p:cNvSpPr>
            <a:spLocks noGrp="1"/>
          </p:cNvSpPr>
          <p:nvPr>
            <p:ph idx="1"/>
          </p:nvPr>
        </p:nvSpPr>
        <p:spPr>
          <a:xfrm>
            <a:off x="1333915" y="2348589"/>
            <a:ext cx="8595360" cy="2579098"/>
          </a:xfrm>
        </p:spPr>
        <p:txBody>
          <a:bodyPr>
            <a:normAutofit fontScale="25000" lnSpcReduction="20000"/>
          </a:bodyPr>
          <a:lstStyle/>
          <a:p>
            <a:pPr marL="0" indent="0" algn="ctr">
              <a:lnSpc>
                <a:spcPct val="120000"/>
              </a:lnSpc>
              <a:spcBef>
                <a:spcPts val="0"/>
              </a:spcBef>
              <a:spcAft>
                <a:spcPts val="0"/>
              </a:spcAft>
              <a:buNone/>
            </a:pPr>
            <a:r>
              <a:rPr lang="en-US" sz="5600" dirty="0">
                <a:latin typeface="Arial" panose="020B0604020202020204" pitchFamily="34" charset="0"/>
                <a:cs typeface="Arial" panose="020B0604020202020204" pitchFamily="34" charset="0"/>
              </a:rPr>
              <a:t>Dennis Deapen, </a:t>
            </a:r>
            <a:r>
              <a:rPr lang="en-US" sz="5600" dirty="0" err="1">
                <a:latin typeface="Arial" panose="020B0604020202020204" pitchFamily="34" charset="0"/>
                <a:cs typeface="Arial" panose="020B0604020202020204" pitchFamily="34" charset="0"/>
              </a:rPr>
              <a:t>DrPH</a:t>
            </a:r>
            <a:endParaRPr lang="en-US" sz="5600" dirty="0">
              <a:latin typeface="Arial" panose="020B0604020202020204" pitchFamily="34" charset="0"/>
              <a:cs typeface="Arial" panose="020B0604020202020204" pitchFamily="34" charset="0"/>
            </a:endParaRPr>
          </a:p>
          <a:p>
            <a:pPr marL="0" indent="0" algn="ctr">
              <a:lnSpc>
                <a:spcPct val="120000"/>
              </a:lnSpc>
              <a:spcBef>
                <a:spcPts val="0"/>
              </a:spcBef>
              <a:spcAft>
                <a:spcPts val="0"/>
              </a:spcAft>
              <a:buNone/>
            </a:pPr>
            <a:r>
              <a:rPr lang="en-US" sz="5600" dirty="0">
                <a:latin typeface="Arial" panose="020B0604020202020204" pitchFamily="34" charset="0"/>
                <a:cs typeface="Arial" panose="020B0604020202020204" pitchFamily="34" charset="0"/>
              </a:rPr>
              <a:t>Principal Investigator, Director</a:t>
            </a:r>
          </a:p>
          <a:p>
            <a:pPr marL="0" indent="0" algn="ctr">
              <a:lnSpc>
                <a:spcPct val="120000"/>
              </a:lnSpc>
              <a:spcBef>
                <a:spcPts val="0"/>
              </a:spcBef>
              <a:spcAft>
                <a:spcPts val="0"/>
              </a:spcAft>
              <a:buNone/>
            </a:pPr>
            <a:r>
              <a:rPr lang="en-US" sz="5600" dirty="0">
                <a:latin typeface="Arial" panose="020B0604020202020204" pitchFamily="34" charset="0"/>
                <a:cs typeface="Arial" panose="020B0604020202020204" pitchFamily="34" charset="0"/>
                <a:hlinkClick r:id="rId2"/>
              </a:rPr>
              <a:t>ddeapen@usc.edu</a:t>
            </a:r>
            <a:endParaRPr lang="en-US" sz="5600" dirty="0">
              <a:latin typeface="Arial" panose="020B0604020202020204" pitchFamily="34" charset="0"/>
              <a:cs typeface="Arial" panose="020B0604020202020204" pitchFamily="34" charset="0"/>
            </a:endParaRPr>
          </a:p>
          <a:p>
            <a:pPr marL="0" indent="0" algn="ctr">
              <a:lnSpc>
                <a:spcPct val="120000"/>
              </a:lnSpc>
              <a:spcBef>
                <a:spcPts val="0"/>
              </a:spcBef>
              <a:spcAft>
                <a:spcPts val="0"/>
              </a:spcAft>
              <a:buNone/>
            </a:pPr>
            <a:endParaRPr lang="en-US" sz="5600" dirty="0">
              <a:latin typeface="Arial" panose="020B0604020202020204" pitchFamily="34" charset="0"/>
              <a:cs typeface="Arial" panose="020B0604020202020204" pitchFamily="34" charset="0"/>
            </a:endParaRPr>
          </a:p>
          <a:p>
            <a:pPr marL="0" indent="0" algn="ctr">
              <a:lnSpc>
                <a:spcPct val="120000"/>
              </a:lnSpc>
              <a:spcBef>
                <a:spcPts val="0"/>
              </a:spcBef>
              <a:spcAft>
                <a:spcPts val="0"/>
              </a:spcAft>
              <a:buNone/>
            </a:pPr>
            <a:r>
              <a:rPr lang="en-US" sz="5600" dirty="0">
                <a:latin typeface="Arial" panose="020B0604020202020204" pitchFamily="34" charset="0"/>
                <a:cs typeface="Arial" panose="020B0604020202020204" pitchFamily="34" charset="0"/>
              </a:rPr>
              <a:t>Andrea Sipin, MS, CPHI, CTR</a:t>
            </a:r>
          </a:p>
          <a:p>
            <a:pPr marL="0" indent="0" algn="ctr">
              <a:lnSpc>
                <a:spcPct val="120000"/>
              </a:lnSpc>
              <a:spcBef>
                <a:spcPts val="0"/>
              </a:spcBef>
              <a:spcAft>
                <a:spcPts val="0"/>
              </a:spcAft>
              <a:buNone/>
            </a:pPr>
            <a:r>
              <a:rPr lang="en-US" sz="5600" dirty="0">
                <a:latin typeface="Arial" panose="020B0604020202020204" pitchFamily="34" charset="0"/>
                <a:cs typeface="Arial" panose="020B0604020202020204" pitchFamily="34" charset="0"/>
              </a:rPr>
              <a:t>Program Manager</a:t>
            </a:r>
          </a:p>
          <a:p>
            <a:pPr marL="0" indent="0" algn="ctr">
              <a:lnSpc>
                <a:spcPct val="120000"/>
              </a:lnSpc>
              <a:spcBef>
                <a:spcPts val="0"/>
              </a:spcBef>
              <a:spcAft>
                <a:spcPts val="0"/>
              </a:spcAft>
              <a:buNone/>
            </a:pPr>
            <a:r>
              <a:rPr lang="en-US" sz="5600" dirty="0">
                <a:latin typeface="Arial" panose="020B0604020202020204" pitchFamily="34" charset="0"/>
                <a:cs typeface="Arial" panose="020B0604020202020204" pitchFamily="34" charset="0"/>
                <a:hlinkClick r:id="rId3"/>
              </a:rPr>
              <a:t>asipin@usc.edu</a:t>
            </a:r>
            <a:endParaRPr lang="en-US" sz="5600" dirty="0">
              <a:latin typeface="Arial" panose="020B0604020202020204" pitchFamily="34" charset="0"/>
              <a:cs typeface="Arial" panose="020B0604020202020204" pitchFamily="34" charset="0"/>
            </a:endParaRPr>
          </a:p>
          <a:p>
            <a:pPr marL="0" indent="0" algn="ctr">
              <a:buNone/>
            </a:pPr>
            <a:endParaRPr lang="en-US" dirty="0"/>
          </a:p>
          <a:p>
            <a:pPr marL="0" indent="0" algn="ctr">
              <a:buNone/>
            </a:pPr>
            <a:endParaRPr lang="en-US" dirty="0"/>
          </a:p>
          <a:p>
            <a:pPr marL="0" indent="0" algn="ctr">
              <a:buNone/>
            </a:pPr>
            <a:r>
              <a:rPr lang="en-US" sz="4800" dirty="0"/>
              <a:t>The collection of cancer incidence data used in this study was supported by the California Department of Public Health pursuant to California Health and Safety Code Section 103885; Centers for Disease Control and Prevention’s (CDC) National Program of Cancer Registries, under cooperative agreement 5NU58DP006344; the National Cancer Institute’s Surveillance, Epidemiology and End Results Program under contract HHSN261201800032I awarded to the University of California, San Francisco, contract HHSN261201800015I awarded to the University of Southern California, and contract HHSN261201800009I awarded to the Public Health Institute.  The ideas and </a:t>
            </a:r>
            <a:r>
              <a:rPr lang="en-US" sz="4800" dirty="0" err="1" smtClean="0"/>
              <a:t>opinions</a:t>
            </a:r>
            <a:r>
              <a:rPr lang="en-US" sz="4800" dirty="0" err="1"/>
              <a:t>expressed</a:t>
            </a:r>
            <a:r>
              <a:rPr lang="en-US" sz="4800" dirty="0"/>
              <a:t> herein are those of the author(s) and do not necessarily reflect the opinions of the State of California, Department of Public Health, the National Cancer Institute, and the Centers for Disease Control and Prevention or their Contractors and Subcontractors.</a:t>
            </a:r>
          </a:p>
          <a:p>
            <a:endParaRPr lang="en-US" dirty="0"/>
          </a:p>
        </p:txBody>
      </p:sp>
      <p:pic>
        <p:nvPicPr>
          <p:cNvPr id="5" name="Picture 4">
            <a:extLst>
              <a:ext uri="{FF2B5EF4-FFF2-40B4-BE49-F238E27FC236}">
                <a16:creationId xmlns="" xmlns:a16="http://schemas.microsoft.com/office/drawing/2014/main" id="{7E131929-C0FB-43E9-B5A7-A64F9EDD63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40" y="372995"/>
            <a:ext cx="3795903" cy="1333696"/>
          </a:xfrm>
          <a:prstGeom prst="rect">
            <a:avLst/>
          </a:prstGeom>
        </p:spPr>
      </p:pic>
      <p:sp>
        <p:nvSpPr>
          <p:cNvPr id="4" name="Slide Number Placeholder 3"/>
          <p:cNvSpPr>
            <a:spLocks noGrp="1"/>
          </p:cNvSpPr>
          <p:nvPr>
            <p:ph type="sldNum" sz="quarter" idx="12"/>
          </p:nvPr>
        </p:nvSpPr>
        <p:spPr/>
        <p:txBody>
          <a:bodyPr>
            <a:normAutofit lnSpcReduction="10000"/>
          </a:bodyPr>
          <a:lstStyle/>
          <a:p>
            <a:fld id="{441E5DBB-4563-47CD-AA95-FD1055525EED}" type="slidenum">
              <a:rPr lang="en-US" smtClean="0"/>
              <a:t>27</a:t>
            </a:fld>
            <a:endParaRPr lang="en-US"/>
          </a:p>
        </p:txBody>
      </p:sp>
    </p:spTree>
    <p:extLst>
      <p:ext uri="{BB962C8B-B14F-4D97-AF65-F5344CB8AC3E}">
        <p14:creationId xmlns:p14="http://schemas.microsoft.com/office/powerpoint/2010/main" val="1651087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68014" y="5079"/>
            <a:ext cx="9035710" cy="2904376"/>
          </a:xfrm>
          <a:prstGeom prst="rect">
            <a:avLst/>
          </a:prstGeom>
        </p:spPr>
      </p:pic>
      <p:pic>
        <p:nvPicPr>
          <p:cNvPr id="5" name="Picture 4"/>
          <p:cNvPicPr>
            <a:picLocks noChangeAspect="1"/>
          </p:cNvPicPr>
          <p:nvPr/>
        </p:nvPicPr>
        <p:blipFill>
          <a:blip r:embed="rId3"/>
          <a:stretch>
            <a:fillRect/>
          </a:stretch>
        </p:blipFill>
        <p:spPr>
          <a:xfrm>
            <a:off x="716538" y="3059083"/>
            <a:ext cx="8987186" cy="3458095"/>
          </a:xfrm>
          <a:prstGeom prst="rect">
            <a:avLst/>
          </a:prstGeom>
        </p:spPr>
      </p:pic>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3</a:t>
            </a:fld>
            <a:endParaRPr lang="en-US"/>
          </a:p>
        </p:txBody>
      </p:sp>
    </p:spTree>
    <p:extLst>
      <p:ext uri="{BB962C8B-B14F-4D97-AF65-F5344CB8AC3E}">
        <p14:creationId xmlns:p14="http://schemas.microsoft.com/office/powerpoint/2010/main" val="906126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6097" y="13991"/>
            <a:ext cx="9829112" cy="6844009"/>
          </a:xfrm>
          <a:prstGeom prst="rect">
            <a:avLst/>
          </a:prstGeom>
        </p:spPr>
      </p:pic>
      <p:sp>
        <p:nvSpPr>
          <p:cNvPr id="3" name="Slide Number Placeholder 2"/>
          <p:cNvSpPr>
            <a:spLocks noGrp="1"/>
          </p:cNvSpPr>
          <p:nvPr>
            <p:ph type="sldNum" sz="quarter" idx="12"/>
          </p:nvPr>
        </p:nvSpPr>
        <p:spPr/>
        <p:txBody>
          <a:bodyPr>
            <a:normAutofit lnSpcReduction="10000"/>
          </a:bodyPr>
          <a:lstStyle/>
          <a:p>
            <a:fld id="{441E5DBB-4563-47CD-AA95-FD1055525EED}" type="slidenum">
              <a:rPr lang="en-US" smtClean="0"/>
              <a:t>4</a:t>
            </a:fld>
            <a:endParaRPr lang="en-US"/>
          </a:p>
        </p:txBody>
      </p:sp>
    </p:spTree>
    <p:extLst>
      <p:ext uri="{BB962C8B-B14F-4D97-AF65-F5344CB8AC3E}">
        <p14:creationId xmlns:p14="http://schemas.microsoft.com/office/powerpoint/2010/main" val="2419673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California Cancer Registry Pathology Reporting Portal</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713" y="487681"/>
            <a:ext cx="991985" cy="895004"/>
          </a:xfrm>
          <a:prstGeom prst="rect">
            <a:avLst/>
          </a:prstGeom>
        </p:spPr>
      </p:pic>
      <p:pic>
        <p:nvPicPr>
          <p:cNvPr id="5" name="Picture 4" descr="cid:94ABEBDAFE3448198F02A66CC95122CA@dns"/>
          <p:cNvPicPr/>
          <p:nvPr/>
        </p:nvPicPr>
        <p:blipFill>
          <a:blip r:embed="rId3">
            <a:extLst>
              <a:ext uri="{28A0092B-C50C-407E-A947-70E740481C1C}">
                <a14:useLocalDpi xmlns:a14="http://schemas.microsoft.com/office/drawing/2010/main" val="0"/>
              </a:ext>
            </a:extLst>
          </a:blip>
          <a:srcRect/>
          <a:stretch>
            <a:fillRect/>
          </a:stretch>
        </p:blipFill>
        <p:spPr bwMode="auto">
          <a:xfrm>
            <a:off x="1586357" y="1631401"/>
            <a:ext cx="9043670" cy="5357495"/>
          </a:xfrm>
          <a:prstGeom prst="rect">
            <a:avLst/>
          </a:prstGeom>
          <a:noFill/>
          <a:ln>
            <a:noFill/>
          </a:ln>
        </p:spPr>
      </p:pic>
      <p:sp>
        <p:nvSpPr>
          <p:cNvPr id="3" name="Slide Number Placeholder 2"/>
          <p:cNvSpPr>
            <a:spLocks noGrp="1"/>
          </p:cNvSpPr>
          <p:nvPr>
            <p:ph type="sldNum" sz="quarter" idx="12"/>
          </p:nvPr>
        </p:nvSpPr>
        <p:spPr/>
        <p:txBody>
          <a:bodyPr>
            <a:normAutofit lnSpcReduction="10000"/>
          </a:bodyPr>
          <a:lstStyle/>
          <a:p>
            <a:fld id="{441E5DBB-4563-47CD-AA95-FD1055525EED}" type="slidenum">
              <a:rPr lang="en-US" smtClean="0"/>
              <a:t>5</a:t>
            </a:fld>
            <a:endParaRPr lang="en-US"/>
          </a:p>
        </p:txBody>
      </p:sp>
    </p:spTree>
    <p:extLst>
      <p:ext uri="{BB962C8B-B14F-4D97-AF65-F5344CB8AC3E}">
        <p14:creationId xmlns:p14="http://schemas.microsoft.com/office/powerpoint/2010/main" val="305079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049438" cy="3298226"/>
          </a:xfrm>
        </p:spPr>
        <p:txBody>
          <a:bodyPr>
            <a:normAutofit fontScale="90000"/>
          </a:bodyPr>
          <a:lstStyle/>
          <a:p>
            <a:r>
              <a:rPr lang="en-US" dirty="0" smtClean="0">
                <a:latin typeface="Arial" panose="020B0604020202020204" pitchFamily="34" charset="0"/>
                <a:cs typeface="Arial" panose="020B0604020202020204" pitchFamily="34" charset="0"/>
              </a:rPr>
              <a:t>California Cancer Registry Pathology Reporting Portal</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noChangeAspect="1"/>
          </p:cNvGraphicFramePr>
          <p:nvPr>
            <p:ph idx="1"/>
          </p:nvPr>
        </p:nvGraphicFramePr>
        <p:xfrm>
          <a:off x="4222395" y="-1125961"/>
          <a:ext cx="7394512" cy="9574097"/>
        </p:xfrm>
        <a:graphic>
          <a:graphicData uri="http://schemas.openxmlformats.org/presentationml/2006/ole">
            <mc:AlternateContent xmlns:mc="http://schemas.openxmlformats.org/markup-compatibility/2006">
              <mc:Choice xmlns:v="urn:schemas-microsoft-com:vml" Requires="v">
                <p:oleObj spid="_x0000_s1078" name="Acrobat Document" r:id="rId3" imgW="2909744" imgH="3766958" progId="AcroExch.Document.DC">
                  <p:embed/>
                </p:oleObj>
              </mc:Choice>
              <mc:Fallback>
                <p:oleObj name="Acrobat Document" r:id="rId3" imgW="2909744" imgH="3766958" progId="AcroExch.Document.DC">
                  <p:embed/>
                  <p:pic>
                    <p:nvPicPr>
                      <p:cNvPr id="0" name=""/>
                      <p:cNvPicPr/>
                      <p:nvPr/>
                    </p:nvPicPr>
                    <p:blipFill>
                      <a:blip r:embed="rId4"/>
                      <a:stretch>
                        <a:fillRect/>
                      </a:stretch>
                    </p:blipFill>
                    <p:spPr>
                      <a:xfrm>
                        <a:off x="4222395" y="-1125961"/>
                        <a:ext cx="7394512" cy="9574097"/>
                      </a:xfrm>
                      <a:prstGeom prst="rect">
                        <a:avLst/>
                      </a:prstGeom>
                    </p:spPr>
                  </p:pic>
                </p:oleObj>
              </mc:Fallback>
            </mc:AlternateContent>
          </a:graphicData>
        </a:graphic>
      </p:graphicFrame>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986098" y="4523047"/>
            <a:ext cx="876300" cy="782320"/>
          </a:xfrm>
          <a:prstGeom prst="rect">
            <a:avLst/>
          </a:prstGeom>
        </p:spPr>
      </p:pic>
      <p:sp>
        <p:nvSpPr>
          <p:cNvPr id="3" name="Slide Number Placeholder 2"/>
          <p:cNvSpPr>
            <a:spLocks noGrp="1"/>
          </p:cNvSpPr>
          <p:nvPr>
            <p:ph type="sldNum" sz="quarter" idx="12"/>
          </p:nvPr>
        </p:nvSpPr>
        <p:spPr/>
        <p:txBody>
          <a:bodyPr>
            <a:normAutofit lnSpcReduction="10000"/>
          </a:bodyPr>
          <a:lstStyle/>
          <a:p>
            <a:fld id="{441E5DBB-4563-47CD-AA95-FD1055525EED}" type="slidenum">
              <a:rPr lang="en-US" smtClean="0"/>
              <a:t>6</a:t>
            </a:fld>
            <a:endParaRPr lang="en-US"/>
          </a:p>
        </p:txBody>
      </p:sp>
    </p:spTree>
    <p:extLst>
      <p:ext uri="{BB962C8B-B14F-4D97-AF65-F5344CB8AC3E}">
        <p14:creationId xmlns:p14="http://schemas.microsoft.com/office/powerpoint/2010/main" val="302108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86" y="393156"/>
            <a:ext cx="3090975" cy="3962400"/>
          </a:xfrm>
        </p:spPr>
        <p:txBody>
          <a:bodyPr>
            <a:normAutofit fontScale="90000"/>
          </a:bodyPr>
          <a:lstStyle/>
          <a:p>
            <a:r>
              <a:rPr lang="en-US" dirty="0" smtClean="0">
                <a:latin typeface="Arial" panose="020B0604020202020204" pitchFamily="34" charset="0"/>
                <a:cs typeface="Arial" panose="020B0604020202020204" pitchFamily="34" charset="0"/>
              </a:rPr>
              <a:t>California Cancer Registry Pathology Reporting Registration Portal</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noChangeAspect="1"/>
          </p:cNvGraphicFramePr>
          <p:nvPr>
            <p:ph idx="1"/>
          </p:nvPr>
        </p:nvGraphicFramePr>
        <p:xfrm>
          <a:off x="3579748" y="-218636"/>
          <a:ext cx="5777037" cy="7476327"/>
        </p:xfrm>
        <a:graphic>
          <a:graphicData uri="http://schemas.openxmlformats.org/presentationml/2006/ole">
            <mc:AlternateContent xmlns:mc="http://schemas.openxmlformats.org/markup-compatibility/2006">
              <mc:Choice xmlns:v="urn:schemas-microsoft-com:vml" Requires="v">
                <p:oleObj spid="_x0000_s2102" name="Acrobat Document" r:id="rId3" imgW="2914254" imgH="3771477" progId="AcroExch.Document.DC">
                  <p:embed/>
                </p:oleObj>
              </mc:Choice>
              <mc:Fallback>
                <p:oleObj name="Acrobat Document" r:id="rId3" imgW="2914254" imgH="3771477" progId="AcroExch.Document.DC">
                  <p:embed/>
                  <p:pic>
                    <p:nvPicPr>
                      <p:cNvPr id="0" name=""/>
                      <p:cNvPicPr/>
                      <p:nvPr/>
                    </p:nvPicPr>
                    <p:blipFill>
                      <a:blip r:embed="rId4"/>
                      <a:stretch>
                        <a:fillRect/>
                      </a:stretch>
                    </p:blipFill>
                    <p:spPr>
                      <a:xfrm>
                        <a:off x="3579748" y="-218636"/>
                        <a:ext cx="5777037" cy="7476327"/>
                      </a:xfrm>
                      <a:prstGeom prst="rect">
                        <a:avLst/>
                      </a:prstGeom>
                    </p:spPr>
                  </p:pic>
                </p:oleObj>
              </mc:Fallback>
            </mc:AlternateContent>
          </a:graphicData>
        </a:graphic>
      </p:graphicFrame>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1332674" y="4759068"/>
            <a:ext cx="876300" cy="782320"/>
          </a:xfrm>
          <a:prstGeom prst="rect">
            <a:avLst/>
          </a:prstGeom>
        </p:spPr>
      </p:pic>
      <p:sp>
        <p:nvSpPr>
          <p:cNvPr id="3" name="Slide Number Placeholder 2"/>
          <p:cNvSpPr>
            <a:spLocks noGrp="1"/>
          </p:cNvSpPr>
          <p:nvPr>
            <p:ph type="sldNum" sz="quarter" idx="12"/>
          </p:nvPr>
        </p:nvSpPr>
        <p:spPr/>
        <p:txBody>
          <a:bodyPr>
            <a:normAutofit lnSpcReduction="10000"/>
          </a:bodyPr>
          <a:lstStyle/>
          <a:p>
            <a:fld id="{441E5DBB-4563-47CD-AA95-FD1055525EED}" type="slidenum">
              <a:rPr lang="en-US" smtClean="0"/>
              <a:t>7</a:t>
            </a:fld>
            <a:endParaRPr lang="en-US"/>
          </a:p>
        </p:txBody>
      </p:sp>
    </p:spTree>
    <p:extLst>
      <p:ext uri="{BB962C8B-B14F-4D97-AF65-F5344CB8AC3E}">
        <p14:creationId xmlns:p14="http://schemas.microsoft.com/office/powerpoint/2010/main" val="3785023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63350" y="81773"/>
            <a:ext cx="876300" cy="78232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3430266824"/>
              </p:ext>
            </p:extLst>
          </p:nvPr>
        </p:nvGraphicFramePr>
        <p:xfrm>
          <a:off x="259173" y="2301874"/>
          <a:ext cx="10943479" cy="2996103"/>
        </p:xfrm>
        <a:graphic>
          <a:graphicData uri="http://schemas.openxmlformats.org/presentationml/2006/ole">
            <mc:AlternateContent xmlns:mc="http://schemas.openxmlformats.org/markup-compatibility/2006">
              <mc:Choice xmlns:v="urn:schemas-microsoft-com:vml" Requires="v">
                <p:oleObj spid="_x0000_s3126" name="Document" r:id="rId4" imgW="8227575" imgH="2257235" progId="Word.Document.12">
                  <p:embed/>
                </p:oleObj>
              </mc:Choice>
              <mc:Fallback>
                <p:oleObj name="Document" r:id="rId4" imgW="8227575" imgH="2257235" progId="Word.Document.12">
                  <p:embed/>
                  <p:pic>
                    <p:nvPicPr>
                      <p:cNvPr id="0" name=""/>
                      <p:cNvPicPr/>
                      <p:nvPr/>
                    </p:nvPicPr>
                    <p:blipFill>
                      <a:blip r:embed="rId5"/>
                      <a:stretch>
                        <a:fillRect/>
                      </a:stretch>
                    </p:blipFill>
                    <p:spPr>
                      <a:xfrm>
                        <a:off x="259173" y="2301874"/>
                        <a:ext cx="10943479" cy="2996103"/>
                      </a:xfrm>
                      <a:prstGeom prst="rect">
                        <a:avLst/>
                      </a:prstGeom>
                    </p:spPr>
                  </p:pic>
                </p:oleObj>
              </mc:Fallback>
            </mc:AlternateContent>
          </a:graphicData>
        </a:graphic>
      </p:graphicFrame>
      <p:sp>
        <p:nvSpPr>
          <p:cNvPr id="5" name="Title 1"/>
          <p:cNvSpPr>
            <a:spLocks noGrp="1"/>
          </p:cNvSpPr>
          <p:nvPr>
            <p:ph type="title"/>
          </p:nvPr>
        </p:nvSpPr>
        <p:spPr>
          <a:xfrm>
            <a:off x="1444882" y="382072"/>
            <a:ext cx="9444790" cy="1335891"/>
          </a:xfrm>
        </p:spPr>
        <p:txBody>
          <a:bodyPr>
            <a:normAutofit/>
          </a:bodyPr>
          <a:lstStyle/>
          <a:p>
            <a:r>
              <a:rPr lang="en-US" dirty="0" smtClean="0">
                <a:latin typeface="Arial" panose="020B0604020202020204" pitchFamily="34" charset="0"/>
                <a:cs typeface="Arial" panose="020B0604020202020204" pitchFamily="34" charset="0"/>
              </a:rPr>
              <a:t>California Cancer Registry Pathology Reporting Registration Portal</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8</a:t>
            </a:fld>
            <a:endParaRPr lang="en-US"/>
          </a:p>
        </p:txBody>
      </p:sp>
    </p:spTree>
    <p:extLst>
      <p:ext uri="{BB962C8B-B14F-4D97-AF65-F5344CB8AC3E}">
        <p14:creationId xmlns:p14="http://schemas.microsoft.com/office/powerpoint/2010/main" val="359134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89777" y="146757"/>
            <a:ext cx="5111946" cy="6711243"/>
          </a:xfrm>
          <a:prstGeom prst="rect">
            <a:avLst/>
          </a:prstGeom>
        </p:spPr>
      </p:pic>
      <p:sp>
        <p:nvSpPr>
          <p:cNvPr id="8" name="Rectangle 7">
            <a:extLst>
              <a:ext uri="{FF2B5EF4-FFF2-40B4-BE49-F238E27FC236}">
                <a16:creationId xmlns="" xmlns:a16="http://schemas.microsoft.com/office/drawing/2014/main" id="{0B93AF56-C57C-42AB-A057-5D4AF0E4963A}"/>
              </a:ext>
            </a:extLst>
          </p:cNvPr>
          <p:cNvSpPr/>
          <p:nvPr/>
        </p:nvSpPr>
        <p:spPr>
          <a:xfrm>
            <a:off x="215913" y="2274838"/>
            <a:ext cx="5573864" cy="286232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latin typeface="Arial" panose="020B0604020202020204" pitchFamily="34" charset="0"/>
                <a:cs typeface="Arial" panose="020B0604020202020204" pitchFamily="34" charset="0"/>
              </a:rPr>
              <a:t>For LA, CCR sent us a list of 413 candidate labs</a:t>
            </a:r>
          </a:p>
          <a:p>
            <a:pPr lvl="1"/>
            <a:r>
              <a:rPr lang="en-US" sz="2000" dirty="0">
                <a:latin typeface="Arial" panose="020B0604020202020204" pitchFamily="34" charset="0"/>
                <a:cs typeface="Arial" panose="020B0604020202020204" pitchFamily="34" charset="0"/>
              </a:rPr>
              <a:t>Intro letter and survey were sent to all</a:t>
            </a:r>
          </a:p>
          <a:p>
            <a:pPr marL="1200150" lvl="2" indent="-28575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77 </a:t>
            </a:r>
            <a:r>
              <a:rPr lang="en-US" sz="2000" dirty="0">
                <a:latin typeface="Arial" panose="020B0604020202020204" pitchFamily="34" charset="0"/>
                <a:cs typeface="Arial" panose="020B0604020202020204" pitchFamily="34" charset="0"/>
              </a:rPr>
              <a:t>responded</a:t>
            </a:r>
          </a:p>
          <a:p>
            <a:pPr marL="1200150" lvl="2" indent="-28575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16</a:t>
            </a:r>
            <a:r>
              <a:rPr lang="en-US" sz="2000" dirty="0">
                <a:latin typeface="Arial" panose="020B0604020202020204" pitchFamily="34" charset="0"/>
                <a:cs typeface="Arial" panose="020B0604020202020204" pitchFamily="34" charset="0"/>
              </a:rPr>
              <a:t> undeliverable</a:t>
            </a:r>
          </a:p>
          <a:p>
            <a:pPr marL="1200150" lvl="2" indent="-285750">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336</a:t>
            </a:r>
            <a:r>
              <a:rPr lang="en-US" sz="2000" dirty="0">
                <a:latin typeface="Arial" panose="020B0604020202020204" pitchFamily="34" charset="0"/>
                <a:cs typeface="Arial" panose="020B0604020202020204" pitchFamily="34" charset="0"/>
              </a:rPr>
              <a:t> no response </a:t>
            </a:r>
          </a:p>
          <a:p>
            <a:pPr lvl="2"/>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Follow-up phone calls were made to encourage registration on the CCR site</a:t>
            </a:r>
          </a:p>
        </p:txBody>
      </p:sp>
      <p:sp>
        <p:nvSpPr>
          <p:cNvPr id="6" name="Title 1"/>
          <p:cNvSpPr>
            <a:spLocks noGrp="1"/>
          </p:cNvSpPr>
          <p:nvPr>
            <p:ph type="title"/>
          </p:nvPr>
        </p:nvSpPr>
        <p:spPr>
          <a:xfrm>
            <a:off x="668359" y="548017"/>
            <a:ext cx="9692640" cy="1325562"/>
          </a:xfrm>
        </p:spPr>
        <p:txBody>
          <a:bodyPr/>
          <a:lstStyle/>
          <a:p>
            <a:r>
              <a:rPr lang="en-US" dirty="0" smtClean="0">
                <a:latin typeface="Arial" panose="020B0604020202020204" pitchFamily="34" charset="0"/>
                <a:cs typeface="Arial" panose="020B0604020202020204" pitchFamily="34" charset="0"/>
              </a:rPr>
              <a:t>Los Angeles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Path </a:t>
            </a:r>
            <a:r>
              <a:rPr lang="en-US" dirty="0">
                <a:latin typeface="Arial" panose="020B0604020202020204" pitchFamily="34" charset="0"/>
                <a:cs typeface="Arial" panose="020B0604020202020204" pitchFamily="34" charset="0"/>
              </a:rPr>
              <a:t>Lab Outreach</a:t>
            </a:r>
          </a:p>
        </p:txBody>
      </p:sp>
      <p:pic>
        <p:nvPicPr>
          <p:cNvPr id="7" name="Picture 2" descr="https://csp.usc.edu/wp-content/uploads/2018/09/thumnail-logo-300x120.png"/>
          <p:cNvPicPr>
            <a:picLocks noChangeAspect="1" noChangeArrowheads="1"/>
          </p:cNvPicPr>
          <p:nvPr/>
        </p:nvPicPr>
        <p:blipFill rotWithShape="1">
          <a:blip r:embed="rId3">
            <a:extLst>
              <a:ext uri="{28A0092B-C50C-407E-A947-70E740481C1C}">
                <a14:useLocalDpi xmlns:a14="http://schemas.microsoft.com/office/drawing/2010/main" val="0"/>
              </a:ext>
            </a:extLst>
          </a:blip>
          <a:srcRect t="-14768" r="63867"/>
          <a:stretch/>
        </p:blipFill>
        <p:spPr bwMode="auto">
          <a:xfrm>
            <a:off x="162425" y="5463188"/>
            <a:ext cx="1011867" cy="12855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normAutofit lnSpcReduction="10000"/>
          </a:bodyPr>
          <a:lstStyle/>
          <a:p>
            <a:fld id="{441E5DBB-4563-47CD-AA95-FD1055525EED}" type="slidenum">
              <a:rPr lang="en-US" smtClean="0"/>
              <a:t>9</a:t>
            </a:fld>
            <a:endParaRPr lang="en-US"/>
          </a:p>
        </p:txBody>
      </p:sp>
    </p:spTree>
    <p:extLst>
      <p:ext uri="{BB962C8B-B14F-4D97-AF65-F5344CB8AC3E}">
        <p14:creationId xmlns:p14="http://schemas.microsoft.com/office/powerpoint/2010/main" val="200088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5376</TotalTime>
  <Words>1315</Words>
  <Application>Microsoft Office PowerPoint</Application>
  <PresentationFormat>Widescreen</PresentationFormat>
  <Paragraphs>271</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5" baseType="lpstr">
      <vt:lpstr>Arial</vt:lpstr>
      <vt:lpstr>Calibri</vt:lpstr>
      <vt:lpstr>Century Schoolbook</vt:lpstr>
      <vt:lpstr>Courier New</vt:lpstr>
      <vt:lpstr>Wingdings 2</vt:lpstr>
      <vt:lpstr>View</vt:lpstr>
      <vt:lpstr>Acrobat Document</vt:lpstr>
      <vt:lpstr>Document</vt:lpstr>
      <vt:lpstr>    California’s Mandated Epath Reporting      </vt:lpstr>
      <vt:lpstr>Outline</vt:lpstr>
      <vt:lpstr>PowerPoint Presentation</vt:lpstr>
      <vt:lpstr>PowerPoint Presentation</vt:lpstr>
      <vt:lpstr>California Cancer Registry Pathology Reporting Portal</vt:lpstr>
      <vt:lpstr>California Cancer Registry Pathology Reporting Portal</vt:lpstr>
      <vt:lpstr>California Cancer Registry Pathology Reporting Registration Portal</vt:lpstr>
      <vt:lpstr>California Cancer Registry Pathology Reporting Registration Portal</vt:lpstr>
      <vt:lpstr>Los Angeles Path Lab Outreach</vt:lpstr>
      <vt:lpstr>PowerPoint Presentation</vt:lpstr>
      <vt:lpstr>Challenges</vt:lpstr>
      <vt:lpstr>Can We Develop an E-path Model for Small Volume, Low Tech Facilities?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Invite Laboratory Partners</vt:lpstr>
      <vt:lpstr>Work in Progress</vt:lpstr>
      <vt:lpstr>Possible Next Steps</vt:lpstr>
      <vt:lpstr>Possible Next Steps</vt:lpstr>
      <vt:lpstr>Ensuring Success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Deapen</dc:creator>
  <cp:lastModifiedBy>Dennis Deapen</cp:lastModifiedBy>
  <cp:revision>144</cp:revision>
  <dcterms:created xsi:type="dcterms:W3CDTF">2018-08-28T20:30:58Z</dcterms:created>
  <dcterms:modified xsi:type="dcterms:W3CDTF">2019-06-11T20:44:09Z</dcterms:modified>
</cp:coreProperties>
</file>