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82" r:id="rId3"/>
    <p:sldId id="283" r:id="rId4"/>
    <p:sldId id="265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81" r:id="rId18"/>
    <p:sldId id="280" r:id="rId19"/>
    <p:sldId id="26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/>
  <p:cmAuthor id="2" name="Microsoft Office User" initials="Office [2]" lastIdx="1" clrIdx="1"/>
  <p:cmAuthor id="3" name="Microsoft Office User" initials="Office [3]" lastIdx="1" clrIdx="2"/>
  <p:cmAuthor id="4" name="daniel goldberg" initials="dg" lastIdx="1" clrIdx="3">
    <p:extLst>
      <p:ext uri="{19B8F6BF-5375-455C-9EA6-DF929625EA0E}">
        <p15:presenceInfo xmlns:p15="http://schemas.microsoft.com/office/powerpoint/2012/main" userId="ab58c1995a4dd96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75" autoAdjust="0"/>
    <p:restoredTop sz="96205" autoAdjust="0"/>
  </p:normalViewPr>
  <p:slideViewPr>
    <p:cSldViewPr snapToGrid="0" snapToObjects="1">
      <p:cViewPr varScale="1">
        <p:scale>
          <a:sx n="88" d="100"/>
          <a:sy n="88" d="100"/>
        </p:scale>
        <p:origin x="351" y="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19-06-10T18:51:28.074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62F01-C513-0E4F-BBF9-FD0652DC28D9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6411B0-E15E-134D-BEBC-45C3D3E7D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887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8EBA8-6D89-534E-AE26-010F0AD80240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F27E2-657D-BD4D-A9FA-D3FE43A7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259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6337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1915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06583"/>
            <a:ext cx="2133600" cy="251417"/>
          </a:xfrm>
        </p:spPr>
        <p:txBody>
          <a:bodyPr/>
          <a:lstStyle>
            <a:lvl1pPr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fld id="{B8672867-4B84-3044-819A-BDD5809F0F3B}" type="datetimeFigureOut">
              <a:rPr lang="en-US" smtClean="0"/>
              <a:pPr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06583"/>
            <a:ext cx="2895600" cy="25141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606583"/>
            <a:ext cx="2133600" cy="25141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27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0328"/>
            <a:ext cx="8229600" cy="659023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1738"/>
            <a:ext cx="8229600" cy="4762165"/>
          </a:xfrm>
        </p:spPr>
        <p:txBody>
          <a:bodyPr>
            <a:normAutofit/>
          </a:bodyPr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06582"/>
            <a:ext cx="2133600" cy="25141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8672867-4B84-3044-819A-BDD5809F0F3B}" type="datetimeFigureOut">
              <a:rPr lang="en-US" smtClean="0"/>
              <a:pPr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06582"/>
            <a:ext cx="2895600" cy="25141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606582"/>
            <a:ext cx="2133600" cy="25141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35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0" cap="all"/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06582"/>
            <a:ext cx="2133600" cy="25141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8672867-4B84-3044-819A-BDD5809F0F3B}" type="datetimeFigureOut">
              <a:rPr lang="en-US" smtClean="0"/>
              <a:pPr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06582"/>
            <a:ext cx="2895600" cy="25141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606582"/>
            <a:ext cx="2133600" cy="25141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367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7670"/>
            <a:ext cx="8229600" cy="107996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345725"/>
          </a:xfrm>
        </p:spPr>
        <p:txBody>
          <a:bodyPr/>
          <a:lstStyle>
            <a:lvl1pPr>
              <a:defRPr sz="280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345725"/>
          </a:xfrm>
        </p:spPr>
        <p:txBody>
          <a:bodyPr/>
          <a:lstStyle>
            <a:lvl1pPr>
              <a:defRPr sz="280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606583"/>
            <a:ext cx="2133600" cy="25141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8672867-4B84-3044-819A-BDD5809F0F3B}" type="datetimeFigureOut">
              <a:rPr lang="en-US" smtClean="0"/>
              <a:pPr/>
              <a:t>6/10/2019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606583"/>
            <a:ext cx="2895600" cy="25141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606583"/>
            <a:ext cx="2133600" cy="25141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18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3366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2963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6"/>
            <a:ext cx="4041775" cy="3682962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606582"/>
            <a:ext cx="2133600" cy="25141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8672867-4B84-3044-819A-BDD5809F0F3B}" type="datetimeFigureOut">
              <a:rPr lang="en-US" smtClean="0"/>
              <a:pPr/>
              <a:t>6/10/2019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606582"/>
            <a:ext cx="2895600" cy="25141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606582"/>
            <a:ext cx="2133600" cy="25141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378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1573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606584"/>
            <a:ext cx="2133600" cy="25437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8672867-4B84-3044-819A-BDD5809F0F3B}" type="datetimeFigureOut">
              <a:rPr lang="en-US" smtClean="0"/>
              <a:pPr/>
              <a:t>6/10/2019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606584"/>
            <a:ext cx="2895600" cy="25437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606584"/>
            <a:ext cx="2133600" cy="25437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73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606582"/>
            <a:ext cx="2133600" cy="25141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8672867-4B84-3044-819A-BDD5809F0F3B}" type="datetimeFigureOut">
              <a:rPr lang="en-US" smtClean="0"/>
              <a:pPr/>
              <a:t>6/10/2019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606582"/>
            <a:ext cx="2895600" cy="25141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606582"/>
            <a:ext cx="2133600" cy="25141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064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3734"/>
            <a:ext cx="3008313" cy="103136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03735"/>
            <a:ext cx="5111750" cy="5476124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099"/>
            <a:ext cx="3008313" cy="4444760"/>
          </a:xfr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606582"/>
            <a:ext cx="2133600" cy="25141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8672867-4B84-3044-819A-BDD5809F0F3B}" type="datetimeFigureOut">
              <a:rPr lang="en-US" smtClean="0"/>
              <a:pPr/>
              <a:t>6/10/2019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606582"/>
            <a:ext cx="2895600" cy="25141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606582"/>
            <a:ext cx="2133600" cy="25141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141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606582"/>
            <a:ext cx="2133600" cy="25141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8672867-4B84-3044-819A-BDD5809F0F3B}" type="datetimeFigureOut">
              <a:rPr lang="en-US" smtClean="0"/>
              <a:pPr/>
              <a:t>6/10/2019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606582"/>
            <a:ext cx="2895600" cy="25141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606582"/>
            <a:ext cx="2133600" cy="25141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25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72867-4B84-3044-819A-BDD5809F0F3B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A5241-12CB-C64D-AE38-6540AC6C648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maroon-body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95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28" y="1763375"/>
            <a:ext cx="8860971" cy="1470025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bg1"/>
                </a:solidFill>
                <a:cs typeface="Frutiger LT Std 55 Roman"/>
              </a:rPr>
              <a:t>NAACCR Geocoder Micro Match Status Codes: Criteria for assessing geographic microdata fitness for use in high resolution spatial analysis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3635698"/>
            <a:ext cx="7772400" cy="1992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cs typeface="Frutiger LT Std 55 Roman"/>
              </a:rPr>
              <a:t>Daniel W. Goldberg, Payton Baldridge</a:t>
            </a:r>
          </a:p>
          <a:p>
            <a:r>
              <a:rPr lang="en-US" sz="2000" dirty="0">
                <a:solidFill>
                  <a:schemeClr val="bg1"/>
                </a:solidFill>
                <a:cs typeface="Frutiger LT Std 55 Roman"/>
              </a:rPr>
              <a:t>Department of Geography</a:t>
            </a:r>
          </a:p>
          <a:p>
            <a:r>
              <a:rPr lang="en-US" sz="2000" dirty="0">
                <a:solidFill>
                  <a:schemeClr val="bg1"/>
                </a:solidFill>
                <a:cs typeface="Frutiger LT Std 55 Roman"/>
              </a:rPr>
              <a:t> Texas A&amp;M University</a:t>
            </a:r>
          </a:p>
          <a:p>
            <a:endParaRPr lang="en-US" sz="2000" dirty="0">
              <a:solidFill>
                <a:schemeClr val="bg1"/>
              </a:solidFill>
              <a:cs typeface="Frutiger LT Std 55 Roman"/>
            </a:endParaRPr>
          </a:p>
          <a:p>
            <a:r>
              <a:rPr lang="en-US" sz="2000" dirty="0">
                <a:solidFill>
                  <a:schemeClr val="bg1"/>
                </a:solidFill>
                <a:cs typeface="Frutiger LT Std 55 Roman"/>
              </a:rPr>
              <a:t>Recinda Sherman</a:t>
            </a:r>
          </a:p>
          <a:p>
            <a:r>
              <a:rPr lang="en-US" sz="2000" dirty="0">
                <a:solidFill>
                  <a:schemeClr val="bg1"/>
                </a:solidFill>
                <a:cs typeface="Frutiger LT Std 55 Roman"/>
              </a:rPr>
              <a:t>NAACCR</a:t>
            </a:r>
          </a:p>
          <a:p>
            <a:endParaRPr lang="en-US" sz="2000" dirty="0">
              <a:solidFill>
                <a:schemeClr val="bg1"/>
              </a:solidFill>
              <a:cs typeface="Frutiger LT Std 55 Roman"/>
            </a:endParaRPr>
          </a:p>
        </p:txBody>
      </p:sp>
    </p:spTree>
    <p:extLst>
      <p:ext uri="{BB962C8B-B14F-4D97-AF65-F5344CB8AC3E}">
        <p14:creationId xmlns:p14="http://schemas.microsoft.com/office/powerpoint/2010/main" val="4220620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930EE-F30C-489A-940D-A3F4FC4E3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04401-E02D-41DF-857B-73CEA0E4C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D1E9DE-13BE-400F-819D-4810EC8C5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61738"/>
            <a:ext cx="8228036" cy="44226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BC275A9-7A4A-494D-A86E-DDBAC5CCFDED}"/>
              </a:ext>
            </a:extLst>
          </p:cNvPr>
          <p:cNvSpPr/>
          <p:nvPr/>
        </p:nvSpPr>
        <p:spPr>
          <a:xfrm>
            <a:off x="2585358" y="2699657"/>
            <a:ext cx="620486" cy="1289957"/>
          </a:xfrm>
          <a:prstGeom prst="rect">
            <a:avLst/>
          </a:prstGeom>
          <a:noFill/>
          <a:ln w="31750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245CC8-AFE7-40A0-A023-858803CBB612}"/>
              </a:ext>
            </a:extLst>
          </p:cNvPr>
          <p:cNvSpPr txBox="1"/>
          <p:nvPr/>
        </p:nvSpPr>
        <p:spPr>
          <a:xfrm>
            <a:off x="5577365" y="4311526"/>
            <a:ext cx="2577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Green Brook ?= Dunellen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51B687-204A-4A1D-8811-8F70A7861620}"/>
              </a:ext>
            </a:extLst>
          </p:cNvPr>
          <p:cNvSpPr txBox="1"/>
          <p:nvPr/>
        </p:nvSpPr>
        <p:spPr>
          <a:xfrm>
            <a:off x="5578929" y="4675023"/>
            <a:ext cx="2930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Green Brook ?= Green Brook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782523-EB95-4AE9-8128-A6A2A0825105}"/>
              </a:ext>
            </a:extLst>
          </p:cNvPr>
          <p:cNvSpPr txBox="1"/>
          <p:nvPr/>
        </p:nvSpPr>
        <p:spPr>
          <a:xfrm>
            <a:off x="5578929" y="5429624"/>
            <a:ext cx="2577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Green Brook ?= Dunellen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E41721-B6A2-441C-9F73-7B85D741A894}"/>
              </a:ext>
            </a:extLst>
          </p:cNvPr>
          <p:cNvSpPr txBox="1"/>
          <p:nvPr/>
        </p:nvSpPr>
        <p:spPr>
          <a:xfrm>
            <a:off x="5578929" y="5060292"/>
            <a:ext cx="2930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Green Brook ?= Green Brook</a:t>
            </a:r>
          </a:p>
        </p:txBody>
      </p:sp>
    </p:spTree>
    <p:extLst>
      <p:ext uri="{BB962C8B-B14F-4D97-AF65-F5344CB8AC3E}">
        <p14:creationId xmlns:p14="http://schemas.microsoft.com/office/powerpoint/2010/main" val="4152200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D2062-75E1-445F-8AD2-EAFCAA228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AF4FD-DC5D-414B-AD9A-5FE4B7C6A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101D01-C1CC-4563-AF11-637A30F29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30328"/>
            <a:ext cx="7836671" cy="61973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A973355-7FB6-4391-ADE2-35F53EC6BDD3}"/>
              </a:ext>
            </a:extLst>
          </p:cNvPr>
          <p:cNvSpPr/>
          <p:nvPr/>
        </p:nvSpPr>
        <p:spPr>
          <a:xfrm>
            <a:off x="2852056" y="1741714"/>
            <a:ext cx="1083129" cy="1289957"/>
          </a:xfrm>
          <a:prstGeom prst="rect">
            <a:avLst/>
          </a:prstGeom>
          <a:noFill/>
          <a:ln w="31750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51AC52-FA81-4FAF-9E89-D31025DAC051}"/>
              </a:ext>
            </a:extLst>
          </p:cNvPr>
          <p:cNvSpPr txBox="1"/>
          <p:nvPr/>
        </p:nvSpPr>
        <p:spPr>
          <a:xfrm>
            <a:off x="3783666" y="3429000"/>
            <a:ext cx="4776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1211 South Texas Ave, College Station TX 77840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3BD360-1A71-494C-A595-168F6086EFEA}"/>
              </a:ext>
            </a:extLst>
          </p:cNvPr>
          <p:cNvSpPr txBox="1"/>
          <p:nvPr/>
        </p:nvSpPr>
        <p:spPr>
          <a:xfrm>
            <a:off x="4379983" y="3730884"/>
            <a:ext cx="4180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1211 Texas Ave, College Station TX 77840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B0FA33-A8A6-4790-8A7D-92F41A3BFFF2}"/>
              </a:ext>
            </a:extLst>
          </p:cNvPr>
          <p:cNvSpPr txBox="1"/>
          <p:nvPr/>
        </p:nvSpPr>
        <p:spPr>
          <a:xfrm>
            <a:off x="3783665" y="4048705"/>
            <a:ext cx="4776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1211 Texas Ave North, College Station TX 77840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107DCB-44DB-4E4E-B96B-8659425B7C74}"/>
              </a:ext>
            </a:extLst>
          </p:cNvPr>
          <p:cNvSpPr txBox="1"/>
          <p:nvPr/>
        </p:nvSpPr>
        <p:spPr>
          <a:xfrm>
            <a:off x="3783664" y="4366599"/>
            <a:ext cx="4776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1211 North Texas Ave, College Station TX 77840</a:t>
            </a:r>
          </a:p>
        </p:txBody>
      </p:sp>
    </p:spTree>
    <p:extLst>
      <p:ext uri="{BB962C8B-B14F-4D97-AF65-F5344CB8AC3E}">
        <p14:creationId xmlns:p14="http://schemas.microsoft.com/office/powerpoint/2010/main" val="1186362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99F25-84B9-4079-BD17-F5A050F45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35291-E2D7-4A7E-9846-BF97C9758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46DEBA-30BB-4010-B4A8-3AAC8CA23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30328"/>
            <a:ext cx="7848600" cy="619318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2809F32-411A-4481-93C5-364B12AD4BAD}"/>
              </a:ext>
            </a:extLst>
          </p:cNvPr>
          <p:cNvSpPr/>
          <p:nvPr/>
        </p:nvSpPr>
        <p:spPr>
          <a:xfrm>
            <a:off x="3766456" y="1741714"/>
            <a:ext cx="892629" cy="1289957"/>
          </a:xfrm>
          <a:prstGeom prst="rect">
            <a:avLst/>
          </a:prstGeom>
          <a:noFill/>
          <a:ln w="31750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7AC773-E8DB-46A7-ADE2-C2B24BC912CD}"/>
              </a:ext>
            </a:extLst>
          </p:cNvPr>
          <p:cNvSpPr txBox="1"/>
          <p:nvPr/>
        </p:nvSpPr>
        <p:spPr>
          <a:xfrm>
            <a:off x="3656580" y="3429000"/>
            <a:ext cx="4903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1211 Old College Main, College Station TX 77840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D0A9E4-0897-4F8F-87B3-BA997A32D299}"/>
              </a:ext>
            </a:extLst>
          </p:cNvPr>
          <p:cNvSpPr txBox="1"/>
          <p:nvPr/>
        </p:nvSpPr>
        <p:spPr>
          <a:xfrm>
            <a:off x="4060537" y="3730884"/>
            <a:ext cx="4500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1211 College Main, College Station TX 77840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B59A36-6923-42ED-8CD6-D6F806B2A6E9}"/>
              </a:ext>
            </a:extLst>
          </p:cNvPr>
          <p:cNvSpPr txBox="1"/>
          <p:nvPr/>
        </p:nvSpPr>
        <p:spPr>
          <a:xfrm>
            <a:off x="3656579" y="4048705"/>
            <a:ext cx="4903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1211 College Main Old, College Station TX 77840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DE619D-E27F-4EF9-90B8-6CDC0DEBBB19}"/>
              </a:ext>
            </a:extLst>
          </p:cNvPr>
          <p:cNvSpPr txBox="1"/>
          <p:nvPr/>
        </p:nvSpPr>
        <p:spPr>
          <a:xfrm>
            <a:off x="3566810" y="4366599"/>
            <a:ext cx="499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1211 New College Main, College Station TX 77840</a:t>
            </a:r>
          </a:p>
        </p:txBody>
      </p:sp>
    </p:spTree>
    <p:extLst>
      <p:ext uri="{BB962C8B-B14F-4D97-AF65-F5344CB8AC3E}">
        <p14:creationId xmlns:p14="http://schemas.microsoft.com/office/powerpoint/2010/main" val="2642345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28F09-247A-4A6A-9704-9585A0651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72CA6-2D13-446C-85F1-64A8D2ECF8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6A4CD58-3D45-4857-BB3A-6C15D038CE16}"/>
              </a:ext>
            </a:extLst>
          </p:cNvPr>
          <p:cNvGrpSpPr/>
          <p:nvPr/>
        </p:nvGrpSpPr>
        <p:grpSpPr>
          <a:xfrm>
            <a:off x="457200" y="327295"/>
            <a:ext cx="8229600" cy="4701896"/>
            <a:chOff x="457200" y="1161738"/>
            <a:chExt cx="8229600" cy="47018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9BDDDF8-4B6B-44A0-8C94-5DDE3A62A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1161738"/>
              <a:ext cx="8229600" cy="4701896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17F035F-0901-4C8E-93E4-F7049ECEA0BF}"/>
                </a:ext>
              </a:extLst>
            </p:cNvPr>
            <p:cNvSpPr/>
            <p:nvPr/>
          </p:nvSpPr>
          <p:spPr>
            <a:xfrm>
              <a:off x="4642757" y="2699657"/>
              <a:ext cx="952500" cy="1289957"/>
            </a:xfrm>
            <a:prstGeom prst="rect">
              <a:avLst/>
            </a:prstGeom>
            <a:noFill/>
            <a:ln w="31750"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8BDC921F-7A66-413C-9519-AE06349847A6}"/>
              </a:ext>
            </a:extLst>
          </p:cNvPr>
          <p:cNvSpPr/>
          <p:nvPr/>
        </p:nvSpPr>
        <p:spPr>
          <a:xfrm>
            <a:off x="4060372" y="3750129"/>
            <a:ext cx="3320143" cy="2106386"/>
          </a:xfrm>
          <a:prstGeom prst="snip2DiagRect">
            <a:avLst/>
          </a:prstGeom>
          <a:noFill/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C97BBB-407A-4A4D-BDE1-CE0661BF9021}"/>
              </a:ext>
            </a:extLst>
          </p:cNvPr>
          <p:cNvSpPr/>
          <p:nvPr/>
        </p:nvSpPr>
        <p:spPr>
          <a:xfrm>
            <a:off x="3695700" y="3624943"/>
            <a:ext cx="3031672" cy="2071319"/>
          </a:xfrm>
          <a:prstGeom prst="rect">
            <a:avLst/>
          </a:prstGeom>
          <a:noFill/>
          <a:ln w="3492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D383D3A-C741-4D5D-98CF-470EECD38C26}"/>
              </a:ext>
            </a:extLst>
          </p:cNvPr>
          <p:cNvSpPr/>
          <p:nvPr/>
        </p:nvSpPr>
        <p:spPr>
          <a:xfrm>
            <a:off x="1382486" y="6210300"/>
            <a:ext cx="6618514" cy="125213"/>
          </a:xfrm>
          <a:custGeom>
            <a:avLst/>
            <a:gdLst>
              <a:gd name="connsiteX0" fmla="*/ 0 w 6618514"/>
              <a:gd name="connsiteY0" fmla="*/ 0 h 125213"/>
              <a:gd name="connsiteX1" fmla="*/ 1850571 w 6618514"/>
              <a:gd name="connsiteY1" fmla="*/ 16329 h 125213"/>
              <a:gd name="connsiteX2" fmla="*/ 4250871 w 6618514"/>
              <a:gd name="connsiteY2" fmla="*/ 125186 h 125213"/>
              <a:gd name="connsiteX3" fmla="*/ 5671457 w 6618514"/>
              <a:gd name="connsiteY3" fmla="*/ 5443 h 125213"/>
              <a:gd name="connsiteX4" fmla="*/ 6618514 w 6618514"/>
              <a:gd name="connsiteY4" fmla="*/ 38100 h 125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18514" h="125213">
                <a:moveTo>
                  <a:pt x="0" y="0"/>
                </a:moveTo>
                <a:lnTo>
                  <a:pt x="1850571" y="16329"/>
                </a:lnTo>
                <a:cubicBezTo>
                  <a:pt x="2559049" y="37193"/>
                  <a:pt x="3614057" y="127000"/>
                  <a:pt x="4250871" y="125186"/>
                </a:cubicBezTo>
                <a:cubicBezTo>
                  <a:pt x="4887685" y="123372"/>
                  <a:pt x="5276850" y="19957"/>
                  <a:pt x="5671457" y="5443"/>
                </a:cubicBezTo>
                <a:cubicBezTo>
                  <a:pt x="6066064" y="-9071"/>
                  <a:pt x="6454321" y="141514"/>
                  <a:pt x="6618514" y="38100"/>
                </a:cubicBezTo>
              </a:path>
            </a:pathLst>
          </a:custGeom>
          <a:noFill/>
          <a:ln w="2222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5A92603-41D9-4963-8C8B-72C4E7FBEF75}"/>
              </a:ext>
            </a:extLst>
          </p:cNvPr>
          <p:cNvSpPr/>
          <p:nvPr/>
        </p:nvSpPr>
        <p:spPr>
          <a:xfrm>
            <a:off x="5595257" y="4746172"/>
            <a:ext cx="119743" cy="1143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FE6C50D-4686-470D-B3F2-87BDCC857F0F}"/>
              </a:ext>
            </a:extLst>
          </p:cNvPr>
          <p:cNvSpPr/>
          <p:nvPr/>
        </p:nvSpPr>
        <p:spPr>
          <a:xfrm>
            <a:off x="5059135" y="4454136"/>
            <a:ext cx="119743" cy="1143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AF5583A-0DF3-49AA-AA81-BF7D91A7A190}"/>
              </a:ext>
            </a:extLst>
          </p:cNvPr>
          <p:cNvSpPr/>
          <p:nvPr/>
        </p:nvSpPr>
        <p:spPr>
          <a:xfrm>
            <a:off x="4452257" y="6048590"/>
            <a:ext cx="119743" cy="114300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994ED07-DCF2-4E29-9C41-4392150B7A2B}"/>
              </a:ext>
            </a:extLst>
          </p:cNvPr>
          <p:cNvCxnSpPr>
            <a:cxnSpLocks/>
            <a:stCxn id="13" idx="7"/>
            <a:endCxn id="11" idx="2"/>
          </p:cNvCxnSpPr>
          <p:nvPr/>
        </p:nvCxnSpPr>
        <p:spPr>
          <a:xfrm flipV="1">
            <a:off x="4554464" y="4803322"/>
            <a:ext cx="1040793" cy="126200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244F4AF-C9DD-44A1-B525-026306E58827}"/>
              </a:ext>
            </a:extLst>
          </p:cNvPr>
          <p:cNvCxnSpPr>
            <a:cxnSpLocks/>
            <a:stCxn id="13" idx="7"/>
            <a:endCxn id="12" idx="3"/>
          </p:cNvCxnSpPr>
          <p:nvPr/>
        </p:nvCxnSpPr>
        <p:spPr>
          <a:xfrm flipV="1">
            <a:off x="4554464" y="4551697"/>
            <a:ext cx="522207" cy="151363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B8DAE79-0AC6-41F6-A7BA-15995DAFE2E9}"/>
              </a:ext>
            </a:extLst>
          </p:cNvPr>
          <p:cNvCxnSpPr>
            <a:cxnSpLocks/>
            <a:stCxn id="12" idx="6"/>
            <a:endCxn id="11" idx="2"/>
          </p:cNvCxnSpPr>
          <p:nvPr/>
        </p:nvCxnSpPr>
        <p:spPr>
          <a:xfrm>
            <a:off x="5178878" y="4511286"/>
            <a:ext cx="416379" cy="29203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116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9C063-9D11-4538-8838-F17B8602B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1D4FD-BCDB-42CF-A65B-D9471C7BB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376050-B34E-49D5-B6A7-21048959D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21410"/>
            <a:ext cx="8226380" cy="56963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8D4D6D-8B34-44EF-AE40-9C2C963C9791}"/>
              </a:ext>
            </a:extLst>
          </p:cNvPr>
          <p:cNvSpPr/>
          <p:nvPr/>
        </p:nvSpPr>
        <p:spPr>
          <a:xfrm>
            <a:off x="5361214" y="1932214"/>
            <a:ext cx="838200" cy="1289957"/>
          </a:xfrm>
          <a:prstGeom prst="rect">
            <a:avLst/>
          </a:prstGeom>
          <a:noFill/>
          <a:ln w="31750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16402FE-EE47-40DC-BC09-2ACC935B94F6}"/>
              </a:ext>
            </a:extLst>
          </p:cNvPr>
          <p:cNvSpPr/>
          <p:nvPr/>
        </p:nvSpPr>
        <p:spPr>
          <a:xfrm>
            <a:off x="5762373" y="4624745"/>
            <a:ext cx="119743" cy="1143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33CA453-E2E6-43D1-925E-B6716C74E166}"/>
              </a:ext>
            </a:extLst>
          </p:cNvPr>
          <p:cNvSpPr/>
          <p:nvPr/>
        </p:nvSpPr>
        <p:spPr>
          <a:xfrm>
            <a:off x="5822244" y="4872039"/>
            <a:ext cx="119743" cy="1143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7DBEE65-C765-4450-B51C-65011F1ADB26}"/>
              </a:ext>
            </a:extLst>
          </p:cNvPr>
          <p:cNvSpPr/>
          <p:nvPr/>
        </p:nvSpPr>
        <p:spPr>
          <a:xfrm>
            <a:off x="5904999" y="4693934"/>
            <a:ext cx="119743" cy="114300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6DCB647-B361-4A5C-8DA6-568F51129A9C}"/>
              </a:ext>
            </a:extLst>
          </p:cNvPr>
          <p:cNvSpPr/>
          <p:nvPr/>
        </p:nvSpPr>
        <p:spPr>
          <a:xfrm>
            <a:off x="6057399" y="4872039"/>
            <a:ext cx="119743" cy="1143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DED3CD0-3D4E-4F15-9A7F-00934EE04735}"/>
              </a:ext>
            </a:extLst>
          </p:cNvPr>
          <p:cNvSpPr/>
          <p:nvPr/>
        </p:nvSpPr>
        <p:spPr>
          <a:xfrm>
            <a:off x="5758041" y="4789184"/>
            <a:ext cx="119743" cy="114300"/>
          </a:xfrm>
          <a:prstGeom prst="ellipse">
            <a:avLst/>
          </a:prstGeom>
          <a:solidFill>
            <a:schemeClr val="accent4">
              <a:lumMod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BAA18F-7067-42D6-B5B9-5F612A99E89F}"/>
              </a:ext>
            </a:extLst>
          </p:cNvPr>
          <p:cNvSpPr/>
          <p:nvPr/>
        </p:nvSpPr>
        <p:spPr>
          <a:xfrm>
            <a:off x="6999013" y="5328869"/>
            <a:ext cx="119743" cy="114300"/>
          </a:xfrm>
          <a:prstGeom prst="ellipse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FD3F69D-B19D-40B2-B57F-79B9EFB74911}"/>
              </a:ext>
            </a:extLst>
          </p:cNvPr>
          <p:cNvSpPr/>
          <p:nvPr/>
        </p:nvSpPr>
        <p:spPr>
          <a:xfrm>
            <a:off x="5410200" y="4294414"/>
            <a:ext cx="1045029" cy="1034455"/>
          </a:xfrm>
          <a:prstGeom prst="ellipse">
            <a:avLst/>
          </a:prstGeom>
          <a:noFill/>
          <a:ln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FF84327-6B03-452C-85F3-8621B7109654}"/>
              </a:ext>
            </a:extLst>
          </p:cNvPr>
          <p:cNvSpPr/>
          <p:nvPr/>
        </p:nvSpPr>
        <p:spPr>
          <a:xfrm>
            <a:off x="5089072" y="3992647"/>
            <a:ext cx="1665514" cy="1640709"/>
          </a:xfrm>
          <a:prstGeom prst="ellipse">
            <a:avLst/>
          </a:prstGeom>
          <a:noFill/>
          <a:ln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D26289B-B5DD-4904-8348-6FFE500D7080}"/>
              </a:ext>
            </a:extLst>
          </p:cNvPr>
          <p:cNvSpPr/>
          <p:nvPr/>
        </p:nvSpPr>
        <p:spPr>
          <a:xfrm>
            <a:off x="4844645" y="3702100"/>
            <a:ext cx="2154367" cy="2159857"/>
          </a:xfrm>
          <a:prstGeom prst="ellipse">
            <a:avLst/>
          </a:prstGeom>
          <a:noFill/>
          <a:ln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376052C-D4B7-4D36-A8C2-40250943CC4C}"/>
              </a:ext>
            </a:extLst>
          </p:cNvPr>
          <p:cNvSpPr/>
          <p:nvPr/>
        </p:nvSpPr>
        <p:spPr>
          <a:xfrm>
            <a:off x="4619624" y="3484056"/>
            <a:ext cx="2619376" cy="2612233"/>
          </a:xfrm>
          <a:prstGeom prst="ellipse">
            <a:avLst/>
          </a:prstGeom>
          <a:noFill/>
          <a:ln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D0B1D04-2F3C-4DBD-A9C3-0133E936413C}"/>
              </a:ext>
            </a:extLst>
          </p:cNvPr>
          <p:cNvSpPr/>
          <p:nvPr/>
        </p:nvSpPr>
        <p:spPr>
          <a:xfrm>
            <a:off x="5660005" y="4519656"/>
            <a:ext cx="563963" cy="531315"/>
          </a:xfrm>
          <a:prstGeom prst="ellipse">
            <a:avLst/>
          </a:prstGeom>
          <a:noFill/>
          <a:ln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49F54AF-59CE-45E7-A274-06F5863B67D3}"/>
              </a:ext>
            </a:extLst>
          </p:cNvPr>
          <p:cNvCxnSpPr>
            <a:endCxn id="11" idx="6"/>
          </p:cNvCxnSpPr>
          <p:nvPr/>
        </p:nvCxnSpPr>
        <p:spPr>
          <a:xfrm flipH="1" flipV="1">
            <a:off x="7118756" y="5386019"/>
            <a:ext cx="871358" cy="571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D912A31-84A8-4BF9-8553-B5D790CD2F74}"/>
              </a:ext>
            </a:extLst>
          </p:cNvPr>
          <p:cNvSpPr txBox="1"/>
          <p:nvPr/>
        </p:nvSpPr>
        <p:spPr>
          <a:xfrm>
            <a:off x="6754586" y="5459431"/>
            <a:ext cx="1935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one right here</a:t>
            </a:r>
          </a:p>
        </p:txBody>
      </p:sp>
    </p:spTree>
    <p:extLst>
      <p:ext uri="{BB962C8B-B14F-4D97-AF65-F5344CB8AC3E}">
        <p14:creationId xmlns:p14="http://schemas.microsoft.com/office/powerpoint/2010/main" val="3215831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6CDC7-B006-4004-B5A7-7822D0F78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D0644-7EB9-4D15-8CD4-DF02939B3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6341B5-D2F2-43C8-84A7-84FF0FCDA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61738"/>
            <a:ext cx="8229600" cy="398732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0A6A2E6-4E03-4A8F-9C17-9C1B10AE8B3E}"/>
              </a:ext>
            </a:extLst>
          </p:cNvPr>
          <p:cNvSpPr/>
          <p:nvPr/>
        </p:nvSpPr>
        <p:spPr>
          <a:xfrm>
            <a:off x="6008914" y="2661557"/>
            <a:ext cx="762000" cy="1289957"/>
          </a:xfrm>
          <a:prstGeom prst="rect">
            <a:avLst/>
          </a:prstGeom>
          <a:noFill/>
          <a:ln w="31750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3843F1-331A-4BA1-8693-9B3EF11B7831}"/>
              </a:ext>
            </a:extLst>
          </p:cNvPr>
          <p:cNvSpPr/>
          <p:nvPr/>
        </p:nvSpPr>
        <p:spPr>
          <a:xfrm>
            <a:off x="5072743" y="4150169"/>
            <a:ext cx="1284514" cy="1066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FB3141-D0CA-4812-AF43-DECD6E6606C4}"/>
              </a:ext>
            </a:extLst>
          </p:cNvPr>
          <p:cNvSpPr/>
          <p:nvPr/>
        </p:nvSpPr>
        <p:spPr>
          <a:xfrm>
            <a:off x="6357257" y="4150169"/>
            <a:ext cx="1284514" cy="1066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452850-A980-41B8-9838-25539A4C809F}"/>
              </a:ext>
            </a:extLst>
          </p:cNvPr>
          <p:cNvSpPr/>
          <p:nvPr/>
        </p:nvSpPr>
        <p:spPr>
          <a:xfrm>
            <a:off x="5072743" y="5211916"/>
            <a:ext cx="2569028" cy="1066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CE29B2C-11B8-4817-AC99-36B7E066A042}"/>
              </a:ext>
            </a:extLst>
          </p:cNvPr>
          <p:cNvSpPr/>
          <p:nvPr/>
        </p:nvSpPr>
        <p:spPr>
          <a:xfrm>
            <a:off x="5762373" y="4624745"/>
            <a:ext cx="119743" cy="1143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DCD57BA-4AC5-490A-9D9E-FF6FC6180975}"/>
              </a:ext>
            </a:extLst>
          </p:cNvPr>
          <p:cNvSpPr/>
          <p:nvPr/>
        </p:nvSpPr>
        <p:spPr>
          <a:xfrm>
            <a:off x="5822244" y="4872039"/>
            <a:ext cx="119743" cy="1143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8C22173-43BE-4DC9-B2A5-2A9B7D65CE1A}"/>
              </a:ext>
            </a:extLst>
          </p:cNvPr>
          <p:cNvSpPr/>
          <p:nvPr/>
        </p:nvSpPr>
        <p:spPr>
          <a:xfrm>
            <a:off x="5904999" y="4693934"/>
            <a:ext cx="119743" cy="114300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ABF1324-B8CD-4745-8C46-52BBD059C044}"/>
              </a:ext>
            </a:extLst>
          </p:cNvPr>
          <p:cNvSpPr/>
          <p:nvPr/>
        </p:nvSpPr>
        <p:spPr>
          <a:xfrm>
            <a:off x="6057399" y="4872039"/>
            <a:ext cx="119743" cy="1143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1E341D-0E2D-4885-85C7-4A19089F0BEC}"/>
              </a:ext>
            </a:extLst>
          </p:cNvPr>
          <p:cNvSpPr/>
          <p:nvPr/>
        </p:nvSpPr>
        <p:spPr>
          <a:xfrm>
            <a:off x="6999013" y="5328869"/>
            <a:ext cx="119743" cy="114300"/>
          </a:xfrm>
          <a:prstGeom prst="ellipse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2C56B67-C88B-44CA-9E18-1E308FA8FAE4}"/>
              </a:ext>
            </a:extLst>
          </p:cNvPr>
          <p:cNvCxnSpPr/>
          <p:nvPr/>
        </p:nvCxnSpPr>
        <p:spPr>
          <a:xfrm flipH="1" flipV="1">
            <a:off x="7118756" y="5386019"/>
            <a:ext cx="871358" cy="571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F36460F-3AD2-4B99-8BE5-E667A2D3DCF5}"/>
              </a:ext>
            </a:extLst>
          </p:cNvPr>
          <p:cNvSpPr txBox="1"/>
          <p:nvPr/>
        </p:nvSpPr>
        <p:spPr>
          <a:xfrm>
            <a:off x="6754586" y="5459431"/>
            <a:ext cx="1935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one right here</a:t>
            </a:r>
          </a:p>
        </p:txBody>
      </p:sp>
    </p:spTree>
    <p:extLst>
      <p:ext uri="{BB962C8B-B14F-4D97-AF65-F5344CB8AC3E}">
        <p14:creationId xmlns:p14="http://schemas.microsoft.com/office/powerpoint/2010/main" val="1614340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4769B-4693-491D-88A3-5142A0541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9D2C1-8244-4948-B3E8-0CBEAAABC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852D91-A41E-49ED-9987-ADF531596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61738"/>
            <a:ext cx="8229600" cy="408924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9BD83B-BF71-462F-9F7E-2A4BBC884E53}"/>
              </a:ext>
            </a:extLst>
          </p:cNvPr>
          <p:cNvSpPr/>
          <p:nvPr/>
        </p:nvSpPr>
        <p:spPr>
          <a:xfrm>
            <a:off x="6618514" y="2661557"/>
            <a:ext cx="762000" cy="1289957"/>
          </a:xfrm>
          <a:prstGeom prst="rect">
            <a:avLst/>
          </a:prstGeom>
          <a:noFill/>
          <a:ln w="31750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63CE94-CEEE-4E4B-A664-5F40A2D4AEDE}"/>
              </a:ext>
            </a:extLst>
          </p:cNvPr>
          <p:cNvSpPr/>
          <p:nvPr/>
        </p:nvSpPr>
        <p:spPr>
          <a:xfrm>
            <a:off x="5072743" y="4150169"/>
            <a:ext cx="1284514" cy="1066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215D8B-90B7-4464-9EF3-F2AC568EA8AF}"/>
              </a:ext>
            </a:extLst>
          </p:cNvPr>
          <p:cNvSpPr/>
          <p:nvPr/>
        </p:nvSpPr>
        <p:spPr>
          <a:xfrm>
            <a:off x="6357257" y="4150169"/>
            <a:ext cx="1284514" cy="1066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73F7BF-88B7-423F-8976-4B10119331B6}"/>
              </a:ext>
            </a:extLst>
          </p:cNvPr>
          <p:cNvSpPr/>
          <p:nvPr/>
        </p:nvSpPr>
        <p:spPr>
          <a:xfrm>
            <a:off x="5072743" y="5211916"/>
            <a:ext cx="2569028" cy="1066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A36D205-F9CF-476B-83B4-017AB93D688B}"/>
              </a:ext>
            </a:extLst>
          </p:cNvPr>
          <p:cNvSpPr/>
          <p:nvPr/>
        </p:nvSpPr>
        <p:spPr>
          <a:xfrm>
            <a:off x="5762373" y="4624745"/>
            <a:ext cx="119743" cy="1143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0B58CE7-6302-408B-9660-033BAB0144FA}"/>
              </a:ext>
            </a:extLst>
          </p:cNvPr>
          <p:cNvSpPr/>
          <p:nvPr/>
        </p:nvSpPr>
        <p:spPr>
          <a:xfrm>
            <a:off x="5822244" y="4872039"/>
            <a:ext cx="119743" cy="1143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13D3306-5197-4C65-AF5D-9316DCC63AA7}"/>
              </a:ext>
            </a:extLst>
          </p:cNvPr>
          <p:cNvSpPr/>
          <p:nvPr/>
        </p:nvSpPr>
        <p:spPr>
          <a:xfrm>
            <a:off x="5904999" y="4693934"/>
            <a:ext cx="119743" cy="114300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63466B1-593B-409C-9535-C082C3891756}"/>
              </a:ext>
            </a:extLst>
          </p:cNvPr>
          <p:cNvSpPr/>
          <p:nvPr/>
        </p:nvSpPr>
        <p:spPr>
          <a:xfrm>
            <a:off x="6057399" y="4872039"/>
            <a:ext cx="119743" cy="1143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C157082-CE56-4088-B42C-B6319C575896}"/>
              </a:ext>
            </a:extLst>
          </p:cNvPr>
          <p:cNvSpPr/>
          <p:nvPr/>
        </p:nvSpPr>
        <p:spPr>
          <a:xfrm>
            <a:off x="6999013" y="5328869"/>
            <a:ext cx="119743" cy="114300"/>
          </a:xfrm>
          <a:prstGeom prst="ellipse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84731B9-18E5-48F1-B492-7494A9BC3462}"/>
              </a:ext>
            </a:extLst>
          </p:cNvPr>
          <p:cNvCxnSpPr/>
          <p:nvPr/>
        </p:nvCxnSpPr>
        <p:spPr>
          <a:xfrm flipH="1" flipV="1">
            <a:off x="7118756" y="5386019"/>
            <a:ext cx="871358" cy="571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7E1EA7D-BC39-4F4B-86EF-A404078F6021}"/>
              </a:ext>
            </a:extLst>
          </p:cNvPr>
          <p:cNvSpPr txBox="1"/>
          <p:nvPr/>
        </p:nvSpPr>
        <p:spPr>
          <a:xfrm>
            <a:off x="6754586" y="5459431"/>
            <a:ext cx="1935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one right here</a:t>
            </a:r>
          </a:p>
        </p:txBody>
      </p:sp>
    </p:spTree>
    <p:extLst>
      <p:ext uri="{BB962C8B-B14F-4D97-AF65-F5344CB8AC3E}">
        <p14:creationId xmlns:p14="http://schemas.microsoft.com/office/powerpoint/2010/main" val="1203418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ED789-A6D3-455B-A178-CFBB046CB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6B26B-61E2-4D9A-8242-DDED647D7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C91EB8-349D-4402-B619-4E5FC7EEE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61739"/>
            <a:ext cx="8229600" cy="41071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0ED1886-6F91-4F4F-8823-BC71E3B5221E}"/>
              </a:ext>
            </a:extLst>
          </p:cNvPr>
          <p:cNvSpPr/>
          <p:nvPr/>
        </p:nvSpPr>
        <p:spPr>
          <a:xfrm>
            <a:off x="7260771" y="2715985"/>
            <a:ext cx="876300" cy="1289957"/>
          </a:xfrm>
          <a:prstGeom prst="rect">
            <a:avLst/>
          </a:prstGeom>
          <a:noFill/>
          <a:ln w="31750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947C09-98B0-4113-9530-0341471E872F}"/>
              </a:ext>
            </a:extLst>
          </p:cNvPr>
          <p:cNvSpPr/>
          <p:nvPr/>
        </p:nvSpPr>
        <p:spPr>
          <a:xfrm>
            <a:off x="5072743" y="4150169"/>
            <a:ext cx="1284514" cy="1066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0CE411-245B-4CC7-8E34-DE938B55FF67}"/>
              </a:ext>
            </a:extLst>
          </p:cNvPr>
          <p:cNvSpPr/>
          <p:nvPr/>
        </p:nvSpPr>
        <p:spPr>
          <a:xfrm>
            <a:off x="6357257" y="4150169"/>
            <a:ext cx="1284514" cy="1066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F2F215-31A6-4767-8F7F-365584466FD0}"/>
              </a:ext>
            </a:extLst>
          </p:cNvPr>
          <p:cNvSpPr/>
          <p:nvPr/>
        </p:nvSpPr>
        <p:spPr>
          <a:xfrm>
            <a:off x="5072743" y="5211916"/>
            <a:ext cx="2569028" cy="1066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3FFA83B-EBF9-4F14-B432-744769602007}"/>
              </a:ext>
            </a:extLst>
          </p:cNvPr>
          <p:cNvSpPr/>
          <p:nvPr/>
        </p:nvSpPr>
        <p:spPr>
          <a:xfrm>
            <a:off x="5762373" y="4624745"/>
            <a:ext cx="119743" cy="1143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7F92C7B-C511-40F9-B3F9-34A6163B66FA}"/>
              </a:ext>
            </a:extLst>
          </p:cNvPr>
          <p:cNvSpPr/>
          <p:nvPr/>
        </p:nvSpPr>
        <p:spPr>
          <a:xfrm>
            <a:off x="5822244" y="4872039"/>
            <a:ext cx="119743" cy="1143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B956E8D-F01F-4126-8E53-79B129BF829D}"/>
              </a:ext>
            </a:extLst>
          </p:cNvPr>
          <p:cNvSpPr/>
          <p:nvPr/>
        </p:nvSpPr>
        <p:spPr>
          <a:xfrm>
            <a:off x="5904999" y="4693934"/>
            <a:ext cx="119743" cy="114300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C45D375-42F1-4B7F-A959-EEFB72A43A08}"/>
              </a:ext>
            </a:extLst>
          </p:cNvPr>
          <p:cNvSpPr/>
          <p:nvPr/>
        </p:nvSpPr>
        <p:spPr>
          <a:xfrm>
            <a:off x="6057399" y="4872039"/>
            <a:ext cx="119743" cy="1143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2430477-781A-4CEF-9C69-5F0296725DE5}"/>
              </a:ext>
            </a:extLst>
          </p:cNvPr>
          <p:cNvSpPr/>
          <p:nvPr/>
        </p:nvSpPr>
        <p:spPr>
          <a:xfrm>
            <a:off x="6999013" y="5328869"/>
            <a:ext cx="119743" cy="114300"/>
          </a:xfrm>
          <a:prstGeom prst="ellipse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8EC31C0-A317-48A3-BD0A-42AD9FA6050A}"/>
              </a:ext>
            </a:extLst>
          </p:cNvPr>
          <p:cNvCxnSpPr/>
          <p:nvPr/>
        </p:nvCxnSpPr>
        <p:spPr>
          <a:xfrm flipH="1" flipV="1">
            <a:off x="7118756" y="5386019"/>
            <a:ext cx="871358" cy="571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DF779EC-0CBD-4AEC-9EFD-A01F1E11C326}"/>
              </a:ext>
            </a:extLst>
          </p:cNvPr>
          <p:cNvSpPr txBox="1"/>
          <p:nvPr/>
        </p:nvSpPr>
        <p:spPr>
          <a:xfrm>
            <a:off x="6754586" y="5459431"/>
            <a:ext cx="1935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one right here</a:t>
            </a:r>
          </a:p>
        </p:txBody>
      </p:sp>
    </p:spTree>
    <p:extLst>
      <p:ext uri="{BB962C8B-B14F-4D97-AF65-F5344CB8AC3E}">
        <p14:creationId xmlns:p14="http://schemas.microsoft.com/office/powerpoint/2010/main" val="2534542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D15BB-0D5B-409D-9E99-CEEF8E36C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95B3B6-E44F-4071-A427-A12D370A2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161738"/>
            <a:ext cx="8234382" cy="36443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E302F7-188E-45D0-94EA-1F2EE4945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D2703D-25EF-4EF3-AB79-C9BFB0FEDDA6}"/>
              </a:ext>
            </a:extLst>
          </p:cNvPr>
          <p:cNvSpPr/>
          <p:nvPr/>
        </p:nvSpPr>
        <p:spPr>
          <a:xfrm>
            <a:off x="8011885" y="2719144"/>
            <a:ext cx="762000" cy="1289957"/>
          </a:xfrm>
          <a:prstGeom prst="rect">
            <a:avLst/>
          </a:prstGeom>
          <a:noFill/>
          <a:ln w="31750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811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cs typeface="Frutiger LT Std 55 Roman"/>
              </a:rPr>
              <a:t>Thanks &amp; Questions?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3635698"/>
            <a:ext cx="7772400" cy="1555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cs typeface="Frutiger LT Std 55 Roman"/>
              </a:rPr>
              <a:t>Daniel W. Goldberg – daniel.Goldberg@tamu.edu</a:t>
            </a:r>
            <a:br>
              <a:rPr lang="en-US" sz="2000" dirty="0">
                <a:solidFill>
                  <a:schemeClr val="bg1"/>
                </a:solidFill>
                <a:cs typeface="Frutiger LT Std 55 Roman"/>
              </a:rPr>
            </a:br>
            <a:r>
              <a:rPr lang="en-US" sz="2000" dirty="0">
                <a:solidFill>
                  <a:schemeClr val="bg1"/>
                </a:solidFill>
                <a:cs typeface="Frutiger LT Std 55 Roman"/>
              </a:rPr>
              <a:t>Payton Baldridge – pbaldridge@tamu.edu</a:t>
            </a:r>
          </a:p>
          <a:p>
            <a:r>
              <a:rPr lang="en-US" sz="2000" dirty="0">
                <a:solidFill>
                  <a:schemeClr val="bg1"/>
                </a:solidFill>
                <a:cs typeface="Frutiger LT Std 55 Roman"/>
              </a:rPr>
              <a:t>Department of Geography</a:t>
            </a:r>
          </a:p>
          <a:p>
            <a:r>
              <a:rPr lang="en-US" sz="2000" dirty="0">
                <a:solidFill>
                  <a:schemeClr val="bg1"/>
                </a:solidFill>
                <a:cs typeface="Frutiger LT Std 55 Roman"/>
              </a:rPr>
              <a:t> Texas A&amp;M University</a:t>
            </a:r>
          </a:p>
          <a:p>
            <a:endParaRPr lang="en-US" sz="2000" dirty="0">
              <a:solidFill>
                <a:schemeClr val="bg1"/>
              </a:solidFill>
              <a:cs typeface="Frutiger LT Std 55 Roman"/>
            </a:endParaRPr>
          </a:p>
          <a:p>
            <a:r>
              <a:rPr lang="en-US" sz="2000" dirty="0">
                <a:solidFill>
                  <a:schemeClr val="bg1"/>
                </a:solidFill>
                <a:cs typeface="Frutiger LT Std 55 Roman"/>
              </a:rPr>
              <a:t>Recinda Sherman– rsherman@naaccr.org</a:t>
            </a:r>
          </a:p>
          <a:p>
            <a:r>
              <a:rPr lang="en-US" sz="2000" dirty="0">
                <a:solidFill>
                  <a:schemeClr val="bg1"/>
                </a:solidFill>
                <a:cs typeface="Frutiger LT Std 55 Roman"/>
              </a:rPr>
              <a:t>NAACCR</a:t>
            </a:r>
          </a:p>
          <a:p>
            <a:endParaRPr lang="en-US" sz="2000" dirty="0">
              <a:solidFill>
                <a:schemeClr val="bg1"/>
              </a:solidFill>
              <a:cs typeface="Frutiger LT Std 55 Roman"/>
            </a:endParaRPr>
          </a:p>
        </p:txBody>
      </p:sp>
    </p:spTree>
    <p:extLst>
      <p:ext uri="{BB962C8B-B14F-4D97-AF65-F5344CB8AC3E}">
        <p14:creationId xmlns:p14="http://schemas.microsoft.com/office/powerpoint/2010/main" val="3444365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747AB-9141-4248-B77E-70ACC11A7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C65B7-4135-4DF0-88C4-0A8AF1FFA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77686"/>
            <a:ext cx="7549243" cy="5067300"/>
          </a:xfrm>
          <a:ln w="25400">
            <a:solidFill>
              <a:schemeClr val="accent1"/>
            </a:solidFill>
            <a:prstDash val="dash"/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914400" indent="0">
              <a:buNone/>
            </a:pPr>
            <a:r>
              <a:rPr lang="en-US" b="1" dirty="0"/>
              <a:t>Researcher:</a:t>
            </a:r>
            <a:r>
              <a:rPr lang="en-US" dirty="0"/>
              <a:t> </a:t>
            </a:r>
          </a:p>
          <a:p>
            <a:pPr marL="914400" indent="0">
              <a:buNone/>
            </a:pPr>
            <a:r>
              <a:rPr lang="en-US" dirty="0"/>
              <a:t>“So thanks for this geocode, can I use it for sub-county analysis. I mean, we can do better than county rates, right”?</a:t>
            </a:r>
          </a:p>
          <a:p>
            <a:pPr marL="914400" indent="0">
              <a:buNone/>
            </a:pPr>
            <a:endParaRPr lang="en-US" dirty="0"/>
          </a:p>
          <a:p>
            <a:pPr marL="914400" indent="0">
              <a:buNone/>
            </a:pPr>
            <a:r>
              <a:rPr lang="en-US" b="1" dirty="0"/>
              <a:t>TAMU/Recinda:</a:t>
            </a:r>
            <a:r>
              <a:rPr lang="en-US" dirty="0"/>
              <a:t> </a:t>
            </a:r>
          </a:p>
          <a:p>
            <a:pPr marL="914400" indent="0">
              <a:buNone/>
            </a:pPr>
            <a:r>
              <a:rPr lang="en-US" dirty="0"/>
              <a:t>“Well, that depends.”</a:t>
            </a:r>
          </a:p>
          <a:p>
            <a:pPr marL="914400" indent="0">
              <a:buNone/>
            </a:pPr>
            <a:endParaRPr lang="en-US" dirty="0"/>
          </a:p>
          <a:p>
            <a:pPr marL="914400" indent="0">
              <a:buNone/>
            </a:pPr>
            <a:r>
              <a:rPr lang="en-US" b="1" dirty="0"/>
              <a:t>Researcher:</a:t>
            </a:r>
            <a:r>
              <a:rPr lang="en-US" dirty="0"/>
              <a:t> </a:t>
            </a:r>
          </a:p>
          <a:p>
            <a:pPr marL="914400" indent="0">
              <a:buNone/>
            </a:pPr>
            <a:r>
              <a:rPr lang="en-US" dirty="0"/>
              <a:t>“Wait, what”?</a:t>
            </a:r>
          </a:p>
          <a:p>
            <a:pPr marL="914400" indent="0">
              <a:buNone/>
            </a:pPr>
            <a:endParaRPr lang="en-US" dirty="0"/>
          </a:p>
          <a:p>
            <a:pPr marL="914400" indent="0">
              <a:buNone/>
            </a:pPr>
            <a:r>
              <a:rPr lang="en-US" b="1" dirty="0"/>
              <a:t>TAMU/Recinda</a:t>
            </a:r>
            <a:r>
              <a:rPr lang="en-US" dirty="0"/>
              <a:t>: </a:t>
            </a:r>
          </a:p>
          <a:p>
            <a:pPr marL="914400" indent="0">
              <a:buNone/>
            </a:pPr>
            <a:r>
              <a:rPr lang="en-US" dirty="0"/>
              <a:t>“Ok, let’s talk about geocode quality and fitness-for-use. So, you see what happened with this geocode was ….”</a:t>
            </a:r>
          </a:p>
          <a:p>
            <a:pPr marL="914400" indent="0">
              <a:buNone/>
            </a:pPr>
            <a:endParaRPr lang="en-US" dirty="0"/>
          </a:p>
          <a:p>
            <a:pPr marL="914400" indent="0">
              <a:buNone/>
            </a:pPr>
            <a:r>
              <a:rPr lang="en-US" b="1" dirty="0"/>
              <a:t>Researcher: </a:t>
            </a:r>
          </a:p>
          <a:p>
            <a:pPr marL="914400" indent="0">
              <a:buNone/>
            </a:pPr>
            <a:r>
              <a:rPr lang="en-US" dirty="0"/>
              <a:t>“Nah, thanks. Can you just give me a code”?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804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F4213-8FD0-43C7-A807-F46D813FD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Solution(s)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EE508-7365-41EA-B78D-C4F947330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1" y="1161738"/>
            <a:ext cx="8360229" cy="4762165"/>
          </a:xfrm>
        </p:spPr>
        <p:txBody>
          <a:bodyPr/>
          <a:lstStyle/>
          <a:p>
            <a:r>
              <a:rPr lang="en-US" dirty="0"/>
              <a:t>Penalty Codes: For the Detail Oriented.</a:t>
            </a:r>
          </a:p>
          <a:p>
            <a:pPr lvl="1"/>
            <a:r>
              <a:rPr lang="en-US" dirty="0"/>
              <a:t>What was right/wrong/weird about an address/geocode</a:t>
            </a:r>
          </a:p>
          <a:p>
            <a:pPr lvl="1"/>
            <a:r>
              <a:rPr lang="en-US" dirty="0"/>
              <a:t>Gory </a:t>
            </a:r>
            <a:r>
              <a:rPr lang="en-US" dirty="0" err="1"/>
              <a:t>gory</a:t>
            </a:r>
            <a:r>
              <a:rPr lang="en-US" dirty="0"/>
              <a:t> details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Micro-Match Status: Good for Sub-County Analysis?</a:t>
            </a:r>
          </a:p>
          <a:p>
            <a:pPr lvl="1"/>
            <a:r>
              <a:rPr lang="en-US" dirty="0"/>
              <a:t>M : Match – You are good to go. This one is solid. Nothing weird.</a:t>
            </a:r>
          </a:p>
          <a:p>
            <a:pPr lvl="1"/>
            <a:r>
              <a:rPr lang="en-US" dirty="0"/>
              <a:t>R : Review – Hold up. This one is a bit weird. You should review it.</a:t>
            </a:r>
          </a:p>
          <a:p>
            <a:pPr lvl="1"/>
            <a:r>
              <a:rPr lang="en-US" dirty="0"/>
              <a:t>F : Fail – Garbage. Do not use.</a:t>
            </a:r>
          </a:p>
        </p:txBody>
      </p:sp>
    </p:spTree>
    <p:extLst>
      <p:ext uri="{BB962C8B-B14F-4D97-AF65-F5344CB8AC3E}">
        <p14:creationId xmlns:p14="http://schemas.microsoft.com/office/powerpoint/2010/main" val="3208364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98E50-1F76-4B8F-A77E-AB579B8AE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Penalty Codes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6F00F-7C5F-41C1-9D0D-41A5833A2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214" y="4082144"/>
            <a:ext cx="8229600" cy="2269670"/>
          </a:xfrm>
        </p:spPr>
        <p:txBody>
          <a:bodyPr/>
          <a:lstStyle/>
          <a:p>
            <a:r>
              <a:rPr lang="en-US" dirty="0"/>
              <a:t>Purpose</a:t>
            </a:r>
          </a:p>
          <a:p>
            <a:pPr lvl="1"/>
            <a:r>
              <a:rPr lang="en-US" dirty="0"/>
              <a:t>Provide assessments of input/reference data agreement</a:t>
            </a:r>
          </a:p>
          <a:p>
            <a:pPr lvl="1"/>
            <a:r>
              <a:rPr lang="en-US" dirty="0"/>
              <a:t>Provide assessments of geographic accuracy</a:t>
            </a:r>
          </a:p>
          <a:p>
            <a:pPr lvl="1"/>
            <a:r>
              <a:rPr lang="en-US" dirty="0"/>
              <a:t>Provide assessments of available evidence</a:t>
            </a:r>
          </a:p>
          <a:p>
            <a:pPr lvl="1"/>
            <a:r>
              <a:rPr lang="en-US" dirty="0"/>
              <a:t>Provide assessment of micro-scale fitness-for-use (sub-county)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1286AF-AC21-46C5-976F-F55E4893B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89170"/>
            <a:ext cx="8242438" cy="289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480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B2A14-6012-4F87-8856-5DD045A2F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2BAAA-20DF-4443-887C-9B32C16BE0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4D2B92-0B57-46EC-A958-07CB55FFF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924" y="1161738"/>
            <a:ext cx="8302151" cy="467604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6486C5E-E480-43AB-B4EE-0CE3A6321CE0}"/>
              </a:ext>
            </a:extLst>
          </p:cNvPr>
          <p:cNvSpPr/>
          <p:nvPr/>
        </p:nvSpPr>
        <p:spPr>
          <a:xfrm>
            <a:off x="457200" y="2699657"/>
            <a:ext cx="620486" cy="1289957"/>
          </a:xfrm>
          <a:prstGeom prst="rect">
            <a:avLst/>
          </a:prstGeom>
          <a:noFill/>
          <a:ln w="31750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363C9F-8D87-48C5-9BA1-80D6082B1201}"/>
              </a:ext>
            </a:extLst>
          </p:cNvPr>
          <p:cNvSpPr txBox="1"/>
          <p:nvPr/>
        </p:nvSpPr>
        <p:spPr>
          <a:xfrm>
            <a:off x="4125685" y="4114800"/>
            <a:ext cx="4576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1211 Winding Road, College Station TX 77840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C82816-7E91-4C97-B97B-C6422B058EB1}"/>
              </a:ext>
            </a:extLst>
          </p:cNvPr>
          <p:cNvSpPr txBox="1"/>
          <p:nvPr/>
        </p:nvSpPr>
        <p:spPr>
          <a:xfrm>
            <a:off x="4624665" y="4392386"/>
            <a:ext cx="4069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Winding Road, College Station TX 77840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DA0513-264C-4E4D-9E03-9DCB751B28D2}"/>
              </a:ext>
            </a:extLst>
          </p:cNvPr>
          <p:cNvSpPr txBox="1"/>
          <p:nvPr/>
        </p:nvSpPr>
        <p:spPr>
          <a:xfrm>
            <a:off x="6091416" y="4690932"/>
            <a:ext cx="2610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College Station TX 77840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B86385-7CF2-4C78-ABE3-C7B33060AB0F}"/>
              </a:ext>
            </a:extLst>
          </p:cNvPr>
          <p:cNvSpPr txBox="1"/>
          <p:nvPr/>
        </p:nvSpPr>
        <p:spPr>
          <a:xfrm>
            <a:off x="7935558" y="4975087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77840</a:t>
            </a:r>
          </a:p>
        </p:txBody>
      </p:sp>
    </p:spTree>
    <p:extLst>
      <p:ext uri="{BB962C8B-B14F-4D97-AF65-F5344CB8AC3E}">
        <p14:creationId xmlns:p14="http://schemas.microsoft.com/office/powerpoint/2010/main" val="1632383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7AFF1-016C-464E-B383-FC7F4BBD6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3BB60-8F79-4002-927B-F9BDE38D3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1C4A81-23E1-4A4B-868A-A38BB45DA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61738"/>
            <a:ext cx="8224232" cy="453452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5E4154A-EBAF-46A3-8C16-0E52E40211B6}"/>
              </a:ext>
            </a:extLst>
          </p:cNvPr>
          <p:cNvSpPr/>
          <p:nvPr/>
        </p:nvSpPr>
        <p:spPr>
          <a:xfrm>
            <a:off x="957943" y="2699657"/>
            <a:ext cx="620486" cy="1289957"/>
          </a:xfrm>
          <a:prstGeom prst="rect">
            <a:avLst/>
          </a:prstGeom>
          <a:noFill/>
          <a:ln w="31750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755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7EF26-C5A8-4F60-A57E-C2397B4E5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14BE6-57E9-4AB9-B6ED-DC3E881CE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205B1E-9D5F-422E-8177-B22D11ADA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61739"/>
            <a:ext cx="8223771" cy="42375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8FAF675-BAE0-473E-820F-C6B1C3AF9A68}"/>
              </a:ext>
            </a:extLst>
          </p:cNvPr>
          <p:cNvSpPr/>
          <p:nvPr/>
        </p:nvSpPr>
        <p:spPr>
          <a:xfrm>
            <a:off x="1442357" y="2699657"/>
            <a:ext cx="620486" cy="1289957"/>
          </a:xfrm>
          <a:prstGeom prst="rect">
            <a:avLst/>
          </a:prstGeom>
          <a:noFill/>
          <a:ln w="31750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9D291C-90D2-4D8B-9AA6-085BB177CBD8}"/>
              </a:ext>
            </a:extLst>
          </p:cNvPr>
          <p:cNvSpPr txBox="1"/>
          <p:nvPr/>
        </p:nvSpPr>
        <p:spPr>
          <a:xfrm>
            <a:off x="3886199" y="4201885"/>
            <a:ext cx="4576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1211 Winding Road, College Station TX 77840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50F9DC-0753-443B-BA9B-87EE9DAC698B}"/>
              </a:ext>
            </a:extLst>
          </p:cNvPr>
          <p:cNvSpPr txBox="1"/>
          <p:nvPr/>
        </p:nvSpPr>
        <p:spPr>
          <a:xfrm>
            <a:off x="3757958" y="4464179"/>
            <a:ext cx="4704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1211 </a:t>
            </a:r>
            <a:r>
              <a:rPr lang="en-US" dirty="0" err="1"/>
              <a:t>Wiindiing</a:t>
            </a:r>
            <a:r>
              <a:rPr lang="en-US" dirty="0"/>
              <a:t> Road, College Station TX 77840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7A17DC-226A-41F8-86A6-EE72C8282E8B}"/>
              </a:ext>
            </a:extLst>
          </p:cNvPr>
          <p:cNvSpPr txBox="1"/>
          <p:nvPr/>
        </p:nvSpPr>
        <p:spPr>
          <a:xfrm>
            <a:off x="4113441" y="4743604"/>
            <a:ext cx="4349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1211 Welsh Road, College Station TX 77840</a:t>
            </a:r>
          </a:p>
        </p:txBody>
      </p:sp>
    </p:spTree>
    <p:extLst>
      <p:ext uri="{BB962C8B-B14F-4D97-AF65-F5344CB8AC3E}">
        <p14:creationId xmlns:p14="http://schemas.microsoft.com/office/powerpoint/2010/main" val="2002059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158C5-87D4-4B1F-99F1-2BDE5B10A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ACC3F-D008-4B7A-9EC0-ED7AD853E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50980F-0DF7-4B25-B836-A00A16EE2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477" y="1161738"/>
            <a:ext cx="8243323" cy="50594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016D142-A20B-4233-B5FF-2AB8B6147161}"/>
              </a:ext>
            </a:extLst>
          </p:cNvPr>
          <p:cNvSpPr/>
          <p:nvPr/>
        </p:nvSpPr>
        <p:spPr>
          <a:xfrm>
            <a:off x="1845128" y="2699657"/>
            <a:ext cx="620486" cy="1289957"/>
          </a:xfrm>
          <a:prstGeom prst="rect">
            <a:avLst/>
          </a:prstGeom>
          <a:noFill/>
          <a:ln w="31750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67E486-DB7E-4B97-BEDA-6F4E0E3630BA}"/>
              </a:ext>
            </a:extLst>
          </p:cNvPr>
          <p:cNvSpPr txBox="1"/>
          <p:nvPr/>
        </p:nvSpPr>
        <p:spPr>
          <a:xfrm>
            <a:off x="6111519" y="4213808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/>
              <a:t>77840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F9D67C-8C50-4CE3-814D-A78A11E0ECDE}"/>
              </a:ext>
            </a:extLst>
          </p:cNvPr>
          <p:cNvSpPr txBox="1"/>
          <p:nvPr/>
        </p:nvSpPr>
        <p:spPr>
          <a:xfrm>
            <a:off x="6111518" y="4475065"/>
            <a:ext cx="761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77849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2A2551-C1A9-4791-A013-79D782AACAB0}"/>
              </a:ext>
            </a:extLst>
          </p:cNvPr>
          <p:cNvSpPr txBox="1"/>
          <p:nvPr/>
        </p:nvSpPr>
        <p:spPr>
          <a:xfrm>
            <a:off x="6111518" y="4755527"/>
            <a:ext cx="761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77850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EFFC04-A4D1-4E6F-9B76-6A64B55E2320}"/>
              </a:ext>
            </a:extLst>
          </p:cNvPr>
          <p:cNvSpPr txBox="1"/>
          <p:nvPr/>
        </p:nvSpPr>
        <p:spPr>
          <a:xfrm>
            <a:off x="6111518" y="5017429"/>
            <a:ext cx="761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77740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5C873F-093F-413B-A8CC-BD23AE6BE3A6}"/>
              </a:ext>
            </a:extLst>
          </p:cNvPr>
          <p:cNvSpPr txBox="1"/>
          <p:nvPr/>
        </p:nvSpPr>
        <p:spPr>
          <a:xfrm>
            <a:off x="6111518" y="5263137"/>
            <a:ext cx="761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76840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482791-BAE0-485C-9631-5DDE02F45190}"/>
              </a:ext>
            </a:extLst>
          </p:cNvPr>
          <p:cNvSpPr txBox="1"/>
          <p:nvPr/>
        </p:nvSpPr>
        <p:spPr>
          <a:xfrm>
            <a:off x="6118379" y="5504184"/>
            <a:ext cx="761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87840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850DD4-E4B6-4594-81BE-8667E438DA98}"/>
              </a:ext>
            </a:extLst>
          </p:cNvPr>
          <p:cNvSpPr txBox="1"/>
          <p:nvPr/>
        </p:nvSpPr>
        <p:spPr>
          <a:xfrm>
            <a:off x="6111517" y="5745096"/>
            <a:ext cx="761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87841</a:t>
            </a:r>
          </a:p>
        </p:txBody>
      </p:sp>
    </p:spTree>
    <p:extLst>
      <p:ext uri="{BB962C8B-B14F-4D97-AF65-F5344CB8AC3E}">
        <p14:creationId xmlns:p14="http://schemas.microsoft.com/office/powerpoint/2010/main" val="1064948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AD3A1-5DBC-48B5-982B-6879CF5C2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2F1BD-16FD-404C-BEF6-827A8526E8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04363F-24D4-491D-B578-5D0DCFB75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03515"/>
            <a:ext cx="8222539" cy="426655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94BED2B-B9DB-4D2B-920C-8B7546B8EBCD}"/>
              </a:ext>
            </a:extLst>
          </p:cNvPr>
          <p:cNvSpPr/>
          <p:nvPr/>
        </p:nvSpPr>
        <p:spPr>
          <a:xfrm>
            <a:off x="2188028" y="2691814"/>
            <a:ext cx="620486" cy="1289957"/>
          </a:xfrm>
          <a:prstGeom prst="rect">
            <a:avLst/>
          </a:prstGeom>
          <a:noFill/>
          <a:ln w="31750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FC461E-5D29-465D-8B0E-CF5A61E8051E}"/>
              </a:ext>
            </a:extLst>
          </p:cNvPr>
          <p:cNvSpPr txBox="1"/>
          <p:nvPr/>
        </p:nvSpPr>
        <p:spPr>
          <a:xfrm>
            <a:off x="4571770" y="4201885"/>
            <a:ext cx="3890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12 Briar Circle, Green Brook, NJ 08812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D840CA-2B2B-44F5-8C80-B9245F5E5334}"/>
              </a:ext>
            </a:extLst>
          </p:cNvPr>
          <p:cNvSpPr txBox="1"/>
          <p:nvPr/>
        </p:nvSpPr>
        <p:spPr>
          <a:xfrm>
            <a:off x="4667951" y="4464179"/>
            <a:ext cx="3794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12 Briar Circle, Greenbrook, NJ 08812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50EF71-BA87-43BF-AE84-08A4BE47C880}"/>
              </a:ext>
            </a:extLst>
          </p:cNvPr>
          <p:cNvSpPr txBox="1"/>
          <p:nvPr/>
        </p:nvSpPr>
        <p:spPr>
          <a:xfrm>
            <a:off x="4924432" y="4743604"/>
            <a:ext cx="3538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12 Briar Circle, Dunellen, NJ 08812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CD4DDA-70C8-429D-9D24-80969968B648}"/>
              </a:ext>
            </a:extLst>
          </p:cNvPr>
          <p:cNvSpPr txBox="1"/>
          <p:nvPr/>
        </p:nvSpPr>
        <p:spPr>
          <a:xfrm>
            <a:off x="4924432" y="5002267"/>
            <a:ext cx="3538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12 Briar Circle, </a:t>
            </a:r>
            <a:r>
              <a:rPr lang="en-US" dirty="0" err="1"/>
              <a:t>Dunelen</a:t>
            </a:r>
            <a:r>
              <a:rPr lang="en-US" dirty="0"/>
              <a:t>, NJ 08812</a:t>
            </a:r>
          </a:p>
        </p:txBody>
      </p:sp>
    </p:spTree>
    <p:extLst>
      <p:ext uri="{BB962C8B-B14F-4D97-AF65-F5344CB8AC3E}">
        <p14:creationId xmlns:p14="http://schemas.microsoft.com/office/powerpoint/2010/main" val="3307422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AMU Palette">
      <a:dk1>
        <a:srgbClr val="332C2C"/>
      </a:dk1>
      <a:lt1>
        <a:sysClr val="window" lastClr="FFFFFF"/>
      </a:lt1>
      <a:dk2>
        <a:srgbClr val="565252"/>
      </a:dk2>
      <a:lt2>
        <a:srgbClr val="D9D9D9"/>
      </a:lt2>
      <a:accent1>
        <a:srgbClr val="500000"/>
      </a:accent1>
      <a:accent2>
        <a:srgbClr val="1D3362"/>
      </a:accent2>
      <a:accent3>
        <a:srgbClr val="FFFFFF"/>
      </a:accent3>
      <a:accent4>
        <a:srgbClr val="D0D0D0"/>
      </a:accent4>
      <a:accent5>
        <a:srgbClr val="444040"/>
      </a:accent5>
      <a:accent6>
        <a:srgbClr val="000000"/>
      </a:accent6>
      <a:hlink>
        <a:srgbClr val="500000"/>
      </a:hlink>
      <a:folHlink>
        <a:srgbClr val="B0AFAF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443</Words>
  <Application>Microsoft Office PowerPoint</Application>
  <PresentationFormat>On-screen Show (4:3)</PresentationFormat>
  <Paragraphs>80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NAACCR Geocoder Micro Match Status Codes: Criteria for assessing geographic microdata fitness for use in high resolution spatial analysis</vt:lpstr>
      <vt:lpstr>Motivation</vt:lpstr>
      <vt:lpstr>Solution(s)</vt:lpstr>
      <vt:lpstr>Penalty Codes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&amp;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AggieMap Analytics</dc:title>
  <dc:creator>daniel.goldberg</dc:creator>
  <cp:lastModifiedBy>daniel goldberg</cp:lastModifiedBy>
  <cp:revision>18</cp:revision>
  <dcterms:created xsi:type="dcterms:W3CDTF">2019-02-09T20:49:17Z</dcterms:created>
  <dcterms:modified xsi:type="dcterms:W3CDTF">2019-06-10T23:53:41Z</dcterms:modified>
</cp:coreProperties>
</file>