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72" r:id="rId2"/>
    <p:sldId id="390" r:id="rId3"/>
    <p:sldId id="400" r:id="rId4"/>
    <p:sldId id="305" r:id="rId5"/>
    <p:sldId id="321" r:id="rId6"/>
    <p:sldId id="338" r:id="rId7"/>
    <p:sldId id="334" r:id="rId8"/>
    <p:sldId id="345" r:id="rId9"/>
    <p:sldId id="403" r:id="rId10"/>
    <p:sldId id="387" r:id="rId11"/>
    <p:sldId id="392" r:id="rId12"/>
    <p:sldId id="327" r:id="rId13"/>
    <p:sldId id="402" r:id="rId14"/>
    <p:sldId id="368" r:id="rId15"/>
    <p:sldId id="317" r:id="rId16"/>
    <p:sldId id="319" r:id="rId17"/>
    <p:sldId id="320" r:id="rId18"/>
    <p:sldId id="401" r:id="rId19"/>
    <p:sldId id="362" r:id="rId20"/>
    <p:sldId id="369" r:id="rId21"/>
    <p:sldId id="364" r:id="rId22"/>
    <p:sldId id="388" r:id="rId2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D7F5"/>
    <a:srgbClr val="F23CA4"/>
    <a:srgbClr val="FDE3EA"/>
    <a:srgbClr val="E9D4EE"/>
    <a:srgbClr val="FFFFCC"/>
    <a:srgbClr val="F67084"/>
    <a:srgbClr val="7F7F7F"/>
    <a:srgbClr val="E8E8E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85943" autoAdjust="0"/>
  </p:normalViewPr>
  <p:slideViewPr>
    <p:cSldViewPr snapToGrid="0" snapToObjects="1">
      <p:cViewPr varScale="1">
        <p:scale>
          <a:sx n="58" d="100"/>
          <a:sy n="58" d="100"/>
        </p:scale>
        <p:origin x="1512" y="48"/>
      </p:cViewPr>
      <p:guideLst>
        <p:guide orient="horz" pos="379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544C35-437B-1D4A-B212-F104BF047ED4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20C363-32CD-FF41-89B6-EB8B9656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9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6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6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6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7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this is doable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there are challenges and here they 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we are going to do it and here’s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8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5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87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3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5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0C363-32CD-FF41-89B6-EB8B9656E3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 userDrawn="1"/>
        </p:nvSpPr>
        <p:spPr>
          <a:xfrm>
            <a:off x="1168401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45920"/>
            <a:ext cx="7772400" cy="1827842"/>
          </a:xfrm>
        </p:spPr>
        <p:txBody>
          <a:bodyPr lIns="0" tIns="0" rIns="0" bIns="0" anchor="b">
            <a:noAutofit/>
          </a:bodyPr>
          <a:lstStyle>
            <a:lvl1pPr algn="r">
              <a:defRPr sz="27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350" b="0" i="1" spc="75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10327"/>
            <a:ext cx="4974336" cy="4745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700"/>
            <a:ext cx="22860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2023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7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7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61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7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7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4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61294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3640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3688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2388309" y="6083300"/>
            <a:ext cx="44038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35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35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35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35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35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35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568989" y="2916936"/>
            <a:ext cx="4052793" cy="1007110"/>
            <a:chOff x="1524000" y="2654300"/>
            <a:chExt cx="6235066" cy="154940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62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1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2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1168401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342900" marR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514350" marR="0" indent="-1714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425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514350" marR="0" lvl="1" indent="-1714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514350" marR="0" lvl="1" indent="-1714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  <a:p>
            <a:pPr marL="514350" marR="0" lvl="1" indent="-1714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3c</a:t>
            </a:r>
          </a:p>
          <a:p>
            <a:r>
              <a:rPr lang="en-US" dirty="0"/>
              <a:t>Agenda Item 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73736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18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2" name="Picture 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2700" spc="-6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75" b="0" i="1" spc="75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9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525271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3227070" cy="6858000"/>
          </a:xfrm>
          <a:prstGeom prst="homePlate">
            <a:avLst>
              <a:gd name="adj" fmla="val 42671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2700" spc="-60" baseline="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0" y="4343400"/>
            <a:ext cx="4056421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275" b="0" i="1" spc="75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5656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1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8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8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67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6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18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5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75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75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9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40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75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5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08" r:id="rId2"/>
    <p:sldLayoutId id="2147483777" r:id="rId3"/>
    <p:sldLayoutId id="2147483804" r:id="rId4"/>
    <p:sldLayoutId id="2147483795" r:id="rId5"/>
    <p:sldLayoutId id="2147483815" r:id="rId6"/>
    <p:sldLayoutId id="2147483816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13" r:id="rId14"/>
    <p:sldLayoutId id="2147483814" r:id="rId15"/>
    <p:sldLayoutId id="2147483793" r:id="rId16"/>
    <p:sldLayoutId id="2147483826" r:id="rId17"/>
  </p:sldLayoutIdLst>
  <p:hf sldNum="0" hdr="0" ft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8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775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171450" indent="-171450" algn="l" defTabSz="342900" rtl="0" eaLnBrk="1" fontAlgn="base" hangingPunct="1">
        <a:spcBef>
          <a:spcPct val="0"/>
        </a:spcBef>
        <a:spcAft>
          <a:spcPts val="750"/>
        </a:spcAft>
        <a:buClr>
          <a:schemeClr val="accent1"/>
        </a:buClr>
        <a:buFont typeface="Wingdings" charset="0"/>
        <a:buChar char="§"/>
        <a:defRPr sz="15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342900" indent="-171450" algn="l" defTabSz="342900" rtl="0" eaLnBrk="1" fontAlgn="base" hangingPunct="1">
        <a:spcBef>
          <a:spcPct val="0"/>
        </a:spcBef>
        <a:spcAft>
          <a:spcPts val="750"/>
        </a:spcAft>
        <a:buClr>
          <a:schemeClr val="accent1"/>
        </a:buClr>
        <a:buFont typeface="Wingdings" charset="0"/>
        <a:buChar char="§"/>
        <a:defRPr sz="1425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514350" indent="-171450" algn="l" defTabSz="342900" rtl="0" eaLnBrk="1" fontAlgn="base" hangingPunct="1">
        <a:spcBef>
          <a:spcPct val="0"/>
        </a:spcBef>
        <a:spcAft>
          <a:spcPts val="750"/>
        </a:spcAft>
        <a:buClr>
          <a:schemeClr val="accent1"/>
        </a:buClr>
        <a:buFont typeface="Wingdings" charset="0"/>
        <a:buChar char="§"/>
        <a:defRPr sz="135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685800" indent="-171450" algn="l" defTabSz="342900" rtl="0" eaLnBrk="1" fontAlgn="base" hangingPunct="1">
        <a:spcBef>
          <a:spcPct val="0"/>
        </a:spcBef>
        <a:spcAft>
          <a:spcPts val="750"/>
        </a:spcAft>
        <a:buClr>
          <a:schemeClr val="accent1"/>
        </a:buClr>
        <a:buFont typeface="Wingdings" charset="0"/>
        <a:buChar char="§"/>
        <a:defRPr sz="1275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857250" indent="-171450" algn="l" defTabSz="342900" rtl="0" eaLnBrk="1" fontAlgn="base" hangingPunct="1">
        <a:spcBef>
          <a:spcPct val="0"/>
        </a:spcBef>
        <a:spcAft>
          <a:spcPts val="750"/>
        </a:spcAft>
        <a:buClr>
          <a:schemeClr val="accent1"/>
        </a:buClr>
        <a:buFont typeface="Wingdings" charset="0"/>
        <a:buChar char="§"/>
        <a:defRPr sz="12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8763" y="887779"/>
            <a:ext cx="6159620" cy="2647791"/>
          </a:xfrm>
        </p:spPr>
        <p:txBody>
          <a:bodyPr/>
          <a:lstStyle/>
          <a:p>
            <a:pPr algn="l"/>
            <a:r>
              <a:rPr lang="en-US" sz="3600" b="1" dirty="0"/>
              <a:t>SEER-Linked </a:t>
            </a:r>
            <a:br>
              <a:rPr lang="en-US" sz="3600" b="1" dirty="0"/>
            </a:br>
            <a:r>
              <a:rPr lang="en-US" sz="3600" b="1" dirty="0"/>
              <a:t>Virtual Tissue Repository (VTR): Lessons Learned </a:t>
            </a:r>
            <a:br>
              <a:rPr lang="en-US" sz="3600" b="1" dirty="0"/>
            </a:br>
            <a:r>
              <a:rPr lang="en-US" sz="3600" b="1" dirty="0"/>
              <a:t>for Scaling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8763" y="4149048"/>
            <a:ext cx="5900306" cy="514782"/>
          </a:xfrm>
        </p:spPr>
        <p:txBody>
          <a:bodyPr/>
          <a:lstStyle/>
          <a:p>
            <a:pPr algn="l"/>
            <a:r>
              <a:rPr lang="en-US" sz="2800" b="1" i="0" dirty="0"/>
              <a:t>Alison L. Van Dyke, MD, PhD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533901" y="5646310"/>
            <a:ext cx="3100719" cy="628938"/>
          </a:xfrm>
        </p:spPr>
        <p:txBody>
          <a:bodyPr/>
          <a:lstStyle/>
          <a:p>
            <a:pPr algn="l">
              <a:defRPr/>
            </a:pPr>
            <a:r>
              <a:rPr lang="en-US" sz="2800" b="1" dirty="0"/>
              <a:t>	  June 11,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7DB68-DD1B-4D74-996D-682DA87AE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" t="2963"/>
          <a:stretch/>
        </p:blipFill>
        <p:spPr>
          <a:xfrm>
            <a:off x="6658383" y="1357470"/>
            <a:ext cx="2224360" cy="2178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0503-409A-4102-852A-22782E40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627142"/>
            <a:ext cx="8165592" cy="423193"/>
          </a:xfrm>
        </p:spPr>
        <p:txBody>
          <a:bodyPr/>
          <a:lstStyle/>
          <a:p>
            <a:r>
              <a:rPr lang="en-US" sz="4400" b="1" dirty="0">
                <a:solidFill>
                  <a:schemeClr val="accent3"/>
                </a:solidFill>
              </a:rPr>
              <a:t>Tissue Age &amp; DNA Quality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34767-D502-4096-A432-CA2DEF1F0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7"/>
          <a:stretch/>
        </p:blipFill>
        <p:spPr>
          <a:xfrm>
            <a:off x="806885" y="1358827"/>
            <a:ext cx="7492287" cy="5205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6AF2B0-5DCB-4FA9-8C72-781B096B65D0}"/>
              </a:ext>
            </a:extLst>
          </p:cNvPr>
          <p:cNvSpPr txBox="1"/>
          <p:nvPr/>
        </p:nvSpPr>
        <p:spPr>
          <a:xfrm>
            <a:off x="6392051" y="2268497"/>
            <a:ext cx="19071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dirty="0">
                <a:solidFill>
                  <a:srgbClr val="C8326F"/>
                </a:solidFill>
              </a:rPr>
              <a:t>P </a:t>
            </a:r>
            <a:r>
              <a:rPr lang="en-US" sz="2900" b="1" dirty="0">
                <a:solidFill>
                  <a:srgbClr val="C8326F"/>
                </a:solidFill>
              </a:rPr>
              <a:t>&lt;0.001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852AA7-E09E-4CB7-B0CF-4A76E8D7CDCC}"/>
              </a:ext>
            </a:extLst>
          </p:cNvPr>
          <p:cNvCxnSpPr>
            <a:cxnSpLocks/>
          </p:cNvCxnSpPr>
          <p:nvPr/>
        </p:nvCxnSpPr>
        <p:spPr>
          <a:xfrm>
            <a:off x="1990846" y="4572000"/>
            <a:ext cx="3599726" cy="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C48B4F-4A30-433B-A13B-122FC5CCBD10}"/>
              </a:ext>
            </a:extLst>
          </p:cNvPr>
          <p:cNvCxnSpPr>
            <a:cxnSpLocks/>
          </p:cNvCxnSpPr>
          <p:nvPr/>
        </p:nvCxnSpPr>
        <p:spPr>
          <a:xfrm>
            <a:off x="5590572" y="4572000"/>
            <a:ext cx="0" cy="1041721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7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4F56-9006-46A6-A118-A9B9E481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759394"/>
            <a:ext cx="8706677" cy="349767"/>
          </a:xfrm>
        </p:spPr>
        <p:txBody>
          <a:bodyPr/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Sequencing Quality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C3563-DE68-46DF-A048-1F41C7F2DE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661" y="1365813"/>
            <a:ext cx="8706677" cy="4988562"/>
          </a:xfrm>
        </p:spPr>
        <p:txBody>
          <a:bodyPr/>
          <a:lstStyle/>
          <a:p>
            <a:r>
              <a:rPr lang="en-US" sz="3600" u="sng" dirty="0">
                <a:solidFill>
                  <a:schemeClr val="tx1">
                    <a:lumMod val="50000"/>
                  </a:schemeClr>
                </a:solidFill>
              </a:rPr>
              <a:t>DNA &amp; Whole Genome Sequencing</a:t>
            </a:r>
            <a:endParaRPr lang="en-US" sz="3200" u="sng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Good quality achieved with DNA from archival tumor &amp; normal/nontumor FFPE tissue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Small decrease in WGS quality in specimens &gt;10 yrs</a:t>
            </a:r>
          </a:p>
          <a:p>
            <a:pPr marL="347663" lvl="2" indent="-179388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sz="3600" u="sng" dirty="0">
                <a:solidFill>
                  <a:schemeClr val="tx1">
                    <a:lumMod val="50000"/>
                  </a:schemeClr>
                </a:solidFill>
              </a:rPr>
              <a:t>RNA &amp; RNA Sequencing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High quantity &amp; poor quality of tumor RNA obtained</a:t>
            </a:r>
          </a:p>
        </p:txBody>
      </p:sp>
    </p:spTree>
    <p:extLst>
      <p:ext uri="{BB962C8B-B14F-4D97-AF65-F5344CB8AC3E}">
        <p14:creationId xmlns:p14="http://schemas.microsoft.com/office/powerpoint/2010/main" val="184297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74D2FE-96EB-41D5-833B-F05D88B1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0"/>
            <a:ext cx="8634714" cy="775504"/>
          </a:xfrm>
        </p:spPr>
        <p:txBody>
          <a:bodyPr/>
          <a:lstStyle/>
          <a:p>
            <a:r>
              <a:rPr lang="en-US" sz="4000" b="1" dirty="0"/>
              <a:t>VTR Pilot: Challenges Faced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01785-F69F-4311-8421-1804B86D43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8001" y="775504"/>
            <a:ext cx="8907997" cy="608249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000" dirty="0"/>
              <a:t>Variability in laboratory policies for sharing tissue</a:t>
            </a:r>
          </a:p>
          <a:p>
            <a:r>
              <a:rPr lang="en-US" sz="3000" u="sng" dirty="0"/>
              <a:t>Obtaining Tissue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 cancer subjects pair-matched across registries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Destroyed when CAP retention requirements met (after 10 yrs)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Variability in registry’s relationships w/ labs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Destruction by natural disaster (e.g., hurricane prone regions)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Competing demands for tissue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Laboratory fees for determining tissue availability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6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74D2FE-96EB-41D5-833B-F05D88B1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324091"/>
            <a:ext cx="8634714" cy="775504"/>
          </a:xfrm>
        </p:spPr>
        <p:txBody>
          <a:bodyPr/>
          <a:lstStyle/>
          <a:p>
            <a:r>
              <a:rPr lang="en-US" sz="4000" b="1" dirty="0"/>
              <a:t>VTR PDAC Pilot: Challenges Faced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01785-F69F-4311-8421-1804B86D43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8001" y="1307939"/>
            <a:ext cx="8907997" cy="5550060"/>
          </a:xfrm>
        </p:spPr>
        <p:txBody>
          <a:bodyPr/>
          <a:lstStyle/>
          <a:p>
            <a:pPr marL="566738" lvl="1" indent="-388938">
              <a:buFont typeface="Wingdings" panose="05000000000000000000" pitchFamily="2" charset="2"/>
              <a:buChar char="§"/>
            </a:pPr>
            <a:r>
              <a:rPr lang="en-US" sz="3600" dirty="0"/>
              <a:t>Tissue-based sources of subject failure</a:t>
            </a:r>
          </a:p>
          <a:p>
            <a:pPr marL="914400" lvl="1" indent="-4032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Tissue not available</a:t>
            </a:r>
          </a:p>
          <a:p>
            <a:pPr marL="914400" lvl="1" indent="-4032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Tissue depleted for other purposes</a:t>
            </a:r>
          </a:p>
          <a:p>
            <a:pPr marL="914400" lvl="1" indent="-4032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Tumor determined to not be PDAC by expert pathologist</a:t>
            </a:r>
          </a:p>
          <a:p>
            <a:pPr marL="914400" lvl="1" indent="-4032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Too much necrosis</a:t>
            </a:r>
          </a:p>
          <a:p>
            <a:pPr marL="914400" lvl="1" indent="-4032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Insufficient tumor cellularity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FB77-F24C-4AF1-BB93-9355EDA0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45" y="583747"/>
            <a:ext cx="8165592" cy="317395"/>
          </a:xfrm>
        </p:spPr>
        <p:txBody>
          <a:bodyPr/>
          <a:lstStyle/>
          <a:p>
            <a:r>
              <a:rPr lang="en-US" sz="4800" b="1" dirty="0"/>
              <a:t>VTR Pilot: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2560-F3DB-482A-BCD7-B79D940D12A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55" y="925975"/>
            <a:ext cx="8947727" cy="5775767"/>
          </a:xfrm>
        </p:spPr>
        <p:txBody>
          <a:bodyPr/>
          <a:lstStyle/>
          <a:p>
            <a:r>
              <a:rPr lang="en-US" sz="3200" u="sng" dirty="0"/>
              <a:t>VTR Pilot essential for:</a:t>
            </a:r>
          </a:p>
          <a:p>
            <a:pPr lvl="1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Understanding best practices, barriers, &amp; limitations</a:t>
            </a:r>
          </a:p>
          <a:p>
            <a:pPr lvl="1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Estimating realistic time frames </a:t>
            </a:r>
          </a:p>
          <a:p>
            <a:pPr lvl="1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Assessing cost to registries, pathology laboratories &amp; investigators</a:t>
            </a:r>
          </a:p>
          <a:p>
            <a:pPr lvl="1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Evaluate usability of archival FFPE tissue blocks for molecular studies</a:t>
            </a:r>
          </a:p>
          <a:p>
            <a:pPr lvl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Understanding need to oversample</a:t>
            </a:r>
          </a:p>
          <a:p>
            <a:pPr marL="171450" lvl="1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Concurrent expansion of RTRs needed</a:t>
            </a:r>
          </a:p>
        </p:txBody>
      </p:sp>
    </p:spTree>
    <p:extLst>
      <p:ext uri="{BB962C8B-B14F-4D97-AF65-F5344CB8AC3E}">
        <p14:creationId xmlns:p14="http://schemas.microsoft.com/office/powerpoint/2010/main" val="165093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E0A0-3401-4ED7-925C-08498D1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20" y="115744"/>
            <a:ext cx="8493157" cy="857250"/>
          </a:xfrm>
        </p:spPr>
        <p:txBody>
          <a:bodyPr/>
          <a:lstStyle/>
          <a:p>
            <a:r>
              <a:rPr lang="en-US" sz="4800" b="1" dirty="0"/>
              <a:t>Planning for Scaling the VTR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912A-069D-4E7D-98B8-7B38E48CA3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0215" y="1143000"/>
            <a:ext cx="8623568" cy="4715963"/>
          </a:xfrm>
        </p:spPr>
        <p:txBody>
          <a:bodyPr/>
          <a:lstStyle/>
          <a:p>
            <a:r>
              <a:rPr lang="en-US" sz="3200" i="1" dirty="0"/>
              <a:t>Project proposal review, approval, &amp; tracking</a:t>
            </a:r>
          </a:p>
          <a:p>
            <a:pPr marL="342900" lvl="2">
              <a:buFont typeface="Arial" panose="020B0604020202020204" pitchFamily="34" charset="0"/>
              <a:buChar char="•"/>
            </a:pPr>
            <a:r>
              <a:rPr lang="en-US" sz="2800" dirty="0"/>
              <a:t>Proposal submission &amp; review system</a:t>
            </a:r>
          </a:p>
          <a:p>
            <a:pPr marL="342900" lvl="2">
              <a:buFont typeface="Arial" panose="020B0604020202020204" pitchFamily="34" charset="0"/>
              <a:buChar char="•"/>
            </a:pPr>
            <a:r>
              <a:rPr lang="en-US" sz="2800" dirty="0"/>
              <a:t>Review board to include registries, NCI, scientists, &amp;   patient advocates/patients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sz="3200" i="1" dirty="0"/>
              <a:t>Funding Mechanisms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Partial support for VTR personnel at each registry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Investigator support through grants</a:t>
            </a:r>
          </a:p>
          <a:p>
            <a:pPr marL="171450" lvl="1" indent="0">
              <a:buNone/>
            </a:pPr>
            <a:endParaRPr lang="en-US" sz="800" dirty="0"/>
          </a:p>
          <a:p>
            <a:r>
              <a:rPr lang="en-US" sz="3200" i="1" dirty="0"/>
              <a:t>Investigator search, sample selection, &amp; specimen requests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8019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6" y="569822"/>
            <a:ext cx="7822095" cy="5561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Down 3"/>
          <p:cNvSpPr/>
          <p:nvPr/>
        </p:nvSpPr>
        <p:spPr>
          <a:xfrm>
            <a:off x="4485652" y="833164"/>
            <a:ext cx="272219" cy="5379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421180" y="2457941"/>
            <a:ext cx="290896" cy="32352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>
            <a:off x="3561112" y="833164"/>
            <a:ext cx="229656" cy="537976"/>
          </a:xfrm>
          <a:prstGeom prst="downArrow">
            <a:avLst>
              <a:gd name="adj1" fmla="val 5666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80" y="535709"/>
            <a:ext cx="8744902" cy="603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818" y="4243098"/>
            <a:ext cx="2054563" cy="222813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27770" y="4080297"/>
            <a:ext cx="527539" cy="325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625-99AA-4FB1-905F-C3AA657D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786227"/>
            <a:ext cx="8165592" cy="423193"/>
          </a:xfrm>
        </p:spPr>
        <p:txBody>
          <a:bodyPr/>
          <a:lstStyle/>
          <a:p>
            <a:r>
              <a:rPr lang="en-US" sz="44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ABB6-1B5F-4C69-AC09-5BCA0AD453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dirty="0"/>
              <a:t>SEER well-suited for development of VTR</a:t>
            </a:r>
          </a:p>
          <a:p>
            <a:endParaRPr lang="en-US" sz="1000" dirty="0"/>
          </a:p>
          <a:p>
            <a:r>
              <a:rPr lang="en-US" sz="3200" dirty="0"/>
              <a:t>SEER-Linked VTR infrastructure is feasible</a:t>
            </a:r>
          </a:p>
          <a:p>
            <a:endParaRPr lang="en-US" sz="1000" dirty="0"/>
          </a:p>
          <a:p>
            <a:r>
              <a:rPr lang="en-US" sz="3200" dirty="0"/>
              <a:t>Archival, diagnostic FFPE tissue is obtainable &amp; suitable for some molecular studies</a:t>
            </a:r>
          </a:p>
          <a:p>
            <a:endParaRPr lang="en-US" sz="1000" dirty="0"/>
          </a:p>
          <a:p>
            <a:r>
              <a:rPr lang="en-US" sz="3200" dirty="0"/>
              <a:t>Concurrent expansion of RTRs is critical to success of future VTR to capture discarded specimens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63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F367CF-374F-45D2-AF9E-8129BEEC4251}"/>
              </a:ext>
            </a:extLst>
          </p:cNvPr>
          <p:cNvSpPr txBox="1">
            <a:spLocks/>
          </p:cNvSpPr>
          <p:nvPr/>
        </p:nvSpPr>
        <p:spPr>
          <a:xfrm>
            <a:off x="1364911" y="441706"/>
            <a:ext cx="6320144" cy="6623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23E57"/>
                </a:solidFill>
                <a:latin typeface="+mj-lt"/>
                <a:ea typeface="ＭＳ Ｐゴシック" charset="0"/>
                <a:cs typeface="SapientSans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bg2"/>
                </a:solidFill>
              </a:rPr>
              <a:t>Current VTR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22083-AAEB-440E-A5DD-4F6194A1D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1" y="1477819"/>
            <a:ext cx="1366445" cy="1699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2B701-10B3-4EE3-80C8-95CFE5976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047" y="1476925"/>
            <a:ext cx="1366446" cy="170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2567F-A175-42C0-A5EA-656C2F08F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956" y="1472352"/>
            <a:ext cx="1366446" cy="1705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AEAD2-F037-410E-91BB-70050F7F0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070" y="1476925"/>
            <a:ext cx="1366446" cy="1705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34E046-C49E-444E-8C22-EF28F1613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978" y="1476925"/>
            <a:ext cx="1366446" cy="1705325"/>
          </a:xfrm>
          <a:prstGeom prst="rect">
            <a:avLst/>
          </a:prstGeom>
        </p:spPr>
      </p:pic>
      <p:pic>
        <p:nvPicPr>
          <p:cNvPr id="11" name="Picture 12" descr="Photo of Sarah Hussey ">
            <a:extLst>
              <a:ext uri="{FF2B5EF4-FFF2-40B4-BE49-F238E27FC236}">
                <a16:creationId xmlns:a16="http://schemas.microsoft.com/office/drawing/2014/main" id="{2A4E1AF7-EB3B-4B76-83E1-D2027B8E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0" y="4168011"/>
            <a:ext cx="1366327" cy="17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7F9732-36D2-460C-8509-C10568A34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508" y="4168434"/>
            <a:ext cx="1400915" cy="1705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D3E1E8-2719-46FD-879A-90E3FCB39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9070" y="4168433"/>
            <a:ext cx="1366446" cy="170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39D93-5848-485A-91F9-80ADB3B32E21}"/>
              </a:ext>
            </a:extLst>
          </p:cNvPr>
          <p:cNvSpPr txBox="1"/>
          <p:nvPr/>
        </p:nvSpPr>
        <p:spPr>
          <a:xfrm>
            <a:off x="651946" y="585215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Sarah Hussey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5FB1B-8DB8-4A6C-BB0A-51BD8DC5EA86}"/>
              </a:ext>
            </a:extLst>
          </p:cNvPr>
          <p:cNvSpPr txBox="1"/>
          <p:nvPr/>
        </p:nvSpPr>
        <p:spPr>
          <a:xfrm>
            <a:off x="2153344" y="5873758"/>
            <a:ext cx="141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Connor Valenzuela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9C7E10-94A3-41DF-8DEA-B33B5D8B8F2A}"/>
              </a:ext>
            </a:extLst>
          </p:cNvPr>
          <p:cNvSpPr txBox="1"/>
          <p:nvPr/>
        </p:nvSpPr>
        <p:spPr>
          <a:xfrm>
            <a:off x="3785131" y="59315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Yao Yuan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49972C-0F33-47A5-B303-8057A381FAA5}"/>
              </a:ext>
            </a:extLst>
          </p:cNvPr>
          <p:cNvSpPr txBox="1"/>
          <p:nvPr/>
        </p:nvSpPr>
        <p:spPr>
          <a:xfrm>
            <a:off x="5468167" y="59315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Mandi Yu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B5D04F-AF75-40FF-B73F-9A0D2B98D9DD}"/>
              </a:ext>
            </a:extLst>
          </p:cNvPr>
          <p:cNvSpPr txBox="1"/>
          <p:nvPr/>
        </p:nvSpPr>
        <p:spPr>
          <a:xfrm>
            <a:off x="512189" y="3193723"/>
            <a:ext cx="14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Lynne Penberthy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D55C4-C49E-451E-B7F1-6F544A7DB7A6}"/>
              </a:ext>
            </a:extLst>
          </p:cNvPr>
          <p:cNvSpPr txBox="1"/>
          <p:nvPr/>
        </p:nvSpPr>
        <p:spPr>
          <a:xfrm>
            <a:off x="2203152" y="3193723"/>
            <a:ext cx="131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Valentina Petkov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68B59-CE1F-4DDC-BFE4-676D6E40486D}"/>
              </a:ext>
            </a:extLst>
          </p:cNvPr>
          <p:cNvSpPr txBox="1"/>
          <p:nvPr/>
        </p:nvSpPr>
        <p:spPr>
          <a:xfrm>
            <a:off x="3688447" y="3193723"/>
            <a:ext cx="126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Alison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Van Dyke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7949C-C162-414B-886C-CE4E3518EF0E}"/>
              </a:ext>
            </a:extLst>
          </p:cNvPr>
          <p:cNvSpPr txBox="1"/>
          <p:nvPr/>
        </p:nvSpPr>
        <p:spPr>
          <a:xfrm>
            <a:off x="5328873" y="3186425"/>
            <a:ext cx="12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Serban Negoita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0A924C-D84B-462B-B48C-9BC1038DE89D}"/>
              </a:ext>
            </a:extLst>
          </p:cNvPr>
          <p:cNvSpPr txBox="1"/>
          <p:nvPr/>
        </p:nvSpPr>
        <p:spPr>
          <a:xfrm>
            <a:off x="7120316" y="3193723"/>
            <a:ext cx="12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Steve Friedman</a:t>
            </a:r>
          </a:p>
        </p:txBody>
      </p:sp>
      <p:pic>
        <p:nvPicPr>
          <p:cNvPr id="25" name="Picture 2" descr="Photo of Connor Valenzuela">
            <a:extLst>
              <a:ext uri="{FF2B5EF4-FFF2-40B4-BE49-F238E27FC236}">
                <a16:creationId xmlns:a16="http://schemas.microsoft.com/office/drawing/2014/main" id="{D2247DE3-7AD3-4368-8F95-2ED025408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22" y="4156084"/>
            <a:ext cx="1329173" cy="17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1F8D89-31AE-4086-8635-747C7D5126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4597" y="4143973"/>
            <a:ext cx="1400915" cy="17483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CAB74F8-FED2-4B77-86BB-AF6A3647B7A1}"/>
              </a:ext>
            </a:extLst>
          </p:cNvPr>
          <p:cNvSpPr txBox="1"/>
          <p:nvPr/>
        </p:nvSpPr>
        <p:spPr>
          <a:xfrm>
            <a:off x="7120316" y="59315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Rose Mills</a:t>
            </a:r>
          </a:p>
        </p:txBody>
      </p:sp>
    </p:spTree>
    <p:extLst>
      <p:ext uri="{BB962C8B-B14F-4D97-AF65-F5344CB8AC3E}">
        <p14:creationId xmlns:p14="http://schemas.microsoft.com/office/powerpoint/2010/main" val="30233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7C9-C514-4F6F-BF26-6E5333F5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515" y="234640"/>
            <a:ext cx="8981955" cy="6050413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bg2"/>
                </a:solidFill>
              </a:rPr>
              <a:t>Outline</a:t>
            </a:r>
          </a:p>
          <a:p>
            <a:pPr algn="l"/>
            <a:endParaRPr lang="en-US" sz="800" b="1" dirty="0">
              <a:solidFill>
                <a:schemeClr val="bg2"/>
              </a:solidFill>
            </a:endParaRPr>
          </a:p>
          <a:p>
            <a:pPr marL="457200" indent="-4572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i="0" dirty="0">
                <a:solidFill>
                  <a:schemeClr val="bg2"/>
                </a:solidFill>
              </a:rPr>
              <a:t>Unmet Need &amp; VTR Goal</a:t>
            </a:r>
          </a:p>
          <a:p>
            <a:pPr marL="457200" indent="-4572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i="0" dirty="0">
                <a:solidFill>
                  <a:schemeClr val="bg2"/>
                </a:solidFill>
              </a:rPr>
              <a:t>VTR Concept &amp; Pilot Program</a:t>
            </a:r>
          </a:p>
          <a:p>
            <a:pPr marL="457200" indent="-457200" algn="l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i="0" dirty="0">
                <a:solidFill>
                  <a:schemeClr val="bg2"/>
                </a:solidFill>
              </a:rPr>
              <a:t>Pancreatic Cancer Technical Pilot</a:t>
            </a:r>
          </a:p>
          <a:p>
            <a:pPr marL="8001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25" i="0" dirty="0">
                <a:solidFill>
                  <a:schemeClr val="bg2"/>
                </a:solidFill>
              </a:rPr>
              <a:t>Findings &amp; Lessons Learned</a:t>
            </a:r>
          </a:p>
          <a:p>
            <a:pPr marL="511175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i="0" dirty="0">
                <a:solidFill>
                  <a:schemeClr val="bg2"/>
                </a:solidFill>
              </a:rPr>
              <a:t>Scale Up Planning</a:t>
            </a:r>
          </a:p>
          <a:p>
            <a:pPr marL="511175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2"/>
                </a:solidFill>
              </a:rPr>
              <a:t>Summary</a:t>
            </a:r>
            <a:endParaRPr lang="en-US" sz="36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9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6F337A-34B7-4584-A46F-B4D94827CB87}"/>
              </a:ext>
            </a:extLst>
          </p:cNvPr>
          <p:cNvSpPr/>
          <p:nvPr/>
        </p:nvSpPr>
        <p:spPr>
          <a:xfrm>
            <a:off x="206734" y="98457"/>
            <a:ext cx="8730532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Acknowledgements</a:t>
            </a:r>
          </a:p>
          <a:p>
            <a:r>
              <a:rPr lang="en-US" sz="2250" u="sng" dirty="0">
                <a:solidFill>
                  <a:schemeClr val="bg1"/>
                </a:solidFill>
              </a:rPr>
              <a:t>SRP</a:t>
            </a:r>
            <a:r>
              <a:rPr lang="en-US" sz="2250" dirty="0">
                <a:solidFill>
                  <a:schemeClr val="bg1"/>
                </a:solidFill>
              </a:rPr>
              <a:t>							</a:t>
            </a:r>
            <a:r>
              <a:rPr lang="en-US" sz="2250" u="sng" dirty="0">
                <a:solidFill>
                  <a:schemeClr val="bg1"/>
                </a:solidFill>
              </a:rPr>
              <a:t>SEER Registry PIs</a:t>
            </a:r>
            <a:r>
              <a:rPr lang="en-US" sz="2250" dirty="0">
                <a:solidFill>
                  <a:schemeClr val="bg1"/>
                </a:solidFill>
              </a:rPr>
              <a:t>			</a:t>
            </a:r>
            <a:r>
              <a:rPr lang="en-US" sz="2250" u="sng" dirty="0" err="1">
                <a:solidFill>
                  <a:schemeClr val="bg1"/>
                </a:solidFill>
              </a:rPr>
              <a:t>PanCAN</a:t>
            </a:r>
            <a:endParaRPr lang="en-US" sz="2250" u="sng" dirty="0">
              <a:solidFill>
                <a:schemeClr val="bg1"/>
              </a:solidFill>
            </a:endParaRPr>
          </a:p>
          <a:p>
            <a:r>
              <a:rPr lang="en-US" sz="2250" dirty="0">
                <a:solidFill>
                  <a:schemeClr val="bg1"/>
                </a:solidFill>
              </a:rPr>
              <a:t>Lynne Penberthy			Rosemary Cress				Lynn Matrisian</a:t>
            </a:r>
          </a:p>
          <a:p>
            <a:r>
              <a:rPr lang="en-US" sz="2250" dirty="0">
                <a:solidFill>
                  <a:schemeClr val="bg1"/>
                </a:solidFill>
              </a:rPr>
              <a:t>Valentina Petkov			Brenda Hernandez			Lola Rahib</a:t>
            </a:r>
          </a:p>
          <a:p>
            <a:r>
              <a:rPr lang="en-US" sz="2250" dirty="0">
                <a:solidFill>
                  <a:schemeClr val="bg1"/>
                </a:solidFill>
              </a:rPr>
              <a:t>Sarah Hussey				Charles Lynch				William Hoos</a:t>
            </a:r>
          </a:p>
          <a:p>
            <a:r>
              <a:rPr lang="en-US" sz="2250" dirty="0">
                <a:solidFill>
                  <a:schemeClr val="bg1"/>
                </a:solidFill>
              </a:rPr>
              <a:t>Yao Yuan					Lloyd Mueller</a:t>
            </a:r>
          </a:p>
          <a:p>
            <a:r>
              <a:rPr lang="en-US" sz="2250" dirty="0">
                <a:solidFill>
                  <a:schemeClr val="bg1"/>
                </a:solidFill>
              </a:rPr>
              <a:t>Connor Valenzuela			Carol Sweeney				</a:t>
            </a:r>
            <a:r>
              <a:rPr lang="en-US" sz="2250" u="sng" dirty="0">
                <a:solidFill>
                  <a:schemeClr val="bg1"/>
                </a:solidFill>
              </a:rPr>
              <a:t>Emory Univ.</a:t>
            </a:r>
            <a:endParaRPr lang="en-US" sz="2250" dirty="0">
              <a:solidFill>
                <a:schemeClr val="bg1"/>
              </a:solidFill>
            </a:endParaRPr>
          </a:p>
          <a:p>
            <a:r>
              <a:rPr lang="en-US" sz="2250" dirty="0">
                <a:solidFill>
                  <a:schemeClr val="bg1"/>
                </a:solidFill>
              </a:rPr>
              <a:t>Steve Friedman			 	Tom Tucker 				Ashish Sharma</a:t>
            </a:r>
          </a:p>
          <a:p>
            <a:r>
              <a:rPr lang="en-US" sz="2250" dirty="0">
                <a:solidFill>
                  <a:schemeClr val="bg1"/>
                </a:solidFill>
              </a:rPr>
              <a:t>Rose Mills					Xiao-Cheng Wu							</a:t>
            </a:r>
          </a:p>
          <a:p>
            <a:r>
              <a:rPr lang="en-US" sz="2250" dirty="0">
                <a:solidFill>
                  <a:schemeClr val="bg1"/>
                </a:solidFill>
              </a:rPr>
              <a:t>Mandi Yu												</a:t>
            </a:r>
            <a:r>
              <a:rPr lang="en-US" sz="2250" u="sng" dirty="0">
                <a:solidFill>
                  <a:schemeClr val="bg1"/>
                </a:solidFill>
              </a:rPr>
              <a:t>Stony Brook</a:t>
            </a:r>
            <a:endParaRPr lang="en-US" sz="2250" dirty="0">
              <a:solidFill>
                <a:schemeClr val="bg1"/>
              </a:solidFill>
            </a:endParaRPr>
          </a:p>
          <a:p>
            <a:r>
              <a:rPr lang="en-US" sz="2250" dirty="0">
                <a:solidFill>
                  <a:schemeClr val="bg1"/>
                </a:solidFill>
              </a:rPr>
              <a:t>Serban Negoita				</a:t>
            </a:r>
            <a:r>
              <a:rPr lang="en-US" sz="2250" u="sng" dirty="0">
                <a:solidFill>
                  <a:schemeClr val="bg1"/>
                </a:solidFill>
              </a:rPr>
              <a:t>SEER Registry Staff</a:t>
            </a:r>
            <a:r>
              <a:rPr lang="en-US" sz="2250" dirty="0">
                <a:solidFill>
                  <a:schemeClr val="bg1"/>
                </a:solidFill>
              </a:rPr>
              <a:t> 			Joel Saltz</a:t>
            </a:r>
          </a:p>
          <a:p>
            <a:r>
              <a:rPr lang="en-US" sz="2250" dirty="0">
                <a:solidFill>
                  <a:schemeClr val="bg1"/>
                </a:solidFill>
              </a:rPr>
              <a:t>														</a:t>
            </a:r>
            <a:r>
              <a:rPr lang="en-US" sz="2250" dirty="0" err="1">
                <a:solidFill>
                  <a:schemeClr val="bg1"/>
                </a:solidFill>
              </a:rPr>
              <a:t>Rajarsa</a:t>
            </a:r>
            <a:r>
              <a:rPr lang="en-US" sz="2250" dirty="0">
                <a:solidFill>
                  <a:schemeClr val="bg1"/>
                </a:solidFill>
              </a:rPr>
              <a:t> Gupta</a:t>
            </a:r>
          </a:p>
          <a:p>
            <a:r>
              <a:rPr lang="en-US" sz="2250" u="sng" dirty="0">
                <a:solidFill>
                  <a:schemeClr val="bg1"/>
                </a:solidFill>
              </a:rPr>
              <a:t>SRP Formerly Involved</a:t>
            </a:r>
            <a:r>
              <a:rPr lang="en-US" sz="2250" dirty="0">
                <a:solidFill>
                  <a:schemeClr val="bg1"/>
                </a:solidFill>
              </a:rPr>
              <a:t>		</a:t>
            </a:r>
            <a:r>
              <a:rPr lang="en-US" sz="2250" u="sng" dirty="0">
                <a:solidFill>
                  <a:schemeClr val="bg1"/>
                </a:solidFill>
              </a:rPr>
              <a:t>Other NCI 	</a:t>
            </a:r>
            <a:r>
              <a:rPr lang="en-US" sz="2250" dirty="0">
                <a:solidFill>
                  <a:schemeClr val="bg1"/>
                </a:solidFill>
              </a:rPr>
              <a:t>				Tahsin Kurc</a:t>
            </a:r>
          </a:p>
          <a:p>
            <a:r>
              <a:rPr lang="en-US" sz="2250" dirty="0">
                <a:solidFill>
                  <a:schemeClr val="bg1"/>
                </a:solidFill>
              </a:rPr>
              <a:t>Sean </a:t>
            </a:r>
            <a:r>
              <a:rPr lang="en-US" sz="2250" dirty="0" err="1">
                <a:solidFill>
                  <a:schemeClr val="bg1"/>
                </a:solidFill>
              </a:rPr>
              <a:t>Altekruse</a:t>
            </a:r>
            <a:r>
              <a:rPr lang="en-US" sz="2250" dirty="0">
                <a:solidFill>
                  <a:schemeClr val="bg1"/>
                </a:solidFill>
              </a:rPr>
              <a:t>				Elizabeth Gillanders 			</a:t>
            </a:r>
          </a:p>
          <a:p>
            <a:r>
              <a:rPr lang="en-US" sz="2250" dirty="0">
                <a:solidFill>
                  <a:schemeClr val="bg1"/>
                </a:solidFill>
              </a:rPr>
              <a:t>Jessica Boten 				Danielle Carrick 			</a:t>
            </a:r>
            <a:r>
              <a:rPr lang="en-US" sz="2250" u="sng" dirty="0">
                <a:solidFill>
                  <a:schemeClr val="bg1"/>
                </a:solidFill>
              </a:rPr>
              <a:t>UPMC</a:t>
            </a:r>
            <a:endParaRPr lang="en-US" sz="2250" dirty="0">
              <a:solidFill>
                <a:schemeClr val="bg1"/>
              </a:solidFill>
            </a:endParaRPr>
          </a:p>
          <a:p>
            <a:r>
              <a:rPr lang="en-US" sz="2250" dirty="0">
                <a:solidFill>
                  <a:schemeClr val="bg1"/>
                </a:solidFill>
              </a:rPr>
              <a:t>Alyssa Wang				Ed Helton 					Aatur Singhi</a:t>
            </a:r>
          </a:p>
          <a:p>
            <a:pPr>
              <a:tabLst>
                <a:tab pos="3200400" algn="l"/>
              </a:tabLst>
            </a:pPr>
            <a:r>
              <a:rPr lang="en-US" sz="2250" dirty="0">
                <a:solidFill>
                  <a:schemeClr val="bg1"/>
                </a:solidFill>
              </a:rPr>
              <a:t>Radim Moravec 	Ulrike Wagner		</a:t>
            </a:r>
          </a:p>
          <a:p>
            <a:r>
              <a:rPr lang="en-US" sz="2250" dirty="0">
                <a:solidFill>
                  <a:schemeClr val="bg1"/>
                </a:solidFill>
              </a:rPr>
              <a:t>Marina Matatova										</a:t>
            </a:r>
            <a:r>
              <a:rPr lang="en-US" sz="2250" u="sng" dirty="0">
                <a:solidFill>
                  <a:schemeClr val="bg1"/>
                </a:solidFill>
              </a:rPr>
              <a:t>MD Anderson</a:t>
            </a:r>
          </a:p>
          <a:p>
            <a:r>
              <a:rPr lang="en-US" sz="2250" dirty="0">
                <a:solidFill>
                  <a:schemeClr val="bg1"/>
                </a:solidFill>
              </a:rPr>
              <a:t>														Yun Wu			</a:t>
            </a:r>
          </a:p>
        </p:txBody>
      </p:sp>
    </p:spTree>
    <p:extLst>
      <p:ext uri="{BB962C8B-B14F-4D97-AF65-F5344CB8AC3E}">
        <p14:creationId xmlns:p14="http://schemas.microsoft.com/office/powerpoint/2010/main" val="3377790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C98145-EDCC-4652-953E-70AE79C85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300" b="1" dirty="0"/>
              <a:t>Contact: </a:t>
            </a:r>
          </a:p>
          <a:p>
            <a:r>
              <a:rPr lang="en-US" sz="3300" b="1" dirty="0"/>
              <a:t>Alison Van Dyke, MD, PhD</a:t>
            </a:r>
          </a:p>
          <a:p>
            <a:r>
              <a:rPr lang="en-US" sz="3300" b="1" dirty="0"/>
              <a:t>alison.vandyke@nih.gov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77737-67DE-4391-BFA0-56B764D07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456819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63C5E1-9723-4248-BF02-2B3FF25F7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32" y="451675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3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0503-409A-4102-852A-22782E40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627142"/>
            <a:ext cx="8165592" cy="423193"/>
          </a:xfrm>
        </p:spPr>
        <p:txBody>
          <a:bodyPr/>
          <a:lstStyle/>
          <a:p>
            <a:r>
              <a:rPr lang="en-US" sz="4400" b="1" dirty="0">
                <a:solidFill>
                  <a:schemeClr val="accent3"/>
                </a:solidFill>
              </a:rPr>
              <a:t>Tissue Age &amp; RNA Quality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2ABF4-3943-4C5E-A346-80F54A026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05"/>
          <a:stretch/>
        </p:blipFill>
        <p:spPr>
          <a:xfrm>
            <a:off x="844828" y="1191302"/>
            <a:ext cx="7265502" cy="5039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6AF2B0-5DCB-4FA9-8C72-781B096B65D0}"/>
              </a:ext>
            </a:extLst>
          </p:cNvPr>
          <p:cNvSpPr txBox="1"/>
          <p:nvPr/>
        </p:nvSpPr>
        <p:spPr>
          <a:xfrm>
            <a:off x="6480907" y="1646183"/>
            <a:ext cx="19071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dirty="0">
                <a:solidFill>
                  <a:srgbClr val="C8326F"/>
                </a:solidFill>
              </a:rPr>
              <a:t>P </a:t>
            </a:r>
            <a:r>
              <a:rPr lang="en-US" sz="2900" b="1" dirty="0">
                <a:solidFill>
                  <a:srgbClr val="C8326F"/>
                </a:solidFill>
              </a:rPr>
              <a:t>&lt;0.05</a:t>
            </a:r>
          </a:p>
        </p:txBody>
      </p:sp>
    </p:spTree>
    <p:extLst>
      <p:ext uri="{BB962C8B-B14F-4D97-AF65-F5344CB8AC3E}">
        <p14:creationId xmlns:p14="http://schemas.microsoft.com/office/powerpoint/2010/main" val="146542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4" y="146496"/>
            <a:ext cx="8874131" cy="646544"/>
          </a:xfrm>
        </p:spPr>
        <p:txBody>
          <a:bodyPr/>
          <a:lstStyle/>
          <a:p>
            <a:r>
              <a:rPr lang="en-US" sz="4400" b="1" dirty="0"/>
              <a:t>Unmet Need &amp; VTR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18996"/>
            <a:ext cx="9227127" cy="5868132"/>
          </a:xfrm>
        </p:spPr>
        <p:txBody>
          <a:bodyPr/>
          <a:lstStyle/>
          <a:p>
            <a:r>
              <a:rPr lang="en-US" sz="3600" b="1" u="sng" dirty="0"/>
              <a:t>Problem: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Current tissue-based research often performed on limited population enrolled in clinical trials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Community-based specimens that reflect larger cancer population are often not used in research</a:t>
            </a:r>
          </a:p>
          <a:p>
            <a:pPr marL="171450" lvl="1" indent="0">
              <a:buNone/>
            </a:pPr>
            <a:endParaRPr lang="en-US" sz="1050" dirty="0"/>
          </a:p>
          <a:p>
            <a:r>
              <a:rPr lang="en-US" sz="3600" b="1" u="sng" dirty="0"/>
              <a:t>Objectives: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Provide infrastructure for tissue &amp; data collection on a population level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Enable use of community-based tissue specimens for biomedical research</a:t>
            </a:r>
          </a:p>
        </p:txBody>
      </p:sp>
    </p:spTree>
    <p:extLst>
      <p:ext uri="{BB962C8B-B14F-4D97-AF65-F5344CB8AC3E}">
        <p14:creationId xmlns:p14="http://schemas.microsoft.com/office/powerpoint/2010/main" val="151379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4" y="159767"/>
            <a:ext cx="8874131" cy="646544"/>
          </a:xfrm>
        </p:spPr>
        <p:txBody>
          <a:bodyPr/>
          <a:lstStyle/>
          <a:p>
            <a:r>
              <a:rPr lang="en-US" sz="4400" b="1" dirty="0"/>
              <a:t>Rationale for SEER-Linked VTR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1323" y="868101"/>
            <a:ext cx="9095804" cy="5819025"/>
          </a:xfrm>
        </p:spPr>
        <p:txBody>
          <a:bodyPr/>
          <a:lstStyle/>
          <a:p>
            <a:pPr marL="173038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Population-based </a:t>
            </a:r>
          </a:p>
          <a:p>
            <a:pPr marL="173038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Research on rare cancers/subtypes &amp; rare outcomes</a:t>
            </a:r>
          </a:p>
          <a:p>
            <a:pPr marL="173038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Renewable resource &gt;500,000 cases/year</a:t>
            </a:r>
          </a:p>
          <a:p>
            <a:pPr marL="173038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Cancer registries are uniquely positioned </a:t>
            </a:r>
          </a:p>
          <a:p>
            <a:pPr marL="404813"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Collect &amp; maintain identifiers for active longitudinal follow-up</a:t>
            </a:r>
          </a:p>
          <a:p>
            <a:pPr marL="404813"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Established relationships w/ local hospitals &amp; pathology labs</a:t>
            </a:r>
          </a:p>
          <a:p>
            <a:pPr marL="404813"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Extensive experience in data collection</a:t>
            </a:r>
          </a:p>
          <a:p>
            <a:pPr marL="404813" lvl="2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Maintain clinical annotation </a:t>
            </a:r>
          </a:p>
          <a:p>
            <a:pPr marL="211931" lvl="1">
              <a:spcAft>
                <a:spcPts val="1200"/>
              </a:spcAft>
            </a:pPr>
            <a:r>
              <a:rPr lang="en-US" sz="2800" dirty="0"/>
              <a:t>Several SEER registries support biospecimen-based research through Residual Tissue Repositories (RTR)</a:t>
            </a:r>
          </a:p>
        </p:txBody>
      </p:sp>
    </p:spTree>
    <p:extLst>
      <p:ext uri="{BB962C8B-B14F-4D97-AF65-F5344CB8AC3E}">
        <p14:creationId xmlns:p14="http://schemas.microsoft.com/office/powerpoint/2010/main" val="48366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29" y="347248"/>
            <a:ext cx="7893826" cy="5951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xplosion: 8 Points 4"/>
          <p:cNvSpPr/>
          <p:nvPr/>
        </p:nvSpPr>
        <p:spPr>
          <a:xfrm>
            <a:off x="863155" y="2359384"/>
            <a:ext cx="403566" cy="436538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183196" y="713271"/>
            <a:ext cx="356089" cy="38246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842" y="4062047"/>
            <a:ext cx="362683" cy="3429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Diamond 7"/>
          <p:cNvSpPr/>
          <p:nvPr/>
        </p:nvSpPr>
        <p:spPr>
          <a:xfrm>
            <a:off x="6576868" y="2287804"/>
            <a:ext cx="527539" cy="436538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28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E7EEE6-1692-4B7A-965D-0B1022B8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79525"/>
            <a:ext cx="8685136" cy="775854"/>
          </a:xfrm>
        </p:spPr>
        <p:txBody>
          <a:bodyPr/>
          <a:lstStyle/>
          <a:p>
            <a:r>
              <a:rPr lang="en-US" sz="4400" b="1" dirty="0"/>
              <a:t>VTR Pilot Projects &amp;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DDC17-9290-47B6-B25D-126AAC9E86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747" y="1145689"/>
            <a:ext cx="9028253" cy="475672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200" dirty="0"/>
              <a:t>To establish best practices &amp; feasibility of VTR 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Pathology laboratory inventory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Whole slide imaging project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Two use-case projects of unusual outcomes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Pancreatic ductal adenocarcinoma (PDAC)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Breast cancer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Molecular studies on DNA &amp; RNA from archival FFPE</a:t>
            </a:r>
          </a:p>
          <a:p>
            <a:pPr lvl="2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725" dirty="0"/>
              <a:t>Use of FFPE tissue for molecular studies controversial</a:t>
            </a:r>
          </a:p>
          <a:p>
            <a:pPr lvl="2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725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5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9104-6F52-4354-B8EC-14650DE6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85" y="290975"/>
            <a:ext cx="8760629" cy="912088"/>
          </a:xfrm>
        </p:spPr>
        <p:txBody>
          <a:bodyPr/>
          <a:lstStyle/>
          <a:p>
            <a:r>
              <a:rPr lang="en-US" sz="4400" b="1" dirty="0"/>
              <a:t>SEER</a:t>
            </a:r>
            <a:r>
              <a:rPr lang="en-US" sz="3600" b="1" dirty="0"/>
              <a:t> </a:t>
            </a:r>
            <a:r>
              <a:rPr lang="en-US" sz="4400" b="1" dirty="0"/>
              <a:t>Sites Participating in Pilot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55CF5-2DAE-4B4C-8F19-C272819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3" y="1374641"/>
            <a:ext cx="6512934" cy="426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2406F-B3E0-4A78-8AF6-7EFEB2E3AC56}"/>
              </a:ext>
            </a:extLst>
          </p:cNvPr>
          <p:cNvSpPr txBox="1"/>
          <p:nvPr/>
        </p:nvSpPr>
        <p:spPr>
          <a:xfrm>
            <a:off x="6373091" y="1666217"/>
            <a:ext cx="29186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700" b="1" dirty="0">
                <a:solidFill>
                  <a:srgbClr val="C00000"/>
                </a:solidFill>
              </a:rPr>
              <a:t>Greater California</a:t>
            </a:r>
          </a:p>
          <a:p>
            <a:pPr>
              <a:spcAft>
                <a:spcPts val="900"/>
              </a:spcAft>
            </a:pPr>
            <a:r>
              <a:rPr lang="en-US" sz="2700" b="1" dirty="0">
                <a:solidFill>
                  <a:srgbClr val="C00000"/>
                </a:solidFill>
              </a:rPr>
              <a:t>Connecticut</a:t>
            </a:r>
          </a:p>
          <a:p>
            <a:pPr>
              <a:spcAft>
                <a:spcPts val="900"/>
              </a:spcAft>
            </a:pPr>
            <a:r>
              <a:rPr lang="en-US" sz="2700" b="1" dirty="0">
                <a:solidFill>
                  <a:srgbClr val="C00000"/>
                </a:solidFill>
              </a:rPr>
              <a:t>Hawaii</a:t>
            </a:r>
          </a:p>
          <a:p>
            <a:pPr>
              <a:spcAft>
                <a:spcPts val="900"/>
              </a:spcAft>
            </a:pPr>
            <a:r>
              <a:rPr lang="en-US" sz="2700" b="1" dirty="0">
                <a:solidFill>
                  <a:srgbClr val="C00000"/>
                </a:solidFill>
              </a:rPr>
              <a:t>Iowa</a:t>
            </a:r>
          </a:p>
          <a:p>
            <a:pPr>
              <a:spcAft>
                <a:spcPts val="900"/>
              </a:spcAft>
            </a:pPr>
            <a:r>
              <a:rPr lang="en-US" sz="2700" b="1" dirty="0">
                <a:solidFill>
                  <a:srgbClr val="C00000"/>
                </a:solidFill>
              </a:rPr>
              <a:t>Kentucky</a:t>
            </a:r>
          </a:p>
          <a:p>
            <a:pPr>
              <a:spcAft>
                <a:spcPts val="900"/>
              </a:spcAft>
            </a:pPr>
            <a:r>
              <a:rPr lang="en-US" sz="2700" b="1" dirty="0">
                <a:solidFill>
                  <a:srgbClr val="C00000"/>
                </a:solidFill>
              </a:rPr>
              <a:t>Louisiana</a:t>
            </a:r>
          </a:p>
          <a:p>
            <a:pPr>
              <a:spcAft>
                <a:spcPts val="900"/>
              </a:spcAft>
            </a:pPr>
            <a:r>
              <a:rPr lang="en-US" sz="2700" b="1" dirty="0">
                <a:solidFill>
                  <a:srgbClr val="C00000"/>
                </a:solidFill>
              </a:rPr>
              <a:t>Utah</a:t>
            </a:r>
          </a:p>
        </p:txBody>
      </p:sp>
    </p:spTree>
    <p:extLst>
      <p:ext uri="{BB962C8B-B14F-4D97-AF65-F5344CB8AC3E}">
        <p14:creationId xmlns:p14="http://schemas.microsoft.com/office/powerpoint/2010/main" val="228035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C69E-BFC4-4502-B2C4-708109AF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3" y="293802"/>
            <a:ext cx="8644346" cy="528029"/>
          </a:xfrm>
        </p:spPr>
        <p:txBody>
          <a:bodyPr/>
          <a:lstStyle/>
          <a:p>
            <a:r>
              <a:rPr lang="en-US" sz="4400" b="1" dirty="0"/>
              <a:t>Objectives of Molecular Studies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DA0A1-F323-4DD4-A002-F13AF5A46A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2100" y="979442"/>
            <a:ext cx="8851900" cy="5584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Feasibility &amp; best practices for obtaining FFPE tissue for molecular studies via SEER program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Feasibility of molecular studies &amp; quality of molecular data obtained using DNA/RNA from diagnostic, archival FFPE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Identification of factors associated w/ survival</a:t>
            </a:r>
          </a:p>
          <a:p>
            <a:pPr marL="404813" lvl="1" indent="-231775">
              <a:buFont typeface="Arial" panose="020B0604020202020204" pitchFamily="34" charset="0"/>
              <a:buChar char="•"/>
            </a:pPr>
            <a:r>
              <a:rPr lang="en-US" sz="2400" dirty="0"/>
              <a:t>Genomic &amp; transcriptomic signatures</a:t>
            </a:r>
          </a:p>
          <a:p>
            <a:pPr marL="404813" lvl="1" indent="-231775">
              <a:buFont typeface="Arial" panose="020B0604020202020204" pitchFamily="34" charset="0"/>
              <a:buChar char="•"/>
            </a:pPr>
            <a:r>
              <a:rPr lang="en-US" sz="2400" dirty="0"/>
              <a:t>Clinical &amp; treatment characteristics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Associations b/w molecular &amp; clinical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54746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2D33-1B38-4384-A94F-CC0CFB9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567926"/>
            <a:ext cx="8165592" cy="423193"/>
          </a:xfrm>
        </p:spPr>
        <p:txBody>
          <a:bodyPr/>
          <a:lstStyle/>
          <a:p>
            <a:r>
              <a:rPr lang="en-US" sz="4400" b="1" dirty="0"/>
              <a:t>VTR PDAC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C8D3-0540-4155-A609-18DB0C4E83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776" y="1124278"/>
            <a:ext cx="8165592" cy="5636871"/>
          </a:xfrm>
        </p:spPr>
        <p:txBody>
          <a:bodyPr/>
          <a:lstStyle/>
          <a:p>
            <a:r>
              <a:rPr lang="en-US" sz="3600" i="1" dirty="0"/>
              <a:t>Comparing 100 PDAC pairs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Unusual survival (5 years)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Usual survival (≤2 years)</a:t>
            </a:r>
          </a:p>
          <a:p>
            <a:r>
              <a:rPr lang="en-US" sz="3600" i="1" dirty="0"/>
              <a:t>VTR Technical Pilot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Subset of 24 pairs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Determination of tests for study on rest of pairs</a:t>
            </a:r>
          </a:p>
          <a:p>
            <a:r>
              <a:rPr lang="en-US" sz="3600" i="1" dirty="0"/>
              <a:t>Molecular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Tumor &amp; Normal: WGS &amp; WES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Tumor: methylation studies &amp; </a:t>
            </a:r>
            <a:r>
              <a:rPr lang="en-US" sz="2800" dirty="0" err="1"/>
              <a:t>RNASeq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5055655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4x3 GRAY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719</Words>
  <Application>Microsoft Office PowerPoint</Application>
  <PresentationFormat>On-screen Show (4:3)</PresentationFormat>
  <Paragraphs>191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Sapient Centro Slab</vt:lpstr>
      <vt:lpstr>SapientCentroSlab-Light</vt:lpstr>
      <vt:lpstr>SapientSansBold</vt:lpstr>
      <vt:lpstr>SapientSansRegular</vt:lpstr>
      <vt:lpstr>Wingdings</vt:lpstr>
      <vt:lpstr>NCI PPT Template 4x3 GRAY</vt:lpstr>
      <vt:lpstr>SEER-Linked  Virtual Tissue Repository (VTR): Lessons Learned  for Scaling</vt:lpstr>
      <vt:lpstr>PowerPoint Presentation</vt:lpstr>
      <vt:lpstr>Unmet Need &amp; VTR Goal</vt:lpstr>
      <vt:lpstr>Rationale for SEER-Linked VTR</vt:lpstr>
      <vt:lpstr>PowerPoint Presentation</vt:lpstr>
      <vt:lpstr>VTR Pilot Projects &amp; Objectives</vt:lpstr>
      <vt:lpstr>SEER Sites Participating in Pilot</vt:lpstr>
      <vt:lpstr>Objectives of Molecular Studies</vt:lpstr>
      <vt:lpstr>VTR PDAC Pilot</vt:lpstr>
      <vt:lpstr>Tissue Age &amp; DNA Quality</vt:lpstr>
      <vt:lpstr>Sequencing Quality Summary</vt:lpstr>
      <vt:lpstr>VTR Pilot: Challenges Faced</vt:lpstr>
      <vt:lpstr>VTR PDAC Pilot: Challenges Faced</vt:lpstr>
      <vt:lpstr>VTR Pilot: Lessons Learned</vt:lpstr>
      <vt:lpstr>Planning for Scaling the VTR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Tissue Age &amp; RNA Quality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Van Dyke, Alison (NIH/NCI) [E]</cp:lastModifiedBy>
  <cp:revision>690</cp:revision>
  <cp:lastPrinted>2019-06-07T19:17:27Z</cp:lastPrinted>
  <dcterms:created xsi:type="dcterms:W3CDTF">2013-05-02T18:01:03Z</dcterms:created>
  <dcterms:modified xsi:type="dcterms:W3CDTF">2019-06-11T16:23:44Z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