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704" r:id="rId3"/>
  </p:sldMasterIdLst>
  <p:notesMasterIdLst>
    <p:notesMasterId r:id="rId33"/>
  </p:notesMasterIdLst>
  <p:sldIdLst>
    <p:sldId id="393" r:id="rId4"/>
    <p:sldId id="407" r:id="rId5"/>
    <p:sldId id="408" r:id="rId6"/>
    <p:sldId id="415" r:id="rId7"/>
    <p:sldId id="416" r:id="rId8"/>
    <p:sldId id="409" r:id="rId9"/>
    <p:sldId id="410" r:id="rId10"/>
    <p:sldId id="413" r:id="rId11"/>
    <p:sldId id="414" r:id="rId12"/>
    <p:sldId id="411" r:id="rId13"/>
    <p:sldId id="412" r:id="rId14"/>
    <p:sldId id="395" r:id="rId15"/>
    <p:sldId id="396" r:id="rId16"/>
    <p:sldId id="397" r:id="rId17"/>
    <p:sldId id="398" r:id="rId18"/>
    <p:sldId id="400" r:id="rId19"/>
    <p:sldId id="402" r:id="rId20"/>
    <p:sldId id="403" r:id="rId21"/>
    <p:sldId id="404" r:id="rId22"/>
    <p:sldId id="406" r:id="rId23"/>
    <p:sldId id="322" r:id="rId24"/>
    <p:sldId id="346" r:id="rId25"/>
    <p:sldId id="347" r:id="rId26"/>
    <p:sldId id="323" r:id="rId27"/>
    <p:sldId id="324" r:id="rId28"/>
    <p:sldId id="325" r:id="rId29"/>
    <p:sldId id="326" r:id="rId30"/>
    <p:sldId id="327" r:id="rId31"/>
    <p:sldId id="299" r:id="rId32"/>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820A"/>
    <a:srgbClr val="3A5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05" autoAdjust="0"/>
    <p:restoredTop sz="74592" autoAdjust="0"/>
  </p:normalViewPr>
  <p:slideViewPr>
    <p:cSldViewPr snapToGrid="0">
      <p:cViewPr varScale="1">
        <p:scale>
          <a:sx n="64" d="100"/>
          <a:sy n="64" d="100"/>
        </p:scale>
        <p:origin x="1022"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B6F914-9955-49C4-925C-54DAD1106981}"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0D6E85EE-DD53-4690-950A-4B1F6584BE7A}">
      <dgm:prSet phldrT="[Text]" custT="1"/>
      <dgm:spPr>
        <a:solidFill>
          <a:schemeClr val="accent2">
            <a:lumMod val="50000"/>
          </a:schemeClr>
        </a:solidFill>
      </dgm:spPr>
      <dgm:t>
        <a:bodyPr/>
        <a:lstStyle/>
        <a:p>
          <a:r>
            <a:rPr lang="en-US" sz="1600" dirty="0">
              <a:latin typeface="&quot;arial&quot;"/>
            </a:rPr>
            <a:t>Identify the study Population</a:t>
          </a:r>
        </a:p>
      </dgm:t>
    </dgm:pt>
    <dgm:pt modelId="{BB0C0BD0-DE47-4768-9C0E-A0CB95F75AFC}" type="parTrans" cxnId="{4E4661A7-FAF7-4E29-B1B6-CCDD3E0A00D5}">
      <dgm:prSet/>
      <dgm:spPr/>
      <dgm:t>
        <a:bodyPr/>
        <a:lstStyle/>
        <a:p>
          <a:endParaRPr lang="en-US"/>
        </a:p>
      </dgm:t>
    </dgm:pt>
    <dgm:pt modelId="{9F908A5E-CC85-4CA1-B725-1A3C3E2625E2}" type="sibTrans" cxnId="{4E4661A7-FAF7-4E29-B1B6-CCDD3E0A00D5}">
      <dgm:prSet/>
      <dgm:spPr/>
      <dgm:t>
        <a:bodyPr/>
        <a:lstStyle/>
        <a:p>
          <a:endParaRPr lang="en-US"/>
        </a:p>
      </dgm:t>
    </dgm:pt>
    <dgm:pt modelId="{D00D9E5D-39FD-49AC-B762-9A69AAA59357}">
      <dgm:prSet phldrT="[Text]" custT="1"/>
      <dgm:spPr>
        <a:solidFill>
          <a:schemeClr val="accent2">
            <a:lumMod val="50000"/>
          </a:schemeClr>
        </a:solidFill>
      </dgm:spPr>
      <dgm:t>
        <a:bodyPr/>
        <a:lstStyle/>
        <a:p>
          <a:r>
            <a:rPr lang="en-US" sz="1600" dirty="0">
              <a:latin typeface="&quot;arial&quot;"/>
            </a:rPr>
            <a:t>Did Not Recur</a:t>
          </a:r>
        </a:p>
      </dgm:t>
    </dgm:pt>
    <dgm:pt modelId="{0A2DFDF4-8A11-4842-88BC-64473DD4E5E2}" type="parTrans" cxnId="{2C1DFF67-2A8C-4C10-9B1C-8240C72F617F}">
      <dgm:prSet/>
      <dgm:spPr>
        <a:ln>
          <a:solidFill>
            <a:schemeClr val="tx2">
              <a:lumMod val="75000"/>
            </a:schemeClr>
          </a:solidFill>
          <a:tailEnd type="triangle"/>
        </a:ln>
      </dgm:spPr>
      <dgm:t>
        <a:bodyPr/>
        <a:lstStyle/>
        <a:p>
          <a:endParaRPr lang="en-US" dirty="0"/>
        </a:p>
      </dgm:t>
    </dgm:pt>
    <dgm:pt modelId="{1965B0A2-A908-4DB2-B366-05C757CBFFC4}" type="sibTrans" cxnId="{2C1DFF67-2A8C-4C10-9B1C-8240C72F617F}">
      <dgm:prSet/>
      <dgm:spPr/>
      <dgm:t>
        <a:bodyPr/>
        <a:lstStyle/>
        <a:p>
          <a:endParaRPr lang="en-US"/>
        </a:p>
      </dgm:t>
    </dgm:pt>
    <dgm:pt modelId="{34F927FB-3205-4A8A-B7CA-1BA7557E77B7}">
      <dgm:prSet phldrT="[Text]" custT="1"/>
      <dgm:spPr>
        <a:solidFill>
          <a:schemeClr val="accent2">
            <a:lumMod val="50000"/>
          </a:schemeClr>
        </a:solidFill>
      </dgm:spPr>
      <dgm:t>
        <a:bodyPr/>
        <a:lstStyle/>
        <a:p>
          <a:r>
            <a:rPr lang="en-US" sz="1600" dirty="0">
              <a:latin typeface="&quot;arial&quot;"/>
            </a:rPr>
            <a:t>Tissue at the time of recurrence</a:t>
          </a:r>
        </a:p>
      </dgm:t>
    </dgm:pt>
    <dgm:pt modelId="{A9FDDB55-DB69-4AF5-8A37-0816197B6C02}" type="parTrans" cxnId="{F63A3097-06B3-4C21-9099-27EC2EA93756}">
      <dgm:prSet/>
      <dgm:spPr>
        <a:ln>
          <a:solidFill>
            <a:schemeClr val="tx2">
              <a:lumMod val="75000"/>
            </a:schemeClr>
          </a:solidFill>
          <a:tailEnd type="triangle"/>
        </a:ln>
      </dgm:spPr>
      <dgm:t>
        <a:bodyPr/>
        <a:lstStyle/>
        <a:p>
          <a:endParaRPr lang="en-US"/>
        </a:p>
      </dgm:t>
    </dgm:pt>
    <dgm:pt modelId="{951BEECD-5736-4AA0-B117-C89DE2B01F16}" type="sibTrans" cxnId="{F63A3097-06B3-4C21-9099-27EC2EA93756}">
      <dgm:prSet/>
      <dgm:spPr/>
      <dgm:t>
        <a:bodyPr/>
        <a:lstStyle/>
        <a:p>
          <a:endParaRPr lang="en-US"/>
        </a:p>
      </dgm:t>
    </dgm:pt>
    <dgm:pt modelId="{9D9BA14D-8797-4B5B-A995-A6584973E0EB}">
      <dgm:prSet phldrT="[Text]" custT="1"/>
      <dgm:spPr/>
      <dgm:t>
        <a:bodyPr/>
        <a:lstStyle/>
        <a:p>
          <a:pPr algn="l"/>
          <a:endParaRPr lang="en-US" sz="1400" dirty="0">
            <a:latin typeface="&quot;arial&quot;"/>
          </a:endParaRPr>
        </a:p>
      </dgm:t>
    </dgm:pt>
    <dgm:pt modelId="{9E9A6386-78BB-4B1E-94EC-C6F4F6924A03}" type="parTrans" cxnId="{C0088CAD-877C-494A-8C88-520BEEF978C9}">
      <dgm:prSet/>
      <dgm:spPr/>
      <dgm:t>
        <a:bodyPr/>
        <a:lstStyle/>
        <a:p>
          <a:endParaRPr lang="en-US"/>
        </a:p>
      </dgm:t>
    </dgm:pt>
    <dgm:pt modelId="{CFA5513F-B4C6-459F-917A-0DF633F1E467}" type="sibTrans" cxnId="{C0088CAD-877C-494A-8C88-520BEEF978C9}">
      <dgm:prSet/>
      <dgm:spPr/>
      <dgm:t>
        <a:bodyPr/>
        <a:lstStyle/>
        <a:p>
          <a:endParaRPr lang="en-US"/>
        </a:p>
      </dgm:t>
    </dgm:pt>
    <dgm:pt modelId="{C0F1F940-B019-4B5E-9D6E-8A874808FE73}">
      <dgm:prSet phldrT="[Text]" custT="1"/>
      <dgm:spPr/>
      <dgm:t>
        <a:bodyPr/>
        <a:lstStyle/>
        <a:p>
          <a:endParaRPr lang="en-US" sz="1600" dirty="0"/>
        </a:p>
      </dgm:t>
    </dgm:pt>
    <dgm:pt modelId="{D3607D10-0804-4A12-98B8-2DC0D315280C}" type="parTrans" cxnId="{9EE4653D-47A6-4BE6-B12E-C7DF325F6EDA}">
      <dgm:prSet/>
      <dgm:spPr/>
      <dgm:t>
        <a:bodyPr/>
        <a:lstStyle/>
        <a:p>
          <a:endParaRPr lang="en-US"/>
        </a:p>
      </dgm:t>
    </dgm:pt>
    <dgm:pt modelId="{AA8D674A-0271-49FE-A68C-40F027A5A7BA}" type="sibTrans" cxnId="{9EE4653D-47A6-4BE6-B12E-C7DF325F6EDA}">
      <dgm:prSet/>
      <dgm:spPr/>
      <dgm:t>
        <a:bodyPr/>
        <a:lstStyle/>
        <a:p>
          <a:endParaRPr lang="en-US"/>
        </a:p>
      </dgm:t>
    </dgm:pt>
    <dgm:pt modelId="{0BB15525-5C0B-4ECD-920C-C580CF934F12}">
      <dgm:prSet phldrT="[Text]"/>
      <dgm:spPr/>
      <dgm:t>
        <a:bodyPr/>
        <a:lstStyle/>
        <a:p>
          <a:r>
            <a:rPr lang="en-US" dirty="0"/>
            <a:t> </a:t>
          </a:r>
        </a:p>
      </dgm:t>
    </dgm:pt>
    <dgm:pt modelId="{AA414BD9-F24E-4E9D-B3EF-451C753D584B}" type="parTrans" cxnId="{EA4CE6C6-1DB3-42AE-A0C3-A8D0F8224A59}">
      <dgm:prSet/>
      <dgm:spPr/>
      <dgm:t>
        <a:bodyPr/>
        <a:lstStyle/>
        <a:p>
          <a:endParaRPr lang="en-US"/>
        </a:p>
      </dgm:t>
    </dgm:pt>
    <dgm:pt modelId="{D84A6C6C-FF17-4888-8B47-5EB549A8F6AD}" type="sibTrans" cxnId="{EA4CE6C6-1DB3-42AE-A0C3-A8D0F8224A59}">
      <dgm:prSet/>
      <dgm:spPr/>
      <dgm:t>
        <a:bodyPr/>
        <a:lstStyle/>
        <a:p>
          <a:endParaRPr lang="en-US"/>
        </a:p>
      </dgm:t>
    </dgm:pt>
    <dgm:pt modelId="{4612375C-F9AB-4340-A7BE-36B49C3015EE}">
      <dgm:prSet phldrT="[Text]" custT="1"/>
      <dgm:spPr>
        <a:solidFill>
          <a:schemeClr val="accent2">
            <a:lumMod val="50000"/>
          </a:schemeClr>
        </a:solidFill>
      </dgm:spPr>
      <dgm:t>
        <a:bodyPr/>
        <a:lstStyle/>
        <a:p>
          <a:r>
            <a:rPr lang="en-US" sz="1600" dirty="0">
              <a:latin typeface="&quot;arial&quot;"/>
            </a:rPr>
            <a:t>Recurred</a:t>
          </a:r>
          <a:endParaRPr lang="en-US" sz="1800" dirty="0">
            <a:latin typeface="&quot;arial&quot;"/>
          </a:endParaRPr>
        </a:p>
      </dgm:t>
    </dgm:pt>
    <dgm:pt modelId="{7DA4EAD4-A955-4ADD-A0C3-3AD6E82FE3F3}" type="sibTrans" cxnId="{F8FF5322-3F57-47B6-94BE-AFBA8ED0AE1A}">
      <dgm:prSet/>
      <dgm:spPr/>
      <dgm:t>
        <a:bodyPr/>
        <a:lstStyle/>
        <a:p>
          <a:endParaRPr lang="en-US"/>
        </a:p>
      </dgm:t>
    </dgm:pt>
    <dgm:pt modelId="{91A0B6B1-F0D8-4438-9D40-235AB13FECA7}" type="parTrans" cxnId="{F8FF5322-3F57-47B6-94BE-AFBA8ED0AE1A}">
      <dgm:prSet/>
      <dgm:spPr>
        <a:ln>
          <a:solidFill>
            <a:schemeClr val="tx2">
              <a:lumMod val="75000"/>
            </a:schemeClr>
          </a:solidFill>
          <a:tailEnd type="triangle"/>
        </a:ln>
      </dgm:spPr>
      <dgm:t>
        <a:bodyPr/>
        <a:lstStyle/>
        <a:p>
          <a:endParaRPr lang="en-US"/>
        </a:p>
      </dgm:t>
    </dgm:pt>
    <dgm:pt modelId="{7A851883-2D43-484F-92B6-86F93A389AA0}" type="pres">
      <dgm:prSet presAssocID="{8BB6F914-9955-49C4-925C-54DAD1106981}" presName="mainComposite" presStyleCnt="0">
        <dgm:presLayoutVars>
          <dgm:chPref val="1"/>
          <dgm:dir/>
          <dgm:animOne val="branch"/>
          <dgm:animLvl val="lvl"/>
          <dgm:resizeHandles val="exact"/>
        </dgm:presLayoutVars>
      </dgm:prSet>
      <dgm:spPr/>
    </dgm:pt>
    <dgm:pt modelId="{790DBA9D-1942-41B5-9B54-798DE135C109}" type="pres">
      <dgm:prSet presAssocID="{8BB6F914-9955-49C4-925C-54DAD1106981}" presName="hierFlow" presStyleCnt="0"/>
      <dgm:spPr/>
    </dgm:pt>
    <dgm:pt modelId="{531CE0B3-A76D-4C7B-8496-FFABC74F1338}" type="pres">
      <dgm:prSet presAssocID="{8BB6F914-9955-49C4-925C-54DAD1106981}" presName="firstBuf" presStyleCnt="0"/>
      <dgm:spPr/>
    </dgm:pt>
    <dgm:pt modelId="{5429AA83-21D2-44CE-AAB3-15A8C8F1B230}" type="pres">
      <dgm:prSet presAssocID="{8BB6F914-9955-49C4-925C-54DAD1106981}" presName="hierChild1" presStyleCnt="0">
        <dgm:presLayoutVars>
          <dgm:chPref val="1"/>
          <dgm:animOne val="branch"/>
          <dgm:animLvl val="lvl"/>
        </dgm:presLayoutVars>
      </dgm:prSet>
      <dgm:spPr/>
    </dgm:pt>
    <dgm:pt modelId="{57062240-D5C9-4EF5-88CF-DBBCD489BE1D}" type="pres">
      <dgm:prSet presAssocID="{0D6E85EE-DD53-4690-950A-4B1F6584BE7A}" presName="Name17" presStyleCnt="0"/>
      <dgm:spPr/>
    </dgm:pt>
    <dgm:pt modelId="{728F867F-B682-4588-8EAA-29064EA21F0C}" type="pres">
      <dgm:prSet presAssocID="{0D6E85EE-DD53-4690-950A-4B1F6584BE7A}" presName="level1Shape" presStyleLbl="node0" presStyleIdx="0" presStyleCnt="1" custScaleX="81492" custScaleY="52159" custLinFactNeighborX="1328" custLinFactNeighborY="56585">
        <dgm:presLayoutVars>
          <dgm:chPref val="3"/>
        </dgm:presLayoutVars>
      </dgm:prSet>
      <dgm:spPr/>
    </dgm:pt>
    <dgm:pt modelId="{D700AFB5-9533-4A26-AF79-48BF759B9944}" type="pres">
      <dgm:prSet presAssocID="{0D6E85EE-DD53-4690-950A-4B1F6584BE7A}" presName="hierChild2" presStyleCnt="0"/>
      <dgm:spPr/>
    </dgm:pt>
    <dgm:pt modelId="{8487F436-E4E2-4F6A-83BA-F79D9AB58836}" type="pres">
      <dgm:prSet presAssocID="{0A2DFDF4-8A11-4842-88BC-64473DD4E5E2}" presName="Name25" presStyleLbl="parChTrans1D2" presStyleIdx="0" presStyleCnt="2"/>
      <dgm:spPr/>
    </dgm:pt>
    <dgm:pt modelId="{F73F202F-A043-4490-A18F-D79DAD30F719}" type="pres">
      <dgm:prSet presAssocID="{0A2DFDF4-8A11-4842-88BC-64473DD4E5E2}" presName="connTx" presStyleLbl="parChTrans1D2" presStyleIdx="0" presStyleCnt="2"/>
      <dgm:spPr/>
    </dgm:pt>
    <dgm:pt modelId="{EEF64F96-B6A7-4903-8BBD-17B5D812FDDB}" type="pres">
      <dgm:prSet presAssocID="{D00D9E5D-39FD-49AC-B762-9A69AAA59357}" presName="Name30" presStyleCnt="0"/>
      <dgm:spPr/>
    </dgm:pt>
    <dgm:pt modelId="{9AEF1F30-994D-4CC0-B93B-302A00C76416}" type="pres">
      <dgm:prSet presAssocID="{D00D9E5D-39FD-49AC-B762-9A69AAA59357}" presName="level2Shape" presStyleLbl="node2" presStyleIdx="0" presStyleCnt="2" custScaleX="52729" custScaleY="51900" custLinFactNeighborX="23969" custLinFactNeighborY="52828"/>
      <dgm:spPr/>
    </dgm:pt>
    <dgm:pt modelId="{6AED6582-AEE0-418E-8622-42AF3BB4EE7A}" type="pres">
      <dgm:prSet presAssocID="{D00D9E5D-39FD-49AC-B762-9A69AAA59357}" presName="hierChild3" presStyleCnt="0"/>
      <dgm:spPr/>
    </dgm:pt>
    <dgm:pt modelId="{30315378-8F62-4EBB-AC66-A214BEF42E08}" type="pres">
      <dgm:prSet presAssocID="{91A0B6B1-F0D8-4438-9D40-235AB13FECA7}" presName="Name25" presStyleLbl="parChTrans1D2" presStyleIdx="1" presStyleCnt="2"/>
      <dgm:spPr/>
    </dgm:pt>
    <dgm:pt modelId="{30C105D4-5AE2-444F-9612-2A0F5C8A88DB}" type="pres">
      <dgm:prSet presAssocID="{91A0B6B1-F0D8-4438-9D40-235AB13FECA7}" presName="connTx" presStyleLbl="parChTrans1D2" presStyleIdx="1" presStyleCnt="2"/>
      <dgm:spPr/>
    </dgm:pt>
    <dgm:pt modelId="{4312CCFC-DC58-41A2-8B85-8B51C5933543}" type="pres">
      <dgm:prSet presAssocID="{4612375C-F9AB-4340-A7BE-36B49C3015EE}" presName="Name30" presStyleCnt="0"/>
      <dgm:spPr/>
    </dgm:pt>
    <dgm:pt modelId="{B248D24F-E89E-48D1-A2D8-E26A01CE0E6E}" type="pres">
      <dgm:prSet presAssocID="{4612375C-F9AB-4340-A7BE-36B49C3015EE}" presName="level2Shape" presStyleLbl="node2" presStyleIdx="1" presStyleCnt="2" custScaleX="50731" custScaleY="39408" custLinFactNeighborX="23969" custLinFactNeighborY="53484"/>
      <dgm:spPr/>
    </dgm:pt>
    <dgm:pt modelId="{BA6BD9B4-B975-4108-B5E7-479CE65FAADF}" type="pres">
      <dgm:prSet presAssocID="{4612375C-F9AB-4340-A7BE-36B49C3015EE}" presName="hierChild3" presStyleCnt="0"/>
      <dgm:spPr/>
    </dgm:pt>
    <dgm:pt modelId="{10BF1133-BEE3-439C-909A-7834A7F2924D}" type="pres">
      <dgm:prSet presAssocID="{A9FDDB55-DB69-4AF5-8A37-0816197B6C02}" presName="Name25" presStyleLbl="parChTrans1D3" presStyleIdx="0" presStyleCnt="1"/>
      <dgm:spPr/>
    </dgm:pt>
    <dgm:pt modelId="{DBD59679-CE9F-4F2D-B8E3-C4B5C90E725F}" type="pres">
      <dgm:prSet presAssocID="{A9FDDB55-DB69-4AF5-8A37-0816197B6C02}" presName="connTx" presStyleLbl="parChTrans1D3" presStyleIdx="0" presStyleCnt="1"/>
      <dgm:spPr/>
    </dgm:pt>
    <dgm:pt modelId="{29F4B863-6E66-4632-A147-D5A1BEB9CD5C}" type="pres">
      <dgm:prSet presAssocID="{34F927FB-3205-4A8A-B7CA-1BA7557E77B7}" presName="Name30" presStyleCnt="0"/>
      <dgm:spPr/>
    </dgm:pt>
    <dgm:pt modelId="{106B3763-FBC9-4793-A7EA-A9FA6B87EB52}" type="pres">
      <dgm:prSet presAssocID="{34F927FB-3205-4A8A-B7CA-1BA7557E77B7}" presName="level2Shape" presStyleLbl="node3" presStyleIdx="0" presStyleCnt="1" custScaleX="61829" custScaleY="50618" custLinFactNeighborX="17432" custLinFactNeighborY="52706"/>
      <dgm:spPr/>
    </dgm:pt>
    <dgm:pt modelId="{FFA2EFC7-A516-45CD-AABD-480C874029D3}" type="pres">
      <dgm:prSet presAssocID="{34F927FB-3205-4A8A-B7CA-1BA7557E77B7}" presName="hierChild3" presStyleCnt="0"/>
      <dgm:spPr/>
    </dgm:pt>
    <dgm:pt modelId="{4870CF85-AAE1-4491-8A15-D7E0BDB683AE}" type="pres">
      <dgm:prSet presAssocID="{8BB6F914-9955-49C4-925C-54DAD1106981}" presName="bgShapesFlow" presStyleCnt="0"/>
      <dgm:spPr/>
    </dgm:pt>
    <dgm:pt modelId="{8018C340-ACF9-4B4A-AF96-83EEA222E649}" type="pres">
      <dgm:prSet presAssocID="{9D9BA14D-8797-4B5B-A995-A6584973E0EB}" presName="rectComp" presStyleCnt="0"/>
      <dgm:spPr/>
    </dgm:pt>
    <dgm:pt modelId="{97C6C624-FBA5-43ED-B79C-D735B3D625D9}" type="pres">
      <dgm:prSet presAssocID="{9D9BA14D-8797-4B5B-A995-A6584973E0EB}" presName="bgRect" presStyleLbl="bgShp" presStyleIdx="0" presStyleCnt="3" custScaleX="161106" custScaleY="105114" custLinFactNeighborX="-3047" custLinFactNeighborY="-2357"/>
      <dgm:spPr/>
    </dgm:pt>
    <dgm:pt modelId="{B111CE93-2B31-42C9-AFB3-B355968B2399}" type="pres">
      <dgm:prSet presAssocID="{9D9BA14D-8797-4B5B-A995-A6584973E0EB}" presName="bgRectTx" presStyleLbl="bgShp" presStyleIdx="0" presStyleCnt="3">
        <dgm:presLayoutVars>
          <dgm:bulletEnabled val="1"/>
        </dgm:presLayoutVars>
      </dgm:prSet>
      <dgm:spPr/>
    </dgm:pt>
    <dgm:pt modelId="{E8473F8E-AD74-4DFE-946A-FF6AC9C9C3AC}" type="pres">
      <dgm:prSet presAssocID="{9D9BA14D-8797-4B5B-A995-A6584973E0EB}" presName="spComp" presStyleCnt="0"/>
      <dgm:spPr/>
    </dgm:pt>
    <dgm:pt modelId="{65D1F27A-647B-4BAC-B0A2-495B544ECA0A}" type="pres">
      <dgm:prSet presAssocID="{9D9BA14D-8797-4B5B-A995-A6584973E0EB}" presName="hSp" presStyleCnt="0"/>
      <dgm:spPr/>
    </dgm:pt>
    <dgm:pt modelId="{FCD9917B-8F5E-4850-9F78-E73F3BFCC307}" type="pres">
      <dgm:prSet presAssocID="{C0F1F940-B019-4B5E-9D6E-8A874808FE73}" presName="rectComp" presStyleCnt="0"/>
      <dgm:spPr/>
    </dgm:pt>
    <dgm:pt modelId="{7C33D425-FEF2-4519-9CBC-6A2D310875CD}" type="pres">
      <dgm:prSet presAssocID="{C0F1F940-B019-4B5E-9D6E-8A874808FE73}" presName="bgRect" presStyleLbl="bgShp" presStyleIdx="1" presStyleCnt="3" custScaleY="107152"/>
      <dgm:spPr/>
    </dgm:pt>
    <dgm:pt modelId="{1E51BE29-2991-40FD-8C31-F1CDA74AC751}" type="pres">
      <dgm:prSet presAssocID="{C0F1F940-B019-4B5E-9D6E-8A874808FE73}" presName="bgRectTx" presStyleLbl="bgShp" presStyleIdx="1" presStyleCnt="3">
        <dgm:presLayoutVars>
          <dgm:bulletEnabled val="1"/>
        </dgm:presLayoutVars>
      </dgm:prSet>
      <dgm:spPr/>
    </dgm:pt>
    <dgm:pt modelId="{DEA3C1ED-E0FA-4064-A021-5B3A595B4FA7}" type="pres">
      <dgm:prSet presAssocID="{C0F1F940-B019-4B5E-9D6E-8A874808FE73}" presName="spComp" presStyleCnt="0"/>
      <dgm:spPr/>
    </dgm:pt>
    <dgm:pt modelId="{4F5AF847-C535-4A09-ADFC-9E7FA3A331D8}" type="pres">
      <dgm:prSet presAssocID="{C0F1F940-B019-4B5E-9D6E-8A874808FE73}" presName="hSp" presStyleCnt="0"/>
      <dgm:spPr/>
    </dgm:pt>
    <dgm:pt modelId="{19A40E3A-6862-40DC-AB88-3D4FF4BCB9A9}" type="pres">
      <dgm:prSet presAssocID="{0BB15525-5C0B-4ECD-920C-C580CF934F12}" presName="rectComp" presStyleCnt="0"/>
      <dgm:spPr/>
    </dgm:pt>
    <dgm:pt modelId="{F1DC49AA-DE96-4541-B042-133713F8D9D6}" type="pres">
      <dgm:prSet presAssocID="{0BB15525-5C0B-4ECD-920C-C580CF934F12}" presName="bgRect" presStyleLbl="bgShp" presStyleIdx="2" presStyleCnt="3" custScaleY="107719"/>
      <dgm:spPr/>
    </dgm:pt>
    <dgm:pt modelId="{1E440CA8-4497-435B-B696-471DA60F64E8}" type="pres">
      <dgm:prSet presAssocID="{0BB15525-5C0B-4ECD-920C-C580CF934F12}" presName="bgRectTx" presStyleLbl="bgShp" presStyleIdx="2" presStyleCnt="3">
        <dgm:presLayoutVars>
          <dgm:bulletEnabled val="1"/>
        </dgm:presLayoutVars>
      </dgm:prSet>
      <dgm:spPr/>
    </dgm:pt>
  </dgm:ptLst>
  <dgm:cxnLst>
    <dgm:cxn modelId="{4CC25F19-DAE5-4EE9-AC14-20841D55B12C}" type="presOf" srcId="{C0F1F940-B019-4B5E-9D6E-8A874808FE73}" destId="{1E51BE29-2991-40FD-8C31-F1CDA74AC751}" srcOrd="1" destOrd="0" presId="urn:microsoft.com/office/officeart/2005/8/layout/hierarchy5"/>
    <dgm:cxn modelId="{F8FF5322-3F57-47B6-94BE-AFBA8ED0AE1A}" srcId="{0D6E85EE-DD53-4690-950A-4B1F6584BE7A}" destId="{4612375C-F9AB-4340-A7BE-36B49C3015EE}" srcOrd="1" destOrd="0" parTransId="{91A0B6B1-F0D8-4438-9D40-235AB13FECA7}" sibTransId="{7DA4EAD4-A955-4ADD-A0C3-3AD6E82FE3F3}"/>
    <dgm:cxn modelId="{0CD38B2F-83B1-42D0-B430-B701D92AEB18}" type="presOf" srcId="{0BB15525-5C0B-4ECD-920C-C580CF934F12}" destId="{1E440CA8-4497-435B-B696-471DA60F64E8}" srcOrd="1" destOrd="0" presId="urn:microsoft.com/office/officeart/2005/8/layout/hierarchy5"/>
    <dgm:cxn modelId="{CE1B2F3B-DC23-4D45-9BDD-8AEA6512577B}" type="presOf" srcId="{34F927FB-3205-4A8A-B7CA-1BA7557E77B7}" destId="{106B3763-FBC9-4793-A7EA-A9FA6B87EB52}" srcOrd="0" destOrd="0" presId="urn:microsoft.com/office/officeart/2005/8/layout/hierarchy5"/>
    <dgm:cxn modelId="{9EE4653D-47A6-4BE6-B12E-C7DF325F6EDA}" srcId="{8BB6F914-9955-49C4-925C-54DAD1106981}" destId="{C0F1F940-B019-4B5E-9D6E-8A874808FE73}" srcOrd="2" destOrd="0" parTransId="{D3607D10-0804-4A12-98B8-2DC0D315280C}" sibTransId="{AA8D674A-0271-49FE-A68C-40F027A5A7BA}"/>
    <dgm:cxn modelId="{2C1DFF67-2A8C-4C10-9B1C-8240C72F617F}" srcId="{0D6E85EE-DD53-4690-950A-4B1F6584BE7A}" destId="{D00D9E5D-39FD-49AC-B762-9A69AAA59357}" srcOrd="0" destOrd="0" parTransId="{0A2DFDF4-8A11-4842-88BC-64473DD4E5E2}" sibTransId="{1965B0A2-A908-4DB2-B366-05C757CBFFC4}"/>
    <dgm:cxn modelId="{CEFB5369-B4A9-42D0-A359-4B343B80E077}" type="presOf" srcId="{C0F1F940-B019-4B5E-9D6E-8A874808FE73}" destId="{7C33D425-FEF2-4519-9CBC-6A2D310875CD}" srcOrd="0" destOrd="0" presId="urn:microsoft.com/office/officeart/2005/8/layout/hierarchy5"/>
    <dgm:cxn modelId="{112E736C-A8C4-4068-9EB2-394FEBB9E13E}" type="presOf" srcId="{4612375C-F9AB-4340-A7BE-36B49C3015EE}" destId="{B248D24F-E89E-48D1-A2D8-E26A01CE0E6E}" srcOrd="0" destOrd="0" presId="urn:microsoft.com/office/officeart/2005/8/layout/hierarchy5"/>
    <dgm:cxn modelId="{ADF90975-FFF3-467D-97E8-52D68F123C62}" type="presOf" srcId="{0A2DFDF4-8A11-4842-88BC-64473DD4E5E2}" destId="{8487F436-E4E2-4F6A-83BA-F79D9AB58836}" srcOrd="0" destOrd="0" presId="urn:microsoft.com/office/officeart/2005/8/layout/hierarchy5"/>
    <dgm:cxn modelId="{AEE4F957-499F-48B0-BF41-1677500AD7E5}" type="presOf" srcId="{9D9BA14D-8797-4B5B-A995-A6584973E0EB}" destId="{97C6C624-FBA5-43ED-B79C-D735B3D625D9}" srcOrd="0" destOrd="0" presId="urn:microsoft.com/office/officeart/2005/8/layout/hierarchy5"/>
    <dgm:cxn modelId="{8D217094-5B91-49C3-859C-82A31B91EBFE}" type="presOf" srcId="{91A0B6B1-F0D8-4438-9D40-235AB13FECA7}" destId="{30315378-8F62-4EBB-AC66-A214BEF42E08}" srcOrd="0" destOrd="0" presId="urn:microsoft.com/office/officeart/2005/8/layout/hierarchy5"/>
    <dgm:cxn modelId="{18851497-2354-435F-BB30-E421B3114D18}" type="presOf" srcId="{0A2DFDF4-8A11-4842-88BC-64473DD4E5E2}" destId="{F73F202F-A043-4490-A18F-D79DAD30F719}" srcOrd="1" destOrd="0" presId="urn:microsoft.com/office/officeart/2005/8/layout/hierarchy5"/>
    <dgm:cxn modelId="{F63A3097-06B3-4C21-9099-27EC2EA93756}" srcId="{4612375C-F9AB-4340-A7BE-36B49C3015EE}" destId="{34F927FB-3205-4A8A-B7CA-1BA7557E77B7}" srcOrd="0" destOrd="0" parTransId="{A9FDDB55-DB69-4AF5-8A37-0816197B6C02}" sibTransId="{951BEECD-5736-4AA0-B117-C89DE2B01F16}"/>
    <dgm:cxn modelId="{4E4661A7-FAF7-4E29-B1B6-CCDD3E0A00D5}" srcId="{8BB6F914-9955-49C4-925C-54DAD1106981}" destId="{0D6E85EE-DD53-4690-950A-4B1F6584BE7A}" srcOrd="0" destOrd="0" parTransId="{BB0C0BD0-DE47-4768-9C0E-A0CB95F75AFC}" sibTransId="{9F908A5E-CC85-4CA1-B725-1A3C3E2625E2}"/>
    <dgm:cxn modelId="{C0088CAD-877C-494A-8C88-520BEEF978C9}" srcId="{8BB6F914-9955-49C4-925C-54DAD1106981}" destId="{9D9BA14D-8797-4B5B-A995-A6584973E0EB}" srcOrd="1" destOrd="0" parTransId="{9E9A6386-78BB-4B1E-94EC-C6F4F6924A03}" sibTransId="{CFA5513F-B4C6-459F-917A-0DF633F1E467}"/>
    <dgm:cxn modelId="{5C33A1B1-975B-4B6A-A02C-A2F953DDEA03}" type="presOf" srcId="{91A0B6B1-F0D8-4438-9D40-235AB13FECA7}" destId="{30C105D4-5AE2-444F-9612-2A0F5C8A88DB}" srcOrd="1" destOrd="0" presId="urn:microsoft.com/office/officeart/2005/8/layout/hierarchy5"/>
    <dgm:cxn modelId="{EA4CE6C6-1DB3-42AE-A0C3-A8D0F8224A59}" srcId="{8BB6F914-9955-49C4-925C-54DAD1106981}" destId="{0BB15525-5C0B-4ECD-920C-C580CF934F12}" srcOrd="3" destOrd="0" parTransId="{AA414BD9-F24E-4E9D-B3EF-451C753D584B}" sibTransId="{D84A6C6C-FF17-4888-8B47-5EB549A8F6AD}"/>
    <dgm:cxn modelId="{FD68B3C7-07B3-482E-B608-38283AC7D2EB}" type="presOf" srcId="{D00D9E5D-39FD-49AC-B762-9A69AAA59357}" destId="{9AEF1F30-994D-4CC0-B93B-302A00C76416}" srcOrd="0" destOrd="0" presId="urn:microsoft.com/office/officeart/2005/8/layout/hierarchy5"/>
    <dgm:cxn modelId="{CCDDFFCC-B994-4E0C-9D44-EC89460E59E6}" type="presOf" srcId="{A9FDDB55-DB69-4AF5-8A37-0816197B6C02}" destId="{DBD59679-CE9F-4F2D-B8E3-C4B5C90E725F}" srcOrd="1" destOrd="0" presId="urn:microsoft.com/office/officeart/2005/8/layout/hierarchy5"/>
    <dgm:cxn modelId="{0A15CCD4-1A0F-42B1-8BCD-D10DE9D909B9}" type="presOf" srcId="{8BB6F914-9955-49C4-925C-54DAD1106981}" destId="{7A851883-2D43-484F-92B6-86F93A389AA0}" srcOrd="0" destOrd="0" presId="urn:microsoft.com/office/officeart/2005/8/layout/hierarchy5"/>
    <dgm:cxn modelId="{660F9DD7-E45A-4164-A2C3-1B6688A94A8C}" type="presOf" srcId="{A9FDDB55-DB69-4AF5-8A37-0816197B6C02}" destId="{10BF1133-BEE3-439C-909A-7834A7F2924D}" srcOrd="0" destOrd="0" presId="urn:microsoft.com/office/officeart/2005/8/layout/hierarchy5"/>
    <dgm:cxn modelId="{EF5C72ED-0D23-4742-BC80-88D1648CB77F}" type="presOf" srcId="{0D6E85EE-DD53-4690-950A-4B1F6584BE7A}" destId="{728F867F-B682-4588-8EAA-29064EA21F0C}" srcOrd="0" destOrd="0" presId="urn:microsoft.com/office/officeart/2005/8/layout/hierarchy5"/>
    <dgm:cxn modelId="{278D94F0-01F0-44F9-BC11-237AD7C8F692}" type="presOf" srcId="{0BB15525-5C0B-4ECD-920C-C580CF934F12}" destId="{F1DC49AA-DE96-4541-B042-133713F8D9D6}" srcOrd="0" destOrd="0" presId="urn:microsoft.com/office/officeart/2005/8/layout/hierarchy5"/>
    <dgm:cxn modelId="{7801FDF7-326D-45A6-922A-94DA06060D8C}" type="presOf" srcId="{9D9BA14D-8797-4B5B-A995-A6584973E0EB}" destId="{B111CE93-2B31-42C9-AFB3-B355968B2399}" srcOrd="1" destOrd="0" presId="urn:microsoft.com/office/officeart/2005/8/layout/hierarchy5"/>
    <dgm:cxn modelId="{B390738A-86E0-48A5-A110-49C97E9DFB0A}" type="presParOf" srcId="{7A851883-2D43-484F-92B6-86F93A389AA0}" destId="{790DBA9D-1942-41B5-9B54-798DE135C109}" srcOrd="0" destOrd="0" presId="urn:microsoft.com/office/officeart/2005/8/layout/hierarchy5"/>
    <dgm:cxn modelId="{D12C1345-51AC-4D86-BB2A-3E6DF1B41152}" type="presParOf" srcId="{790DBA9D-1942-41B5-9B54-798DE135C109}" destId="{531CE0B3-A76D-4C7B-8496-FFABC74F1338}" srcOrd="0" destOrd="0" presId="urn:microsoft.com/office/officeart/2005/8/layout/hierarchy5"/>
    <dgm:cxn modelId="{96009659-96AB-4F39-B785-2317D0D1BA12}" type="presParOf" srcId="{790DBA9D-1942-41B5-9B54-798DE135C109}" destId="{5429AA83-21D2-44CE-AAB3-15A8C8F1B230}" srcOrd="1" destOrd="0" presId="urn:microsoft.com/office/officeart/2005/8/layout/hierarchy5"/>
    <dgm:cxn modelId="{87A001A1-0CC6-4204-8625-D87B750C5830}" type="presParOf" srcId="{5429AA83-21D2-44CE-AAB3-15A8C8F1B230}" destId="{57062240-D5C9-4EF5-88CF-DBBCD489BE1D}" srcOrd="0" destOrd="0" presId="urn:microsoft.com/office/officeart/2005/8/layout/hierarchy5"/>
    <dgm:cxn modelId="{4248EDE2-3810-4453-ADAA-3482D5881283}" type="presParOf" srcId="{57062240-D5C9-4EF5-88CF-DBBCD489BE1D}" destId="{728F867F-B682-4588-8EAA-29064EA21F0C}" srcOrd="0" destOrd="0" presId="urn:microsoft.com/office/officeart/2005/8/layout/hierarchy5"/>
    <dgm:cxn modelId="{B4C046EC-CF4B-4614-8FF2-7C6CC2B6B2DB}" type="presParOf" srcId="{57062240-D5C9-4EF5-88CF-DBBCD489BE1D}" destId="{D700AFB5-9533-4A26-AF79-48BF759B9944}" srcOrd="1" destOrd="0" presId="urn:microsoft.com/office/officeart/2005/8/layout/hierarchy5"/>
    <dgm:cxn modelId="{5A6DECC4-BA1B-4AA9-8496-9438476069FF}" type="presParOf" srcId="{D700AFB5-9533-4A26-AF79-48BF759B9944}" destId="{8487F436-E4E2-4F6A-83BA-F79D9AB58836}" srcOrd="0" destOrd="0" presId="urn:microsoft.com/office/officeart/2005/8/layout/hierarchy5"/>
    <dgm:cxn modelId="{2424D855-DDA3-4F23-9864-266B37A9CD2E}" type="presParOf" srcId="{8487F436-E4E2-4F6A-83BA-F79D9AB58836}" destId="{F73F202F-A043-4490-A18F-D79DAD30F719}" srcOrd="0" destOrd="0" presId="urn:microsoft.com/office/officeart/2005/8/layout/hierarchy5"/>
    <dgm:cxn modelId="{5D1C218E-98F3-460A-8DAD-051E6EA9B921}" type="presParOf" srcId="{D700AFB5-9533-4A26-AF79-48BF759B9944}" destId="{EEF64F96-B6A7-4903-8BBD-17B5D812FDDB}" srcOrd="1" destOrd="0" presId="urn:microsoft.com/office/officeart/2005/8/layout/hierarchy5"/>
    <dgm:cxn modelId="{DA287BEF-E584-4638-8C94-19D92978138C}" type="presParOf" srcId="{EEF64F96-B6A7-4903-8BBD-17B5D812FDDB}" destId="{9AEF1F30-994D-4CC0-B93B-302A00C76416}" srcOrd="0" destOrd="0" presId="urn:microsoft.com/office/officeart/2005/8/layout/hierarchy5"/>
    <dgm:cxn modelId="{2D2031A1-2C87-4145-9FE3-5B529AD45AE5}" type="presParOf" srcId="{EEF64F96-B6A7-4903-8BBD-17B5D812FDDB}" destId="{6AED6582-AEE0-418E-8622-42AF3BB4EE7A}" srcOrd="1" destOrd="0" presId="urn:microsoft.com/office/officeart/2005/8/layout/hierarchy5"/>
    <dgm:cxn modelId="{B595A80A-9E4F-442C-ABE2-CD281D0FFBEF}" type="presParOf" srcId="{D700AFB5-9533-4A26-AF79-48BF759B9944}" destId="{30315378-8F62-4EBB-AC66-A214BEF42E08}" srcOrd="2" destOrd="0" presId="urn:microsoft.com/office/officeart/2005/8/layout/hierarchy5"/>
    <dgm:cxn modelId="{E0B2B4F0-916F-4C56-A236-90EBBCA36D49}" type="presParOf" srcId="{30315378-8F62-4EBB-AC66-A214BEF42E08}" destId="{30C105D4-5AE2-444F-9612-2A0F5C8A88DB}" srcOrd="0" destOrd="0" presId="urn:microsoft.com/office/officeart/2005/8/layout/hierarchy5"/>
    <dgm:cxn modelId="{0F5403F2-4632-419C-9FB2-C81E22294F88}" type="presParOf" srcId="{D700AFB5-9533-4A26-AF79-48BF759B9944}" destId="{4312CCFC-DC58-41A2-8B85-8B51C5933543}" srcOrd="3" destOrd="0" presId="urn:microsoft.com/office/officeart/2005/8/layout/hierarchy5"/>
    <dgm:cxn modelId="{AFF24C3A-D101-4AFE-80E2-4B1125EDFE80}" type="presParOf" srcId="{4312CCFC-DC58-41A2-8B85-8B51C5933543}" destId="{B248D24F-E89E-48D1-A2D8-E26A01CE0E6E}" srcOrd="0" destOrd="0" presId="urn:microsoft.com/office/officeart/2005/8/layout/hierarchy5"/>
    <dgm:cxn modelId="{13036D84-3D22-47C3-87B0-5CCF85732A6C}" type="presParOf" srcId="{4312CCFC-DC58-41A2-8B85-8B51C5933543}" destId="{BA6BD9B4-B975-4108-B5E7-479CE65FAADF}" srcOrd="1" destOrd="0" presId="urn:microsoft.com/office/officeart/2005/8/layout/hierarchy5"/>
    <dgm:cxn modelId="{AFD4D09A-07C7-4F1F-8231-F4C9E764D8ED}" type="presParOf" srcId="{BA6BD9B4-B975-4108-B5E7-479CE65FAADF}" destId="{10BF1133-BEE3-439C-909A-7834A7F2924D}" srcOrd="0" destOrd="0" presId="urn:microsoft.com/office/officeart/2005/8/layout/hierarchy5"/>
    <dgm:cxn modelId="{F10BDBE9-FE57-402F-99C2-384A92ACB51A}" type="presParOf" srcId="{10BF1133-BEE3-439C-909A-7834A7F2924D}" destId="{DBD59679-CE9F-4F2D-B8E3-C4B5C90E725F}" srcOrd="0" destOrd="0" presId="urn:microsoft.com/office/officeart/2005/8/layout/hierarchy5"/>
    <dgm:cxn modelId="{9E33E385-1A14-477A-A118-5C0E5141D71B}" type="presParOf" srcId="{BA6BD9B4-B975-4108-B5E7-479CE65FAADF}" destId="{29F4B863-6E66-4632-A147-D5A1BEB9CD5C}" srcOrd="1" destOrd="0" presId="urn:microsoft.com/office/officeart/2005/8/layout/hierarchy5"/>
    <dgm:cxn modelId="{B0D8586E-3239-4202-8576-7BF957822DAE}" type="presParOf" srcId="{29F4B863-6E66-4632-A147-D5A1BEB9CD5C}" destId="{106B3763-FBC9-4793-A7EA-A9FA6B87EB52}" srcOrd="0" destOrd="0" presId="urn:microsoft.com/office/officeart/2005/8/layout/hierarchy5"/>
    <dgm:cxn modelId="{896B565C-FDB8-4288-B482-0949875972AD}" type="presParOf" srcId="{29F4B863-6E66-4632-A147-D5A1BEB9CD5C}" destId="{FFA2EFC7-A516-45CD-AABD-480C874029D3}" srcOrd="1" destOrd="0" presId="urn:microsoft.com/office/officeart/2005/8/layout/hierarchy5"/>
    <dgm:cxn modelId="{604FFCFC-C37C-4AEE-8766-3FC6DFC8E842}" type="presParOf" srcId="{7A851883-2D43-484F-92B6-86F93A389AA0}" destId="{4870CF85-AAE1-4491-8A15-D7E0BDB683AE}" srcOrd="1" destOrd="0" presId="urn:microsoft.com/office/officeart/2005/8/layout/hierarchy5"/>
    <dgm:cxn modelId="{40A33CA5-FC98-4B7F-83EA-069110C64B11}" type="presParOf" srcId="{4870CF85-AAE1-4491-8A15-D7E0BDB683AE}" destId="{8018C340-ACF9-4B4A-AF96-83EEA222E649}" srcOrd="0" destOrd="0" presId="urn:microsoft.com/office/officeart/2005/8/layout/hierarchy5"/>
    <dgm:cxn modelId="{200A8111-0679-4252-8822-196307CD34CE}" type="presParOf" srcId="{8018C340-ACF9-4B4A-AF96-83EEA222E649}" destId="{97C6C624-FBA5-43ED-B79C-D735B3D625D9}" srcOrd="0" destOrd="0" presId="urn:microsoft.com/office/officeart/2005/8/layout/hierarchy5"/>
    <dgm:cxn modelId="{8976A21A-58E3-4A6C-A0AA-246C67F9415B}" type="presParOf" srcId="{8018C340-ACF9-4B4A-AF96-83EEA222E649}" destId="{B111CE93-2B31-42C9-AFB3-B355968B2399}" srcOrd="1" destOrd="0" presId="urn:microsoft.com/office/officeart/2005/8/layout/hierarchy5"/>
    <dgm:cxn modelId="{EB6A69C8-A24D-4043-B71C-263011912BF5}" type="presParOf" srcId="{4870CF85-AAE1-4491-8A15-D7E0BDB683AE}" destId="{E8473F8E-AD74-4DFE-946A-FF6AC9C9C3AC}" srcOrd="1" destOrd="0" presId="urn:microsoft.com/office/officeart/2005/8/layout/hierarchy5"/>
    <dgm:cxn modelId="{66E3700E-5CD8-4E0A-9644-F4B4D81DEF2F}" type="presParOf" srcId="{E8473F8E-AD74-4DFE-946A-FF6AC9C9C3AC}" destId="{65D1F27A-647B-4BAC-B0A2-495B544ECA0A}" srcOrd="0" destOrd="0" presId="urn:microsoft.com/office/officeart/2005/8/layout/hierarchy5"/>
    <dgm:cxn modelId="{285A1E9B-B520-4FED-965A-329A8A50B99C}" type="presParOf" srcId="{4870CF85-AAE1-4491-8A15-D7E0BDB683AE}" destId="{FCD9917B-8F5E-4850-9F78-E73F3BFCC307}" srcOrd="2" destOrd="0" presId="urn:microsoft.com/office/officeart/2005/8/layout/hierarchy5"/>
    <dgm:cxn modelId="{87002EBF-F6E9-4FCB-8C0B-01E873C794A3}" type="presParOf" srcId="{FCD9917B-8F5E-4850-9F78-E73F3BFCC307}" destId="{7C33D425-FEF2-4519-9CBC-6A2D310875CD}" srcOrd="0" destOrd="0" presId="urn:microsoft.com/office/officeart/2005/8/layout/hierarchy5"/>
    <dgm:cxn modelId="{35AC6DE2-2DB6-4236-8E37-45E837DED379}" type="presParOf" srcId="{FCD9917B-8F5E-4850-9F78-E73F3BFCC307}" destId="{1E51BE29-2991-40FD-8C31-F1CDA74AC751}" srcOrd="1" destOrd="0" presId="urn:microsoft.com/office/officeart/2005/8/layout/hierarchy5"/>
    <dgm:cxn modelId="{B85AC5CF-3E7E-49A9-AA34-C11C85971A75}" type="presParOf" srcId="{4870CF85-AAE1-4491-8A15-D7E0BDB683AE}" destId="{DEA3C1ED-E0FA-4064-A021-5B3A595B4FA7}" srcOrd="3" destOrd="0" presId="urn:microsoft.com/office/officeart/2005/8/layout/hierarchy5"/>
    <dgm:cxn modelId="{945C78D7-1840-4D29-AD4A-1261DE162B5B}" type="presParOf" srcId="{DEA3C1ED-E0FA-4064-A021-5B3A595B4FA7}" destId="{4F5AF847-C535-4A09-ADFC-9E7FA3A331D8}" srcOrd="0" destOrd="0" presId="urn:microsoft.com/office/officeart/2005/8/layout/hierarchy5"/>
    <dgm:cxn modelId="{811A2A8F-2C45-441F-B338-280C102A20C4}" type="presParOf" srcId="{4870CF85-AAE1-4491-8A15-D7E0BDB683AE}" destId="{19A40E3A-6862-40DC-AB88-3D4FF4BCB9A9}" srcOrd="4" destOrd="0" presId="urn:microsoft.com/office/officeart/2005/8/layout/hierarchy5"/>
    <dgm:cxn modelId="{80353EA5-E6A9-47EC-A08F-CC06A7D7B94A}" type="presParOf" srcId="{19A40E3A-6862-40DC-AB88-3D4FF4BCB9A9}" destId="{F1DC49AA-DE96-4541-B042-133713F8D9D6}" srcOrd="0" destOrd="0" presId="urn:microsoft.com/office/officeart/2005/8/layout/hierarchy5"/>
    <dgm:cxn modelId="{791BED20-F750-42C3-AE78-6F536943155B}" type="presParOf" srcId="{19A40E3A-6862-40DC-AB88-3D4FF4BCB9A9}" destId="{1E440CA8-4497-435B-B696-471DA60F64E8}"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C49AA-DE96-4541-B042-133713F8D9D6}">
      <dsp:nvSpPr>
        <dsp:cNvPr id="0" name=""/>
        <dsp:cNvSpPr/>
      </dsp:nvSpPr>
      <dsp:spPr>
        <a:xfrm>
          <a:off x="5961070" y="119551"/>
          <a:ext cx="1985904" cy="44297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en-US" sz="4500" kern="1200" dirty="0"/>
            <a:t> </a:t>
          </a:r>
        </a:p>
      </dsp:txBody>
      <dsp:txXfrm>
        <a:off x="5961070" y="119551"/>
        <a:ext cx="1985904" cy="1328920"/>
      </dsp:txXfrm>
    </dsp:sp>
    <dsp:sp modelId="{7C33D425-FEF2-4519-9CBC-6A2D310875CD}">
      <dsp:nvSpPr>
        <dsp:cNvPr id="0" name=""/>
        <dsp:cNvSpPr/>
      </dsp:nvSpPr>
      <dsp:spPr>
        <a:xfrm>
          <a:off x="3728601" y="131209"/>
          <a:ext cx="1985904" cy="44064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728601" y="131209"/>
        <a:ext cx="1985904" cy="1321925"/>
      </dsp:txXfrm>
    </dsp:sp>
    <dsp:sp modelId="{97C6C624-FBA5-43ED-B79C-D735B3D625D9}">
      <dsp:nvSpPr>
        <dsp:cNvPr id="0" name=""/>
        <dsp:cNvSpPr/>
      </dsp:nvSpPr>
      <dsp:spPr>
        <a:xfrm>
          <a:off x="222115" y="76187"/>
          <a:ext cx="3199410" cy="43226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endParaRPr lang="en-US" sz="1400" kern="1200" dirty="0">
            <a:latin typeface="&quot;arial&quot;"/>
          </a:endParaRPr>
        </a:p>
      </dsp:txBody>
      <dsp:txXfrm>
        <a:off x="222115" y="76187"/>
        <a:ext cx="3199410" cy="1296782"/>
      </dsp:txXfrm>
    </dsp:sp>
    <dsp:sp modelId="{728F867F-B682-4588-8EAA-29064EA21F0C}">
      <dsp:nvSpPr>
        <dsp:cNvPr id="0" name=""/>
        <dsp:cNvSpPr/>
      </dsp:nvSpPr>
      <dsp:spPr>
        <a:xfrm>
          <a:off x="582235" y="3402331"/>
          <a:ext cx="2155349" cy="689766"/>
        </a:xfrm>
        <a:prstGeom prst="roundRect">
          <a:avLst>
            <a:gd name="adj" fmla="val 10000"/>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quot;arial&quot;"/>
            </a:rPr>
            <a:t>Identify the study Population</a:t>
          </a:r>
        </a:p>
      </dsp:txBody>
      <dsp:txXfrm>
        <a:off x="602438" y="3422534"/>
        <a:ext cx="2114943" cy="649360"/>
      </dsp:txXfrm>
    </dsp:sp>
    <dsp:sp modelId="{8487F436-E4E2-4F6A-83BA-F79D9AB58836}">
      <dsp:nvSpPr>
        <dsp:cNvPr id="0" name=""/>
        <dsp:cNvSpPr/>
      </dsp:nvSpPr>
      <dsp:spPr>
        <a:xfrm rot="20657615">
          <a:off x="2709347" y="3517003"/>
          <a:ext cx="1512468" cy="50984"/>
        </a:xfrm>
        <a:custGeom>
          <a:avLst/>
          <a:gdLst/>
          <a:ahLst/>
          <a:cxnLst/>
          <a:rect l="0" t="0" r="0" b="0"/>
          <a:pathLst>
            <a:path>
              <a:moveTo>
                <a:pt x="0" y="25492"/>
              </a:moveTo>
              <a:lnTo>
                <a:pt x="1512468" y="25492"/>
              </a:lnTo>
            </a:path>
          </a:pathLst>
        </a:custGeom>
        <a:noFill/>
        <a:ln w="19050" cap="flat" cmpd="sng" algn="ctr">
          <a:solidFill>
            <a:schemeClr val="tx2">
              <a:lumMod val="75000"/>
            </a:schemeClr>
          </a:solidFill>
          <a:prstDash val="solid"/>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27770" y="3504683"/>
        <a:ext cx="75623" cy="75623"/>
      </dsp:txXfrm>
    </dsp:sp>
    <dsp:sp modelId="{9AEF1F30-994D-4CC0-B93B-302A00C76416}">
      <dsp:nvSpPr>
        <dsp:cNvPr id="0" name=""/>
        <dsp:cNvSpPr/>
      </dsp:nvSpPr>
      <dsp:spPr>
        <a:xfrm>
          <a:off x="4193579" y="2994606"/>
          <a:ext cx="1229113" cy="686341"/>
        </a:xfrm>
        <a:prstGeom prst="roundRect">
          <a:avLst>
            <a:gd name="adj" fmla="val 10000"/>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quot;arial&quot;"/>
            </a:rPr>
            <a:t>Did Not Recur</a:t>
          </a:r>
        </a:p>
      </dsp:txBody>
      <dsp:txXfrm>
        <a:off x="4213681" y="3014708"/>
        <a:ext cx="1188909" cy="646137"/>
      </dsp:txXfrm>
    </dsp:sp>
    <dsp:sp modelId="{30315378-8F62-4EBB-AC66-A214BEF42E08}">
      <dsp:nvSpPr>
        <dsp:cNvPr id="0" name=""/>
        <dsp:cNvSpPr/>
      </dsp:nvSpPr>
      <dsp:spPr>
        <a:xfrm rot="924651">
          <a:off x="2710433" y="3922394"/>
          <a:ext cx="1510297" cy="50984"/>
        </a:xfrm>
        <a:custGeom>
          <a:avLst/>
          <a:gdLst/>
          <a:ahLst/>
          <a:cxnLst/>
          <a:rect l="0" t="0" r="0" b="0"/>
          <a:pathLst>
            <a:path>
              <a:moveTo>
                <a:pt x="0" y="25492"/>
              </a:moveTo>
              <a:lnTo>
                <a:pt x="1510297" y="25492"/>
              </a:lnTo>
            </a:path>
          </a:pathLst>
        </a:custGeom>
        <a:noFill/>
        <a:ln w="19050" cap="flat" cmpd="sng" algn="ctr">
          <a:solidFill>
            <a:schemeClr val="tx2">
              <a:lumMod val="75000"/>
            </a:schemeClr>
          </a:solidFill>
          <a:prstDash val="solid"/>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7824" y="3910128"/>
        <a:ext cx="75514" cy="75514"/>
      </dsp:txXfrm>
    </dsp:sp>
    <dsp:sp modelId="{B248D24F-E89E-48D1-A2D8-E26A01CE0E6E}">
      <dsp:nvSpPr>
        <dsp:cNvPr id="0" name=""/>
        <dsp:cNvSpPr/>
      </dsp:nvSpPr>
      <dsp:spPr>
        <a:xfrm>
          <a:off x="4193579" y="3887986"/>
          <a:ext cx="1182540" cy="521143"/>
        </a:xfrm>
        <a:prstGeom prst="roundRect">
          <a:avLst>
            <a:gd name="adj" fmla="val 10000"/>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quot;arial&quot;"/>
            </a:rPr>
            <a:t>Recurred</a:t>
          </a:r>
          <a:endParaRPr lang="en-US" sz="1800" kern="1200" dirty="0">
            <a:latin typeface="&quot;arial&quot;"/>
          </a:endParaRPr>
        </a:p>
      </dsp:txBody>
      <dsp:txXfrm>
        <a:off x="4208843" y="3903250"/>
        <a:ext cx="1152012" cy="490615"/>
      </dsp:txXfrm>
    </dsp:sp>
    <dsp:sp modelId="{10BF1133-BEE3-439C-909A-7834A7F2924D}">
      <dsp:nvSpPr>
        <dsp:cNvPr id="0" name=""/>
        <dsp:cNvSpPr/>
      </dsp:nvSpPr>
      <dsp:spPr>
        <a:xfrm rot="21554659">
          <a:off x="5376085" y="4117922"/>
          <a:ext cx="780090" cy="50984"/>
        </a:xfrm>
        <a:custGeom>
          <a:avLst/>
          <a:gdLst/>
          <a:ahLst/>
          <a:cxnLst/>
          <a:rect l="0" t="0" r="0" b="0"/>
          <a:pathLst>
            <a:path>
              <a:moveTo>
                <a:pt x="0" y="25492"/>
              </a:moveTo>
              <a:lnTo>
                <a:pt x="780090" y="25492"/>
              </a:lnTo>
            </a:path>
          </a:pathLst>
        </a:custGeom>
        <a:noFill/>
        <a:ln w="19050" cap="flat" cmpd="sng" algn="ctr">
          <a:solidFill>
            <a:schemeClr val="tx2">
              <a:lumMod val="75000"/>
            </a:schemeClr>
          </a:solidFill>
          <a:prstDash val="solid"/>
          <a:tail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46628" y="4123911"/>
        <a:ext cx="39004" cy="39004"/>
      </dsp:txXfrm>
    </dsp:sp>
    <dsp:sp modelId="{106B3763-FBC9-4793-A7EA-A9FA6B87EB52}">
      <dsp:nvSpPr>
        <dsp:cNvPr id="0" name=""/>
        <dsp:cNvSpPr/>
      </dsp:nvSpPr>
      <dsp:spPr>
        <a:xfrm>
          <a:off x="6156142" y="3803576"/>
          <a:ext cx="1441234" cy="669387"/>
        </a:xfrm>
        <a:prstGeom prst="roundRect">
          <a:avLst>
            <a:gd name="adj" fmla="val 10000"/>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quot;arial&quot;"/>
            </a:rPr>
            <a:t>Tissue at the time of recurrence</a:t>
          </a:r>
        </a:p>
      </dsp:txBody>
      <dsp:txXfrm>
        <a:off x="6175748" y="3823182"/>
        <a:ext cx="1402022" cy="6301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E6611AB3-5B9B-4491-B2DC-FF2AE65F2B64}" type="datetimeFigureOut">
              <a:rPr lang="en-US" smtClean="0"/>
              <a:t>6/11/2019</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FB0E4A95-D9ED-44D8-8482-84C66175828A}" type="slidenum">
              <a:rPr lang="en-US" smtClean="0"/>
              <a:t>‹#›</a:t>
            </a:fld>
            <a:endParaRPr lang="en-US"/>
          </a:p>
        </p:txBody>
      </p:sp>
    </p:spTree>
    <p:extLst>
      <p:ext uri="{BB962C8B-B14F-4D97-AF65-F5344CB8AC3E}">
        <p14:creationId xmlns:p14="http://schemas.microsoft.com/office/powerpoint/2010/main" val="30687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619125" y="1181100"/>
            <a:ext cx="5668963" cy="3189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9384" indent="-292071">
              <a:defRPr>
                <a:solidFill>
                  <a:schemeClr val="tx1"/>
                </a:solidFill>
                <a:latin typeface="Arial" panose="020B0604020202020204" pitchFamily="34" charset="0"/>
                <a:cs typeface="Arial" panose="020B0604020202020204" pitchFamily="34" charset="0"/>
              </a:defRPr>
            </a:lvl2pPr>
            <a:lvl3pPr marL="1168284" indent="-233657">
              <a:defRPr>
                <a:solidFill>
                  <a:schemeClr val="tx1"/>
                </a:solidFill>
                <a:latin typeface="Arial" panose="020B0604020202020204" pitchFamily="34" charset="0"/>
                <a:cs typeface="Arial" panose="020B0604020202020204" pitchFamily="34" charset="0"/>
              </a:defRPr>
            </a:lvl3pPr>
            <a:lvl4pPr marL="1635598" indent="-233657">
              <a:defRPr>
                <a:solidFill>
                  <a:schemeClr val="tx1"/>
                </a:solidFill>
                <a:latin typeface="Arial" panose="020B0604020202020204" pitchFamily="34" charset="0"/>
                <a:cs typeface="Arial" panose="020B0604020202020204" pitchFamily="34" charset="0"/>
              </a:defRPr>
            </a:lvl4pPr>
            <a:lvl5pPr marL="2102911" indent="-233657">
              <a:defRPr>
                <a:solidFill>
                  <a:schemeClr val="tx1"/>
                </a:solidFill>
                <a:latin typeface="Arial" panose="020B0604020202020204" pitchFamily="34" charset="0"/>
                <a:cs typeface="Arial" panose="020B0604020202020204" pitchFamily="34" charset="0"/>
              </a:defRPr>
            </a:lvl5pPr>
            <a:lvl6pPr marL="2570226" indent="-2336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7539" indent="-2336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4853" indent="-2336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72166" indent="-2336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B9B396-0F3C-4098-9AB7-DEBD025C8C8C}" type="slidenum">
              <a:rPr lang="en-US" altLang="en-US" smtClean="0">
                <a:ea typeface="MS PGothic" panose="020B0600070205080204" pitchFamily="34" charset="-128"/>
              </a:rPr>
              <a:pPr/>
              <a:t>1</a:t>
            </a:fld>
            <a:endParaRPr lang="en-US" altLang="en-US">
              <a:ea typeface="MS PGothic" panose="020B0600070205080204" pitchFamily="34" charset="-128"/>
            </a:endParaRPr>
          </a:p>
        </p:txBody>
      </p:sp>
    </p:spTree>
    <p:extLst>
      <p:ext uri="{BB962C8B-B14F-4D97-AF65-F5344CB8AC3E}">
        <p14:creationId xmlns:p14="http://schemas.microsoft.com/office/powerpoint/2010/main" val="263359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service of the VTR is the ability to obtain Custom Clinical Annotation</a:t>
            </a:r>
            <a:r>
              <a:rPr lang="en-US" baseline="0" dirty="0"/>
              <a:t> specific to what the researcher is investigating.  This may include specific details about systemic therapies such as exact dosages of chemo drugs, dosage changes or subsequent therapies because subsequent therapies are not always captured in central registry records.</a:t>
            </a:r>
          </a:p>
          <a:p>
            <a:r>
              <a:rPr lang="en-US" baseline="0" dirty="0"/>
              <a:t>*same thing on radiation therapy; not just first course but also subsequent therapies</a:t>
            </a:r>
          </a:p>
          <a:p>
            <a:r>
              <a:rPr lang="en-US" baseline="0" dirty="0"/>
              <a:t>*Co-morbidities--different studies ask for different things</a:t>
            </a:r>
          </a:p>
          <a:p>
            <a:r>
              <a:rPr lang="en-US" baseline="0" dirty="0"/>
              <a:t>*specific recurrence details over a specified period of time</a:t>
            </a:r>
          </a:p>
          <a:p>
            <a:r>
              <a:rPr lang="en-US" baseline="0" dirty="0"/>
              <a:t>*specific biomarkers for example CA19-9 for pancreas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8B88827-5C81-4D2E-A58C-B099E6A18FC1}" type="slidenum">
              <a:rPr lang="en-US" smtClean="0"/>
              <a:t>19</a:t>
            </a:fld>
            <a:endParaRPr lang="en-US"/>
          </a:p>
        </p:txBody>
      </p:sp>
    </p:spTree>
    <p:extLst>
      <p:ext uri="{BB962C8B-B14F-4D97-AF65-F5344CB8AC3E}">
        <p14:creationId xmlns:p14="http://schemas.microsoft.com/office/powerpoint/2010/main" val="2297015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VTR does have limitations</a:t>
            </a:r>
          </a:p>
          <a:p>
            <a:r>
              <a:rPr lang="en-US" dirty="0"/>
              <a:t>It is best suited to provided de-identified data sets and analysis of biospecimen</a:t>
            </a:r>
          </a:p>
          <a:p>
            <a:r>
              <a:rPr lang="en-US" dirty="0"/>
              <a:t>It involves</a:t>
            </a:r>
            <a:r>
              <a:rPr lang="en-US" baseline="0" dirty="0"/>
              <a:t> a specific timeframe for tissue availability, as labs generally follow CAP protocol and destroy blocks after the required 10 year period due to space limitations</a:t>
            </a:r>
          </a:p>
          <a:p>
            <a:r>
              <a:rPr lang="en-US" baseline="0" dirty="0"/>
              <a:t>It involves a specific timeframe for custom clinical annotations for availability of medical records</a:t>
            </a:r>
          </a:p>
          <a:p>
            <a:r>
              <a:rPr lang="en-US" baseline="0" dirty="0"/>
              <a:t>It involves designated space at the central registry for storing and shipping blocks and slides</a:t>
            </a:r>
          </a:p>
          <a:p>
            <a:endParaRPr lang="en-US" baseline="0" dirty="0"/>
          </a:p>
          <a:p>
            <a:pPr defTabSz="924458"/>
            <a:r>
              <a:rPr lang="en-US" baseline="0" dirty="0"/>
              <a:t>Now, Dr. Tucker will discuss an example of one study using the Cancer Registry as a VTR</a:t>
            </a:r>
          </a:p>
          <a:p>
            <a:endParaRPr lang="en-US" dirty="0"/>
          </a:p>
        </p:txBody>
      </p:sp>
      <p:sp>
        <p:nvSpPr>
          <p:cNvPr id="4" name="Slide Number Placeholder 3"/>
          <p:cNvSpPr>
            <a:spLocks noGrp="1"/>
          </p:cNvSpPr>
          <p:nvPr>
            <p:ph type="sldNum" sz="quarter" idx="10"/>
          </p:nvPr>
        </p:nvSpPr>
        <p:spPr/>
        <p:txBody>
          <a:bodyPr/>
          <a:lstStyle/>
          <a:p>
            <a:pPr>
              <a:defRPr/>
            </a:pPr>
            <a:fld id="{FDFB0884-49D3-48EC-AC89-1AF2CDE97C69}" type="slidenum">
              <a:rPr lang="en-US" altLang="en-US" smtClean="0"/>
              <a:pPr>
                <a:defRPr/>
              </a:pPr>
              <a:t>20</a:t>
            </a:fld>
            <a:endParaRPr lang="en-US" altLang="en-US"/>
          </a:p>
        </p:txBody>
      </p:sp>
    </p:spTree>
    <p:extLst>
      <p:ext uri="{BB962C8B-B14F-4D97-AF65-F5344CB8AC3E}">
        <p14:creationId xmlns:p14="http://schemas.microsoft.com/office/powerpoint/2010/main" val="3266016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D68BFD-E771-4189-A350-43D0BFDB9A99}" type="slidenum">
              <a:rPr lang="en-US" altLang="en-US" smtClean="0">
                <a:ea typeface="MS PGothic" panose="020B0600070205080204" pitchFamily="34" charset="-128"/>
              </a:rPr>
              <a:pPr/>
              <a:t>21</a:t>
            </a:fld>
            <a:endParaRPr lang="en-US" altLang="en-US">
              <a:ea typeface="MS PGothic" panose="020B0600070205080204" pitchFamily="34" charset="-128"/>
            </a:endParaRPr>
          </a:p>
        </p:txBody>
      </p:sp>
    </p:spTree>
    <p:extLst>
      <p:ext uri="{BB962C8B-B14F-4D97-AF65-F5344CB8AC3E}">
        <p14:creationId xmlns:p14="http://schemas.microsoft.com/office/powerpoint/2010/main" val="3785194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0E4A95-D9ED-44D8-8482-84C66175828A}" type="slidenum">
              <a:rPr lang="en-US" smtClean="0"/>
              <a:t>22</a:t>
            </a:fld>
            <a:endParaRPr lang="en-US"/>
          </a:p>
        </p:txBody>
      </p:sp>
    </p:spTree>
    <p:extLst>
      <p:ext uri="{BB962C8B-B14F-4D97-AF65-F5344CB8AC3E}">
        <p14:creationId xmlns:p14="http://schemas.microsoft.com/office/powerpoint/2010/main" val="1372612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0E4A95-D9ED-44D8-8482-84C66175828A}" type="slidenum">
              <a:rPr lang="en-US" smtClean="0"/>
              <a:t>23</a:t>
            </a:fld>
            <a:endParaRPr lang="en-US"/>
          </a:p>
        </p:txBody>
      </p:sp>
    </p:spTree>
    <p:extLst>
      <p:ext uri="{BB962C8B-B14F-4D97-AF65-F5344CB8AC3E}">
        <p14:creationId xmlns:p14="http://schemas.microsoft.com/office/powerpoint/2010/main" val="2938122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0E4A95-D9ED-44D8-8482-84C66175828A}" type="slidenum">
              <a:rPr lang="en-US" smtClean="0"/>
              <a:t>24</a:t>
            </a:fld>
            <a:endParaRPr lang="en-US"/>
          </a:p>
        </p:txBody>
      </p:sp>
    </p:spTree>
    <p:extLst>
      <p:ext uri="{BB962C8B-B14F-4D97-AF65-F5344CB8AC3E}">
        <p14:creationId xmlns:p14="http://schemas.microsoft.com/office/powerpoint/2010/main" val="244177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0E4A95-D9ED-44D8-8482-84C66175828A}" type="slidenum">
              <a:rPr lang="en-US" smtClean="0"/>
              <a:t>25</a:t>
            </a:fld>
            <a:endParaRPr lang="en-US"/>
          </a:p>
        </p:txBody>
      </p:sp>
    </p:spTree>
    <p:extLst>
      <p:ext uri="{BB962C8B-B14F-4D97-AF65-F5344CB8AC3E}">
        <p14:creationId xmlns:p14="http://schemas.microsoft.com/office/powerpoint/2010/main" val="4059516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0E4A95-D9ED-44D8-8482-84C66175828A}" type="slidenum">
              <a:rPr lang="en-US" smtClean="0"/>
              <a:t>26</a:t>
            </a:fld>
            <a:endParaRPr lang="en-US"/>
          </a:p>
        </p:txBody>
      </p:sp>
    </p:spTree>
    <p:extLst>
      <p:ext uri="{BB962C8B-B14F-4D97-AF65-F5344CB8AC3E}">
        <p14:creationId xmlns:p14="http://schemas.microsoft.com/office/powerpoint/2010/main" val="2575479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0E4A95-D9ED-44D8-8482-84C66175828A}" type="slidenum">
              <a:rPr lang="en-US" smtClean="0"/>
              <a:t>27</a:t>
            </a:fld>
            <a:endParaRPr lang="en-US"/>
          </a:p>
        </p:txBody>
      </p:sp>
    </p:spTree>
    <p:extLst>
      <p:ext uri="{BB962C8B-B14F-4D97-AF65-F5344CB8AC3E}">
        <p14:creationId xmlns:p14="http://schemas.microsoft.com/office/powerpoint/2010/main" val="43959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B0E4A95-D9ED-44D8-8482-84C66175828A}" type="slidenum">
              <a:rPr lang="en-US" smtClean="0"/>
              <a:t>28</a:t>
            </a:fld>
            <a:endParaRPr lang="en-US"/>
          </a:p>
        </p:txBody>
      </p:sp>
    </p:spTree>
    <p:extLst>
      <p:ext uri="{BB962C8B-B14F-4D97-AF65-F5344CB8AC3E}">
        <p14:creationId xmlns:p14="http://schemas.microsoft.com/office/powerpoint/2010/main" val="814378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473D35-5DA0-4029-94D1-2B4A26DD5B10}" type="slidenum">
              <a:rPr lang="en-US" altLang="en-US" smtClean="0">
                <a:latin typeface="Arial" panose="020B0604020202020204" pitchFamily="34" charset="0"/>
              </a:rPr>
              <a:pPr>
                <a:spcBef>
                  <a:spcPct val="0"/>
                </a:spcBef>
              </a:pPr>
              <a:t>7</a:t>
            </a:fld>
            <a:endParaRPr lang="en-US" altLang="en-US" dirty="0">
              <a:latin typeface="Arial" panose="020B0604020202020204" pitchFamily="34" charset="0"/>
            </a:endParaRPr>
          </a:p>
        </p:txBody>
      </p:sp>
    </p:spTree>
    <p:extLst>
      <p:ext uri="{BB962C8B-B14F-4D97-AF65-F5344CB8AC3E}">
        <p14:creationId xmlns:p14="http://schemas.microsoft.com/office/powerpoint/2010/main" val="1780643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0E4A95-D9ED-44D8-8482-84C66175828A}" type="slidenum">
              <a:rPr lang="en-US" smtClean="0"/>
              <a:t>29</a:t>
            </a:fld>
            <a:endParaRPr lang="en-US"/>
          </a:p>
        </p:txBody>
      </p:sp>
    </p:spTree>
    <p:extLst>
      <p:ext uri="{BB962C8B-B14F-4D97-AF65-F5344CB8AC3E}">
        <p14:creationId xmlns:p14="http://schemas.microsoft.com/office/powerpoint/2010/main" val="3525288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have started to</a:t>
            </a:r>
            <a:r>
              <a:rPr lang="en-US" baseline="0" dirty="0"/>
              <a:t> build our VTR infrastructure we have learned some key things to consider: the financial component, how labor intensive it can be, the benefits of using a central processing lab, the services that can be provided,  and last we will discuss the limitations of the VTR.	</a:t>
            </a: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FDFB0884-49D3-48EC-AC89-1AF2CDE97C69}" type="slidenum">
              <a:rPr lang="en-US" altLang="en-US" smtClean="0"/>
              <a:pPr>
                <a:defRPr/>
              </a:pPr>
              <a:t>12</a:t>
            </a:fld>
            <a:endParaRPr lang="en-US" altLang="en-US"/>
          </a:p>
        </p:txBody>
      </p:sp>
    </p:spTree>
    <p:extLst>
      <p:ext uri="{BB962C8B-B14F-4D97-AF65-F5344CB8AC3E}">
        <p14:creationId xmlns:p14="http://schemas.microsoft.com/office/powerpoint/2010/main" val="1914029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Component Lessons/Considerations</a:t>
            </a:r>
          </a:p>
          <a:p>
            <a:r>
              <a:rPr lang="en-US" dirty="0"/>
              <a:t>You must have funding for dedicated</a:t>
            </a:r>
            <a:r>
              <a:rPr lang="en-US" baseline="0" dirty="0"/>
              <a:t> staff for the VTR in order to be successful</a:t>
            </a:r>
          </a:p>
          <a:p>
            <a:r>
              <a:rPr lang="en-US" baseline="0" dirty="0"/>
              <a:t>Pathology labs have to store their archival slides and blocks in off site storage locations and they will incur expenses to request those.  So, they will charge the VTR for retrieving and shipping requested blocks and slides.</a:t>
            </a:r>
          </a:p>
          <a:p>
            <a:r>
              <a:rPr lang="en-US" baseline="0" dirty="0"/>
              <a:t>Pathologists will charge if they are asked to screen cases for things such as tumor cellularity and tumor necrosis.</a:t>
            </a:r>
          </a:p>
          <a:p>
            <a:r>
              <a:rPr lang="en-US" baseline="0" dirty="0"/>
              <a:t>Therefore, researchers need to be aware of these potential costs in order to budget the costs into their proposals</a:t>
            </a:r>
            <a:endParaRPr lang="en-US" dirty="0"/>
          </a:p>
        </p:txBody>
      </p:sp>
      <p:sp>
        <p:nvSpPr>
          <p:cNvPr id="4" name="Slide Number Placeholder 3"/>
          <p:cNvSpPr>
            <a:spLocks noGrp="1"/>
          </p:cNvSpPr>
          <p:nvPr>
            <p:ph type="sldNum" sz="quarter" idx="10"/>
          </p:nvPr>
        </p:nvSpPr>
        <p:spPr/>
        <p:txBody>
          <a:bodyPr/>
          <a:lstStyle/>
          <a:p>
            <a:pPr>
              <a:defRPr/>
            </a:pPr>
            <a:fld id="{FDFB0884-49D3-48EC-AC89-1AF2CDE97C69}" type="slidenum">
              <a:rPr lang="en-US" altLang="en-US" smtClean="0"/>
              <a:pPr>
                <a:defRPr/>
              </a:pPr>
              <a:t>13</a:t>
            </a:fld>
            <a:endParaRPr lang="en-US" altLang="en-US"/>
          </a:p>
        </p:txBody>
      </p:sp>
    </p:spTree>
    <p:extLst>
      <p:ext uri="{BB962C8B-B14F-4D97-AF65-F5344CB8AC3E}">
        <p14:creationId xmlns:p14="http://schemas.microsoft.com/office/powerpoint/2010/main" val="282988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first</a:t>
            </a:r>
            <a:r>
              <a:rPr lang="en-US" baseline="0" dirty="0"/>
              <a:t> explain that the clinical pathology labs I am referring to are the stand alone and hospital pathology labs that have the archival slides and tissues.  </a:t>
            </a:r>
            <a:r>
              <a:rPr lang="en-US" dirty="0"/>
              <a:t>You must remain mindful that these clinical pathology labs </a:t>
            </a:r>
            <a:r>
              <a:rPr lang="en-US" baseline="0" dirty="0"/>
              <a:t>are extremely busy, often understaffed, and experience high staff turnover.</a:t>
            </a:r>
          </a:p>
          <a:p>
            <a:r>
              <a:rPr lang="en-US" baseline="0" dirty="0"/>
              <a:t>Providing clinical care to their patients is their main priority; not research</a:t>
            </a:r>
          </a:p>
          <a:p>
            <a:r>
              <a:rPr lang="en-US" baseline="0" dirty="0"/>
              <a:t>Allow time in your proposals to allow them to work it into their already busy schedules, it will NOT be an overnight turnaround </a:t>
            </a:r>
          </a:p>
          <a:p>
            <a:r>
              <a:rPr lang="en-US" baseline="0" dirty="0"/>
              <a:t>Staffing the infrastructure of the VTR requires a specialized skill set that can be difficult to recruit (understanding of how the clinical labs function and how the registry functions)	</a:t>
            </a:r>
            <a:endParaRPr lang="en-US" dirty="0"/>
          </a:p>
        </p:txBody>
      </p:sp>
      <p:sp>
        <p:nvSpPr>
          <p:cNvPr id="4" name="Slide Number Placeholder 3"/>
          <p:cNvSpPr>
            <a:spLocks noGrp="1"/>
          </p:cNvSpPr>
          <p:nvPr>
            <p:ph type="sldNum" sz="quarter" idx="10"/>
          </p:nvPr>
        </p:nvSpPr>
        <p:spPr/>
        <p:txBody>
          <a:bodyPr/>
          <a:lstStyle/>
          <a:p>
            <a:pPr>
              <a:defRPr/>
            </a:pPr>
            <a:fld id="{FDFB0884-49D3-48EC-AC89-1AF2CDE97C69}" type="slidenum">
              <a:rPr lang="en-US" altLang="en-US" smtClean="0"/>
              <a:pPr>
                <a:defRPr/>
              </a:pPr>
              <a:t>14</a:t>
            </a:fld>
            <a:endParaRPr lang="en-US" altLang="en-US"/>
          </a:p>
        </p:txBody>
      </p:sp>
    </p:spTree>
    <p:extLst>
      <p:ext uri="{BB962C8B-B14F-4D97-AF65-F5344CB8AC3E}">
        <p14:creationId xmlns:p14="http://schemas.microsoft.com/office/powerpoint/2010/main" val="2876515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I mean by a Central Processing Laboratory?  A Central Processing Laboratory is a research laboratory that you can partner with to perform the processing of the biospecimens for your studies.  At the Kentucky Cancer Registry</a:t>
            </a:r>
            <a:r>
              <a:rPr lang="en-US" baseline="0" dirty="0"/>
              <a:t> we have partnered with the Markey Cancer Center’s Biospecimen Procurement</a:t>
            </a:r>
            <a:r>
              <a:rPr lang="en-US" dirty="0"/>
              <a:t> &amp; Translational Pathology Lab to act</a:t>
            </a:r>
            <a:r>
              <a:rPr lang="en-US" baseline="0" dirty="0"/>
              <a:t> as our Central Processing Laboratory.  </a:t>
            </a:r>
            <a:endParaRPr lang="en-US" dirty="0"/>
          </a:p>
          <a:p>
            <a:r>
              <a:rPr lang="en-US" dirty="0"/>
              <a:t>You will have increased participation</a:t>
            </a:r>
            <a:r>
              <a:rPr lang="en-US" baseline="0" dirty="0"/>
              <a:t> if clinical labs are not expected to process the biospecimen</a:t>
            </a:r>
          </a:p>
          <a:p>
            <a:r>
              <a:rPr lang="en-US" baseline="0" dirty="0"/>
              <a:t>Your timeline will be improved for submitted biospecimen</a:t>
            </a:r>
          </a:p>
          <a:p>
            <a:r>
              <a:rPr lang="en-US" baseline="0" dirty="0"/>
              <a:t>You will have better quality in the biospecimen</a:t>
            </a:r>
          </a:p>
          <a:p>
            <a:r>
              <a:rPr lang="en-US" baseline="0" dirty="0"/>
              <a:t>Having a central processing lab is efficient, inexpensive, and will provide quality control which makes it absolutely necessary for the success of the VTR.</a:t>
            </a:r>
            <a:endParaRPr lang="en-US" dirty="0"/>
          </a:p>
        </p:txBody>
      </p:sp>
      <p:sp>
        <p:nvSpPr>
          <p:cNvPr id="4" name="Slide Number Placeholder 3"/>
          <p:cNvSpPr>
            <a:spLocks noGrp="1"/>
          </p:cNvSpPr>
          <p:nvPr>
            <p:ph type="sldNum" sz="quarter" idx="10"/>
          </p:nvPr>
        </p:nvSpPr>
        <p:spPr/>
        <p:txBody>
          <a:bodyPr/>
          <a:lstStyle/>
          <a:p>
            <a:pPr>
              <a:defRPr/>
            </a:pPr>
            <a:fld id="{FDFB0884-49D3-48EC-AC89-1AF2CDE97C69}" type="slidenum">
              <a:rPr lang="en-US" altLang="en-US" smtClean="0"/>
              <a:pPr>
                <a:defRPr/>
              </a:pPr>
              <a:t>15</a:t>
            </a:fld>
            <a:endParaRPr lang="en-US" altLang="en-US"/>
          </a:p>
        </p:txBody>
      </p:sp>
    </p:spTree>
    <p:extLst>
      <p:ext uri="{BB962C8B-B14F-4D97-AF65-F5344CB8AC3E}">
        <p14:creationId xmlns:p14="http://schemas.microsoft.com/office/powerpoint/2010/main" val="1929148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a:t>
            </a:r>
            <a:r>
              <a:rPr lang="en-US" baseline="0" dirty="0"/>
              <a:t> of biospecimen and testing that can be  performed</a:t>
            </a:r>
          </a:p>
          <a:p>
            <a:r>
              <a:rPr lang="en-US" dirty="0"/>
              <a:t>Formalin-fixed</a:t>
            </a:r>
            <a:r>
              <a:rPr lang="en-US" baseline="0" dirty="0"/>
              <a:t> paraffin embedded or FFPE tumor blocks (which are archival tissue blocks leftover from initial surgeries or biopsies)-- You can test protein expressions, </a:t>
            </a:r>
          </a:p>
          <a:p>
            <a:r>
              <a:rPr lang="en-US" baseline="0" dirty="0"/>
              <a:t>perform </a:t>
            </a:r>
            <a:r>
              <a:rPr lang="en-US" baseline="0" dirty="0" err="1"/>
              <a:t>dna</a:t>
            </a:r>
            <a:r>
              <a:rPr lang="en-US" baseline="0" dirty="0"/>
              <a:t>/</a:t>
            </a:r>
            <a:r>
              <a:rPr lang="en-US" baseline="0" dirty="0" err="1"/>
              <a:t>rna</a:t>
            </a:r>
            <a:r>
              <a:rPr lang="en-US" baseline="0" dirty="0"/>
              <a:t> extraction and analysis and Perform methylation studies	</a:t>
            </a:r>
          </a:p>
          <a:p>
            <a:endParaRPr lang="en-US" baseline="0" dirty="0"/>
          </a:p>
          <a:p>
            <a:r>
              <a:rPr lang="en-US" baseline="0" dirty="0"/>
              <a:t>Another example is histology or H&amp;E slides—these can be used for expert pathology review</a:t>
            </a:r>
          </a:p>
          <a:p>
            <a:endParaRPr lang="en-US" baseline="0" dirty="0"/>
          </a:p>
          <a:p>
            <a:r>
              <a:rPr lang="en-US" baseline="0" dirty="0"/>
              <a:t>Digital images can be used for both quality control as well as digital pathology research</a:t>
            </a:r>
          </a:p>
        </p:txBody>
      </p:sp>
      <p:sp>
        <p:nvSpPr>
          <p:cNvPr id="4" name="Slide Number Placeholder 3"/>
          <p:cNvSpPr>
            <a:spLocks noGrp="1"/>
          </p:cNvSpPr>
          <p:nvPr>
            <p:ph type="sldNum" sz="quarter" idx="10"/>
          </p:nvPr>
        </p:nvSpPr>
        <p:spPr/>
        <p:txBody>
          <a:bodyPr/>
          <a:lstStyle/>
          <a:p>
            <a:fld id="{E8B88827-5C81-4D2E-A58C-B099E6A18FC1}" type="slidenum">
              <a:rPr lang="en-US" smtClean="0"/>
              <a:t>16</a:t>
            </a:fld>
            <a:endParaRPr lang="en-US"/>
          </a:p>
        </p:txBody>
      </p:sp>
    </p:spTree>
    <p:extLst>
      <p:ext uri="{BB962C8B-B14F-4D97-AF65-F5344CB8AC3E}">
        <p14:creationId xmlns:p14="http://schemas.microsoft.com/office/powerpoint/2010/main" val="1289702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how </a:t>
            </a:r>
            <a:r>
              <a:rPr lang="en-US" baseline="0" dirty="0"/>
              <a:t>a whole slide image may look, the image to your left (click) is the original scanned image from the H&amp;E slide and the image to your right (click) shows the area that you are zooming in on at 40x magnification.	</a:t>
            </a:r>
            <a:endParaRPr lang="en-US" dirty="0"/>
          </a:p>
        </p:txBody>
      </p:sp>
      <p:sp>
        <p:nvSpPr>
          <p:cNvPr id="4" name="Slide Number Placeholder 3"/>
          <p:cNvSpPr>
            <a:spLocks noGrp="1"/>
          </p:cNvSpPr>
          <p:nvPr>
            <p:ph type="sldNum" sz="quarter" idx="10"/>
          </p:nvPr>
        </p:nvSpPr>
        <p:spPr/>
        <p:txBody>
          <a:bodyPr/>
          <a:lstStyle/>
          <a:p>
            <a:fld id="{E8B88827-5C81-4D2E-A58C-B099E6A18FC1}" type="slidenum">
              <a:rPr lang="en-US" smtClean="0"/>
              <a:t>17</a:t>
            </a:fld>
            <a:endParaRPr lang="en-US"/>
          </a:p>
        </p:txBody>
      </p:sp>
    </p:spTree>
    <p:extLst>
      <p:ext uri="{BB962C8B-B14F-4D97-AF65-F5344CB8AC3E}">
        <p14:creationId xmlns:p14="http://schemas.microsoft.com/office/powerpoint/2010/main" val="1732229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how a de-identified record</a:t>
            </a:r>
            <a:r>
              <a:rPr lang="en-US" baseline="0" dirty="0"/>
              <a:t> with a whole slide image may look.  No patient identifiers (click) are listed, yet you have a clinical history (click) and a formal (click)  diagnosis that can be reviewed as well as the gross (click) pathology to compare to the digital image. </a:t>
            </a:r>
            <a:endParaRPr lang="en-US" dirty="0"/>
          </a:p>
        </p:txBody>
      </p:sp>
      <p:sp>
        <p:nvSpPr>
          <p:cNvPr id="4" name="Slide Number Placeholder 3"/>
          <p:cNvSpPr>
            <a:spLocks noGrp="1"/>
          </p:cNvSpPr>
          <p:nvPr>
            <p:ph type="sldNum" sz="quarter" idx="10"/>
          </p:nvPr>
        </p:nvSpPr>
        <p:spPr/>
        <p:txBody>
          <a:bodyPr/>
          <a:lstStyle/>
          <a:p>
            <a:fld id="{E8B88827-5C81-4D2E-A58C-B099E6A18FC1}" type="slidenum">
              <a:rPr lang="en-US" smtClean="0"/>
              <a:t>18</a:t>
            </a:fld>
            <a:endParaRPr lang="en-US"/>
          </a:p>
        </p:txBody>
      </p:sp>
    </p:spTree>
    <p:extLst>
      <p:ext uri="{BB962C8B-B14F-4D97-AF65-F5344CB8AC3E}">
        <p14:creationId xmlns:p14="http://schemas.microsoft.com/office/powerpoint/2010/main" val="1102322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flipV="1">
            <a:off x="7213600" y="3897314"/>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flipV="1">
            <a:off x="7213600" y="4114801"/>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flipV="1">
            <a:off x="7213601" y="4164013"/>
            <a:ext cx="262043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flipV="1">
            <a:off x="7213601" y="4198939"/>
            <a:ext cx="262043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1" name="Rounded Rectangle 10"/>
          <p:cNvSpPr/>
          <p:nvPr/>
        </p:nvSpPr>
        <p:spPr bwMode="white">
          <a:xfrm>
            <a:off x="7213601" y="3962400"/>
            <a:ext cx="4085167"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2" name="Rounded Rectangle 11"/>
          <p:cNvSpPr/>
          <p:nvPr/>
        </p:nvSpPr>
        <p:spPr bwMode="white">
          <a:xfrm>
            <a:off x="9836151" y="4060826"/>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0" y="3649664"/>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Rectangle 13"/>
          <p:cNvSpPr/>
          <p:nvPr/>
        </p:nvSpPr>
        <p:spPr>
          <a:xfrm>
            <a:off x="0" y="3675064"/>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Rectangle 14"/>
          <p:cNvSpPr/>
          <p:nvPr/>
        </p:nvSpPr>
        <p:spPr>
          <a:xfrm flipV="1">
            <a:off x="8551333" y="3643313"/>
            <a:ext cx="364066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Rectangle 15"/>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8940800" y="4206875"/>
            <a:ext cx="1280584" cy="457200"/>
          </a:xfrm>
        </p:spPr>
        <p:txBody>
          <a:bodyPr/>
          <a:lstStyle>
            <a:lvl1pPr>
              <a:defRPr/>
            </a:lvl1pPr>
          </a:lstStyle>
          <a:p>
            <a:pPr>
              <a:defRPr/>
            </a:pPr>
            <a:fld id="{BCC1DA45-460B-421F-8FB6-DA7690A6E681}" type="datetimeFigureOut">
              <a:rPr lang="en-US" altLang="en-US">
                <a:solidFill>
                  <a:srgbClr val="4584D3"/>
                </a:solidFill>
              </a:rPr>
              <a:pPr>
                <a:defRPr/>
              </a:pPr>
              <a:t>6/11/2019</a:t>
            </a:fld>
            <a:endParaRPr lang="en-US" altLang="en-US">
              <a:solidFill>
                <a:srgbClr val="4584D3"/>
              </a:solidFill>
            </a:endParaRPr>
          </a:p>
        </p:txBody>
      </p:sp>
      <p:sp>
        <p:nvSpPr>
          <p:cNvPr id="18"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solidFill>
                <a:srgbClr val="4584D3"/>
              </a:solidFill>
            </a:endParaRPr>
          </a:p>
        </p:txBody>
      </p:sp>
      <p:sp>
        <p:nvSpPr>
          <p:cNvPr id="19" name="Slide Number Placeholder 28"/>
          <p:cNvSpPr>
            <a:spLocks noGrp="1"/>
          </p:cNvSpPr>
          <p:nvPr>
            <p:ph type="sldNum" sz="quarter" idx="12"/>
          </p:nvPr>
        </p:nvSpPr>
        <p:spPr>
          <a:xfrm>
            <a:off x="11093451" y="1589"/>
            <a:ext cx="996949" cy="365125"/>
          </a:xfrm>
        </p:spPr>
        <p:txBody>
          <a:bodyPr/>
          <a:lstStyle>
            <a:lvl1pPr>
              <a:defRPr>
                <a:solidFill>
                  <a:schemeClr val="bg1"/>
                </a:solidFill>
              </a:defRPr>
            </a:lvl1pPr>
          </a:lstStyle>
          <a:p>
            <a:pPr>
              <a:defRPr/>
            </a:pPr>
            <a:fld id="{F6A86B6D-0256-43AE-AC27-A6F586097D5E}"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06743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410DDDC-421B-49FE-A8DB-56830D979321}" type="datetimeFigureOut">
              <a:rPr lang="en-US" altLang="en-US">
                <a:solidFill>
                  <a:srgbClr val="4584D3"/>
                </a:solidFill>
              </a:rPr>
              <a:pPr>
                <a:defRPr/>
              </a:pPr>
              <a:t>6/11/2019</a:t>
            </a:fld>
            <a:endParaRPr lang="en-US" altLang="en-US">
              <a:solidFill>
                <a:srgbClr val="4584D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6" name="Slide Number Placeholder 22"/>
          <p:cNvSpPr>
            <a:spLocks noGrp="1"/>
          </p:cNvSpPr>
          <p:nvPr>
            <p:ph type="sldNum" sz="quarter" idx="12"/>
          </p:nvPr>
        </p:nvSpPr>
        <p:spPr/>
        <p:txBody>
          <a:bodyPr/>
          <a:lstStyle>
            <a:lvl1pPr>
              <a:defRPr/>
            </a:lvl1pPr>
          </a:lstStyle>
          <a:p>
            <a:pPr>
              <a:defRPr/>
            </a:pPr>
            <a:fld id="{63C119E4-69AE-4FAF-BA20-648F00613148}" type="slidenum">
              <a:rPr lang="en-US" altLang="en-US"/>
              <a:pPr>
                <a:defRPr/>
              </a:pPr>
              <a:t>‹#›</a:t>
            </a:fld>
            <a:endParaRPr lang="en-US" altLang="en-US"/>
          </a:p>
        </p:txBody>
      </p:sp>
    </p:spTree>
    <p:extLst>
      <p:ext uri="{BB962C8B-B14F-4D97-AF65-F5344CB8AC3E}">
        <p14:creationId xmlns:p14="http://schemas.microsoft.com/office/powerpoint/2010/main" val="419652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CC53269-7F89-4D30-9BDF-739C67676EBC}" type="datetimeFigureOut">
              <a:rPr lang="en-US" altLang="en-US">
                <a:solidFill>
                  <a:srgbClr val="4584D3"/>
                </a:solidFill>
              </a:rPr>
              <a:pPr>
                <a:defRPr/>
              </a:pPr>
              <a:t>6/11/2019</a:t>
            </a:fld>
            <a:endParaRPr lang="en-US" altLang="en-US">
              <a:solidFill>
                <a:srgbClr val="4584D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6" name="Slide Number Placeholder 22"/>
          <p:cNvSpPr>
            <a:spLocks noGrp="1"/>
          </p:cNvSpPr>
          <p:nvPr>
            <p:ph type="sldNum" sz="quarter" idx="12"/>
          </p:nvPr>
        </p:nvSpPr>
        <p:spPr/>
        <p:txBody>
          <a:bodyPr/>
          <a:lstStyle>
            <a:lvl1pPr>
              <a:defRPr/>
            </a:lvl1pPr>
          </a:lstStyle>
          <a:p>
            <a:pPr>
              <a:defRPr/>
            </a:pPr>
            <a:fld id="{EC345412-CAE1-423A-804D-2A1CA4EFBC6F}" type="slidenum">
              <a:rPr lang="en-US" altLang="en-US"/>
              <a:pPr>
                <a:defRPr/>
              </a:pPr>
              <a:t>‹#›</a:t>
            </a:fld>
            <a:endParaRPr lang="en-US" altLang="en-US"/>
          </a:p>
        </p:txBody>
      </p:sp>
    </p:spTree>
    <p:extLst>
      <p:ext uri="{BB962C8B-B14F-4D97-AF65-F5344CB8AC3E}">
        <p14:creationId xmlns:p14="http://schemas.microsoft.com/office/powerpoint/2010/main" val="2059116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4000" y="2459038"/>
            <a:ext cx="9144000" cy="1655762"/>
          </a:xfr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itle Placeholder 1"/>
          <p:cNvSpPr>
            <a:spLocks noGrp="1"/>
          </p:cNvSpPr>
          <p:nvPr>
            <p:ph type="title"/>
          </p:nvPr>
        </p:nvSpPr>
        <p:spPr>
          <a:xfrm>
            <a:off x="533400" y="310429"/>
            <a:ext cx="10515600" cy="642071"/>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32513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78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p:cNvSpPr>
            <a:spLocks noGrp="1"/>
          </p:cNvSpPr>
          <p:nvPr>
            <p:ph type="title"/>
          </p:nvPr>
        </p:nvSpPr>
        <p:spPr>
          <a:xfrm>
            <a:off x="533400" y="310429"/>
            <a:ext cx="10515600" cy="642071"/>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529428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54969"/>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54969"/>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p:nvPr>
        </p:nvSpPr>
        <p:spPr>
          <a:xfrm>
            <a:off x="533400" y="310429"/>
            <a:ext cx="10515600" cy="642071"/>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3851333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6688" y="157480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574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itle Placeholder 1"/>
          <p:cNvSpPr>
            <a:spLocks noGrp="1"/>
          </p:cNvSpPr>
          <p:nvPr>
            <p:ph type="title"/>
          </p:nvPr>
        </p:nvSpPr>
        <p:spPr>
          <a:xfrm>
            <a:off x="533400" y="310429"/>
            <a:ext cx="10515600" cy="642071"/>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257695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0" y="-241300"/>
            <a:ext cx="12382500" cy="7099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7670800" y="3416300"/>
            <a:ext cx="4508500" cy="3441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Picture Placeholder 2"/>
          <p:cNvSpPr>
            <a:spLocks noGrp="1"/>
          </p:cNvSpPr>
          <p:nvPr>
            <p:ph type="pic" idx="10"/>
          </p:nvPr>
        </p:nvSpPr>
        <p:spPr>
          <a:xfrm>
            <a:off x="7670800" y="-241300"/>
            <a:ext cx="4521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itle Placeholder 1"/>
          <p:cNvSpPr>
            <a:spLocks noGrp="1"/>
          </p:cNvSpPr>
          <p:nvPr>
            <p:ph type="title"/>
          </p:nvPr>
        </p:nvSpPr>
        <p:spPr>
          <a:xfrm>
            <a:off x="533400" y="310429"/>
            <a:ext cx="10515600" cy="642071"/>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4" name="Text Placeholder 3"/>
          <p:cNvSpPr>
            <a:spLocks noGrp="1"/>
          </p:cNvSpPr>
          <p:nvPr>
            <p:ph type="body" sz="half" idx="2"/>
          </p:nvPr>
        </p:nvSpPr>
        <p:spPr>
          <a:xfrm>
            <a:off x="687388" y="1772443"/>
            <a:ext cx="6602412"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186657"/>
            <a:ext cx="1822261" cy="574505"/>
          </a:xfrm>
          <a:prstGeom prst="rect">
            <a:avLst/>
          </a:prstGeom>
        </p:spPr>
      </p:pic>
    </p:spTree>
    <p:extLst>
      <p:ext uri="{BB962C8B-B14F-4D97-AF65-F5344CB8AC3E}">
        <p14:creationId xmlns:p14="http://schemas.microsoft.com/office/powerpoint/2010/main" val="3869480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p:cNvSpPr/>
          <p:nvPr/>
        </p:nvSpPr>
        <p:spPr>
          <a:xfrm rot="16200000">
            <a:off x="6049973" y="-6049962"/>
            <a:ext cx="92075" cy="12192000"/>
          </a:xfrm>
          <a:prstGeom prst="rect">
            <a:avLst/>
          </a:prstGeom>
          <a:solidFill>
            <a:srgbClr val="0052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92">
              <a:defRPr/>
            </a:pPr>
            <a:endParaRPr sz="1350">
              <a:solidFill>
                <a:srgbClr val="005294"/>
              </a:solidFill>
            </a:endParaRPr>
          </a:p>
        </p:txBody>
      </p:sp>
      <p:sp>
        <p:nvSpPr>
          <p:cNvPr id="5" name="Rectangle 4"/>
          <p:cNvSpPr/>
          <p:nvPr userDrawn="1"/>
        </p:nvSpPr>
        <p:spPr>
          <a:xfrm rot="16200000">
            <a:off x="6050756" y="-5958681"/>
            <a:ext cx="90488" cy="1219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92">
              <a:defRPr/>
            </a:pPr>
            <a:endParaRPr sz="1350">
              <a:solidFill>
                <a:srgbClr val="005294"/>
              </a:solidFill>
            </a:endParaRPr>
          </a:p>
        </p:txBody>
      </p:sp>
      <p:sp>
        <p:nvSpPr>
          <p:cNvPr id="4" name="Title 3"/>
          <p:cNvSpPr>
            <a:spLocks noGrp="1"/>
          </p:cNvSpPr>
          <p:nvPr>
            <p:ph type="title"/>
          </p:nvPr>
        </p:nvSpPr>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50697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able Placeholder 2"/>
          <p:cNvSpPr>
            <a:spLocks noGrp="1"/>
          </p:cNvSpPr>
          <p:nvPr>
            <p:ph type="tbl" idx="1"/>
          </p:nvPr>
        </p:nvSpPr>
        <p:spPr>
          <a:xfrm>
            <a:off x="1576917" y="2017713"/>
            <a:ext cx="10363200" cy="4114800"/>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4584D3"/>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4584D3"/>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29F2398-BB2B-4A71-B9C3-DF2788BC421F}" type="slidenum">
              <a:rPr lang="en-US"/>
              <a:pPr>
                <a:defRPr/>
              </a:pPr>
              <a:t>‹#›</a:t>
            </a:fld>
            <a:endParaRPr lang="en-US"/>
          </a:p>
        </p:txBody>
      </p:sp>
    </p:spTree>
    <p:extLst>
      <p:ext uri="{BB962C8B-B14F-4D97-AF65-F5344CB8AC3E}">
        <p14:creationId xmlns:p14="http://schemas.microsoft.com/office/powerpoint/2010/main" val="3325689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flipV="1">
            <a:off x="7213600" y="3897314"/>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flipV="1">
            <a:off x="7213600" y="4114801"/>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flipV="1">
            <a:off x="7213601" y="4164013"/>
            <a:ext cx="262043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flipV="1">
            <a:off x="7213601" y="4198939"/>
            <a:ext cx="262043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1" name="Rounded Rectangle 10"/>
          <p:cNvSpPr/>
          <p:nvPr/>
        </p:nvSpPr>
        <p:spPr bwMode="white">
          <a:xfrm>
            <a:off x="7213601" y="3962400"/>
            <a:ext cx="4085167"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12" name="Rounded Rectangle 11"/>
          <p:cNvSpPr/>
          <p:nvPr/>
        </p:nvSpPr>
        <p:spPr bwMode="white">
          <a:xfrm>
            <a:off x="9836151" y="4060826"/>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0" y="3649664"/>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Rectangle 13"/>
          <p:cNvSpPr/>
          <p:nvPr/>
        </p:nvSpPr>
        <p:spPr>
          <a:xfrm>
            <a:off x="0" y="3675064"/>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Rectangle 14"/>
          <p:cNvSpPr/>
          <p:nvPr/>
        </p:nvSpPr>
        <p:spPr>
          <a:xfrm flipV="1">
            <a:off x="8551333" y="3643313"/>
            <a:ext cx="364066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Rectangle 15"/>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8940800" y="4206875"/>
            <a:ext cx="1280584" cy="457200"/>
          </a:xfrm>
        </p:spPr>
        <p:txBody>
          <a:bodyPr/>
          <a:lstStyle>
            <a:lvl1pPr>
              <a:defRPr/>
            </a:lvl1pPr>
          </a:lstStyle>
          <a:p>
            <a:pPr>
              <a:defRPr/>
            </a:pPr>
            <a:fld id="{9ED58CD7-254B-464B-827B-9140CC9B43E4}" type="datetimeFigureOut">
              <a:rPr lang="en-US">
                <a:solidFill>
                  <a:srgbClr val="4584D3"/>
                </a:solidFill>
              </a:rPr>
              <a:pPr>
                <a:defRPr/>
              </a:pPr>
              <a:t>6/11/2019</a:t>
            </a:fld>
            <a:endParaRPr lang="en-US">
              <a:solidFill>
                <a:srgbClr val="4584D3"/>
              </a:solidFill>
            </a:endParaRPr>
          </a:p>
        </p:txBody>
      </p:sp>
      <p:sp>
        <p:nvSpPr>
          <p:cNvPr id="18"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solidFill>
                <a:srgbClr val="4584D3"/>
              </a:solidFill>
            </a:endParaRPr>
          </a:p>
        </p:txBody>
      </p:sp>
      <p:sp>
        <p:nvSpPr>
          <p:cNvPr id="19" name="Slide Number Placeholder 28"/>
          <p:cNvSpPr>
            <a:spLocks noGrp="1"/>
          </p:cNvSpPr>
          <p:nvPr>
            <p:ph type="sldNum" sz="quarter" idx="12"/>
          </p:nvPr>
        </p:nvSpPr>
        <p:spPr>
          <a:xfrm>
            <a:off x="11093451" y="1589"/>
            <a:ext cx="996949" cy="365125"/>
          </a:xfrm>
        </p:spPr>
        <p:txBody>
          <a:bodyPr/>
          <a:lstStyle>
            <a:lvl1pPr>
              <a:defRPr>
                <a:solidFill>
                  <a:schemeClr val="bg1"/>
                </a:solidFill>
              </a:defRPr>
            </a:lvl1pPr>
          </a:lstStyle>
          <a:p>
            <a:pPr>
              <a:defRPr/>
            </a:pPr>
            <a:fld id="{7F3A57AB-15CB-471A-88B5-14F5BC1CB2A5}"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26396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9FA279C-854C-44D5-8EC0-0B531EA2B3D7}" type="datetimeFigureOut">
              <a:rPr lang="en-US" altLang="en-US">
                <a:solidFill>
                  <a:srgbClr val="4584D3"/>
                </a:solidFill>
              </a:rPr>
              <a:pPr>
                <a:defRPr/>
              </a:pPr>
              <a:t>6/11/2019</a:t>
            </a:fld>
            <a:endParaRPr lang="en-US" altLang="en-US">
              <a:solidFill>
                <a:srgbClr val="4584D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6" name="Slide Number Placeholder 22"/>
          <p:cNvSpPr>
            <a:spLocks noGrp="1"/>
          </p:cNvSpPr>
          <p:nvPr>
            <p:ph type="sldNum" sz="quarter" idx="12"/>
          </p:nvPr>
        </p:nvSpPr>
        <p:spPr/>
        <p:txBody>
          <a:bodyPr/>
          <a:lstStyle>
            <a:lvl1pPr>
              <a:defRPr/>
            </a:lvl1pPr>
          </a:lstStyle>
          <a:p>
            <a:pPr>
              <a:defRPr/>
            </a:pPr>
            <a:fld id="{AA6F2E65-8BF6-4B73-8187-65D2FC899E64}" type="slidenum">
              <a:rPr lang="en-US" altLang="en-US"/>
              <a:pPr>
                <a:defRPr/>
              </a:pPr>
              <a:t>‹#›</a:t>
            </a:fld>
            <a:endParaRPr lang="en-US" altLang="en-US"/>
          </a:p>
        </p:txBody>
      </p:sp>
    </p:spTree>
    <p:extLst>
      <p:ext uri="{BB962C8B-B14F-4D97-AF65-F5344CB8AC3E}">
        <p14:creationId xmlns:p14="http://schemas.microsoft.com/office/powerpoint/2010/main" val="109555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7EE236B9-6380-461A-8C8E-BA2577912679}" type="datetimeFigureOut">
              <a:rPr lang="en-US">
                <a:solidFill>
                  <a:srgbClr val="4584D3"/>
                </a:solidFill>
              </a:rPr>
              <a:pPr>
                <a:defRPr/>
              </a:pPr>
              <a:t>6/11/2019</a:t>
            </a:fld>
            <a:endParaRPr lang="en-US">
              <a:solidFill>
                <a:srgbClr val="4584D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6" name="Slide Number Placeholder 22"/>
          <p:cNvSpPr>
            <a:spLocks noGrp="1"/>
          </p:cNvSpPr>
          <p:nvPr>
            <p:ph type="sldNum" sz="quarter" idx="12"/>
          </p:nvPr>
        </p:nvSpPr>
        <p:spPr/>
        <p:txBody>
          <a:bodyPr/>
          <a:lstStyle>
            <a:lvl1pPr>
              <a:defRPr/>
            </a:lvl1pPr>
          </a:lstStyle>
          <a:p>
            <a:pPr>
              <a:defRPr/>
            </a:pPr>
            <a:fld id="{99E5BD4C-823D-4DA1-8A5F-E326A9AC6D67}" type="slidenum">
              <a:rPr lang="en-US" altLang="en-US"/>
              <a:pPr>
                <a:defRPr/>
              </a:pPr>
              <a:t>‹#›</a:t>
            </a:fld>
            <a:endParaRPr lang="en-US" altLang="en-US"/>
          </a:p>
        </p:txBody>
      </p:sp>
    </p:spTree>
    <p:extLst>
      <p:ext uri="{BB962C8B-B14F-4D97-AF65-F5344CB8AC3E}">
        <p14:creationId xmlns:p14="http://schemas.microsoft.com/office/powerpoint/2010/main" val="4139616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DEECB409-3760-4604-8B37-9C2468F07AE0}" type="datetimeFigureOut">
              <a:rPr lang="en-US">
                <a:solidFill>
                  <a:srgbClr val="4584D3"/>
                </a:solidFill>
              </a:rPr>
              <a:pPr>
                <a:defRPr/>
              </a:pPr>
              <a:t>6/11/2019</a:t>
            </a:fld>
            <a:endParaRPr lang="en-US">
              <a:solidFill>
                <a:srgbClr val="4584D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6" name="Slide Number Placeholder 22"/>
          <p:cNvSpPr>
            <a:spLocks noGrp="1"/>
          </p:cNvSpPr>
          <p:nvPr>
            <p:ph type="sldNum" sz="quarter" idx="12"/>
          </p:nvPr>
        </p:nvSpPr>
        <p:spPr/>
        <p:txBody>
          <a:bodyPr/>
          <a:lstStyle>
            <a:lvl1pPr>
              <a:defRPr/>
            </a:lvl1pPr>
          </a:lstStyle>
          <a:p>
            <a:pPr>
              <a:defRPr/>
            </a:pPr>
            <a:fld id="{72450F6D-D56A-4014-B1D5-89C71148F6BC}" type="slidenum">
              <a:rPr lang="en-US" altLang="en-US"/>
              <a:pPr>
                <a:defRPr/>
              </a:pPr>
              <a:t>‹#›</a:t>
            </a:fld>
            <a:endParaRPr lang="en-US" altLang="en-US"/>
          </a:p>
        </p:txBody>
      </p:sp>
    </p:spTree>
    <p:extLst>
      <p:ext uri="{BB962C8B-B14F-4D97-AF65-F5344CB8AC3E}">
        <p14:creationId xmlns:p14="http://schemas.microsoft.com/office/powerpoint/2010/main" val="2785634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FC3C2A6-B8D2-4895-85F8-E5633060C246}" type="datetimeFigureOut">
              <a:rPr lang="en-US">
                <a:solidFill>
                  <a:srgbClr val="4584D3"/>
                </a:solidFill>
              </a:rPr>
              <a:pPr>
                <a:defRPr/>
              </a:pPr>
              <a:t>6/11/2019</a:t>
            </a:fld>
            <a:endParaRPr lang="en-US">
              <a:solidFill>
                <a:srgbClr val="4584D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7" name="Slide Number Placeholder 22"/>
          <p:cNvSpPr>
            <a:spLocks noGrp="1"/>
          </p:cNvSpPr>
          <p:nvPr>
            <p:ph type="sldNum" sz="quarter" idx="12"/>
          </p:nvPr>
        </p:nvSpPr>
        <p:spPr/>
        <p:txBody>
          <a:bodyPr/>
          <a:lstStyle>
            <a:lvl1pPr>
              <a:defRPr/>
            </a:lvl1pPr>
          </a:lstStyle>
          <a:p>
            <a:pPr>
              <a:defRPr/>
            </a:pPr>
            <a:fld id="{6293B784-DA93-44AD-B42F-270D8B6D4612}" type="slidenum">
              <a:rPr lang="en-US" altLang="en-US"/>
              <a:pPr>
                <a:defRPr/>
              </a:pPr>
              <a:t>‹#›</a:t>
            </a:fld>
            <a:endParaRPr lang="en-US" altLang="en-US"/>
          </a:p>
        </p:txBody>
      </p:sp>
    </p:spTree>
    <p:extLst>
      <p:ext uri="{BB962C8B-B14F-4D97-AF65-F5344CB8AC3E}">
        <p14:creationId xmlns:p14="http://schemas.microsoft.com/office/powerpoint/2010/main" val="2015573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p:txBody>
          <a:bodyPr rtlCol="0"/>
          <a:lstStyle>
            <a:lvl1pPr>
              <a:defRPr/>
            </a:lvl1pPr>
          </a:lstStyle>
          <a:p>
            <a:pPr>
              <a:defRPr/>
            </a:pPr>
            <a:fld id="{A0EA30A3-F1A1-4CB6-84B6-44AF5E87728B}" type="datetimeFigureOut">
              <a:rPr lang="en-US">
                <a:solidFill>
                  <a:srgbClr val="4584D3"/>
                </a:solidFill>
              </a:rPr>
              <a:pPr>
                <a:defRPr/>
              </a:pPr>
              <a:t>6/11/2019</a:t>
            </a:fld>
            <a:endParaRPr lang="en-US">
              <a:solidFill>
                <a:srgbClr val="4584D3"/>
              </a:solidFill>
            </a:endParaRPr>
          </a:p>
        </p:txBody>
      </p:sp>
      <p:sp>
        <p:nvSpPr>
          <p:cNvPr id="8" name="Slide Number Placeholder 26"/>
          <p:cNvSpPr>
            <a:spLocks noGrp="1"/>
          </p:cNvSpPr>
          <p:nvPr>
            <p:ph type="sldNum" sz="quarter" idx="11"/>
          </p:nvPr>
        </p:nvSpPr>
        <p:spPr/>
        <p:txBody>
          <a:bodyPr/>
          <a:lstStyle>
            <a:lvl1pPr>
              <a:defRPr/>
            </a:lvl1pPr>
          </a:lstStyle>
          <a:p>
            <a:pPr>
              <a:defRPr/>
            </a:pPr>
            <a:fld id="{59867717-C0E2-4DEC-B1D6-4CF22282ACD0}" type="slidenum">
              <a:rPr lang="en-US" altLang="en-US"/>
              <a:pPr>
                <a:defRPr/>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endParaRPr lang="en-US">
              <a:solidFill>
                <a:srgbClr val="4584D3"/>
              </a:solidFill>
            </a:endParaRPr>
          </a:p>
        </p:txBody>
      </p:sp>
    </p:spTree>
    <p:extLst>
      <p:ext uri="{BB962C8B-B14F-4D97-AF65-F5344CB8AC3E}">
        <p14:creationId xmlns:p14="http://schemas.microsoft.com/office/powerpoint/2010/main" val="3529299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8777818" y="612775"/>
            <a:ext cx="1276349" cy="457200"/>
          </a:xfrm>
        </p:spPr>
        <p:txBody>
          <a:bodyPr/>
          <a:lstStyle>
            <a:lvl1pPr>
              <a:defRPr/>
            </a:lvl1pPr>
          </a:lstStyle>
          <a:p>
            <a:pPr>
              <a:defRPr/>
            </a:pPr>
            <a:fld id="{A468EC55-1C48-43B2-98BB-0EE8F87146CC}" type="datetimeFigureOut">
              <a:rPr lang="en-US">
                <a:solidFill>
                  <a:srgbClr val="4584D3"/>
                </a:solidFill>
              </a:rPr>
              <a:pPr>
                <a:defRPr/>
              </a:pPr>
              <a:t>6/11/2019</a:t>
            </a:fld>
            <a:endParaRPr lang="en-US">
              <a:solidFill>
                <a:srgbClr val="4584D3"/>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5" name="Slide Number Placeholder 4"/>
          <p:cNvSpPr>
            <a:spLocks noGrp="1"/>
          </p:cNvSpPr>
          <p:nvPr>
            <p:ph type="sldNum" sz="quarter" idx="12"/>
          </p:nvPr>
        </p:nvSpPr>
        <p:spPr/>
        <p:txBody>
          <a:bodyPr/>
          <a:lstStyle>
            <a:lvl1pPr>
              <a:defRPr/>
            </a:lvl1pPr>
          </a:lstStyle>
          <a:p>
            <a:pPr>
              <a:defRPr/>
            </a:pPr>
            <a:fld id="{0DEC9047-220B-44DC-8FCA-6157304FE1B4}" type="slidenum">
              <a:rPr lang="en-US" altLang="en-US"/>
              <a:pPr>
                <a:defRPr/>
              </a:pPr>
              <a:t>‹#›</a:t>
            </a:fld>
            <a:endParaRPr lang="en-US" altLang="en-US"/>
          </a:p>
        </p:txBody>
      </p:sp>
    </p:spTree>
    <p:extLst>
      <p:ext uri="{BB962C8B-B14F-4D97-AF65-F5344CB8AC3E}">
        <p14:creationId xmlns:p14="http://schemas.microsoft.com/office/powerpoint/2010/main" val="3848691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58DC1FD-364F-4FDE-9E21-02AFD5525FDA}" type="datetimeFigureOut">
              <a:rPr lang="en-US">
                <a:solidFill>
                  <a:srgbClr val="4584D3"/>
                </a:solidFill>
              </a:rPr>
              <a:pPr>
                <a:defRPr/>
              </a:pPr>
              <a:t>6/11/2019</a:t>
            </a:fld>
            <a:endParaRPr lang="en-US">
              <a:solidFill>
                <a:srgbClr val="4584D3"/>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4" name="Slide Number Placeholder 22"/>
          <p:cNvSpPr>
            <a:spLocks noGrp="1"/>
          </p:cNvSpPr>
          <p:nvPr>
            <p:ph type="sldNum" sz="quarter" idx="12"/>
          </p:nvPr>
        </p:nvSpPr>
        <p:spPr/>
        <p:txBody>
          <a:bodyPr/>
          <a:lstStyle>
            <a:lvl1pPr>
              <a:defRPr/>
            </a:lvl1pPr>
          </a:lstStyle>
          <a:p>
            <a:pPr>
              <a:defRPr/>
            </a:pPr>
            <a:fld id="{2BD2537A-2DA5-4062-B1FE-30C3D075D9F2}" type="slidenum">
              <a:rPr lang="en-US" altLang="en-US"/>
              <a:pPr>
                <a:defRPr/>
              </a:pPr>
              <a:t>‹#›</a:t>
            </a:fld>
            <a:endParaRPr lang="en-US" altLang="en-US"/>
          </a:p>
        </p:txBody>
      </p:sp>
    </p:spTree>
    <p:extLst>
      <p:ext uri="{BB962C8B-B14F-4D97-AF65-F5344CB8AC3E}">
        <p14:creationId xmlns:p14="http://schemas.microsoft.com/office/powerpoint/2010/main" val="2184185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3BF5541B-EEC8-4B50-A6F9-AA3900C7F6B1}" type="datetimeFigureOut">
              <a:rPr lang="en-US">
                <a:solidFill>
                  <a:srgbClr val="4584D3"/>
                </a:solidFill>
              </a:rPr>
              <a:pPr>
                <a:defRPr/>
              </a:pPr>
              <a:t>6/11/2019</a:t>
            </a:fld>
            <a:endParaRPr lang="en-US">
              <a:solidFill>
                <a:srgbClr val="4584D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7" name="Slide Number Placeholder 22"/>
          <p:cNvSpPr>
            <a:spLocks noGrp="1"/>
          </p:cNvSpPr>
          <p:nvPr>
            <p:ph type="sldNum" sz="quarter" idx="12"/>
          </p:nvPr>
        </p:nvSpPr>
        <p:spPr/>
        <p:txBody>
          <a:bodyPr/>
          <a:lstStyle>
            <a:lvl1pPr>
              <a:defRPr/>
            </a:lvl1pPr>
          </a:lstStyle>
          <a:p>
            <a:pPr>
              <a:defRPr/>
            </a:pPr>
            <a:fld id="{D939544E-2418-4D68-83CB-2F00EF18BAA4}" type="slidenum">
              <a:rPr lang="en-US" altLang="en-US"/>
              <a:pPr>
                <a:defRPr/>
              </a:pPr>
              <a:t>‹#›</a:t>
            </a:fld>
            <a:endParaRPr lang="en-US" altLang="en-US"/>
          </a:p>
        </p:txBody>
      </p:sp>
    </p:spTree>
    <p:extLst>
      <p:ext uri="{BB962C8B-B14F-4D97-AF65-F5344CB8AC3E}">
        <p14:creationId xmlns:p14="http://schemas.microsoft.com/office/powerpoint/2010/main" val="10970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D6541090-3EE9-459E-A397-27DE68D9E598}" type="datetimeFigureOut">
              <a:rPr lang="en-US">
                <a:solidFill>
                  <a:srgbClr val="4584D3"/>
                </a:solidFill>
              </a:rPr>
              <a:pPr>
                <a:defRPr/>
              </a:pPr>
              <a:t>6/11/2019</a:t>
            </a:fld>
            <a:endParaRPr lang="en-US">
              <a:solidFill>
                <a:srgbClr val="4584D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7" name="Slide Number Placeholder 22"/>
          <p:cNvSpPr>
            <a:spLocks noGrp="1"/>
          </p:cNvSpPr>
          <p:nvPr>
            <p:ph type="sldNum" sz="quarter" idx="12"/>
          </p:nvPr>
        </p:nvSpPr>
        <p:spPr/>
        <p:txBody>
          <a:bodyPr/>
          <a:lstStyle>
            <a:lvl1pPr>
              <a:defRPr/>
            </a:lvl1pPr>
          </a:lstStyle>
          <a:p>
            <a:pPr>
              <a:defRPr/>
            </a:pPr>
            <a:fld id="{05F2EE8B-D3A3-4682-9A4B-65B414A611FC}" type="slidenum">
              <a:rPr lang="en-US" altLang="en-US"/>
              <a:pPr>
                <a:defRPr/>
              </a:pPr>
              <a:t>‹#›</a:t>
            </a:fld>
            <a:endParaRPr lang="en-US" altLang="en-US"/>
          </a:p>
        </p:txBody>
      </p:sp>
    </p:spTree>
    <p:extLst>
      <p:ext uri="{BB962C8B-B14F-4D97-AF65-F5344CB8AC3E}">
        <p14:creationId xmlns:p14="http://schemas.microsoft.com/office/powerpoint/2010/main" val="3561057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88099E47-0AB6-4BAA-A244-295170A58E80}" type="datetimeFigureOut">
              <a:rPr lang="en-US">
                <a:solidFill>
                  <a:srgbClr val="4584D3"/>
                </a:solidFill>
              </a:rPr>
              <a:pPr>
                <a:defRPr/>
              </a:pPr>
              <a:t>6/11/2019</a:t>
            </a:fld>
            <a:endParaRPr lang="en-US">
              <a:solidFill>
                <a:srgbClr val="4584D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6" name="Slide Number Placeholder 22"/>
          <p:cNvSpPr>
            <a:spLocks noGrp="1"/>
          </p:cNvSpPr>
          <p:nvPr>
            <p:ph type="sldNum" sz="quarter" idx="12"/>
          </p:nvPr>
        </p:nvSpPr>
        <p:spPr/>
        <p:txBody>
          <a:bodyPr/>
          <a:lstStyle>
            <a:lvl1pPr>
              <a:defRPr/>
            </a:lvl1pPr>
          </a:lstStyle>
          <a:p>
            <a:pPr>
              <a:defRPr/>
            </a:pPr>
            <a:fld id="{793F5A6B-0993-465C-9D0A-48C8EECA5FEF}" type="slidenum">
              <a:rPr lang="en-US" altLang="en-US"/>
              <a:pPr>
                <a:defRPr/>
              </a:pPr>
              <a:t>‹#›</a:t>
            </a:fld>
            <a:endParaRPr lang="en-US" altLang="en-US"/>
          </a:p>
        </p:txBody>
      </p:sp>
    </p:spTree>
    <p:extLst>
      <p:ext uri="{BB962C8B-B14F-4D97-AF65-F5344CB8AC3E}">
        <p14:creationId xmlns:p14="http://schemas.microsoft.com/office/powerpoint/2010/main" val="2300262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213D2E4B-0C57-43A0-96E0-B7A9B9B5A249}" type="datetimeFigureOut">
              <a:rPr lang="en-US">
                <a:solidFill>
                  <a:srgbClr val="4584D3"/>
                </a:solidFill>
              </a:rPr>
              <a:pPr>
                <a:defRPr/>
              </a:pPr>
              <a:t>6/11/2019</a:t>
            </a:fld>
            <a:endParaRPr lang="en-US">
              <a:solidFill>
                <a:srgbClr val="4584D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6" name="Slide Number Placeholder 22"/>
          <p:cNvSpPr>
            <a:spLocks noGrp="1"/>
          </p:cNvSpPr>
          <p:nvPr>
            <p:ph type="sldNum" sz="quarter" idx="12"/>
          </p:nvPr>
        </p:nvSpPr>
        <p:spPr/>
        <p:txBody>
          <a:bodyPr/>
          <a:lstStyle>
            <a:lvl1pPr>
              <a:defRPr/>
            </a:lvl1pPr>
          </a:lstStyle>
          <a:p>
            <a:pPr>
              <a:defRPr/>
            </a:pPr>
            <a:fld id="{A4B62425-B630-4D23-A9D1-69A7D5321DA6}" type="slidenum">
              <a:rPr lang="en-US" altLang="en-US"/>
              <a:pPr>
                <a:defRPr/>
              </a:pPr>
              <a:t>‹#›</a:t>
            </a:fld>
            <a:endParaRPr lang="en-US" altLang="en-US"/>
          </a:p>
        </p:txBody>
      </p:sp>
    </p:spTree>
    <p:extLst>
      <p:ext uri="{BB962C8B-B14F-4D97-AF65-F5344CB8AC3E}">
        <p14:creationId xmlns:p14="http://schemas.microsoft.com/office/powerpoint/2010/main" val="20381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F6D56332-33BA-4AF2-975E-D76C99C7A6F0}" type="datetimeFigureOut">
              <a:rPr lang="en-US" altLang="en-US">
                <a:solidFill>
                  <a:srgbClr val="4584D3"/>
                </a:solidFill>
              </a:rPr>
              <a:pPr>
                <a:defRPr/>
              </a:pPr>
              <a:t>6/11/2019</a:t>
            </a:fld>
            <a:endParaRPr lang="en-US" altLang="en-US">
              <a:solidFill>
                <a:srgbClr val="4584D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6" name="Slide Number Placeholder 22"/>
          <p:cNvSpPr>
            <a:spLocks noGrp="1"/>
          </p:cNvSpPr>
          <p:nvPr>
            <p:ph type="sldNum" sz="quarter" idx="12"/>
          </p:nvPr>
        </p:nvSpPr>
        <p:spPr/>
        <p:txBody>
          <a:bodyPr/>
          <a:lstStyle>
            <a:lvl1pPr>
              <a:defRPr/>
            </a:lvl1pPr>
          </a:lstStyle>
          <a:p>
            <a:pPr>
              <a:defRPr/>
            </a:pPr>
            <a:fld id="{B2A31EEE-B21A-4C29-8D3E-1604B7FD77AD}" type="slidenum">
              <a:rPr lang="en-US" altLang="en-US"/>
              <a:pPr>
                <a:defRPr/>
              </a:pPr>
              <a:t>‹#›</a:t>
            </a:fld>
            <a:endParaRPr lang="en-US" altLang="en-US"/>
          </a:p>
        </p:txBody>
      </p:sp>
    </p:spTree>
    <p:extLst>
      <p:ext uri="{BB962C8B-B14F-4D97-AF65-F5344CB8AC3E}">
        <p14:creationId xmlns:p14="http://schemas.microsoft.com/office/powerpoint/2010/main" val="185476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a:xfrm>
            <a:off x="609600" y="6251575"/>
            <a:ext cx="2844800" cy="476250"/>
          </a:xfrm>
        </p:spPr>
        <p:txBody>
          <a:bodyPr/>
          <a:lstStyle>
            <a:lvl1pPr>
              <a:defRPr/>
            </a:lvl1pPr>
          </a:lstStyle>
          <a:p>
            <a:pPr>
              <a:defRPr/>
            </a:pPr>
            <a:endParaRPr lang="en-US">
              <a:solidFill>
                <a:srgbClr val="4584D3"/>
              </a:solidFill>
            </a:endParaRPr>
          </a:p>
        </p:txBody>
      </p:sp>
      <p:sp>
        <p:nvSpPr>
          <p:cNvPr id="5" name="Slide Number Placeholder 4"/>
          <p:cNvSpPr>
            <a:spLocks noGrp="1"/>
          </p:cNvSpPr>
          <p:nvPr>
            <p:ph type="sldNum" sz="quarter" idx="11"/>
          </p:nvPr>
        </p:nvSpPr>
        <p:spPr>
          <a:xfrm>
            <a:off x="8737600" y="6248400"/>
            <a:ext cx="2844800" cy="476250"/>
          </a:xfrm>
        </p:spPr>
        <p:txBody>
          <a:bodyPr/>
          <a:lstStyle>
            <a:lvl1pPr>
              <a:defRPr/>
            </a:lvl1pPr>
          </a:lstStyle>
          <a:p>
            <a:pPr>
              <a:defRPr/>
            </a:pPr>
            <a:fld id="{0281330D-1337-4C3E-BA07-73286B479095}" type="slidenum">
              <a:rPr lang="en-US" altLang="en-US"/>
              <a:pPr>
                <a:defRPr/>
              </a:pPr>
              <a:t>‹#›</a:t>
            </a:fld>
            <a:endParaRPr lang="en-US" altLang="en-US"/>
          </a:p>
        </p:txBody>
      </p:sp>
      <p:sp>
        <p:nvSpPr>
          <p:cNvPr id="6" name="Footer Placeholder 5"/>
          <p:cNvSpPr>
            <a:spLocks noGrp="1"/>
          </p:cNvSpPr>
          <p:nvPr>
            <p:ph type="ftr" sz="quarter" idx="12"/>
          </p:nvPr>
        </p:nvSpPr>
        <p:spPr>
          <a:xfrm>
            <a:off x="4165600" y="6248400"/>
            <a:ext cx="3860800" cy="476250"/>
          </a:xfrm>
        </p:spPr>
        <p:txBody>
          <a:bodyPr/>
          <a:lstStyle>
            <a:lvl1pPr>
              <a:defRPr/>
            </a:lvl1pPr>
          </a:lstStyle>
          <a:p>
            <a:pPr>
              <a:defRPr/>
            </a:pPr>
            <a:endParaRPr lang="en-US">
              <a:solidFill>
                <a:srgbClr val="4584D3"/>
              </a:solidFill>
            </a:endParaRPr>
          </a:p>
        </p:txBody>
      </p:sp>
    </p:spTree>
    <p:extLst>
      <p:ext uri="{BB962C8B-B14F-4D97-AF65-F5344CB8AC3E}">
        <p14:creationId xmlns:p14="http://schemas.microsoft.com/office/powerpoint/2010/main" val="1955503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5" name="Rectangle 4"/>
          <p:cNvSpPr/>
          <p:nvPr/>
        </p:nvSpPr>
        <p:spPr>
          <a:xfrm flipV="1">
            <a:off x="7213600" y="3897314"/>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6" name="Rectangle 5"/>
          <p:cNvSpPr/>
          <p:nvPr/>
        </p:nvSpPr>
        <p:spPr>
          <a:xfrm flipV="1">
            <a:off x="7213600" y="4114801"/>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7" name="Rectangle 6"/>
          <p:cNvSpPr/>
          <p:nvPr/>
        </p:nvSpPr>
        <p:spPr>
          <a:xfrm flipV="1">
            <a:off x="7213601" y="4164013"/>
            <a:ext cx="262043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10" name="Rectangle 9"/>
          <p:cNvSpPr/>
          <p:nvPr/>
        </p:nvSpPr>
        <p:spPr>
          <a:xfrm flipV="1">
            <a:off x="7213601" y="4198939"/>
            <a:ext cx="262043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useBgFill="1">
        <p:nvSpPr>
          <p:cNvPr id="11" name="Rounded Rectangle 10"/>
          <p:cNvSpPr/>
          <p:nvPr/>
        </p:nvSpPr>
        <p:spPr bwMode="white">
          <a:xfrm>
            <a:off x="7213601" y="3962400"/>
            <a:ext cx="4085167"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useBgFill="1">
        <p:nvSpPr>
          <p:cNvPr id="12" name="Rounded Rectangle 11"/>
          <p:cNvSpPr/>
          <p:nvPr/>
        </p:nvSpPr>
        <p:spPr bwMode="white">
          <a:xfrm>
            <a:off x="9836151" y="4060826"/>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13" name="Rectangle 12"/>
          <p:cNvSpPr/>
          <p:nvPr/>
        </p:nvSpPr>
        <p:spPr>
          <a:xfrm>
            <a:off x="0" y="3649664"/>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14" name="Rectangle 13"/>
          <p:cNvSpPr/>
          <p:nvPr/>
        </p:nvSpPr>
        <p:spPr>
          <a:xfrm>
            <a:off x="0" y="3675064"/>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15" name="Rectangle 14"/>
          <p:cNvSpPr/>
          <p:nvPr/>
        </p:nvSpPr>
        <p:spPr>
          <a:xfrm flipV="1">
            <a:off x="8551333" y="3643313"/>
            <a:ext cx="364066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16" name="Rectangle 15"/>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8940800" y="4206875"/>
            <a:ext cx="1280584" cy="457200"/>
          </a:xfrm>
        </p:spPr>
        <p:txBody>
          <a:bodyPr/>
          <a:lstStyle>
            <a:lvl1pPr>
              <a:defRPr/>
            </a:lvl1pPr>
          </a:lstStyle>
          <a:p>
            <a:pPr>
              <a:defRPr/>
            </a:pPr>
            <a:fld id="{9ED58CD7-254B-464B-827B-9140CC9B43E4}" type="datetimeFigureOut">
              <a:rPr lang="en-US">
                <a:solidFill>
                  <a:srgbClr val="4584D3"/>
                </a:solidFill>
              </a:rPr>
              <a:pPr>
                <a:defRPr/>
              </a:pPr>
              <a:t>6/11/2019</a:t>
            </a:fld>
            <a:endParaRPr lang="en-US">
              <a:solidFill>
                <a:srgbClr val="4584D3"/>
              </a:solidFill>
            </a:endParaRPr>
          </a:p>
        </p:txBody>
      </p:sp>
      <p:sp>
        <p:nvSpPr>
          <p:cNvPr id="18"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solidFill>
                <a:srgbClr val="4584D3"/>
              </a:solidFill>
            </a:endParaRPr>
          </a:p>
        </p:txBody>
      </p:sp>
      <p:sp>
        <p:nvSpPr>
          <p:cNvPr id="19" name="Slide Number Placeholder 28"/>
          <p:cNvSpPr>
            <a:spLocks noGrp="1"/>
          </p:cNvSpPr>
          <p:nvPr>
            <p:ph type="sldNum" sz="quarter" idx="12"/>
          </p:nvPr>
        </p:nvSpPr>
        <p:spPr>
          <a:xfrm>
            <a:off x="11093451" y="1589"/>
            <a:ext cx="996949" cy="365125"/>
          </a:xfrm>
        </p:spPr>
        <p:txBody>
          <a:bodyPr/>
          <a:lstStyle>
            <a:lvl1pPr>
              <a:defRPr>
                <a:solidFill>
                  <a:schemeClr val="bg1"/>
                </a:solidFill>
              </a:defRPr>
            </a:lvl1pPr>
          </a:lstStyle>
          <a:p>
            <a:pPr>
              <a:defRPr/>
            </a:pPr>
            <a:fld id="{7F3A57AB-15CB-471A-88B5-14F5BC1CB2A5}"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414824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7EE236B9-6380-461A-8C8E-BA2577912679}" type="datetimeFigureOut">
              <a:rPr lang="en-US">
                <a:solidFill>
                  <a:srgbClr val="4584D3"/>
                </a:solidFill>
              </a:rPr>
              <a:pPr>
                <a:defRPr/>
              </a:pPr>
              <a:t>6/11/2019</a:t>
            </a:fld>
            <a:endParaRPr lang="en-US">
              <a:solidFill>
                <a:srgbClr val="4584D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6" name="Slide Number Placeholder 22"/>
          <p:cNvSpPr>
            <a:spLocks noGrp="1"/>
          </p:cNvSpPr>
          <p:nvPr>
            <p:ph type="sldNum" sz="quarter" idx="12"/>
          </p:nvPr>
        </p:nvSpPr>
        <p:spPr/>
        <p:txBody>
          <a:bodyPr/>
          <a:lstStyle>
            <a:lvl1pPr>
              <a:defRPr/>
            </a:lvl1pPr>
          </a:lstStyle>
          <a:p>
            <a:pPr>
              <a:defRPr/>
            </a:pPr>
            <a:fld id="{99E5BD4C-823D-4DA1-8A5F-E326A9AC6D67}" type="slidenum">
              <a:rPr lang="en-US" altLang="en-US"/>
              <a:pPr>
                <a:defRPr/>
              </a:pPr>
              <a:t>‹#›</a:t>
            </a:fld>
            <a:endParaRPr lang="en-US" altLang="en-US"/>
          </a:p>
        </p:txBody>
      </p:sp>
    </p:spTree>
    <p:extLst>
      <p:ext uri="{BB962C8B-B14F-4D97-AF65-F5344CB8AC3E}">
        <p14:creationId xmlns:p14="http://schemas.microsoft.com/office/powerpoint/2010/main" val="1383789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DEECB409-3760-4604-8B37-9C2468F07AE0}" type="datetimeFigureOut">
              <a:rPr lang="en-US">
                <a:solidFill>
                  <a:srgbClr val="4584D3"/>
                </a:solidFill>
              </a:rPr>
              <a:pPr>
                <a:defRPr/>
              </a:pPr>
              <a:t>6/11/2019</a:t>
            </a:fld>
            <a:endParaRPr lang="en-US">
              <a:solidFill>
                <a:srgbClr val="4584D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6" name="Slide Number Placeholder 22"/>
          <p:cNvSpPr>
            <a:spLocks noGrp="1"/>
          </p:cNvSpPr>
          <p:nvPr>
            <p:ph type="sldNum" sz="quarter" idx="12"/>
          </p:nvPr>
        </p:nvSpPr>
        <p:spPr/>
        <p:txBody>
          <a:bodyPr/>
          <a:lstStyle>
            <a:lvl1pPr>
              <a:defRPr/>
            </a:lvl1pPr>
          </a:lstStyle>
          <a:p>
            <a:pPr>
              <a:defRPr/>
            </a:pPr>
            <a:fld id="{72450F6D-D56A-4014-B1D5-89C71148F6BC}" type="slidenum">
              <a:rPr lang="en-US" altLang="en-US"/>
              <a:pPr>
                <a:defRPr/>
              </a:pPr>
              <a:t>‹#›</a:t>
            </a:fld>
            <a:endParaRPr lang="en-US" altLang="en-US"/>
          </a:p>
        </p:txBody>
      </p:sp>
    </p:spTree>
    <p:extLst>
      <p:ext uri="{BB962C8B-B14F-4D97-AF65-F5344CB8AC3E}">
        <p14:creationId xmlns:p14="http://schemas.microsoft.com/office/powerpoint/2010/main" val="3031053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FC3C2A6-B8D2-4895-85F8-E5633060C246}" type="datetimeFigureOut">
              <a:rPr lang="en-US">
                <a:solidFill>
                  <a:srgbClr val="4584D3"/>
                </a:solidFill>
              </a:rPr>
              <a:pPr>
                <a:defRPr/>
              </a:pPr>
              <a:t>6/11/2019</a:t>
            </a:fld>
            <a:endParaRPr lang="en-US">
              <a:solidFill>
                <a:srgbClr val="4584D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7" name="Slide Number Placeholder 22"/>
          <p:cNvSpPr>
            <a:spLocks noGrp="1"/>
          </p:cNvSpPr>
          <p:nvPr>
            <p:ph type="sldNum" sz="quarter" idx="12"/>
          </p:nvPr>
        </p:nvSpPr>
        <p:spPr/>
        <p:txBody>
          <a:bodyPr/>
          <a:lstStyle>
            <a:lvl1pPr>
              <a:defRPr/>
            </a:lvl1pPr>
          </a:lstStyle>
          <a:p>
            <a:pPr>
              <a:defRPr/>
            </a:pPr>
            <a:fld id="{6293B784-DA93-44AD-B42F-270D8B6D4612}" type="slidenum">
              <a:rPr lang="en-US" altLang="en-US"/>
              <a:pPr>
                <a:defRPr/>
              </a:pPr>
              <a:t>‹#›</a:t>
            </a:fld>
            <a:endParaRPr lang="en-US" altLang="en-US"/>
          </a:p>
        </p:txBody>
      </p:sp>
    </p:spTree>
    <p:extLst>
      <p:ext uri="{BB962C8B-B14F-4D97-AF65-F5344CB8AC3E}">
        <p14:creationId xmlns:p14="http://schemas.microsoft.com/office/powerpoint/2010/main" val="3837119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p:txBody>
          <a:bodyPr rtlCol="0"/>
          <a:lstStyle>
            <a:lvl1pPr>
              <a:defRPr/>
            </a:lvl1pPr>
          </a:lstStyle>
          <a:p>
            <a:pPr>
              <a:defRPr/>
            </a:pPr>
            <a:fld id="{A0EA30A3-F1A1-4CB6-84B6-44AF5E87728B}" type="datetimeFigureOut">
              <a:rPr lang="en-US">
                <a:solidFill>
                  <a:srgbClr val="4584D3"/>
                </a:solidFill>
              </a:rPr>
              <a:pPr>
                <a:defRPr/>
              </a:pPr>
              <a:t>6/11/2019</a:t>
            </a:fld>
            <a:endParaRPr lang="en-US">
              <a:solidFill>
                <a:srgbClr val="4584D3"/>
              </a:solidFill>
            </a:endParaRPr>
          </a:p>
        </p:txBody>
      </p:sp>
      <p:sp>
        <p:nvSpPr>
          <p:cNvPr id="8" name="Slide Number Placeholder 26"/>
          <p:cNvSpPr>
            <a:spLocks noGrp="1"/>
          </p:cNvSpPr>
          <p:nvPr>
            <p:ph type="sldNum" sz="quarter" idx="11"/>
          </p:nvPr>
        </p:nvSpPr>
        <p:spPr/>
        <p:txBody>
          <a:bodyPr/>
          <a:lstStyle>
            <a:lvl1pPr>
              <a:defRPr/>
            </a:lvl1pPr>
          </a:lstStyle>
          <a:p>
            <a:pPr>
              <a:defRPr/>
            </a:pPr>
            <a:fld id="{59867717-C0E2-4DEC-B1D6-4CF22282ACD0}" type="slidenum">
              <a:rPr lang="en-US" altLang="en-US"/>
              <a:pPr>
                <a:defRPr/>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endParaRPr lang="en-US">
              <a:solidFill>
                <a:srgbClr val="4584D3"/>
              </a:solidFill>
            </a:endParaRPr>
          </a:p>
        </p:txBody>
      </p:sp>
    </p:spTree>
    <p:extLst>
      <p:ext uri="{BB962C8B-B14F-4D97-AF65-F5344CB8AC3E}">
        <p14:creationId xmlns:p14="http://schemas.microsoft.com/office/powerpoint/2010/main" val="2795048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8777818" y="612775"/>
            <a:ext cx="1276349" cy="457200"/>
          </a:xfrm>
        </p:spPr>
        <p:txBody>
          <a:bodyPr/>
          <a:lstStyle>
            <a:lvl1pPr>
              <a:defRPr/>
            </a:lvl1pPr>
          </a:lstStyle>
          <a:p>
            <a:pPr>
              <a:defRPr/>
            </a:pPr>
            <a:fld id="{A468EC55-1C48-43B2-98BB-0EE8F87146CC}" type="datetimeFigureOut">
              <a:rPr lang="en-US">
                <a:solidFill>
                  <a:srgbClr val="4584D3"/>
                </a:solidFill>
              </a:rPr>
              <a:pPr>
                <a:defRPr/>
              </a:pPr>
              <a:t>6/11/2019</a:t>
            </a:fld>
            <a:endParaRPr lang="en-US">
              <a:solidFill>
                <a:srgbClr val="4584D3"/>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5" name="Slide Number Placeholder 4"/>
          <p:cNvSpPr>
            <a:spLocks noGrp="1"/>
          </p:cNvSpPr>
          <p:nvPr>
            <p:ph type="sldNum" sz="quarter" idx="12"/>
          </p:nvPr>
        </p:nvSpPr>
        <p:spPr/>
        <p:txBody>
          <a:bodyPr/>
          <a:lstStyle>
            <a:lvl1pPr>
              <a:defRPr/>
            </a:lvl1pPr>
          </a:lstStyle>
          <a:p>
            <a:pPr>
              <a:defRPr/>
            </a:pPr>
            <a:fld id="{0DEC9047-220B-44DC-8FCA-6157304FE1B4}" type="slidenum">
              <a:rPr lang="en-US" altLang="en-US"/>
              <a:pPr>
                <a:defRPr/>
              </a:pPr>
              <a:t>‹#›</a:t>
            </a:fld>
            <a:endParaRPr lang="en-US" altLang="en-US"/>
          </a:p>
        </p:txBody>
      </p:sp>
    </p:spTree>
    <p:extLst>
      <p:ext uri="{BB962C8B-B14F-4D97-AF65-F5344CB8AC3E}">
        <p14:creationId xmlns:p14="http://schemas.microsoft.com/office/powerpoint/2010/main" val="190687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58DC1FD-364F-4FDE-9E21-02AFD5525FDA}" type="datetimeFigureOut">
              <a:rPr lang="en-US">
                <a:solidFill>
                  <a:srgbClr val="4584D3"/>
                </a:solidFill>
              </a:rPr>
              <a:pPr>
                <a:defRPr/>
              </a:pPr>
              <a:t>6/11/2019</a:t>
            </a:fld>
            <a:endParaRPr lang="en-US">
              <a:solidFill>
                <a:srgbClr val="4584D3"/>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4" name="Slide Number Placeholder 22"/>
          <p:cNvSpPr>
            <a:spLocks noGrp="1"/>
          </p:cNvSpPr>
          <p:nvPr>
            <p:ph type="sldNum" sz="quarter" idx="12"/>
          </p:nvPr>
        </p:nvSpPr>
        <p:spPr/>
        <p:txBody>
          <a:bodyPr/>
          <a:lstStyle>
            <a:lvl1pPr>
              <a:defRPr/>
            </a:lvl1pPr>
          </a:lstStyle>
          <a:p>
            <a:pPr>
              <a:defRPr/>
            </a:pPr>
            <a:fld id="{2BD2537A-2DA5-4062-B1FE-30C3D075D9F2}" type="slidenum">
              <a:rPr lang="en-US" altLang="en-US"/>
              <a:pPr>
                <a:defRPr/>
              </a:pPr>
              <a:t>‹#›</a:t>
            </a:fld>
            <a:endParaRPr lang="en-US" altLang="en-US"/>
          </a:p>
        </p:txBody>
      </p:sp>
    </p:spTree>
    <p:extLst>
      <p:ext uri="{BB962C8B-B14F-4D97-AF65-F5344CB8AC3E}">
        <p14:creationId xmlns:p14="http://schemas.microsoft.com/office/powerpoint/2010/main" val="2757019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3BF5541B-EEC8-4B50-A6F9-AA3900C7F6B1}" type="datetimeFigureOut">
              <a:rPr lang="en-US">
                <a:solidFill>
                  <a:srgbClr val="4584D3"/>
                </a:solidFill>
              </a:rPr>
              <a:pPr>
                <a:defRPr/>
              </a:pPr>
              <a:t>6/11/2019</a:t>
            </a:fld>
            <a:endParaRPr lang="en-US">
              <a:solidFill>
                <a:srgbClr val="4584D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7" name="Slide Number Placeholder 22"/>
          <p:cNvSpPr>
            <a:spLocks noGrp="1"/>
          </p:cNvSpPr>
          <p:nvPr>
            <p:ph type="sldNum" sz="quarter" idx="12"/>
          </p:nvPr>
        </p:nvSpPr>
        <p:spPr/>
        <p:txBody>
          <a:bodyPr/>
          <a:lstStyle>
            <a:lvl1pPr>
              <a:defRPr/>
            </a:lvl1pPr>
          </a:lstStyle>
          <a:p>
            <a:pPr>
              <a:defRPr/>
            </a:pPr>
            <a:fld id="{D939544E-2418-4D68-83CB-2F00EF18BAA4}" type="slidenum">
              <a:rPr lang="en-US" altLang="en-US"/>
              <a:pPr>
                <a:defRPr/>
              </a:pPr>
              <a:t>‹#›</a:t>
            </a:fld>
            <a:endParaRPr lang="en-US" altLang="en-US"/>
          </a:p>
        </p:txBody>
      </p:sp>
    </p:spTree>
    <p:extLst>
      <p:ext uri="{BB962C8B-B14F-4D97-AF65-F5344CB8AC3E}">
        <p14:creationId xmlns:p14="http://schemas.microsoft.com/office/powerpoint/2010/main" val="4062216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D6541090-3EE9-459E-A397-27DE68D9E598}" type="datetimeFigureOut">
              <a:rPr lang="en-US">
                <a:solidFill>
                  <a:srgbClr val="4584D3"/>
                </a:solidFill>
              </a:rPr>
              <a:pPr>
                <a:defRPr/>
              </a:pPr>
              <a:t>6/11/2019</a:t>
            </a:fld>
            <a:endParaRPr lang="en-US">
              <a:solidFill>
                <a:srgbClr val="4584D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7" name="Slide Number Placeholder 22"/>
          <p:cNvSpPr>
            <a:spLocks noGrp="1"/>
          </p:cNvSpPr>
          <p:nvPr>
            <p:ph type="sldNum" sz="quarter" idx="12"/>
          </p:nvPr>
        </p:nvSpPr>
        <p:spPr/>
        <p:txBody>
          <a:bodyPr/>
          <a:lstStyle>
            <a:lvl1pPr>
              <a:defRPr/>
            </a:lvl1pPr>
          </a:lstStyle>
          <a:p>
            <a:pPr>
              <a:defRPr/>
            </a:pPr>
            <a:fld id="{05F2EE8B-D3A3-4682-9A4B-65B414A611FC}" type="slidenum">
              <a:rPr lang="en-US" altLang="en-US"/>
              <a:pPr>
                <a:defRPr/>
              </a:pPr>
              <a:t>‹#›</a:t>
            </a:fld>
            <a:endParaRPr lang="en-US" altLang="en-US"/>
          </a:p>
        </p:txBody>
      </p:sp>
    </p:spTree>
    <p:extLst>
      <p:ext uri="{BB962C8B-B14F-4D97-AF65-F5344CB8AC3E}">
        <p14:creationId xmlns:p14="http://schemas.microsoft.com/office/powerpoint/2010/main" val="398243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C877AF4-017B-47F3-93C3-77831176EFD1}" type="datetimeFigureOut">
              <a:rPr lang="en-US" altLang="en-US">
                <a:solidFill>
                  <a:srgbClr val="4584D3"/>
                </a:solidFill>
              </a:rPr>
              <a:pPr>
                <a:defRPr/>
              </a:pPr>
              <a:t>6/11/2019</a:t>
            </a:fld>
            <a:endParaRPr lang="en-US" altLang="en-US">
              <a:solidFill>
                <a:srgbClr val="4584D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7" name="Slide Number Placeholder 22"/>
          <p:cNvSpPr>
            <a:spLocks noGrp="1"/>
          </p:cNvSpPr>
          <p:nvPr>
            <p:ph type="sldNum" sz="quarter" idx="12"/>
          </p:nvPr>
        </p:nvSpPr>
        <p:spPr/>
        <p:txBody>
          <a:bodyPr/>
          <a:lstStyle>
            <a:lvl1pPr>
              <a:defRPr/>
            </a:lvl1pPr>
          </a:lstStyle>
          <a:p>
            <a:pPr>
              <a:defRPr/>
            </a:pPr>
            <a:fld id="{4C1EEEF6-B75C-439B-A044-0D2FB50FB942}" type="slidenum">
              <a:rPr lang="en-US" altLang="en-US"/>
              <a:pPr>
                <a:defRPr/>
              </a:pPr>
              <a:t>‹#›</a:t>
            </a:fld>
            <a:endParaRPr lang="en-US" altLang="en-US"/>
          </a:p>
        </p:txBody>
      </p:sp>
    </p:spTree>
    <p:extLst>
      <p:ext uri="{BB962C8B-B14F-4D97-AF65-F5344CB8AC3E}">
        <p14:creationId xmlns:p14="http://schemas.microsoft.com/office/powerpoint/2010/main" val="1832870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88099E47-0AB6-4BAA-A244-295170A58E80}" type="datetimeFigureOut">
              <a:rPr lang="en-US">
                <a:solidFill>
                  <a:srgbClr val="4584D3"/>
                </a:solidFill>
              </a:rPr>
              <a:pPr>
                <a:defRPr/>
              </a:pPr>
              <a:t>6/11/2019</a:t>
            </a:fld>
            <a:endParaRPr lang="en-US">
              <a:solidFill>
                <a:srgbClr val="4584D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6" name="Slide Number Placeholder 22"/>
          <p:cNvSpPr>
            <a:spLocks noGrp="1"/>
          </p:cNvSpPr>
          <p:nvPr>
            <p:ph type="sldNum" sz="quarter" idx="12"/>
          </p:nvPr>
        </p:nvSpPr>
        <p:spPr/>
        <p:txBody>
          <a:bodyPr/>
          <a:lstStyle>
            <a:lvl1pPr>
              <a:defRPr/>
            </a:lvl1pPr>
          </a:lstStyle>
          <a:p>
            <a:pPr>
              <a:defRPr/>
            </a:pPr>
            <a:fld id="{793F5A6B-0993-465C-9D0A-48C8EECA5FEF}" type="slidenum">
              <a:rPr lang="en-US" altLang="en-US"/>
              <a:pPr>
                <a:defRPr/>
              </a:pPr>
              <a:t>‹#›</a:t>
            </a:fld>
            <a:endParaRPr lang="en-US" altLang="en-US"/>
          </a:p>
        </p:txBody>
      </p:sp>
    </p:spTree>
    <p:extLst>
      <p:ext uri="{BB962C8B-B14F-4D97-AF65-F5344CB8AC3E}">
        <p14:creationId xmlns:p14="http://schemas.microsoft.com/office/powerpoint/2010/main" val="3042892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213D2E4B-0C57-43A0-96E0-B7A9B9B5A249}" type="datetimeFigureOut">
              <a:rPr lang="en-US">
                <a:solidFill>
                  <a:srgbClr val="4584D3"/>
                </a:solidFill>
              </a:rPr>
              <a:pPr>
                <a:defRPr/>
              </a:pPr>
              <a:t>6/11/2019</a:t>
            </a:fld>
            <a:endParaRPr lang="en-US">
              <a:solidFill>
                <a:srgbClr val="4584D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6" name="Slide Number Placeholder 22"/>
          <p:cNvSpPr>
            <a:spLocks noGrp="1"/>
          </p:cNvSpPr>
          <p:nvPr>
            <p:ph type="sldNum" sz="quarter" idx="12"/>
          </p:nvPr>
        </p:nvSpPr>
        <p:spPr/>
        <p:txBody>
          <a:bodyPr/>
          <a:lstStyle>
            <a:lvl1pPr>
              <a:defRPr/>
            </a:lvl1pPr>
          </a:lstStyle>
          <a:p>
            <a:pPr>
              <a:defRPr/>
            </a:pPr>
            <a:fld id="{A4B62425-B630-4D23-A9D1-69A7D5321DA6}" type="slidenum">
              <a:rPr lang="en-US" altLang="en-US"/>
              <a:pPr>
                <a:defRPr/>
              </a:pPr>
              <a:t>‹#›</a:t>
            </a:fld>
            <a:endParaRPr lang="en-US" altLang="en-US"/>
          </a:p>
        </p:txBody>
      </p:sp>
    </p:spTree>
    <p:extLst>
      <p:ext uri="{BB962C8B-B14F-4D97-AF65-F5344CB8AC3E}">
        <p14:creationId xmlns:p14="http://schemas.microsoft.com/office/powerpoint/2010/main" val="3718703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a:xfrm>
            <a:off x="609600" y="6251575"/>
            <a:ext cx="2844800" cy="476250"/>
          </a:xfrm>
        </p:spPr>
        <p:txBody>
          <a:bodyPr/>
          <a:lstStyle>
            <a:lvl1pPr>
              <a:defRPr/>
            </a:lvl1pPr>
          </a:lstStyle>
          <a:p>
            <a:pPr>
              <a:defRPr/>
            </a:pPr>
            <a:endParaRPr lang="en-US">
              <a:solidFill>
                <a:srgbClr val="4584D3"/>
              </a:solidFill>
            </a:endParaRPr>
          </a:p>
        </p:txBody>
      </p:sp>
      <p:sp>
        <p:nvSpPr>
          <p:cNvPr id="5" name="Slide Number Placeholder 4"/>
          <p:cNvSpPr>
            <a:spLocks noGrp="1"/>
          </p:cNvSpPr>
          <p:nvPr>
            <p:ph type="sldNum" sz="quarter" idx="11"/>
          </p:nvPr>
        </p:nvSpPr>
        <p:spPr>
          <a:xfrm>
            <a:off x="8737600" y="6248400"/>
            <a:ext cx="2844800" cy="476250"/>
          </a:xfrm>
        </p:spPr>
        <p:txBody>
          <a:bodyPr/>
          <a:lstStyle>
            <a:lvl1pPr>
              <a:defRPr/>
            </a:lvl1pPr>
          </a:lstStyle>
          <a:p>
            <a:pPr>
              <a:defRPr/>
            </a:pPr>
            <a:fld id="{0281330D-1337-4C3E-BA07-73286B479095}" type="slidenum">
              <a:rPr lang="en-US" altLang="en-US"/>
              <a:pPr>
                <a:defRPr/>
              </a:pPr>
              <a:t>‹#›</a:t>
            </a:fld>
            <a:endParaRPr lang="en-US" altLang="en-US"/>
          </a:p>
        </p:txBody>
      </p:sp>
      <p:sp>
        <p:nvSpPr>
          <p:cNvPr id="6" name="Footer Placeholder 5"/>
          <p:cNvSpPr>
            <a:spLocks noGrp="1"/>
          </p:cNvSpPr>
          <p:nvPr>
            <p:ph type="ftr" sz="quarter" idx="12"/>
          </p:nvPr>
        </p:nvSpPr>
        <p:spPr>
          <a:xfrm>
            <a:off x="4165600" y="6248400"/>
            <a:ext cx="3860800" cy="476250"/>
          </a:xfrm>
        </p:spPr>
        <p:txBody>
          <a:bodyPr/>
          <a:lstStyle>
            <a:lvl1pPr>
              <a:defRPr/>
            </a:lvl1pPr>
          </a:lstStyle>
          <a:p>
            <a:pPr>
              <a:defRPr/>
            </a:pPr>
            <a:endParaRPr lang="en-US">
              <a:solidFill>
                <a:srgbClr val="4584D3"/>
              </a:solidFill>
            </a:endParaRPr>
          </a:p>
        </p:txBody>
      </p:sp>
    </p:spTree>
    <p:extLst>
      <p:ext uri="{BB962C8B-B14F-4D97-AF65-F5344CB8AC3E}">
        <p14:creationId xmlns:p14="http://schemas.microsoft.com/office/powerpoint/2010/main" val="4005857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p:txBody>
          <a:bodyPr/>
          <a:lstStyle>
            <a:lvl1pPr>
              <a:defRPr/>
            </a:lvl1pPr>
          </a:lstStyle>
          <a:p>
            <a:pPr>
              <a:defRPr/>
            </a:pPr>
            <a:fld id="{8D9CFEAE-A2D3-4BD7-B596-6FE102FD319C}" type="datetimeFigureOut">
              <a:rPr lang="en-US" altLang="en-US">
                <a:solidFill>
                  <a:srgbClr val="4584D3"/>
                </a:solidFill>
              </a:rPr>
              <a:pPr>
                <a:defRPr/>
              </a:pPr>
              <a:t>6/11/2019</a:t>
            </a:fld>
            <a:endParaRPr lang="en-US" altLang="en-US">
              <a:solidFill>
                <a:srgbClr val="4584D3"/>
              </a:solidFill>
            </a:endParaRPr>
          </a:p>
        </p:txBody>
      </p:sp>
      <p:sp>
        <p:nvSpPr>
          <p:cNvPr id="8" name="Slide Number Placeholder 26"/>
          <p:cNvSpPr>
            <a:spLocks noGrp="1"/>
          </p:cNvSpPr>
          <p:nvPr>
            <p:ph type="sldNum" sz="quarter" idx="11"/>
          </p:nvPr>
        </p:nvSpPr>
        <p:spPr/>
        <p:txBody>
          <a:bodyPr/>
          <a:lstStyle>
            <a:lvl1pPr>
              <a:defRPr/>
            </a:lvl1pPr>
          </a:lstStyle>
          <a:p>
            <a:pPr>
              <a:defRPr/>
            </a:pPr>
            <a:fld id="{438CF020-37E6-46A7-8F50-DAC757B1DE27}" type="slidenum">
              <a:rPr lang="en-US" altLang="en-US"/>
              <a:pPr>
                <a:defRPr/>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endParaRPr lang="en-US">
              <a:solidFill>
                <a:srgbClr val="4584D3"/>
              </a:solidFill>
            </a:endParaRPr>
          </a:p>
        </p:txBody>
      </p:sp>
    </p:spTree>
    <p:extLst>
      <p:ext uri="{BB962C8B-B14F-4D97-AF65-F5344CB8AC3E}">
        <p14:creationId xmlns:p14="http://schemas.microsoft.com/office/powerpoint/2010/main" val="850411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8777818" y="612775"/>
            <a:ext cx="1276349" cy="457200"/>
          </a:xfrm>
        </p:spPr>
        <p:txBody>
          <a:bodyPr/>
          <a:lstStyle>
            <a:lvl1pPr>
              <a:defRPr/>
            </a:lvl1pPr>
          </a:lstStyle>
          <a:p>
            <a:pPr>
              <a:defRPr/>
            </a:pPr>
            <a:fld id="{5791C08B-D6F4-4098-86BD-D2D25C6A55AB}" type="datetimeFigureOut">
              <a:rPr lang="en-US" altLang="en-US">
                <a:solidFill>
                  <a:srgbClr val="4584D3"/>
                </a:solidFill>
              </a:rPr>
              <a:pPr>
                <a:defRPr/>
              </a:pPr>
              <a:t>6/11/2019</a:t>
            </a:fld>
            <a:endParaRPr lang="en-US" altLang="en-US">
              <a:solidFill>
                <a:srgbClr val="4584D3"/>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5" name="Slide Number Placeholder 4"/>
          <p:cNvSpPr>
            <a:spLocks noGrp="1"/>
          </p:cNvSpPr>
          <p:nvPr>
            <p:ph type="sldNum" sz="quarter" idx="12"/>
          </p:nvPr>
        </p:nvSpPr>
        <p:spPr/>
        <p:txBody>
          <a:bodyPr/>
          <a:lstStyle>
            <a:lvl1pPr>
              <a:defRPr/>
            </a:lvl1pPr>
          </a:lstStyle>
          <a:p>
            <a:pPr>
              <a:defRPr/>
            </a:pPr>
            <a:fld id="{15C984D6-3173-4B85-8201-75DAA13E1019}" type="slidenum">
              <a:rPr lang="en-US" altLang="en-US"/>
              <a:pPr>
                <a:defRPr/>
              </a:pPr>
              <a:t>‹#›</a:t>
            </a:fld>
            <a:endParaRPr lang="en-US" altLang="en-US"/>
          </a:p>
        </p:txBody>
      </p:sp>
    </p:spTree>
    <p:extLst>
      <p:ext uri="{BB962C8B-B14F-4D97-AF65-F5344CB8AC3E}">
        <p14:creationId xmlns:p14="http://schemas.microsoft.com/office/powerpoint/2010/main" val="216656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E527F11-9208-440B-AC55-9A4AF5BC016D}" type="datetimeFigureOut">
              <a:rPr lang="en-US" altLang="en-US">
                <a:solidFill>
                  <a:srgbClr val="4584D3"/>
                </a:solidFill>
              </a:rPr>
              <a:pPr>
                <a:defRPr/>
              </a:pPr>
              <a:t>6/11/2019</a:t>
            </a:fld>
            <a:endParaRPr lang="en-US" altLang="en-US">
              <a:solidFill>
                <a:srgbClr val="4584D3"/>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4" name="Slide Number Placeholder 22"/>
          <p:cNvSpPr>
            <a:spLocks noGrp="1"/>
          </p:cNvSpPr>
          <p:nvPr>
            <p:ph type="sldNum" sz="quarter" idx="12"/>
          </p:nvPr>
        </p:nvSpPr>
        <p:spPr/>
        <p:txBody>
          <a:bodyPr/>
          <a:lstStyle>
            <a:lvl1pPr>
              <a:defRPr/>
            </a:lvl1pPr>
          </a:lstStyle>
          <a:p>
            <a:pPr>
              <a:defRPr/>
            </a:pPr>
            <a:fld id="{BE7AE795-3D4A-4706-912E-2C798D86762A}" type="slidenum">
              <a:rPr lang="en-US" altLang="en-US"/>
              <a:pPr>
                <a:defRPr/>
              </a:pPr>
              <a:t>‹#›</a:t>
            </a:fld>
            <a:endParaRPr lang="en-US" altLang="en-US"/>
          </a:p>
        </p:txBody>
      </p:sp>
    </p:spTree>
    <p:extLst>
      <p:ext uri="{BB962C8B-B14F-4D97-AF65-F5344CB8AC3E}">
        <p14:creationId xmlns:p14="http://schemas.microsoft.com/office/powerpoint/2010/main" val="244300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FAEF3793-88E9-4A13-8B5B-937B0D9BBA56}" type="datetimeFigureOut">
              <a:rPr lang="en-US" altLang="en-US">
                <a:solidFill>
                  <a:srgbClr val="4584D3"/>
                </a:solidFill>
              </a:rPr>
              <a:pPr>
                <a:defRPr/>
              </a:pPr>
              <a:t>6/11/2019</a:t>
            </a:fld>
            <a:endParaRPr lang="en-US" altLang="en-US">
              <a:solidFill>
                <a:srgbClr val="4584D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7" name="Slide Number Placeholder 22"/>
          <p:cNvSpPr>
            <a:spLocks noGrp="1"/>
          </p:cNvSpPr>
          <p:nvPr>
            <p:ph type="sldNum" sz="quarter" idx="12"/>
          </p:nvPr>
        </p:nvSpPr>
        <p:spPr/>
        <p:txBody>
          <a:bodyPr/>
          <a:lstStyle>
            <a:lvl1pPr>
              <a:defRPr/>
            </a:lvl1pPr>
          </a:lstStyle>
          <a:p>
            <a:pPr>
              <a:defRPr/>
            </a:pPr>
            <a:fld id="{118BE65B-7761-4268-9591-8350B1AE5F36}" type="slidenum">
              <a:rPr lang="en-US" altLang="en-US"/>
              <a:pPr>
                <a:defRPr/>
              </a:pPr>
              <a:t>‹#›</a:t>
            </a:fld>
            <a:endParaRPr lang="en-US" altLang="en-US"/>
          </a:p>
        </p:txBody>
      </p:sp>
    </p:spTree>
    <p:extLst>
      <p:ext uri="{BB962C8B-B14F-4D97-AF65-F5344CB8AC3E}">
        <p14:creationId xmlns:p14="http://schemas.microsoft.com/office/powerpoint/2010/main" val="2790492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80AF7E2D-6075-4E8F-AAEB-028FA33EDDC5}" type="datetimeFigureOut">
              <a:rPr lang="en-US" altLang="en-US">
                <a:solidFill>
                  <a:srgbClr val="4584D3"/>
                </a:solidFill>
              </a:rPr>
              <a:pPr>
                <a:defRPr/>
              </a:pPr>
              <a:t>6/11/2019</a:t>
            </a:fld>
            <a:endParaRPr lang="en-US" altLang="en-US">
              <a:solidFill>
                <a:srgbClr val="4584D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584D3"/>
              </a:solidFill>
            </a:endParaRPr>
          </a:p>
        </p:txBody>
      </p:sp>
      <p:sp>
        <p:nvSpPr>
          <p:cNvPr id="7" name="Slide Number Placeholder 22"/>
          <p:cNvSpPr>
            <a:spLocks noGrp="1"/>
          </p:cNvSpPr>
          <p:nvPr>
            <p:ph type="sldNum" sz="quarter" idx="12"/>
          </p:nvPr>
        </p:nvSpPr>
        <p:spPr/>
        <p:txBody>
          <a:bodyPr/>
          <a:lstStyle>
            <a:lvl1pPr>
              <a:defRPr/>
            </a:lvl1pPr>
          </a:lstStyle>
          <a:p>
            <a:pPr>
              <a:defRPr/>
            </a:pPr>
            <a:fld id="{6620E687-DD9A-4E39-8449-3C1E7F8293D9}" type="slidenum">
              <a:rPr lang="en-US" altLang="en-US"/>
              <a:pPr>
                <a:defRPr/>
              </a:pPr>
              <a:t>‹#›</a:t>
            </a:fld>
            <a:endParaRPr lang="en-US" altLang="en-US"/>
          </a:p>
        </p:txBody>
      </p:sp>
    </p:spTree>
    <p:extLst>
      <p:ext uri="{BB962C8B-B14F-4D97-AF65-F5344CB8AC3E}">
        <p14:creationId xmlns:p14="http://schemas.microsoft.com/office/powerpoint/2010/main" val="1680860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4"/>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0" name="Rectangle 29"/>
          <p:cNvSpPr/>
          <p:nvPr/>
        </p:nvSpPr>
        <p:spPr>
          <a:xfrm>
            <a:off x="0" y="307976"/>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1" name="Rectangle 30"/>
          <p:cNvSpPr/>
          <p:nvPr/>
        </p:nvSpPr>
        <p:spPr>
          <a:xfrm flipV="1">
            <a:off x="7213600" y="360364"/>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2" name="Rectangle 31"/>
          <p:cNvSpPr/>
          <p:nvPr/>
        </p:nvSpPr>
        <p:spPr>
          <a:xfrm flipV="1">
            <a:off x="7213600" y="439739"/>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3" name="Rounded Rectangle 32"/>
          <p:cNvSpPr/>
          <p:nvPr/>
        </p:nvSpPr>
        <p:spPr bwMode="white">
          <a:xfrm>
            <a:off x="7209367" y="496889"/>
            <a:ext cx="408516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4" name="Rounded Rectangle 33"/>
          <p:cNvSpPr/>
          <p:nvPr/>
        </p:nvSpPr>
        <p:spPr bwMode="white">
          <a:xfrm>
            <a:off x="9831917"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12113684" y="-1588"/>
            <a:ext cx="762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12058651" y="-1588"/>
            <a:ext cx="381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12033251"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11967633" y="-1588"/>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11887201" y="0"/>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9" name="Title Placeholder 21"/>
          <p:cNvSpPr>
            <a:spLocks noGrp="1"/>
          </p:cNvSpPr>
          <p:nvPr>
            <p:ph type="title"/>
          </p:nvPr>
        </p:nvSpPr>
        <p:spPr bwMode="auto">
          <a:xfrm>
            <a:off x="609600" y="11430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p:cNvSpPr>
            <a:spLocks noGrp="1"/>
          </p:cNvSpPr>
          <p:nvPr>
            <p:ph type="body" idx="1"/>
          </p:nvPr>
        </p:nvSpPr>
        <p:spPr bwMode="auto">
          <a:xfrm>
            <a:off x="609600" y="2249488"/>
            <a:ext cx="109728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8782051" y="612775"/>
            <a:ext cx="1276349"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800">
                <a:solidFill>
                  <a:schemeClr val="accent2"/>
                </a:solidFill>
                <a:ea typeface="MS PGothic" panose="020B0600070205080204" pitchFamily="34" charset="-128"/>
              </a:defRPr>
            </a:lvl1pPr>
          </a:lstStyle>
          <a:p>
            <a:pPr fontAlgn="base">
              <a:spcBef>
                <a:spcPct val="0"/>
              </a:spcBef>
              <a:spcAft>
                <a:spcPct val="0"/>
              </a:spcAft>
              <a:defRPr/>
            </a:pPr>
            <a:fld id="{F008D6D1-CC9B-4B20-BC56-1E612C3A3947}" type="datetimeFigureOut">
              <a:rPr lang="en-US" altLang="en-US">
                <a:solidFill>
                  <a:srgbClr val="4584D3"/>
                </a:solidFill>
                <a:latin typeface="Arial" panose="020B0604020202020204" pitchFamily="34" charset="0"/>
              </a:rPr>
              <a:pPr fontAlgn="base">
                <a:spcBef>
                  <a:spcPct val="0"/>
                </a:spcBef>
                <a:spcAft>
                  <a:spcPct val="0"/>
                </a:spcAft>
                <a:defRPr/>
              </a:pPr>
              <a:t>6/11/2019</a:t>
            </a:fld>
            <a:endParaRPr lang="en-US" altLang="en-US">
              <a:solidFill>
                <a:srgbClr val="4584D3"/>
              </a:solidFill>
              <a:latin typeface="Arial" panose="020B0604020202020204" pitchFamily="34" charset="0"/>
            </a:endParaRPr>
          </a:p>
        </p:txBody>
      </p:sp>
      <p:sp>
        <p:nvSpPr>
          <p:cNvPr id="3" name="Footer Placeholder 2"/>
          <p:cNvSpPr>
            <a:spLocks noGrp="1"/>
          </p:cNvSpPr>
          <p:nvPr>
            <p:ph type="ftr" sz="quarter" idx="3"/>
          </p:nvPr>
        </p:nvSpPr>
        <p:spPr>
          <a:xfrm>
            <a:off x="7010401" y="612775"/>
            <a:ext cx="1767417" cy="457200"/>
          </a:xfrm>
          <a:prstGeom prst="rect">
            <a:avLst/>
          </a:prstGeom>
        </p:spPr>
        <p:txBody>
          <a:bodyPr vert="horz"/>
          <a:lstStyle>
            <a:lvl1pPr algn="r" eaLnBrk="1" latinLnBrk="0" hangingPunct="1">
              <a:defRPr kumimoji="0" sz="800">
                <a:solidFill>
                  <a:schemeClr val="accent2"/>
                </a:solidFill>
                <a:latin typeface="Arial" charset="0"/>
                <a:ea typeface="+mn-ea"/>
                <a:cs typeface="Arial" charset="0"/>
              </a:defRPr>
            </a:lvl1pPr>
          </a:lstStyle>
          <a:p>
            <a:pPr fontAlgn="base">
              <a:spcBef>
                <a:spcPct val="0"/>
              </a:spcBef>
              <a:spcAft>
                <a:spcPct val="0"/>
              </a:spcAft>
              <a:defRPr/>
            </a:pPr>
            <a:endParaRPr lang="en-US">
              <a:solidFill>
                <a:srgbClr val="4584D3"/>
              </a:solidFill>
            </a:endParaRPr>
          </a:p>
        </p:txBody>
      </p:sp>
      <p:sp>
        <p:nvSpPr>
          <p:cNvPr id="23" name="Slide Number Placeholder 22"/>
          <p:cNvSpPr>
            <a:spLocks noGrp="1"/>
          </p:cNvSpPr>
          <p:nvPr>
            <p:ph type="sldNum" sz="quarter" idx="4"/>
          </p:nvPr>
        </p:nvSpPr>
        <p:spPr>
          <a:xfrm>
            <a:off x="10898717" y="1588"/>
            <a:ext cx="1016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ea typeface="MS PGothic" panose="020B0600070205080204" pitchFamily="34" charset="-128"/>
              </a:defRPr>
            </a:lvl1pPr>
          </a:lstStyle>
          <a:p>
            <a:pPr fontAlgn="base">
              <a:spcBef>
                <a:spcPct val="0"/>
              </a:spcBef>
              <a:spcAft>
                <a:spcPct val="0"/>
              </a:spcAft>
              <a:defRPr/>
            </a:pPr>
            <a:fld id="{B4CC4603-DBE6-45E6-8295-754F111A8558}" type="slidenum">
              <a:rPr lang="en-US" altLang="en-US">
                <a:latin typeface="Arial" panose="020B0604020202020204" pitchFamily="34" charset="0"/>
              </a:rPr>
              <a:pPr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19798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717" r:id="rId18"/>
  </p:sldLayoutIdLst>
  <p:txStyles>
    <p:titleStyle>
      <a:lvl1pPr algn="l" rtl="0" eaLnBrk="0" fontAlgn="base" hangingPunct="0">
        <a:spcBef>
          <a:spcPct val="0"/>
        </a:spcBef>
        <a:spcAft>
          <a:spcPct val="0"/>
        </a:spcAft>
        <a:defRPr sz="4000" kern="1200">
          <a:solidFill>
            <a:schemeClr val="tx2"/>
          </a:solidFill>
          <a:latin typeface="+mj-lt"/>
          <a:ea typeface="ＭＳ Ｐゴシック" panose="020B0600070205080204" pitchFamily="34" charset="-128"/>
          <a:cs typeface="+mj-cs"/>
        </a:defRPr>
      </a:lvl1pPr>
      <a:lvl2pPr algn="l" rtl="0" eaLnBrk="0" fontAlgn="base" hangingPunct="0">
        <a:spcBef>
          <a:spcPct val="0"/>
        </a:spcBef>
        <a:spcAft>
          <a:spcPct val="0"/>
        </a:spcAft>
        <a:defRPr sz="4000">
          <a:solidFill>
            <a:schemeClr val="tx2"/>
          </a:solidFill>
          <a:latin typeface="Trebuchet MS" pitchFamily="34" charset="0"/>
          <a:ea typeface="ＭＳ Ｐゴシック" panose="020B0600070205080204" pitchFamily="34" charset="-128"/>
        </a:defRPr>
      </a:lvl2pPr>
      <a:lvl3pPr algn="l" rtl="0" eaLnBrk="0" fontAlgn="base" hangingPunct="0">
        <a:spcBef>
          <a:spcPct val="0"/>
        </a:spcBef>
        <a:spcAft>
          <a:spcPct val="0"/>
        </a:spcAft>
        <a:defRPr sz="4000">
          <a:solidFill>
            <a:schemeClr val="tx2"/>
          </a:solidFill>
          <a:latin typeface="Trebuchet MS" pitchFamily="34" charset="0"/>
          <a:ea typeface="ＭＳ Ｐゴシック" panose="020B0600070205080204" pitchFamily="34" charset="-128"/>
        </a:defRPr>
      </a:lvl3pPr>
      <a:lvl4pPr algn="l" rtl="0" eaLnBrk="0" fontAlgn="base" hangingPunct="0">
        <a:spcBef>
          <a:spcPct val="0"/>
        </a:spcBef>
        <a:spcAft>
          <a:spcPct val="0"/>
        </a:spcAft>
        <a:defRPr sz="4000">
          <a:solidFill>
            <a:schemeClr val="tx2"/>
          </a:solidFill>
          <a:latin typeface="Trebuchet MS" pitchFamily="34" charset="0"/>
          <a:ea typeface="ＭＳ Ｐゴシック" panose="020B0600070205080204" pitchFamily="34" charset="-128"/>
        </a:defRPr>
      </a:lvl4pPr>
      <a:lvl5pPr algn="l" rtl="0" eaLnBrk="0" fontAlgn="base" hangingPunct="0">
        <a:spcBef>
          <a:spcPct val="0"/>
        </a:spcBef>
        <a:spcAft>
          <a:spcPct val="0"/>
        </a:spcAft>
        <a:defRPr sz="4000">
          <a:solidFill>
            <a:schemeClr val="tx2"/>
          </a:solidFill>
          <a:latin typeface="Trebuchet MS" pitchFamily="34" charset="0"/>
          <a:ea typeface="ＭＳ Ｐゴシック" panose="020B0600070205080204" pitchFamily="34" charset="-128"/>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ＭＳ Ｐゴシック" panose="020B0600070205080204" pitchFamily="34" charset="-128"/>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ＭＳ Ｐゴシック" panose="020B0600070205080204" pitchFamily="34" charset="-128"/>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ＭＳ Ｐゴシック" panose="020B0600070205080204" pitchFamily="34" charset="-128"/>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ＭＳ Ｐゴシック" panose="020B0600070205080204" pitchFamily="34" charset="-128"/>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ＭＳ Ｐゴシック" panose="020B0600070205080204" pitchFamily="34"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4"/>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0" name="Rectangle 29"/>
          <p:cNvSpPr/>
          <p:nvPr/>
        </p:nvSpPr>
        <p:spPr>
          <a:xfrm>
            <a:off x="0" y="307976"/>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1" name="Rectangle 30"/>
          <p:cNvSpPr/>
          <p:nvPr/>
        </p:nvSpPr>
        <p:spPr>
          <a:xfrm flipV="1">
            <a:off x="7213600" y="360364"/>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2" name="Rectangle 31"/>
          <p:cNvSpPr/>
          <p:nvPr/>
        </p:nvSpPr>
        <p:spPr>
          <a:xfrm flipV="1">
            <a:off x="7213600" y="439739"/>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3" name="Rounded Rectangle 32"/>
          <p:cNvSpPr/>
          <p:nvPr/>
        </p:nvSpPr>
        <p:spPr bwMode="white">
          <a:xfrm>
            <a:off x="7209367" y="496889"/>
            <a:ext cx="408516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34" name="Rounded Rectangle 33"/>
          <p:cNvSpPr/>
          <p:nvPr/>
        </p:nvSpPr>
        <p:spPr bwMode="white">
          <a:xfrm>
            <a:off x="9831917"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12113684" y="-1588"/>
            <a:ext cx="762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12058651" y="-1588"/>
            <a:ext cx="381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12033251"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11967633" y="-1588"/>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11887201" y="0"/>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9" name="Title Placeholder 21"/>
          <p:cNvSpPr>
            <a:spLocks noGrp="1"/>
          </p:cNvSpPr>
          <p:nvPr>
            <p:ph type="title"/>
          </p:nvPr>
        </p:nvSpPr>
        <p:spPr bwMode="auto">
          <a:xfrm>
            <a:off x="609600" y="11430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p:cNvSpPr>
            <a:spLocks noGrp="1"/>
          </p:cNvSpPr>
          <p:nvPr>
            <p:ph type="body" idx="1"/>
          </p:nvPr>
        </p:nvSpPr>
        <p:spPr bwMode="auto">
          <a:xfrm>
            <a:off x="609600" y="2249488"/>
            <a:ext cx="109728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8782051" y="612775"/>
            <a:ext cx="1276349" cy="457200"/>
          </a:xfrm>
          <a:prstGeom prst="rect">
            <a:avLst/>
          </a:prstGeom>
        </p:spPr>
        <p:txBody>
          <a:bodyPr vert="horz"/>
          <a:lstStyle>
            <a:lvl1pPr algn="l"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fld id="{7F3E0165-B502-4CBB-9FC9-C63466ADFA57}" type="datetimeFigureOut">
              <a:rPr lang="en-US">
                <a:solidFill>
                  <a:srgbClr val="4584D3"/>
                </a:solidFill>
                <a:ea typeface="ＭＳ Ｐゴシック" panose="020B0600070205080204" pitchFamily="34" charset="-128"/>
              </a:rPr>
              <a:pPr fontAlgn="base">
                <a:spcBef>
                  <a:spcPct val="0"/>
                </a:spcBef>
                <a:spcAft>
                  <a:spcPct val="0"/>
                </a:spcAft>
                <a:defRPr/>
              </a:pPr>
              <a:t>6/11/2019</a:t>
            </a:fld>
            <a:endParaRPr lang="en-US">
              <a:solidFill>
                <a:srgbClr val="4584D3"/>
              </a:solidFill>
              <a:ea typeface="ＭＳ Ｐゴシック" panose="020B0600070205080204" pitchFamily="34" charset="-128"/>
            </a:endParaRPr>
          </a:p>
        </p:txBody>
      </p:sp>
      <p:sp>
        <p:nvSpPr>
          <p:cNvPr id="3" name="Footer Placeholder 2"/>
          <p:cNvSpPr>
            <a:spLocks noGrp="1"/>
          </p:cNvSpPr>
          <p:nvPr>
            <p:ph type="ftr" sz="quarter" idx="3"/>
          </p:nvPr>
        </p:nvSpPr>
        <p:spPr>
          <a:xfrm>
            <a:off x="7010401" y="612775"/>
            <a:ext cx="1767417" cy="457200"/>
          </a:xfrm>
          <a:prstGeom prst="rect">
            <a:avLst/>
          </a:prstGeom>
        </p:spPr>
        <p:txBody>
          <a:bodyPr vert="horz"/>
          <a:lstStyle>
            <a:lvl1pPr algn="r"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endParaRPr lang="en-US">
              <a:solidFill>
                <a:srgbClr val="4584D3"/>
              </a:solidFill>
              <a:ea typeface="ＭＳ Ｐゴシック" panose="020B0600070205080204" pitchFamily="34" charset="-128"/>
            </a:endParaRPr>
          </a:p>
        </p:txBody>
      </p:sp>
      <p:sp>
        <p:nvSpPr>
          <p:cNvPr id="23" name="Slide Number Placeholder 22"/>
          <p:cNvSpPr>
            <a:spLocks noGrp="1"/>
          </p:cNvSpPr>
          <p:nvPr>
            <p:ph type="sldNum" sz="quarter" idx="4"/>
          </p:nvPr>
        </p:nvSpPr>
        <p:spPr>
          <a:xfrm>
            <a:off x="10898717" y="1588"/>
            <a:ext cx="1016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defRPr/>
            </a:pPr>
            <a:fld id="{464C5A6F-B94E-48E6-858E-C4269F069645}" type="slidenum">
              <a:rPr lang="en-US" altLang="en-US">
                <a:latin typeface="Arial" panose="020B0604020202020204" pitchFamily="34" charset="0"/>
                <a:ea typeface="ＭＳ Ｐゴシック" panose="020B0600070205080204" pitchFamily="34" charset="-128"/>
                <a:cs typeface="Arial" panose="020B0604020202020204" pitchFamily="34" charset="0"/>
              </a:rPr>
              <a:pPr fontAlgn="base">
                <a:spcBef>
                  <a:spcPct val="0"/>
                </a:spcBef>
                <a:spcAft>
                  <a:spcPct val="0"/>
                </a:spcAft>
                <a:defRPr/>
              </a:pPr>
              <a:t>‹#›</a:t>
            </a:fld>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8252086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4"/>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30" name="Rectangle 29"/>
          <p:cNvSpPr/>
          <p:nvPr/>
        </p:nvSpPr>
        <p:spPr>
          <a:xfrm>
            <a:off x="0" y="307976"/>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31" name="Rectangle 30"/>
          <p:cNvSpPr/>
          <p:nvPr/>
        </p:nvSpPr>
        <p:spPr>
          <a:xfrm flipV="1">
            <a:off x="7213600" y="360364"/>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32" name="Rectangle 31"/>
          <p:cNvSpPr/>
          <p:nvPr/>
        </p:nvSpPr>
        <p:spPr>
          <a:xfrm flipV="1">
            <a:off x="7213600" y="439739"/>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useBgFill="1">
        <p:nvSpPr>
          <p:cNvPr id="33" name="Rounded Rectangle 32"/>
          <p:cNvSpPr/>
          <p:nvPr/>
        </p:nvSpPr>
        <p:spPr bwMode="white">
          <a:xfrm>
            <a:off x="7209367" y="496889"/>
            <a:ext cx="408516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useBgFill="1">
        <p:nvSpPr>
          <p:cNvPr id="34" name="Rounded Rectangle 33"/>
          <p:cNvSpPr/>
          <p:nvPr/>
        </p:nvSpPr>
        <p:spPr bwMode="white">
          <a:xfrm>
            <a:off x="9831917"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35" name="Rectangle 34"/>
          <p:cNvSpPr/>
          <p:nvPr/>
        </p:nvSpPr>
        <p:spPr bwMode="invGray">
          <a:xfrm>
            <a:off x="12113684" y="-1588"/>
            <a:ext cx="762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prstClr val="white"/>
              </a:solidFill>
            </a:endParaRPr>
          </a:p>
        </p:txBody>
      </p:sp>
      <p:sp>
        <p:nvSpPr>
          <p:cNvPr id="36" name="Rectangle 35"/>
          <p:cNvSpPr/>
          <p:nvPr/>
        </p:nvSpPr>
        <p:spPr bwMode="invGray">
          <a:xfrm>
            <a:off x="12058651" y="-1588"/>
            <a:ext cx="381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prstClr val="white"/>
              </a:solidFill>
            </a:endParaRPr>
          </a:p>
        </p:txBody>
      </p:sp>
      <p:sp>
        <p:nvSpPr>
          <p:cNvPr id="37" name="Rectangle 36"/>
          <p:cNvSpPr/>
          <p:nvPr/>
        </p:nvSpPr>
        <p:spPr bwMode="invGray">
          <a:xfrm>
            <a:off x="12033251"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38" name="Rectangle 37"/>
          <p:cNvSpPr/>
          <p:nvPr/>
        </p:nvSpPr>
        <p:spPr bwMode="invGray">
          <a:xfrm>
            <a:off x="11967633" y="-1588"/>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39" name="Rectangle 38"/>
          <p:cNvSpPr/>
          <p:nvPr/>
        </p:nvSpPr>
        <p:spPr bwMode="invGray">
          <a:xfrm>
            <a:off x="11887201" y="0"/>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40" name="Rectangle 39"/>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prstClr val="white"/>
              </a:solidFill>
            </a:endParaRPr>
          </a:p>
        </p:txBody>
      </p:sp>
      <p:sp>
        <p:nvSpPr>
          <p:cNvPr id="1039" name="Title Placeholder 21"/>
          <p:cNvSpPr>
            <a:spLocks noGrp="1"/>
          </p:cNvSpPr>
          <p:nvPr>
            <p:ph type="title"/>
          </p:nvPr>
        </p:nvSpPr>
        <p:spPr bwMode="auto">
          <a:xfrm>
            <a:off x="609600" y="11430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p:cNvSpPr>
            <a:spLocks noGrp="1"/>
          </p:cNvSpPr>
          <p:nvPr>
            <p:ph type="body" idx="1"/>
          </p:nvPr>
        </p:nvSpPr>
        <p:spPr bwMode="auto">
          <a:xfrm>
            <a:off x="609600" y="2249488"/>
            <a:ext cx="109728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8782051" y="612775"/>
            <a:ext cx="1276349" cy="457200"/>
          </a:xfrm>
          <a:prstGeom prst="rect">
            <a:avLst/>
          </a:prstGeom>
        </p:spPr>
        <p:txBody>
          <a:bodyPr vert="horz"/>
          <a:lstStyle>
            <a:lvl1pPr algn="l" eaLnBrk="1" latinLnBrk="0" hangingPunct="1">
              <a:defRPr kumimoji="0" sz="800">
                <a:solidFill>
                  <a:schemeClr val="accent2"/>
                </a:solidFill>
                <a:latin typeface="Arial" charset="0"/>
                <a:cs typeface="Arial" charset="0"/>
              </a:defRPr>
            </a:lvl1pPr>
          </a:lstStyle>
          <a:p>
            <a:pPr>
              <a:defRPr/>
            </a:pPr>
            <a:fld id="{7F3E0165-B502-4CBB-9FC9-C63466ADFA57}" type="datetimeFigureOut">
              <a:rPr lang="en-US">
                <a:solidFill>
                  <a:srgbClr val="4584D3"/>
                </a:solidFill>
                <a:ea typeface="+mn-ea"/>
              </a:rPr>
              <a:pPr>
                <a:defRPr/>
              </a:pPr>
              <a:t>6/11/2019</a:t>
            </a:fld>
            <a:endParaRPr lang="en-US">
              <a:solidFill>
                <a:srgbClr val="4584D3"/>
              </a:solidFill>
              <a:ea typeface="+mn-ea"/>
            </a:endParaRPr>
          </a:p>
        </p:txBody>
      </p:sp>
      <p:sp>
        <p:nvSpPr>
          <p:cNvPr id="3" name="Footer Placeholder 2"/>
          <p:cNvSpPr>
            <a:spLocks noGrp="1"/>
          </p:cNvSpPr>
          <p:nvPr>
            <p:ph type="ftr" sz="quarter" idx="3"/>
          </p:nvPr>
        </p:nvSpPr>
        <p:spPr>
          <a:xfrm>
            <a:off x="7010401" y="612775"/>
            <a:ext cx="1767417" cy="457200"/>
          </a:xfrm>
          <a:prstGeom prst="rect">
            <a:avLst/>
          </a:prstGeom>
        </p:spPr>
        <p:txBody>
          <a:bodyPr vert="horz"/>
          <a:lstStyle>
            <a:lvl1pPr algn="r" eaLnBrk="1" latinLnBrk="0" hangingPunct="1">
              <a:defRPr kumimoji="0" sz="800">
                <a:solidFill>
                  <a:schemeClr val="accent2"/>
                </a:solidFill>
                <a:latin typeface="Arial" charset="0"/>
                <a:cs typeface="Arial" charset="0"/>
              </a:defRPr>
            </a:lvl1pPr>
          </a:lstStyle>
          <a:p>
            <a:pPr>
              <a:defRPr/>
            </a:pPr>
            <a:endParaRPr lang="en-US">
              <a:solidFill>
                <a:srgbClr val="4584D3"/>
              </a:solidFill>
              <a:ea typeface="+mn-ea"/>
            </a:endParaRPr>
          </a:p>
        </p:txBody>
      </p:sp>
      <p:sp>
        <p:nvSpPr>
          <p:cNvPr id="23" name="Slide Number Placeholder 22"/>
          <p:cNvSpPr>
            <a:spLocks noGrp="1"/>
          </p:cNvSpPr>
          <p:nvPr>
            <p:ph type="sldNum" sz="quarter" idx="4"/>
          </p:nvPr>
        </p:nvSpPr>
        <p:spPr>
          <a:xfrm>
            <a:off x="10898717" y="1588"/>
            <a:ext cx="1016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a:defRPr/>
            </a:pPr>
            <a:fld id="{464C5A6F-B94E-48E6-858E-C4269F069645}" type="slidenum">
              <a:rPr lang="en-US" altLang="en-US">
                <a:ea typeface="+mn-ea"/>
                <a:cs typeface="Arial" panose="020B0604020202020204" pitchFamily="34" charset="0"/>
              </a:rPr>
              <a:pPr>
                <a:defRPr/>
              </a:pPr>
              <a:t>‹#›</a:t>
            </a:fld>
            <a:endParaRPr lang="en-US" altLang="en-US">
              <a:ea typeface="+mn-ea"/>
              <a:cs typeface="Arial" panose="020B0604020202020204" pitchFamily="34" charset="0"/>
            </a:endParaRPr>
          </a:p>
        </p:txBody>
      </p:sp>
    </p:spTree>
    <p:extLst>
      <p:ext uri="{BB962C8B-B14F-4D97-AF65-F5344CB8AC3E}">
        <p14:creationId xmlns:p14="http://schemas.microsoft.com/office/powerpoint/2010/main" val="138910085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hyperlink" Target="mailto:tct@kcr.uky.edu" TargetMode="External"/><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ubtitle 2"/>
          <p:cNvSpPr>
            <a:spLocks noGrp="1"/>
          </p:cNvSpPr>
          <p:nvPr>
            <p:ph type="subTitle" idx="1"/>
          </p:nvPr>
        </p:nvSpPr>
        <p:spPr>
          <a:xfrm>
            <a:off x="1264320" y="3863280"/>
            <a:ext cx="6660480" cy="2267555"/>
          </a:xfrm>
        </p:spPr>
        <p:txBody>
          <a:bodyPr/>
          <a:lstStyle/>
          <a:p>
            <a:pPr marL="47625" eaLnBrk="1" hangingPunct="1">
              <a:lnSpc>
                <a:spcPct val="90000"/>
              </a:lnSpc>
              <a:buClr>
                <a:srgbClr val="5BD078"/>
              </a:buClr>
            </a:pPr>
            <a:r>
              <a:rPr lang="en-US" altLang="en-US" sz="1800" dirty="0">
                <a:solidFill>
                  <a:schemeClr val="tx1"/>
                </a:solidFill>
                <a:latin typeface="&quot;arial&quot;"/>
                <a:ea typeface="Tahoma" panose="020B0604030504040204" pitchFamily="34" charset="0"/>
                <a:cs typeface="Tahoma" panose="020B0604030504040204" pitchFamily="34" charset="0"/>
              </a:rPr>
              <a:t>Presented by:</a:t>
            </a:r>
          </a:p>
          <a:p>
            <a:pPr marL="47625" eaLnBrk="1" hangingPunct="1">
              <a:lnSpc>
                <a:spcPct val="90000"/>
              </a:lnSpc>
              <a:buClr>
                <a:srgbClr val="5BD078"/>
              </a:buClr>
            </a:pPr>
            <a:endParaRPr lang="en-US" altLang="en-US" sz="300" dirty="0">
              <a:solidFill>
                <a:schemeClr val="tx1"/>
              </a:solidFill>
              <a:latin typeface="&quot;arial&quot;"/>
              <a:ea typeface="Tahoma" panose="020B0604030504040204" pitchFamily="34" charset="0"/>
              <a:cs typeface="Tahoma" panose="020B0604030504040204" pitchFamily="34" charset="0"/>
            </a:endParaRPr>
          </a:p>
          <a:p>
            <a:pPr marL="47625" eaLnBrk="1" hangingPunct="1">
              <a:lnSpc>
                <a:spcPct val="90000"/>
              </a:lnSpc>
              <a:buClr>
                <a:srgbClr val="5BD078"/>
              </a:buClr>
            </a:pPr>
            <a:r>
              <a:rPr lang="en-US" altLang="en-US" b="1" dirty="0">
                <a:solidFill>
                  <a:schemeClr val="tx1"/>
                </a:solidFill>
                <a:latin typeface="&quot;arial&quot;"/>
                <a:ea typeface="Tahoma" panose="020B0604030504040204" pitchFamily="34" charset="0"/>
                <a:cs typeface="Tahoma" panose="020B0604030504040204" pitchFamily="34" charset="0"/>
              </a:rPr>
              <a:t>Thomas C. Tucker, PhD, MPH</a:t>
            </a:r>
          </a:p>
          <a:p>
            <a:pPr marL="47625" eaLnBrk="1" hangingPunct="1">
              <a:lnSpc>
                <a:spcPct val="90000"/>
              </a:lnSpc>
              <a:buClr>
                <a:srgbClr val="5BD078"/>
              </a:buClr>
            </a:pPr>
            <a:r>
              <a:rPr lang="en-US" altLang="en-US" sz="1800" b="1" dirty="0">
                <a:solidFill>
                  <a:schemeClr val="tx1"/>
                </a:solidFill>
                <a:latin typeface="&quot;arial&quot;"/>
                <a:ea typeface="Tahoma" panose="020B0604030504040204" pitchFamily="34" charset="0"/>
                <a:cs typeface="Tahoma" panose="020B0604030504040204" pitchFamily="34" charset="0"/>
              </a:rPr>
              <a:t>Associate Director</a:t>
            </a:r>
          </a:p>
          <a:p>
            <a:pPr marL="47625" eaLnBrk="1" hangingPunct="1">
              <a:lnSpc>
                <a:spcPct val="90000"/>
              </a:lnSpc>
              <a:buClr>
                <a:srgbClr val="5BD078"/>
              </a:buClr>
            </a:pPr>
            <a:r>
              <a:rPr lang="en-US" altLang="en-US" sz="1800" b="1" dirty="0">
                <a:solidFill>
                  <a:schemeClr val="tx1"/>
                </a:solidFill>
                <a:latin typeface="&quot;arial&quot;"/>
                <a:ea typeface="Tahoma" panose="020B0604030504040204" pitchFamily="34" charset="0"/>
                <a:cs typeface="Tahoma" panose="020B0604030504040204" pitchFamily="34" charset="0"/>
              </a:rPr>
              <a:t>Kentucky Cancer Registry</a:t>
            </a:r>
          </a:p>
          <a:p>
            <a:pPr marL="47625" eaLnBrk="1" hangingPunct="1">
              <a:lnSpc>
                <a:spcPct val="90000"/>
              </a:lnSpc>
              <a:buClr>
                <a:srgbClr val="5BD078"/>
              </a:buClr>
            </a:pPr>
            <a:endParaRPr lang="en-US" altLang="en-US" sz="300" b="1" dirty="0">
              <a:solidFill>
                <a:schemeClr val="tx1"/>
              </a:solidFill>
              <a:latin typeface="&quot;arial&quot;"/>
              <a:ea typeface="Tahoma" panose="020B0604030504040204" pitchFamily="34" charset="0"/>
              <a:cs typeface="Tahoma" panose="020B0604030504040204" pitchFamily="34" charset="0"/>
            </a:endParaRPr>
          </a:p>
          <a:p>
            <a:pPr marL="47625" eaLnBrk="1" hangingPunct="1">
              <a:lnSpc>
                <a:spcPct val="90000"/>
              </a:lnSpc>
              <a:buClr>
                <a:srgbClr val="5BD078"/>
              </a:buClr>
            </a:pPr>
            <a:r>
              <a:rPr lang="en-US" altLang="en-US" b="1" dirty="0">
                <a:solidFill>
                  <a:schemeClr val="tx1"/>
                </a:solidFill>
                <a:latin typeface="&quot;arial&quot;"/>
                <a:ea typeface="Tahoma" panose="020B0604030504040204" pitchFamily="34" charset="0"/>
                <a:cs typeface="Tahoma" panose="020B0604030504040204" pitchFamily="34" charset="0"/>
              </a:rPr>
              <a:t>Rachel Maynard, BHS, CTR</a:t>
            </a:r>
          </a:p>
          <a:p>
            <a:pPr marL="47625">
              <a:lnSpc>
                <a:spcPct val="90000"/>
              </a:lnSpc>
              <a:buClr>
                <a:srgbClr val="5BD078"/>
              </a:buClr>
            </a:pPr>
            <a:r>
              <a:rPr lang="en-US" altLang="en-US" sz="1800" b="1" dirty="0">
                <a:solidFill>
                  <a:schemeClr val="tx1"/>
                </a:solidFill>
                <a:latin typeface="&quot;arial&quot;"/>
                <a:ea typeface="Tahoma" panose="020B0604030504040204" pitchFamily="34" charset="0"/>
                <a:cs typeface="Tahoma" panose="020B0604030504040204" pitchFamily="34" charset="0"/>
              </a:rPr>
              <a:t>VTR Project Director</a:t>
            </a:r>
          </a:p>
          <a:p>
            <a:pPr marL="47625">
              <a:lnSpc>
                <a:spcPct val="90000"/>
              </a:lnSpc>
              <a:buClr>
                <a:srgbClr val="5BD078"/>
              </a:buClr>
            </a:pPr>
            <a:r>
              <a:rPr lang="en-US" altLang="en-US" sz="1800" b="1" dirty="0">
                <a:solidFill>
                  <a:schemeClr val="tx1"/>
                </a:solidFill>
                <a:latin typeface="&quot;arial&quot;"/>
                <a:ea typeface="Tahoma" panose="020B0604030504040204" pitchFamily="34" charset="0"/>
                <a:cs typeface="Tahoma" panose="020B0604030504040204" pitchFamily="34" charset="0"/>
              </a:rPr>
              <a:t>Kentucky Cancer Registry</a:t>
            </a:r>
          </a:p>
          <a:p>
            <a:pPr marL="47625" eaLnBrk="1" hangingPunct="1">
              <a:lnSpc>
                <a:spcPct val="90000"/>
              </a:lnSpc>
              <a:buClr>
                <a:srgbClr val="5BD078"/>
              </a:buClr>
            </a:pPr>
            <a:endParaRPr lang="en-US" altLang="en-US" sz="1600" b="1" dirty="0">
              <a:solidFill>
                <a:schemeClr val="tx1"/>
              </a:solidFill>
              <a:latin typeface="Arial" panose="020B0604020202020204" pitchFamily="34" charset="0"/>
              <a:cs typeface="Arial" panose="020B0604020202020204" pitchFamily="34" charset="0"/>
            </a:endParaRPr>
          </a:p>
          <a:p>
            <a:pPr marL="47625" eaLnBrk="1" hangingPunct="1">
              <a:lnSpc>
                <a:spcPct val="90000"/>
              </a:lnSpc>
              <a:buClr>
                <a:srgbClr val="5BD078"/>
              </a:buClr>
            </a:pPr>
            <a:endParaRPr lang="en-US" altLang="en-US" sz="1400" dirty="0">
              <a:solidFill>
                <a:schemeClr val="tx1"/>
              </a:solidFill>
              <a:latin typeface="Arial" panose="020B0604020202020204" pitchFamily="34" charset="0"/>
              <a:cs typeface="Arial" panose="020B0604020202020204" pitchFamily="34" charset="0"/>
            </a:endParaRPr>
          </a:p>
          <a:p>
            <a:pPr marL="47625" eaLnBrk="1" hangingPunct="1">
              <a:lnSpc>
                <a:spcPct val="90000"/>
              </a:lnSpc>
              <a:buClr>
                <a:srgbClr val="5BD078"/>
              </a:buClr>
            </a:pPr>
            <a:endParaRPr lang="en-US" altLang="en-US" sz="1600" b="1" dirty="0">
              <a:solidFill>
                <a:schemeClr val="tx1"/>
              </a:solidFill>
              <a:latin typeface="Arial" panose="020B0604020202020204" pitchFamily="34" charset="0"/>
              <a:cs typeface="Arial" panose="020B0604020202020204" pitchFamily="34" charset="0"/>
            </a:endParaRPr>
          </a:p>
        </p:txBody>
      </p:sp>
      <p:sp>
        <p:nvSpPr>
          <p:cNvPr id="8" name="Title 1"/>
          <p:cNvSpPr>
            <a:spLocks noGrp="1"/>
          </p:cNvSpPr>
          <p:nvPr>
            <p:ph type="ctrTitle"/>
          </p:nvPr>
        </p:nvSpPr>
        <p:spPr>
          <a:xfrm>
            <a:off x="130629" y="1090749"/>
            <a:ext cx="11625942" cy="1543051"/>
          </a:xfrm>
        </p:spPr>
        <p:txBody>
          <a:bodyPr>
            <a:noAutofit/>
          </a:bodyPr>
          <a:lstStyle/>
          <a:p>
            <a:pPr algn="ctr"/>
            <a:r>
              <a:rPr lang="en-US" sz="4000" b="1" dirty="0">
                <a:latin typeface="&quot;arial&quot;"/>
                <a:ea typeface="Tahoma" panose="020B0604030504040204" pitchFamily="34" charset="0"/>
                <a:cs typeface="Tahoma" panose="020B0604030504040204" pitchFamily="34" charset="0"/>
              </a:rPr>
              <a:t>Using the Kentucky Cancer Registry as a Population-based Virtual Tissue Repository to Advance the Science of Cancer Research</a:t>
            </a:r>
            <a:endParaRPr lang="en-US" sz="4000" dirty="0">
              <a:latin typeface="&quot;arial&quot;"/>
              <a:ea typeface="Tahoma" panose="020B0604030504040204" pitchFamily="34" charset="0"/>
              <a:cs typeface="Tahoma" panose="020B0604030504040204" pitchFamily="34" charset="0"/>
            </a:endParaRPr>
          </a:p>
        </p:txBody>
      </p:sp>
      <p:sp>
        <p:nvSpPr>
          <p:cNvPr id="6" name="object 4"/>
          <p:cNvSpPr/>
          <p:nvPr/>
        </p:nvSpPr>
        <p:spPr>
          <a:xfrm>
            <a:off x="8355949" y="4704837"/>
            <a:ext cx="2333067" cy="1425998"/>
          </a:xfrm>
          <a:prstGeom prst="rect">
            <a:avLst/>
          </a:prstGeom>
          <a:blipFill>
            <a:blip r:embed="rId3" cstate="print">
              <a:extLst>
                <a:ext uri="{BEBA8EAE-BF5A-486C-A8C5-ECC9F3942E4B}">
                  <a14:imgProps xmlns:a14="http://schemas.microsoft.com/office/drawing/2010/main">
                    <a14:imgLayer r:embed="rId4">
                      <a14:imgEffect>
                        <a14:colorTemperature colorTemp="8468"/>
                      </a14:imgEffect>
                      <a14:imgEffect>
                        <a14:saturation sat="400000"/>
                      </a14:imgEffect>
                      <a14:imgEffect>
                        <a14:brightnessContrast bright="-12000"/>
                      </a14:imgEffect>
                    </a14:imgLayer>
                  </a14:imgProps>
                </a:ext>
              </a:extLst>
            </a:blip>
            <a:stretch>
              <a:fillRect/>
            </a:stretch>
          </a:blipFill>
        </p:spPr>
        <p:txBody>
          <a:bodyPr wrap="square" lIns="0" tIns="0" rIns="0" bIns="0" rtlCol="0"/>
          <a:lstStyle/>
          <a:p>
            <a:endParaRPr>
              <a:solidFill>
                <a:prstClr val="black"/>
              </a:solidFill>
              <a:latin typeface="Calibri"/>
            </a:endParaRPr>
          </a:p>
        </p:txBody>
      </p:sp>
      <p:sp>
        <p:nvSpPr>
          <p:cNvPr id="2" name="TextBox 1"/>
          <p:cNvSpPr txBox="1"/>
          <p:nvPr/>
        </p:nvSpPr>
        <p:spPr>
          <a:xfrm>
            <a:off x="1290447" y="6252755"/>
            <a:ext cx="4850674" cy="523220"/>
          </a:xfrm>
          <a:prstGeom prst="rect">
            <a:avLst/>
          </a:prstGeom>
          <a:noFill/>
        </p:spPr>
        <p:txBody>
          <a:bodyPr wrap="square" rtlCol="0">
            <a:spAutoFit/>
          </a:bodyPr>
          <a:lstStyle/>
          <a:p>
            <a:r>
              <a:rPr lang="en-US" sz="1400" dirty="0">
                <a:latin typeface="&quot;arial&quot;"/>
              </a:rPr>
              <a:t>NAACCR/IACR Vancouver Canada</a:t>
            </a:r>
          </a:p>
          <a:p>
            <a:r>
              <a:rPr lang="en-US" sz="1400" dirty="0">
                <a:latin typeface="&quot;arial&quot;"/>
              </a:rPr>
              <a:t>June 11, 2019</a:t>
            </a:r>
          </a:p>
        </p:txBody>
      </p:sp>
    </p:spTree>
    <p:extLst>
      <p:ext uri="{BB962C8B-B14F-4D97-AF65-F5344CB8AC3E}">
        <p14:creationId xmlns:p14="http://schemas.microsoft.com/office/powerpoint/2010/main" val="1455331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558926" y="1728652"/>
            <a:ext cx="9109075" cy="2209800"/>
          </a:xfrm>
        </p:spPr>
        <p:txBody>
          <a:bodyPr/>
          <a:lstStyle/>
          <a:p>
            <a:pPr algn="ctr"/>
            <a:r>
              <a:rPr lang="en-US" altLang="en-US" sz="2700" b="1" dirty="0">
                <a:solidFill>
                  <a:schemeClr val="tx1"/>
                </a:solidFill>
                <a:latin typeface="Arial" panose="020B0604020202020204" pitchFamily="34" charset="0"/>
                <a:cs typeface="Arial" panose="020B0604020202020204" pitchFamily="34" charset="0"/>
              </a:rPr>
              <a:t>Population-based Cancer Surveillance Programs Can Enhance Cancer Research by Providing Tools that Lead to Studies with Strong </a:t>
            </a:r>
            <a:r>
              <a:rPr lang="en-US" altLang="en-US" sz="2800" b="1" dirty="0">
                <a:solidFill>
                  <a:srgbClr val="3366CC"/>
                </a:solidFill>
                <a:latin typeface="Arial" panose="020B0604020202020204" pitchFamily="34" charset="0"/>
                <a:cs typeface="Arial" panose="020B0604020202020204" pitchFamily="34" charset="0"/>
              </a:rPr>
              <a:t>External Validity</a:t>
            </a:r>
            <a:r>
              <a:rPr lang="en-US" altLang="en-US" sz="2700" b="1" dirty="0">
                <a:solidFill>
                  <a:schemeClr val="tx1"/>
                </a:solidFill>
                <a:latin typeface="Arial" panose="020B0604020202020204" pitchFamily="34" charset="0"/>
                <a:cs typeface="Arial" panose="020B0604020202020204" pitchFamily="34" charset="0"/>
              </a:rPr>
              <a:t> </a:t>
            </a:r>
            <a:br>
              <a:rPr lang="en-US" altLang="en-US" sz="2700" b="1" dirty="0">
                <a:solidFill>
                  <a:schemeClr val="tx1"/>
                </a:solidFill>
                <a:latin typeface="Arial" panose="020B0604020202020204" pitchFamily="34" charset="0"/>
                <a:cs typeface="Arial" panose="020B0604020202020204" pitchFamily="34" charset="0"/>
              </a:rPr>
            </a:br>
            <a:r>
              <a:rPr lang="en-US" altLang="en-US" sz="2700" b="1" dirty="0">
                <a:solidFill>
                  <a:schemeClr val="tx1"/>
                </a:solidFill>
                <a:latin typeface="Arial" panose="020B0604020202020204" pitchFamily="34" charset="0"/>
                <a:cs typeface="Arial" panose="020B0604020202020204" pitchFamily="34" charset="0"/>
              </a:rPr>
              <a:t>	</a:t>
            </a:r>
            <a:endParaRPr lang="en-US" altLang="en-US" sz="2700" dirty="0">
              <a:latin typeface="&quot;arial&quot;" charset="0"/>
            </a:endParaRPr>
          </a:p>
        </p:txBody>
      </p:sp>
    </p:spTree>
    <p:extLst>
      <p:ext uri="{BB962C8B-B14F-4D97-AF65-F5344CB8AC3E}">
        <p14:creationId xmlns:p14="http://schemas.microsoft.com/office/powerpoint/2010/main" val="3229630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ounded Rectangle 26"/>
          <p:cNvSpPr/>
          <p:nvPr/>
        </p:nvSpPr>
        <p:spPr>
          <a:xfrm>
            <a:off x="2035175" y="609600"/>
            <a:ext cx="2800350" cy="3086100"/>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dirty="0"/>
          </a:p>
        </p:txBody>
      </p:sp>
      <p:sp>
        <p:nvSpPr>
          <p:cNvPr id="73731" name="TextBox 48"/>
          <p:cNvSpPr txBox="1">
            <a:spLocks noChangeArrowheads="1"/>
          </p:cNvSpPr>
          <p:nvPr/>
        </p:nvSpPr>
        <p:spPr bwMode="auto">
          <a:xfrm>
            <a:off x="5305426" y="901701"/>
            <a:ext cx="4905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dirty="0"/>
              <a:t>Geographic Area Covered by the</a:t>
            </a:r>
          </a:p>
          <a:p>
            <a:r>
              <a:rPr lang="en-US" altLang="en-US" b="1" dirty="0"/>
              <a:t> Population-Based Cancer Registry</a:t>
            </a:r>
          </a:p>
        </p:txBody>
      </p:sp>
      <p:cxnSp>
        <p:nvCxnSpPr>
          <p:cNvPr id="53" name="Straight Arrow Connector 52"/>
          <p:cNvCxnSpPr/>
          <p:nvPr/>
        </p:nvCxnSpPr>
        <p:spPr>
          <a:xfrm flipH="1">
            <a:off x="4710114" y="2549525"/>
            <a:ext cx="327025"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733" name="TextBox 55"/>
          <p:cNvSpPr txBox="1">
            <a:spLocks noChangeArrowheads="1"/>
          </p:cNvSpPr>
          <p:nvPr/>
        </p:nvSpPr>
        <p:spPr bwMode="auto">
          <a:xfrm>
            <a:off x="5037138" y="2379663"/>
            <a:ext cx="1909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dirty="0"/>
              <a:t>Pathology Labs</a:t>
            </a:r>
          </a:p>
        </p:txBody>
      </p:sp>
      <p:grpSp>
        <p:nvGrpSpPr>
          <p:cNvPr id="6" name="Group 5"/>
          <p:cNvGrpSpPr>
            <a:grpSpLocks/>
          </p:cNvGrpSpPr>
          <p:nvPr/>
        </p:nvGrpSpPr>
        <p:grpSpPr bwMode="auto">
          <a:xfrm>
            <a:off x="3083199" y="3776663"/>
            <a:ext cx="6535465" cy="2939413"/>
            <a:chOff x="2301699" y="4008051"/>
            <a:chExt cx="7882506" cy="2670647"/>
          </a:xfrm>
        </p:grpSpPr>
        <p:sp>
          <p:nvSpPr>
            <p:cNvPr id="61" name="Bent-Up Arrow 60"/>
            <p:cNvSpPr/>
            <p:nvPr/>
          </p:nvSpPr>
          <p:spPr>
            <a:xfrm rot="5400000">
              <a:off x="5451950" y="2268113"/>
              <a:ext cx="1281066" cy="7540103"/>
            </a:xfrm>
            <a:prstGeom prst="bentUpArrow">
              <a:avLst>
                <a:gd name="adj1" fmla="val 45294"/>
                <a:gd name="adj2" fmla="val 25472"/>
                <a:gd name="adj3"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dirty="0"/>
            </a:p>
          </p:txBody>
        </p:sp>
        <p:sp>
          <p:nvSpPr>
            <p:cNvPr id="82" name="Right Arrow 81"/>
            <p:cNvSpPr/>
            <p:nvPr/>
          </p:nvSpPr>
          <p:spPr>
            <a:xfrm rot="16200000">
              <a:off x="8373333" y="4842424"/>
              <a:ext cx="2645246" cy="97649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dirty="0"/>
            </a:p>
          </p:txBody>
        </p:sp>
        <p:sp>
          <p:nvSpPr>
            <p:cNvPr id="73777" name="TextBox 88"/>
            <p:cNvSpPr txBox="1">
              <a:spLocks noChangeArrowheads="1"/>
            </p:cNvSpPr>
            <p:nvPr/>
          </p:nvSpPr>
          <p:spPr bwMode="auto">
            <a:xfrm>
              <a:off x="2301699" y="6038548"/>
              <a:ext cx="7589557" cy="58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a:solidFill>
                    <a:schemeClr val="bg1"/>
                  </a:solidFill>
                </a:rPr>
                <a:t>A population-based sample of deidentified cancer case data and tissue are provided to the researcher</a:t>
              </a:r>
            </a:p>
          </p:txBody>
        </p:sp>
      </p:grpSp>
      <p:grpSp>
        <p:nvGrpSpPr>
          <p:cNvPr id="7" name="Group 6"/>
          <p:cNvGrpSpPr>
            <a:grpSpLocks/>
          </p:cNvGrpSpPr>
          <p:nvPr/>
        </p:nvGrpSpPr>
        <p:grpSpPr bwMode="auto">
          <a:xfrm>
            <a:off x="7322346" y="1677062"/>
            <a:ext cx="3783012" cy="2106613"/>
            <a:chOff x="7115783" y="1979957"/>
            <a:chExt cx="4860535" cy="1928103"/>
          </a:xfrm>
        </p:grpSpPr>
        <p:sp>
          <p:nvSpPr>
            <p:cNvPr id="83" name="Rounded Rectangle 82"/>
            <p:cNvSpPr/>
            <p:nvPr/>
          </p:nvSpPr>
          <p:spPr>
            <a:xfrm>
              <a:off x="7115783" y="1979957"/>
              <a:ext cx="4762631" cy="192810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dirty="0"/>
            </a:p>
          </p:txBody>
        </p:sp>
        <p:sp>
          <p:nvSpPr>
            <p:cNvPr id="73774" name="TextBox 89"/>
            <p:cNvSpPr txBox="1">
              <a:spLocks noChangeArrowheads="1"/>
            </p:cNvSpPr>
            <p:nvPr/>
          </p:nvSpPr>
          <p:spPr bwMode="auto">
            <a:xfrm>
              <a:off x="7115783" y="2035831"/>
              <a:ext cx="4860535" cy="166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a:solidFill>
                    <a:schemeClr val="bg1"/>
                  </a:solidFill>
                </a:rPr>
                <a:t>Cancer research with strong</a:t>
              </a:r>
              <a:r>
                <a:rPr lang="en-US" altLang="en-US" sz="2400" b="1" dirty="0">
                  <a:solidFill>
                    <a:schemeClr val="bg1"/>
                  </a:solidFill>
                </a:rPr>
                <a:t> “</a:t>
              </a:r>
              <a:r>
                <a:rPr lang="en-US" altLang="en-US" sz="2800" b="1" dirty="0">
                  <a:solidFill>
                    <a:schemeClr val="bg1"/>
                  </a:solidFill>
                </a:rPr>
                <a:t>external validity”</a:t>
              </a:r>
            </a:p>
            <a:p>
              <a:pPr algn="ctr"/>
              <a:r>
                <a:rPr lang="en-US" altLang="en-US" sz="2000" b="1" dirty="0">
                  <a:solidFill>
                    <a:schemeClr val="bg1"/>
                  </a:solidFill>
                </a:rPr>
                <a:t>(the ability to generalize the findings to the underlying population)</a:t>
              </a:r>
              <a:endParaRPr lang="en-US" altLang="en-US" b="1" dirty="0">
                <a:solidFill>
                  <a:schemeClr val="bg1"/>
                </a:solidFill>
              </a:endParaRPr>
            </a:p>
          </p:txBody>
        </p:sp>
      </p:grpSp>
      <p:cxnSp>
        <p:nvCxnSpPr>
          <p:cNvPr id="91" name="Straight Arrow Connector 90"/>
          <p:cNvCxnSpPr/>
          <p:nvPr/>
        </p:nvCxnSpPr>
        <p:spPr>
          <a:xfrm flipH="1">
            <a:off x="4832350" y="1111251"/>
            <a:ext cx="496888" cy="4763"/>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a:grpSpLocks/>
          </p:cNvGrpSpPr>
          <p:nvPr/>
        </p:nvGrpSpPr>
        <p:grpSpPr bwMode="auto">
          <a:xfrm>
            <a:off x="2400301" y="1330325"/>
            <a:ext cx="2246313" cy="3862388"/>
            <a:chOff x="1168828" y="1330018"/>
            <a:chExt cx="2994386" cy="3862468"/>
          </a:xfrm>
        </p:grpSpPr>
        <p:cxnSp>
          <p:nvCxnSpPr>
            <p:cNvPr id="63" name="Straight Arrow Connector 62"/>
            <p:cNvCxnSpPr>
              <a:stCxn id="73745" idx="2"/>
            </p:cNvCxnSpPr>
            <p:nvPr/>
          </p:nvCxnSpPr>
          <p:spPr>
            <a:xfrm>
              <a:off x="1181525" y="2722285"/>
              <a:ext cx="1271821" cy="2470201"/>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73751" idx="2"/>
            </p:cNvCxnSpPr>
            <p:nvPr/>
          </p:nvCxnSpPr>
          <p:spPr>
            <a:xfrm>
              <a:off x="1168828" y="1617362"/>
              <a:ext cx="1284518" cy="3575124"/>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73757" idx="2"/>
            </p:cNvCxnSpPr>
            <p:nvPr/>
          </p:nvCxnSpPr>
          <p:spPr>
            <a:xfrm flipH="1">
              <a:off x="2493552" y="1669750"/>
              <a:ext cx="575599" cy="3522736"/>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2482972" y="1996782"/>
              <a:ext cx="1371280" cy="3189354"/>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2548573" y="2671484"/>
              <a:ext cx="1614641" cy="2514652"/>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2002600" y="3227120"/>
              <a:ext cx="461326" cy="1949490"/>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73754" idx="2"/>
            </p:cNvCxnSpPr>
            <p:nvPr/>
          </p:nvCxnSpPr>
          <p:spPr>
            <a:xfrm>
              <a:off x="2286167" y="2379378"/>
              <a:ext cx="211617" cy="2773419"/>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73755" idx="2"/>
            </p:cNvCxnSpPr>
            <p:nvPr/>
          </p:nvCxnSpPr>
          <p:spPr>
            <a:xfrm flipH="1">
              <a:off x="2476623" y="1450670"/>
              <a:ext cx="55021" cy="3702127"/>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73756" idx="2"/>
            </p:cNvCxnSpPr>
            <p:nvPr/>
          </p:nvCxnSpPr>
          <p:spPr>
            <a:xfrm flipH="1">
              <a:off x="2482972" y="3025503"/>
              <a:ext cx="249708" cy="2127294"/>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2527411" y="1617362"/>
              <a:ext cx="1119456" cy="3535435"/>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73746" idx="2"/>
            </p:cNvCxnSpPr>
            <p:nvPr/>
          </p:nvCxnSpPr>
          <p:spPr>
            <a:xfrm flipH="1">
              <a:off x="2499902" y="2326989"/>
              <a:ext cx="725847" cy="2825809"/>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1886211" y="1330018"/>
              <a:ext cx="581947" cy="3822779"/>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73750" idx="2"/>
            </p:cNvCxnSpPr>
            <p:nvPr/>
          </p:nvCxnSpPr>
          <p:spPr>
            <a:xfrm flipH="1">
              <a:off x="2548573" y="3141394"/>
              <a:ext cx="1098295" cy="2022517"/>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a:grpSpLocks/>
          </p:cNvGrpSpPr>
          <p:nvPr/>
        </p:nvGrpSpPr>
        <p:grpSpPr bwMode="auto">
          <a:xfrm>
            <a:off x="3632201" y="4603750"/>
            <a:ext cx="5153025" cy="1200150"/>
            <a:chOff x="2810801" y="4603487"/>
            <a:chExt cx="6870035" cy="1200641"/>
          </a:xfrm>
        </p:grpSpPr>
        <p:cxnSp>
          <p:nvCxnSpPr>
            <p:cNvPr id="109" name="Straight Arrow Connector 108"/>
            <p:cNvCxnSpPr/>
            <p:nvPr/>
          </p:nvCxnSpPr>
          <p:spPr>
            <a:xfrm flipH="1">
              <a:off x="2810801" y="4768655"/>
              <a:ext cx="998970" cy="23823"/>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759" name="TextBox 110"/>
            <p:cNvSpPr txBox="1">
              <a:spLocks noChangeArrowheads="1"/>
            </p:cNvSpPr>
            <p:nvPr/>
          </p:nvSpPr>
          <p:spPr bwMode="auto">
            <a:xfrm>
              <a:off x="3759401" y="4603487"/>
              <a:ext cx="5921435" cy="120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dirty="0"/>
                <a:t>Formalin fixed paraffin imbedded tissue samples are collected from the labs by the Registry for a population-based sample of cases </a:t>
              </a:r>
            </a:p>
          </p:txBody>
        </p:sp>
      </p:grpSp>
      <p:sp>
        <p:nvSpPr>
          <p:cNvPr id="73739" name="TextBox 2"/>
          <p:cNvSpPr txBox="1">
            <a:spLocks noChangeArrowheads="1"/>
          </p:cNvSpPr>
          <p:nvPr/>
        </p:nvSpPr>
        <p:spPr bwMode="auto">
          <a:xfrm>
            <a:off x="140677" y="1589"/>
            <a:ext cx="119487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solidFill>
                  <a:srgbClr val="0070C0"/>
                </a:solidFill>
              </a:rPr>
              <a:t>   Using the Registry as a Population-Based Virtual Tissue Repository</a:t>
            </a:r>
          </a:p>
        </p:txBody>
      </p:sp>
      <p:grpSp>
        <p:nvGrpSpPr>
          <p:cNvPr id="35852" name="Group 8"/>
          <p:cNvGrpSpPr>
            <a:grpSpLocks/>
          </p:cNvGrpSpPr>
          <p:nvPr/>
        </p:nvGrpSpPr>
        <p:grpSpPr bwMode="auto">
          <a:xfrm>
            <a:off x="2244725" y="860425"/>
            <a:ext cx="2484438" cy="2381250"/>
            <a:chOff x="720185" y="860146"/>
            <a:chExt cx="2485297" cy="2381313"/>
          </a:xfrm>
        </p:grpSpPr>
        <p:pic>
          <p:nvPicPr>
            <p:cNvPr id="7374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63" y="2244344"/>
              <a:ext cx="312872" cy="4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6" name="Picture 6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3634" y="1849195"/>
              <a:ext cx="312872" cy="4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7" name="Picture 7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6540" y="1496063"/>
              <a:ext cx="312872" cy="4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8" name="Picture 7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2610" y="2208135"/>
              <a:ext cx="312872" cy="4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9" name="Picture 7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046" y="1117865"/>
              <a:ext cx="312872" cy="4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0" name="Picture 7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7945" y="2664625"/>
              <a:ext cx="312872" cy="4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1" name="Pictur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185" y="1140492"/>
              <a:ext cx="312872" cy="4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2" name="Picture 7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0099" y="2764126"/>
              <a:ext cx="312872" cy="4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3" name="Picture 8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3232" y="860146"/>
              <a:ext cx="312872" cy="4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4" name="Picture 8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8949" y="1901842"/>
              <a:ext cx="312872" cy="4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5" name="Picture 8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1824" y="973611"/>
              <a:ext cx="312872" cy="4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6" name="Picture 8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3393" y="2549065"/>
              <a:ext cx="312872" cy="4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7" name="Picture 9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5665" y="1192585"/>
              <a:ext cx="312872" cy="4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a:grpSpLocks/>
          </p:cNvGrpSpPr>
          <p:nvPr/>
        </p:nvGrpSpPr>
        <p:grpSpPr bwMode="auto">
          <a:xfrm>
            <a:off x="2101850" y="3776663"/>
            <a:ext cx="6051550" cy="1554162"/>
            <a:chOff x="848827" y="3776885"/>
            <a:chExt cx="8069061" cy="1553652"/>
          </a:xfrm>
        </p:grpSpPr>
        <p:sp>
          <p:nvSpPr>
            <p:cNvPr id="59" name="Shape 58"/>
            <p:cNvSpPr/>
            <p:nvPr/>
          </p:nvSpPr>
          <p:spPr>
            <a:xfrm>
              <a:off x="848827" y="3776885"/>
              <a:ext cx="3507460" cy="1553652"/>
            </a:xfrm>
            <a:prstGeom prst="funnel">
              <a:avLst/>
            </a:prstGeom>
            <a:solidFill>
              <a:schemeClr val="accent1">
                <a:lumMod val="60000"/>
                <a:lumOff val="40000"/>
                <a:alpha val="40000"/>
              </a:schemeClr>
            </a:solidFill>
            <a:ln>
              <a:solidFill>
                <a:schemeClr val="tx1"/>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73743" name="TextBox 45"/>
            <p:cNvSpPr txBox="1">
              <a:spLocks noChangeArrowheads="1"/>
            </p:cNvSpPr>
            <p:nvPr/>
          </p:nvSpPr>
          <p:spPr bwMode="auto">
            <a:xfrm>
              <a:off x="4362076" y="3956987"/>
              <a:ext cx="4555812" cy="6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a:t>The Population-Based </a:t>
              </a:r>
            </a:p>
            <a:p>
              <a:pPr algn="ctr"/>
              <a:r>
                <a:rPr lang="en-US" altLang="en-US" b="1" dirty="0"/>
                <a:t>Cancer Registry</a:t>
              </a:r>
            </a:p>
          </p:txBody>
        </p:sp>
        <p:cxnSp>
          <p:nvCxnSpPr>
            <p:cNvPr id="47" name="Straight Arrow Connector 46"/>
            <p:cNvCxnSpPr/>
            <p:nvPr/>
          </p:nvCxnSpPr>
          <p:spPr>
            <a:xfrm flipH="1">
              <a:off x="4356287" y="4137129"/>
              <a:ext cx="474153"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p:cNvGrpSpPr>
            <a:grpSpLocks/>
          </p:cNvGrpSpPr>
          <p:nvPr/>
        </p:nvGrpSpPr>
        <p:grpSpPr bwMode="auto">
          <a:xfrm>
            <a:off x="2409332" y="1323975"/>
            <a:ext cx="2246313" cy="3862388"/>
            <a:chOff x="1168828" y="1330018"/>
            <a:chExt cx="2994386" cy="3862468"/>
          </a:xfrm>
        </p:grpSpPr>
        <p:cxnSp>
          <p:nvCxnSpPr>
            <p:cNvPr id="51" name="Straight Arrow Connector 50"/>
            <p:cNvCxnSpPr/>
            <p:nvPr/>
          </p:nvCxnSpPr>
          <p:spPr>
            <a:xfrm>
              <a:off x="1181525" y="2722285"/>
              <a:ext cx="1271821" cy="2470201"/>
            </a:xfrm>
            <a:prstGeom prst="straightConnector1">
              <a:avLst/>
            </a:prstGeom>
            <a:ln w="285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168828" y="1617362"/>
              <a:ext cx="1284518" cy="3575124"/>
            </a:xfrm>
            <a:prstGeom prst="straightConnector1">
              <a:avLst/>
            </a:prstGeom>
            <a:ln w="285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2493553" y="1669750"/>
              <a:ext cx="575599" cy="3522736"/>
            </a:xfrm>
            <a:prstGeom prst="straightConnector1">
              <a:avLst/>
            </a:prstGeom>
            <a:ln w="285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2482972" y="1996782"/>
              <a:ext cx="1371280" cy="3189354"/>
            </a:xfrm>
            <a:prstGeom prst="straightConnector1">
              <a:avLst/>
            </a:prstGeom>
            <a:ln w="285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548573" y="2671484"/>
              <a:ext cx="1614641" cy="2514652"/>
            </a:xfrm>
            <a:prstGeom prst="straightConnector1">
              <a:avLst/>
            </a:prstGeom>
            <a:ln w="285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002600" y="3227120"/>
              <a:ext cx="461326" cy="1949490"/>
            </a:xfrm>
            <a:prstGeom prst="straightConnector1">
              <a:avLst/>
            </a:prstGeom>
            <a:ln w="285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286168" y="2379378"/>
              <a:ext cx="211617" cy="2773419"/>
            </a:xfrm>
            <a:prstGeom prst="straightConnector1">
              <a:avLst/>
            </a:prstGeom>
            <a:ln w="285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2476623" y="1450670"/>
              <a:ext cx="55021" cy="3702127"/>
            </a:xfrm>
            <a:prstGeom prst="straightConnector1">
              <a:avLst/>
            </a:prstGeom>
            <a:ln w="285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2482972" y="3025503"/>
              <a:ext cx="249708" cy="2127294"/>
            </a:xfrm>
            <a:prstGeom prst="straightConnector1">
              <a:avLst/>
            </a:prstGeom>
            <a:ln w="285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2527411" y="1617362"/>
              <a:ext cx="1119456" cy="3535435"/>
            </a:xfrm>
            <a:prstGeom prst="straightConnector1">
              <a:avLst/>
            </a:prstGeom>
            <a:ln w="285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2499902" y="2326989"/>
              <a:ext cx="725847" cy="2825809"/>
            </a:xfrm>
            <a:prstGeom prst="straightConnector1">
              <a:avLst/>
            </a:prstGeom>
            <a:ln w="285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886211" y="1330018"/>
              <a:ext cx="581947" cy="3822779"/>
            </a:xfrm>
            <a:prstGeom prst="straightConnector1">
              <a:avLst/>
            </a:prstGeom>
            <a:ln w="285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2548573" y="3141394"/>
              <a:ext cx="1098295" cy="2022517"/>
            </a:xfrm>
            <a:prstGeom prst="straightConnector1">
              <a:avLst/>
            </a:prstGeom>
            <a:ln w="28575">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5469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6" presetClass="emph" presetSubtype="0" fill="hold" nodeType="clickEffect">
                                  <p:stCondLst>
                                    <p:cond delay="0"/>
                                  </p:stCondLst>
                                  <p:childTnLst>
                                    <p:animEffect transition="out" filter="fade">
                                      <p:cBhvr>
                                        <p:cTn id="10" dur="2000" tmFilter="0, 0; .2, .5; .8, .5; 1, 0"/>
                                        <p:tgtEl>
                                          <p:spTgt spid="35852"/>
                                        </p:tgtEl>
                                      </p:cBhvr>
                                    </p:animEffect>
                                    <p:animScale>
                                      <p:cBhvr>
                                        <p:cTn id="11" dur="1000" autoRev="1" fill="hold"/>
                                        <p:tgtEl>
                                          <p:spTgt spid="35852"/>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nodeType="afterGroup">
                            <p:stCondLst>
                              <p:cond delay="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000"/>
                                        <p:tgtEl>
                                          <p:spTgt spid="5"/>
                                        </p:tgtEl>
                                      </p:cBhvr>
                                    </p:animEffect>
                                  </p:childTnLst>
                                </p:cTn>
                              </p:par>
                            </p:childTnLst>
                          </p:cTn>
                        </p:par>
                        <p:par>
                          <p:cTn id="20" fill="hold" nodeType="with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up)">
                                      <p:cBhvr>
                                        <p:cTn id="23" dur="2000"/>
                                        <p:tgtEl>
                                          <p:spTgt spid="50"/>
                                        </p:tgtEl>
                                      </p:cBhvr>
                                    </p:animEffect>
                                  </p:childTnLst>
                                </p:cTn>
                              </p:par>
                              <p:par>
                                <p:cTn id="24" presetID="1" presetClass="exit" presetSubtype="0" fill="hold" nodeType="withEffect">
                                  <p:stCondLst>
                                    <p:cond delay="0"/>
                                  </p:stCondLst>
                                  <p:childTnLst>
                                    <p:set>
                                      <p:cBhvr>
                                        <p:cTn id="25" dur="1" fill="hold">
                                          <p:stCondLst>
                                            <p:cond delay="0"/>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childTnLst>
                          </p:cTn>
                        </p:par>
                        <p:par>
                          <p:cTn id="31" fill="hold" nodeType="afterGroup">
                            <p:stCondLst>
                              <p:cond delay="1000"/>
                            </p:stCondLst>
                            <p:childTnLst>
                              <p:par>
                                <p:cTn id="32" presetID="1"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8229600" cy="1066800"/>
          </a:xfrm>
        </p:spPr>
        <p:txBody>
          <a:bodyPr/>
          <a:lstStyle/>
          <a:p>
            <a:r>
              <a:rPr lang="en-US" sz="3600" b="1" dirty="0">
                <a:solidFill>
                  <a:srgbClr val="0070C0"/>
                </a:solidFill>
                <a:latin typeface="&quot;arial&quot;"/>
              </a:rPr>
              <a:t>Things to Consider</a:t>
            </a:r>
          </a:p>
        </p:txBody>
      </p:sp>
      <p:sp>
        <p:nvSpPr>
          <p:cNvPr id="3" name="Content Placeholder 2"/>
          <p:cNvSpPr>
            <a:spLocks noGrp="1"/>
          </p:cNvSpPr>
          <p:nvPr>
            <p:ph idx="1"/>
          </p:nvPr>
        </p:nvSpPr>
        <p:spPr>
          <a:xfrm>
            <a:off x="1828800" y="1828800"/>
            <a:ext cx="8229600" cy="4687614"/>
          </a:xfrm>
        </p:spPr>
        <p:txBody>
          <a:bodyPr/>
          <a:lstStyle/>
          <a:p>
            <a:r>
              <a:rPr lang="en-US" sz="3200" dirty="0">
                <a:latin typeface="&quot;arial&quot;"/>
              </a:rPr>
              <a:t>Financial component</a:t>
            </a:r>
          </a:p>
          <a:p>
            <a:pPr marL="109537" indent="0">
              <a:buNone/>
            </a:pPr>
            <a:endParaRPr lang="en-US" sz="1200" dirty="0">
              <a:latin typeface="&quot;arial&quot;"/>
            </a:endParaRPr>
          </a:p>
          <a:p>
            <a:r>
              <a:rPr lang="en-US" sz="3200" dirty="0">
                <a:latin typeface="&quot;arial&quot;"/>
              </a:rPr>
              <a:t>Labor Intensive</a:t>
            </a:r>
          </a:p>
          <a:p>
            <a:pPr marL="109537" indent="0">
              <a:buNone/>
            </a:pPr>
            <a:endParaRPr lang="en-US" sz="1200" dirty="0">
              <a:latin typeface="&quot;arial&quot;"/>
            </a:endParaRPr>
          </a:p>
          <a:p>
            <a:r>
              <a:rPr lang="en-US" sz="3200" dirty="0">
                <a:latin typeface="&quot;arial&quot;"/>
              </a:rPr>
              <a:t>Central Processing Lab</a:t>
            </a:r>
          </a:p>
          <a:p>
            <a:pPr marL="109537" indent="0">
              <a:buNone/>
            </a:pPr>
            <a:endParaRPr lang="en-US" sz="1200" dirty="0">
              <a:latin typeface="&quot;arial&quot;"/>
            </a:endParaRPr>
          </a:p>
          <a:p>
            <a:r>
              <a:rPr lang="en-US" sz="3200" dirty="0">
                <a:latin typeface="&quot;arial&quot;"/>
              </a:rPr>
              <a:t>Services available</a:t>
            </a:r>
          </a:p>
          <a:p>
            <a:pPr marL="109537" indent="0">
              <a:buNone/>
            </a:pPr>
            <a:endParaRPr lang="en-US" sz="1200" dirty="0">
              <a:latin typeface="&quot;arial&quot;"/>
            </a:endParaRPr>
          </a:p>
          <a:p>
            <a:r>
              <a:rPr lang="en-US" sz="3200" dirty="0">
                <a:latin typeface="&quot;arial&quot;"/>
              </a:rPr>
              <a:t>Limitations</a:t>
            </a:r>
          </a:p>
          <a:p>
            <a:pPr marL="109537" indent="0">
              <a:buNone/>
            </a:pPr>
            <a:endParaRPr lang="en-US" sz="3200" dirty="0">
              <a:latin typeface="&quot;arial&quot;"/>
            </a:endParaRPr>
          </a:p>
        </p:txBody>
      </p:sp>
    </p:spTree>
    <p:extLst>
      <p:ext uri="{BB962C8B-B14F-4D97-AF65-F5344CB8AC3E}">
        <p14:creationId xmlns:p14="http://schemas.microsoft.com/office/powerpoint/2010/main" val="263647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297" y="357052"/>
            <a:ext cx="8229600" cy="1066800"/>
          </a:xfrm>
        </p:spPr>
        <p:txBody>
          <a:bodyPr/>
          <a:lstStyle/>
          <a:p>
            <a:r>
              <a:rPr lang="en-US" sz="3600" b="1" dirty="0">
                <a:solidFill>
                  <a:srgbClr val="0070C0"/>
                </a:solidFill>
                <a:latin typeface="&quot;arial&quot;"/>
              </a:rPr>
              <a:t>Financial Component</a:t>
            </a:r>
          </a:p>
        </p:txBody>
      </p:sp>
      <p:sp>
        <p:nvSpPr>
          <p:cNvPr id="3" name="Content Placeholder 2"/>
          <p:cNvSpPr>
            <a:spLocks noGrp="1"/>
          </p:cNvSpPr>
          <p:nvPr>
            <p:ph idx="1"/>
          </p:nvPr>
        </p:nvSpPr>
        <p:spPr>
          <a:xfrm>
            <a:off x="1264920" y="1423852"/>
            <a:ext cx="8229600" cy="4324350"/>
          </a:xfrm>
        </p:spPr>
        <p:txBody>
          <a:bodyPr/>
          <a:lstStyle/>
          <a:p>
            <a:r>
              <a:rPr lang="en-US" dirty="0">
                <a:latin typeface="&quot;arial&quot;"/>
              </a:rPr>
              <a:t>Dedicated staff are vital to the infrastructure of the VTR</a:t>
            </a:r>
          </a:p>
          <a:p>
            <a:pPr marL="109537" indent="0">
              <a:buNone/>
            </a:pPr>
            <a:endParaRPr lang="en-US" sz="1200" dirty="0">
              <a:latin typeface="&quot;arial&quot;"/>
            </a:endParaRPr>
          </a:p>
          <a:p>
            <a:r>
              <a:rPr lang="en-US" dirty="0">
                <a:latin typeface="&quot;arial&quot;"/>
              </a:rPr>
              <a:t>Pathology labs will charge to retrieve blocks and slides for the VTR</a:t>
            </a:r>
          </a:p>
          <a:p>
            <a:pPr marL="109537" indent="0">
              <a:buNone/>
            </a:pPr>
            <a:endParaRPr lang="en-US" sz="1200" dirty="0">
              <a:latin typeface="&quot;arial&quot;"/>
            </a:endParaRPr>
          </a:p>
          <a:p>
            <a:r>
              <a:rPr lang="en-US" dirty="0">
                <a:latin typeface="&quot;arial&quot;"/>
              </a:rPr>
              <a:t>Pathologists may charge to screen cases to ensure they meet study criteria</a:t>
            </a:r>
          </a:p>
          <a:p>
            <a:pPr marL="109537" indent="0">
              <a:buNone/>
            </a:pPr>
            <a:endParaRPr lang="en-US" sz="1200" dirty="0">
              <a:latin typeface="&quot;arial&quot;"/>
            </a:endParaRPr>
          </a:p>
          <a:p>
            <a:r>
              <a:rPr lang="en-US" dirty="0">
                <a:latin typeface="&quot;arial&quot;"/>
              </a:rPr>
              <a:t>Researchers need to be aware of potential cost in order to budget the VTR into their proposals</a:t>
            </a:r>
          </a:p>
        </p:txBody>
      </p:sp>
    </p:spTree>
    <p:extLst>
      <p:ext uri="{BB962C8B-B14F-4D97-AF65-F5344CB8AC3E}">
        <p14:creationId xmlns:p14="http://schemas.microsoft.com/office/powerpoint/2010/main" val="88105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103" y="346166"/>
            <a:ext cx="8229600" cy="1066800"/>
          </a:xfrm>
        </p:spPr>
        <p:txBody>
          <a:bodyPr/>
          <a:lstStyle/>
          <a:p>
            <a:r>
              <a:rPr lang="en-US" sz="3600" b="1" dirty="0">
                <a:solidFill>
                  <a:srgbClr val="0070C0"/>
                </a:solidFill>
                <a:latin typeface="&quot;arial&quot;"/>
              </a:rPr>
              <a:t>Labor Intensive</a:t>
            </a:r>
          </a:p>
        </p:txBody>
      </p:sp>
      <p:sp>
        <p:nvSpPr>
          <p:cNvPr id="3" name="Content Placeholder 2"/>
          <p:cNvSpPr>
            <a:spLocks noGrp="1"/>
          </p:cNvSpPr>
          <p:nvPr>
            <p:ph idx="1"/>
          </p:nvPr>
        </p:nvSpPr>
        <p:spPr>
          <a:xfrm>
            <a:off x="1412966" y="1521823"/>
            <a:ext cx="8229600" cy="4324350"/>
          </a:xfrm>
        </p:spPr>
        <p:txBody>
          <a:bodyPr/>
          <a:lstStyle/>
          <a:p>
            <a:r>
              <a:rPr lang="en-US" dirty="0">
                <a:latin typeface="&quot;arial&quot;"/>
              </a:rPr>
              <a:t>Clinical Pathology labs are extremely busy and often under staffed</a:t>
            </a:r>
          </a:p>
          <a:p>
            <a:pPr marL="109537" indent="0">
              <a:buNone/>
            </a:pPr>
            <a:endParaRPr lang="en-US" sz="1400" dirty="0">
              <a:latin typeface="&quot;arial&quot;"/>
            </a:endParaRPr>
          </a:p>
          <a:p>
            <a:r>
              <a:rPr lang="en-US" dirty="0">
                <a:latin typeface="&quot;arial&quot;"/>
              </a:rPr>
              <a:t>Clinical care is the main priority for clinical pathology labs; not research</a:t>
            </a:r>
          </a:p>
          <a:p>
            <a:pPr marL="109537" indent="0">
              <a:buNone/>
            </a:pPr>
            <a:endParaRPr lang="en-US" sz="1400" dirty="0">
              <a:latin typeface="&quot;arial&quot;"/>
            </a:endParaRPr>
          </a:p>
          <a:p>
            <a:r>
              <a:rPr lang="en-US" dirty="0">
                <a:latin typeface="&quot;arial&quot;"/>
              </a:rPr>
              <a:t>Staffing the infrastructure of the VTR requires a specialized skill set that can be difficult to recruit</a:t>
            </a:r>
          </a:p>
          <a:p>
            <a:endParaRPr lang="en-US" sz="2400" dirty="0"/>
          </a:p>
        </p:txBody>
      </p:sp>
    </p:spTree>
    <p:extLst>
      <p:ext uri="{BB962C8B-B14F-4D97-AF65-F5344CB8AC3E}">
        <p14:creationId xmlns:p14="http://schemas.microsoft.com/office/powerpoint/2010/main" val="2676216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525" y="457200"/>
            <a:ext cx="8686800" cy="1066800"/>
          </a:xfrm>
        </p:spPr>
        <p:txBody>
          <a:bodyPr/>
          <a:lstStyle/>
          <a:p>
            <a:r>
              <a:rPr lang="en-US" sz="3600" b="1" dirty="0">
                <a:solidFill>
                  <a:srgbClr val="0070C0"/>
                </a:solidFill>
                <a:latin typeface="&quot;arial&quot;"/>
              </a:rPr>
              <a:t>Central Processing Laboratory</a:t>
            </a:r>
          </a:p>
        </p:txBody>
      </p:sp>
      <p:sp>
        <p:nvSpPr>
          <p:cNvPr id="3" name="Content Placeholder 2"/>
          <p:cNvSpPr>
            <a:spLocks noGrp="1"/>
          </p:cNvSpPr>
          <p:nvPr>
            <p:ph idx="1"/>
          </p:nvPr>
        </p:nvSpPr>
        <p:spPr>
          <a:xfrm>
            <a:off x="1219199" y="1524000"/>
            <a:ext cx="9866811" cy="5049838"/>
          </a:xfrm>
        </p:spPr>
        <p:txBody>
          <a:bodyPr/>
          <a:lstStyle/>
          <a:p>
            <a:r>
              <a:rPr lang="en-US" dirty="0">
                <a:latin typeface="&quot;arial&quot;"/>
              </a:rPr>
              <a:t>Clinical Pathology labs are more likely to participate in the study if they are not asked to process the Biospecimen</a:t>
            </a:r>
          </a:p>
          <a:p>
            <a:pPr marL="109537" indent="0">
              <a:buNone/>
            </a:pPr>
            <a:endParaRPr lang="en-US" sz="1400" dirty="0">
              <a:latin typeface="&quot;arial&quot;"/>
            </a:endParaRPr>
          </a:p>
          <a:p>
            <a:r>
              <a:rPr lang="en-US" dirty="0">
                <a:latin typeface="&quot;arial&quot;"/>
              </a:rPr>
              <a:t>Utilizing a Central Processing Lab will improve your timeline for submitting biospecimen for analysis</a:t>
            </a:r>
          </a:p>
          <a:p>
            <a:pPr marL="109537" indent="0">
              <a:buNone/>
            </a:pPr>
            <a:endParaRPr lang="en-US" sz="1400" dirty="0">
              <a:latin typeface="&quot;arial&quot;"/>
            </a:endParaRPr>
          </a:p>
          <a:p>
            <a:r>
              <a:rPr lang="en-US" dirty="0">
                <a:latin typeface="&quot;arial&quot;"/>
              </a:rPr>
              <a:t>Utilizing a Central Processing Lab allows you to have quality control</a:t>
            </a:r>
          </a:p>
          <a:p>
            <a:pPr marL="109537" indent="0">
              <a:buNone/>
            </a:pPr>
            <a:endParaRPr lang="en-US" sz="1400" dirty="0">
              <a:latin typeface="&quot;arial&quot;"/>
            </a:endParaRPr>
          </a:p>
          <a:p>
            <a:r>
              <a:rPr lang="en-US" dirty="0">
                <a:latin typeface="&quot;arial&quot;"/>
              </a:rPr>
              <a:t>Establishing a Central Processing Laboratory for the VTR is necessary for success</a:t>
            </a:r>
          </a:p>
        </p:txBody>
      </p:sp>
    </p:spTree>
    <p:extLst>
      <p:ext uri="{BB962C8B-B14F-4D97-AF65-F5344CB8AC3E}">
        <p14:creationId xmlns:p14="http://schemas.microsoft.com/office/powerpoint/2010/main" val="3132738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271" y="766355"/>
            <a:ext cx="8915400" cy="711082"/>
          </a:xfrm>
        </p:spPr>
        <p:txBody>
          <a:bodyPr/>
          <a:lstStyle/>
          <a:p>
            <a:r>
              <a:rPr lang="en-US" sz="3600" b="1" dirty="0">
                <a:solidFill>
                  <a:srgbClr val="0070C0"/>
                </a:solidFill>
                <a:latin typeface="&quot;arial&quot;"/>
              </a:rPr>
              <a:t>Examples of Biospecimens for VTR</a:t>
            </a:r>
          </a:p>
        </p:txBody>
      </p:sp>
      <p:sp>
        <p:nvSpPr>
          <p:cNvPr id="3" name="Content Placeholder 2"/>
          <p:cNvSpPr>
            <a:spLocks noGrp="1"/>
          </p:cNvSpPr>
          <p:nvPr>
            <p:ph idx="1"/>
          </p:nvPr>
        </p:nvSpPr>
        <p:spPr>
          <a:xfrm>
            <a:off x="1262270" y="2249488"/>
            <a:ext cx="10320129" cy="4324350"/>
          </a:xfrm>
        </p:spPr>
        <p:txBody>
          <a:bodyPr/>
          <a:lstStyle/>
          <a:p>
            <a:r>
              <a:rPr lang="en-US" sz="3600" dirty="0">
                <a:latin typeface="&quot;arial&quot;"/>
              </a:rPr>
              <a:t>FFPE tumor blocks</a:t>
            </a:r>
          </a:p>
          <a:p>
            <a:pPr marL="109537" indent="0">
              <a:buNone/>
            </a:pPr>
            <a:endParaRPr lang="en-US" sz="1200" dirty="0">
              <a:latin typeface="&quot;arial&quot;"/>
            </a:endParaRPr>
          </a:p>
          <a:p>
            <a:r>
              <a:rPr lang="en-US" sz="3600" dirty="0">
                <a:latin typeface="&quot;arial&quot;"/>
              </a:rPr>
              <a:t>Histology Slides</a:t>
            </a:r>
          </a:p>
          <a:p>
            <a:pPr marL="109537" indent="0">
              <a:buNone/>
            </a:pPr>
            <a:endParaRPr lang="en-US" sz="1200" dirty="0">
              <a:latin typeface="&quot;arial&quot;"/>
            </a:endParaRPr>
          </a:p>
          <a:p>
            <a:r>
              <a:rPr lang="en-US" sz="3600" dirty="0">
                <a:latin typeface="&quot;arial&quot;"/>
              </a:rPr>
              <a:t>Digital Images</a:t>
            </a:r>
          </a:p>
          <a:p>
            <a:pPr marL="411162" lvl="1" indent="0">
              <a:buNone/>
            </a:pPr>
            <a:endParaRPr lang="en-US" dirty="0"/>
          </a:p>
        </p:txBody>
      </p:sp>
      <p:pic>
        <p:nvPicPr>
          <p:cNvPr id="4" name="Picture 3"/>
          <p:cNvPicPr>
            <a:picLocks noChangeAspect="1"/>
          </p:cNvPicPr>
          <p:nvPr/>
        </p:nvPicPr>
        <p:blipFill>
          <a:blip r:embed="rId3"/>
          <a:stretch>
            <a:fillRect/>
          </a:stretch>
        </p:blipFill>
        <p:spPr>
          <a:xfrm>
            <a:off x="6955074" y="2514600"/>
            <a:ext cx="3222597" cy="3361814"/>
          </a:xfrm>
          <a:prstGeom prst="rect">
            <a:avLst/>
          </a:prstGeom>
        </p:spPr>
      </p:pic>
    </p:spTree>
    <p:extLst>
      <p:ext uri="{BB962C8B-B14F-4D97-AF65-F5344CB8AC3E}">
        <p14:creationId xmlns:p14="http://schemas.microsoft.com/office/powerpoint/2010/main" val="1426758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97" y="611293"/>
            <a:ext cx="8848045" cy="558377"/>
          </a:xfrm>
        </p:spPr>
        <p:txBody>
          <a:bodyPr/>
          <a:lstStyle/>
          <a:p>
            <a:r>
              <a:rPr lang="en-US" sz="3600" b="1" dirty="0">
                <a:solidFill>
                  <a:srgbClr val="0070C0"/>
                </a:solidFill>
                <a:latin typeface="&quot;arial&quot;"/>
              </a:rPr>
              <a:t>Examples of Biospecimens for VTR</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2974" y="1169670"/>
            <a:ext cx="8551480" cy="5611489"/>
          </a:xfrm>
        </p:spPr>
      </p:pic>
      <p:pic>
        <p:nvPicPr>
          <p:cNvPr id="5" name="Picture 4"/>
          <p:cNvPicPr>
            <a:picLocks noChangeAspect="1"/>
          </p:cNvPicPr>
          <p:nvPr/>
        </p:nvPicPr>
        <p:blipFill>
          <a:blip r:embed="rId4"/>
          <a:stretch>
            <a:fillRect/>
          </a:stretch>
        </p:blipFill>
        <p:spPr>
          <a:xfrm>
            <a:off x="9214754" y="2373614"/>
            <a:ext cx="341406" cy="305409"/>
          </a:xfrm>
          <a:prstGeom prst="rect">
            <a:avLst/>
          </a:prstGeom>
        </p:spPr>
      </p:pic>
      <p:pic>
        <p:nvPicPr>
          <p:cNvPr id="7" name="Picture 6"/>
          <p:cNvPicPr>
            <a:picLocks noChangeAspect="1"/>
          </p:cNvPicPr>
          <p:nvPr/>
        </p:nvPicPr>
        <p:blipFill>
          <a:blip r:embed="rId4"/>
          <a:stretch>
            <a:fillRect/>
          </a:stretch>
        </p:blipFill>
        <p:spPr>
          <a:xfrm rot="16200000">
            <a:off x="1358161" y="1985602"/>
            <a:ext cx="409606" cy="366418"/>
          </a:xfrm>
          <a:prstGeom prst="rect">
            <a:avLst/>
          </a:prstGeom>
        </p:spPr>
      </p:pic>
    </p:spTree>
    <p:extLst>
      <p:ext uri="{BB962C8B-B14F-4D97-AF65-F5344CB8AC3E}">
        <p14:creationId xmlns:p14="http://schemas.microsoft.com/office/powerpoint/2010/main" val="14060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533401"/>
            <a:ext cx="8915399" cy="558377"/>
          </a:xfrm>
        </p:spPr>
        <p:txBody>
          <a:bodyPr/>
          <a:lstStyle/>
          <a:p>
            <a:r>
              <a:rPr lang="en-US" sz="3600" b="1" dirty="0">
                <a:solidFill>
                  <a:srgbClr val="0070C0"/>
                </a:solidFill>
                <a:latin typeface="&quot;arial&quot;"/>
              </a:rPr>
              <a:t>Examples of Biospecimens for VTR</a:t>
            </a:r>
          </a:p>
        </p:txBody>
      </p:sp>
      <p:pic>
        <p:nvPicPr>
          <p:cNvPr id="4" name="Content Placeholder 3"/>
          <p:cNvPicPr>
            <a:picLocks noGrp="1" noChangeAspect="1"/>
          </p:cNvPicPr>
          <p:nvPr>
            <p:ph idx="1"/>
          </p:nvPr>
        </p:nvPicPr>
        <p:blipFill>
          <a:blip r:embed="rId3"/>
          <a:stretch>
            <a:fillRect/>
          </a:stretch>
        </p:blipFill>
        <p:spPr>
          <a:xfrm>
            <a:off x="1676401" y="1212754"/>
            <a:ext cx="3719738" cy="5532265"/>
          </a:xfrm>
          <a:prstGeom prst="rect">
            <a:avLst/>
          </a:prstGeom>
        </p:spPr>
      </p:pic>
      <p:pic>
        <p:nvPicPr>
          <p:cNvPr id="6" name="Picture 5"/>
          <p:cNvPicPr>
            <a:picLocks noChangeAspect="1"/>
          </p:cNvPicPr>
          <p:nvPr/>
        </p:nvPicPr>
        <p:blipFill>
          <a:blip r:embed="rId4"/>
          <a:stretch>
            <a:fillRect/>
          </a:stretch>
        </p:blipFill>
        <p:spPr>
          <a:xfrm>
            <a:off x="5943296" y="1295124"/>
            <a:ext cx="3103133" cy="3365284"/>
          </a:xfrm>
          <a:prstGeom prst="rect">
            <a:avLst/>
          </a:prstGeom>
        </p:spPr>
      </p:pic>
      <p:pic>
        <p:nvPicPr>
          <p:cNvPr id="7" name="Picture 6"/>
          <p:cNvPicPr>
            <a:picLocks noChangeAspect="1"/>
          </p:cNvPicPr>
          <p:nvPr/>
        </p:nvPicPr>
        <p:blipFill>
          <a:blip r:embed="rId5"/>
          <a:stretch>
            <a:fillRect/>
          </a:stretch>
        </p:blipFill>
        <p:spPr>
          <a:xfrm>
            <a:off x="6036051" y="2977766"/>
            <a:ext cx="5539187" cy="3064231"/>
          </a:xfrm>
          <a:prstGeom prst="rect">
            <a:avLst/>
          </a:prstGeom>
        </p:spPr>
      </p:pic>
      <p:pic>
        <p:nvPicPr>
          <p:cNvPr id="3" name="Picture 2"/>
          <p:cNvPicPr>
            <a:picLocks noChangeAspect="1"/>
          </p:cNvPicPr>
          <p:nvPr/>
        </p:nvPicPr>
        <p:blipFill>
          <a:blip r:embed="rId6"/>
          <a:stretch>
            <a:fillRect/>
          </a:stretch>
        </p:blipFill>
        <p:spPr>
          <a:xfrm>
            <a:off x="1310609" y="1587354"/>
            <a:ext cx="365792" cy="408467"/>
          </a:xfrm>
          <a:prstGeom prst="rect">
            <a:avLst/>
          </a:prstGeom>
        </p:spPr>
      </p:pic>
      <p:pic>
        <p:nvPicPr>
          <p:cNvPr id="5" name="Picture 4"/>
          <p:cNvPicPr>
            <a:picLocks noChangeAspect="1"/>
          </p:cNvPicPr>
          <p:nvPr/>
        </p:nvPicPr>
        <p:blipFill>
          <a:blip r:embed="rId6"/>
          <a:stretch>
            <a:fillRect/>
          </a:stretch>
        </p:blipFill>
        <p:spPr>
          <a:xfrm>
            <a:off x="1310609" y="2416966"/>
            <a:ext cx="365792" cy="408467"/>
          </a:xfrm>
          <a:prstGeom prst="rect">
            <a:avLst/>
          </a:prstGeom>
        </p:spPr>
      </p:pic>
      <p:pic>
        <p:nvPicPr>
          <p:cNvPr id="8" name="Picture 7"/>
          <p:cNvPicPr>
            <a:picLocks noChangeAspect="1"/>
          </p:cNvPicPr>
          <p:nvPr/>
        </p:nvPicPr>
        <p:blipFill>
          <a:blip r:embed="rId6"/>
          <a:stretch>
            <a:fillRect/>
          </a:stretch>
        </p:blipFill>
        <p:spPr>
          <a:xfrm>
            <a:off x="1310609" y="2946409"/>
            <a:ext cx="365792" cy="408467"/>
          </a:xfrm>
          <a:prstGeom prst="rect">
            <a:avLst/>
          </a:prstGeom>
        </p:spPr>
      </p:pic>
      <p:pic>
        <p:nvPicPr>
          <p:cNvPr id="9" name="Picture 8"/>
          <p:cNvPicPr>
            <a:picLocks noChangeAspect="1"/>
          </p:cNvPicPr>
          <p:nvPr/>
        </p:nvPicPr>
        <p:blipFill>
          <a:blip r:embed="rId6"/>
          <a:stretch>
            <a:fillRect/>
          </a:stretch>
        </p:blipFill>
        <p:spPr>
          <a:xfrm>
            <a:off x="1310609" y="4845714"/>
            <a:ext cx="365792" cy="408467"/>
          </a:xfrm>
          <a:prstGeom prst="rect">
            <a:avLst/>
          </a:prstGeom>
        </p:spPr>
      </p:pic>
    </p:spTree>
    <p:extLst>
      <p:ext uri="{BB962C8B-B14F-4D97-AF65-F5344CB8AC3E}">
        <p14:creationId xmlns:p14="http://schemas.microsoft.com/office/powerpoint/2010/main" val="143497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771" y="627017"/>
            <a:ext cx="8229600" cy="711082"/>
          </a:xfrm>
        </p:spPr>
        <p:txBody>
          <a:bodyPr/>
          <a:lstStyle/>
          <a:p>
            <a:r>
              <a:rPr lang="en-US" sz="3600" b="1" dirty="0">
                <a:solidFill>
                  <a:srgbClr val="0070C0"/>
                </a:solidFill>
                <a:latin typeface="&quot;arial&quot;"/>
              </a:rPr>
              <a:t>Custom Clinical Annotation</a:t>
            </a:r>
          </a:p>
        </p:txBody>
      </p:sp>
      <p:sp>
        <p:nvSpPr>
          <p:cNvPr id="3" name="Content Placeholder 2"/>
          <p:cNvSpPr>
            <a:spLocks noGrp="1"/>
          </p:cNvSpPr>
          <p:nvPr>
            <p:ph idx="1"/>
          </p:nvPr>
        </p:nvSpPr>
        <p:spPr>
          <a:xfrm>
            <a:off x="1981200" y="1676400"/>
            <a:ext cx="8229600" cy="4324350"/>
          </a:xfrm>
        </p:spPr>
        <p:txBody>
          <a:bodyPr/>
          <a:lstStyle/>
          <a:p>
            <a:pPr marL="234950" indent="-222250">
              <a:spcBef>
                <a:spcPts val="100"/>
              </a:spcBef>
              <a:tabLst>
                <a:tab pos="235585" algn="l"/>
              </a:tabLst>
            </a:pPr>
            <a:r>
              <a:rPr lang="en-US" sz="3200" spc="-5" dirty="0">
                <a:latin typeface="&quot;arial&quot;"/>
              </a:rPr>
              <a:t>Systemic</a:t>
            </a:r>
            <a:r>
              <a:rPr lang="en-US" sz="3200" spc="-10" dirty="0">
                <a:latin typeface="&quot;arial&quot;"/>
              </a:rPr>
              <a:t> </a:t>
            </a:r>
            <a:r>
              <a:rPr lang="en-US" sz="3200" spc="-5" dirty="0">
                <a:latin typeface="&quot;arial&quot;"/>
              </a:rPr>
              <a:t>therapy</a:t>
            </a:r>
            <a:endParaRPr lang="en-US" sz="3200" dirty="0">
              <a:latin typeface="&quot;arial&quot;"/>
            </a:endParaRPr>
          </a:p>
          <a:p>
            <a:pPr marL="109537" indent="0">
              <a:spcBef>
                <a:spcPts val="5"/>
              </a:spcBef>
              <a:buNone/>
            </a:pPr>
            <a:endParaRPr lang="en-US" sz="1400" dirty="0">
              <a:latin typeface="&quot;arial&quot;"/>
              <a:cs typeface="Times New Roman"/>
            </a:endParaRPr>
          </a:p>
          <a:p>
            <a:pPr marL="234950" indent="-222250">
              <a:tabLst>
                <a:tab pos="235585" algn="l"/>
              </a:tabLst>
            </a:pPr>
            <a:r>
              <a:rPr lang="en-US" sz="3200" spc="-5" dirty="0">
                <a:latin typeface="&quot;arial&quot;"/>
              </a:rPr>
              <a:t>Radiation</a:t>
            </a:r>
            <a:r>
              <a:rPr lang="en-US" sz="3200" spc="-25" dirty="0">
                <a:latin typeface="&quot;arial&quot;"/>
              </a:rPr>
              <a:t> </a:t>
            </a:r>
            <a:r>
              <a:rPr lang="en-US" sz="3200" spc="-5" dirty="0">
                <a:latin typeface="&quot;arial&quot;"/>
              </a:rPr>
              <a:t>treatment</a:t>
            </a:r>
            <a:endParaRPr lang="en-US" sz="3200" dirty="0">
              <a:latin typeface="&quot;arial&quot;"/>
            </a:endParaRPr>
          </a:p>
          <a:p>
            <a:pPr marL="109537" indent="0">
              <a:spcBef>
                <a:spcPts val="5"/>
              </a:spcBef>
              <a:buNone/>
            </a:pPr>
            <a:endParaRPr lang="en-US" sz="1400" dirty="0">
              <a:latin typeface="&quot;arial&quot;"/>
              <a:cs typeface="Times New Roman"/>
            </a:endParaRPr>
          </a:p>
          <a:p>
            <a:pPr marL="234950" indent="-222250">
              <a:tabLst>
                <a:tab pos="235585" algn="l"/>
              </a:tabLst>
            </a:pPr>
            <a:r>
              <a:rPr lang="en-US" sz="3200" spc="-5" dirty="0">
                <a:latin typeface="&quot;arial&quot;"/>
              </a:rPr>
              <a:t>Co-morbidities</a:t>
            </a:r>
            <a:endParaRPr lang="en-US" sz="3200" dirty="0">
              <a:latin typeface="&quot;arial&quot;"/>
            </a:endParaRPr>
          </a:p>
          <a:p>
            <a:pPr marL="109537" indent="0">
              <a:spcBef>
                <a:spcPts val="5"/>
              </a:spcBef>
              <a:buNone/>
            </a:pPr>
            <a:endParaRPr lang="en-US" sz="1400" dirty="0">
              <a:latin typeface="&quot;arial&quot;"/>
              <a:cs typeface="Times New Roman"/>
            </a:endParaRPr>
          </a:p>
          <a:p>
            <a:pPr marL="234950" indent="-222250">
              <a:tabLst>
                <a:tab pos="235585" algn="l"/>
              </a:tabLst>
            </a:pPr>
            <a:r>
              <a:rPr lang="en-US" sz="3200" spc="-5" dirty="0">
                <a:latin typeface="&quot;arial&quot;"/>
              </a:rPr>
              <a:t>Recurrence details</a:t>
            </a:r>
            <a:endParaRPr lang="en-US" sz="3200" dirty="0">
              <a:latin typeface="&quot;arial&quot;"/>
            </a:endParaRPr>
          </a:p>
          <a:p>
            <a:pPr marL="109537" indent="0">
              <a:spcBef>
                <a:spcPts val="5"/>
              </a:spcBef>
              <a:buNone/>
            </a:pPr>
            <a:endParaRPr lang="en-US" sz="1400" dirty="0">
              <a:latin typeface="&quot;arial&quot;"/>
              <a:cs typeface="Times New Roman"/>
            </a:endParaRPr>
          </a:p>
          <a:p>
            <a:pPr marL="234950" indent="-222250">
              <a:tabLst>
                <a:tab pos="235585" algn="l"/>
              </a:tabLst>
            </a:pPr>
            <a:r>
              <a:rPr lang="en-US" sz="3200" spc="-5" dirty="0">
                <a:latin typeface="&quot;arial&quot;"/>
              </a:rPr>
              <a:t>Biomarkers</a:t>
            </a:r>
            <a:endParaRPr lang="en-US" sz="3200" dirty="0">
              <a:latin typeface="&quot;arial&quot;"/>
            </a:endParaRPr>
          </a:p>
        </p:txBody>
      </p:sp>
    </p:spTree>
    <p:extLst>
      <p:ext uri="{BB962C8B-B14F-4D97-AF65-F5344CB8AC3E}">
        <p14:creationId xmlns:p14="http://schemas.microsoft.com/office/powerpoint/2010/main" val="220596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33994" y="590006"/>
            <a:ext cx="8610600" cy="649288"/>
          </a:xfrm>
        </p:spPr>
        <p:txBody>
          <a:bodyPr/>
          <a:lstStyle/>
          <a:p>
            <a:r>
              <a:rPr lang="en-US" altLang="en-US" b="1" dirty="0">
                <a:solidFill>
                  <a:srgbClr val="0070C0"/>
                </a:solidFill>
                <a:latin typeface="&quot;arial&quot;"/>
                <a:ea typeface="Tahoma" panose="020B0604030504040204" pitchFamily="34" charset="0"/>
                <a:cs typeface="Tahoma" panose="020B0604030504040204" pitchFamily="34" charset="0"/>
              </a:rPr>
              <a:t>Topics to be discussed</a:t>
            </a:r>
          </a:p>
        </p:txBody>
      </p:sp>
      <p:sp>
        <p:nvSpPr>
          <p:cNvPr id="3" name="Content Placeholder 2"/>
          <p:cNvSpPr>
            <a:spLocks noGrp="1"/>
          </p:cNvSpPr>
          <p:nvPr>
            <p:ph idx="1"/>
          </p:nvPr>
        </p:nvSpPr>
        <p:spPr>
          <a:xfrm>
            <a:off x="933994" y="1690577"/>
            <a:ext cx="9734006" cy="5062920"/>
          </a:xfrm>
        </p:spPr>
        <p:txBody>
          <a:bodyPr>
            <a:noAutofit/>
          </a:bodyPr>
          <a:lstStyle/>
          <a:p>
            <a:pPr marL="109537" indent="0">
              <a:buClr>
                <a:schemeClr val="tx1"/>
              </a:buClr>
              <a:buNone/>
            </a:pPr>
            <a:endParaRPr lang="en-US" sz="1200" dirty="0">
              <a:latin typeface="&quot;arial&quot;"/>
              <a:ea typeface="Tahoma" panose="020B0604030504040204" pitchFamily="34" charset="0"/>
              <a:cs typeface="Calibri" panose="020F0502020204030204" pitchFamily="34" charset="0"/>
            </a:endParaRPr>
          </a:p>
          <a:p>
            <a:pPr>
              <a:buClr>
                <a:schemeClr val="tx1"/>
              </a:buClr>
            </a:pPr>
            <a:r>
              <a:rPr lang="en-US" dirty="0">
                <a:latin typeface="&quot;arial&quot;"/>
                <a:ea typeface="Tahoma" panose="020B0604030504040204" pitchFamily="34" charset="0"/>
                <a:cs typeface="Calibri" panose="020F0502020204030204" pitchFamily="34" charset="0"/>
              </a:rPr>
              <a:t>Why is population-based data important?</a:t>
            </a:r>
          </a:p>
          <a:p>
            <a:pPr marL="109537" indent="0">
              <a:buClr>
                <a:schemeClr val="tx1"/>
              </a:buClr>
              <a:buNone/>
            </a:pPr>
            <a:endParaRPr lang="en-US" sz="1200" dirty="0">
              <a:latin typeface="&quot;arial&quot;"/>
              <a:ea typeface="Tahoma" panose="020B0604030504040204" pitchFamily="34" charset="0"/>
              <a:cs typeface="Calibri" panose="020F0502020204030204" pitchFamily="34" charset="0"/>
            </a:endParaRPr>
          </a:p>
          <a:p>
            <a:pPr>
              <a:buClr>
                <a:schemeClr val="tx1"/>
              </a:buClr>
            </a:pPr>
            <a:r>
              <a:rPr lang="en-US" dirty="0">
                <a:latin typeface="&quot;arial&quot;"/>
                <a:ea typeface="Tahoma" panose="020B0604030504040204" pitchFamily="34" charset="0"/>
                <a:cs typeface="Calibri" panose="020F0502020204030204" pitchFamily="34" charset="0"/>
              </a:rPr>
              <a:t>What is a population-based Virtual Tissue Repository?</a:t>
            </a:r>
          </a:p>
          <a:p>
            <a:pPr marL="109537" indent="0">
              <a:buClr>
                <a:schemeClr val="tx1"/>
              </a:buClr>
              <a:buNone/>
            </a:pPr>
            <a:endParaRPr lang="en-US" sz="1200" dirty="0">
              <a:latin typeface="&quot;arial&quot;"/>
              <a:ea typeface="Tahoma" panose="020B0604030504040204" pitchFamily="34" charset="0"/>
              <a:cs typeface="Calibri" panose="020F0502020204030204" pitchFamily="34" charset="0"/>
            </a:endParaRPr>
          </a:p>
          <a:p>
            <a:pPr>
              <a:buClr>
                <a:schemeClr val="tx1"/>
              </a:buClr>
            </a:pPr>
            <a:r>
              <a:rPr lang="en-US" dirty="0">
                <a:latin typeface="&quot;arial&quot;"/>
                <a:ea typeface="Tahoma" panose="020B0604030504040204" pitchFamily="34" charset="0"/>
                <a:cs typeface="Calibri" panose="020F0502020204030204" pitchFamily="34" charset="0"/>
              </a:rPr>
              <a:t>Things to consider when establishing a VTR</a:t>
            </a:r>
          </a:p>
          <a:p>
            <a:pPr marL="109537" indent="0">
              <a:buClr>
                <a:schemeClr val="tx1"/>
              </a:buClr>
              <a:buNone/>
            </a:pPr>
            <a:endParaRPr lang="en-US" sz="1200" dirty="0">
              <a:latin typeface="&quot;arial&quot;"/>
              <a:ea typeface="Tahoma" panose="020B0604030504040204" pitchFamily="34" charset="0"/>
              <a:cs typeface="Calibri" panose="020F0502020204030204" pitchFamily="34" charset="0"/>
            </a:endParaRPr>
          </a:p>
          <a:p>
            <a:pPr>
              <a:buClrTx/>
              <a:defRPr/>
            </a:pPr>
            <a:r>
              <a:rPr lang="en-US" dirty="0">
                <a:latin typeface="&quot;arial&quot;"/>
                <a:ea typeface="Tahoma" panose="020B0604030504040204" pitchFamily="34" charset="0"/>
                <a:cs typeface="Calibri" panose="020F0502020204030204" pitchFamily="34" charset="0"/>
              </a:rPr>
              <a:t>Example 1: Using the Kentucky Cancer Registry as a Virtual Tissue Repository</a:t>
            </a:r>
          </a:p>
          <a:p>
            <a:pPr marL="109537" indent="0">
              <a:buClrTx/>
              <a:buNone/>
              <a:defRPr/>
            </a:pPr>
            <a:endParaRPr lang="en-US" sz="1200" dirty="0">
              <a:latin typeface="&quot;arial&quot;"/>
              <a:ea typeface="Tahoma" panose="020B0604030504040204" pitchFamily="34" charset="0"/>
              <a:cs typeface="Calibri" panose="020F0502020204030204" pitchFamily="34" charset="0"/>
            </a:endParaRPr>
          </a:p>
          <a:p>
            <a:pPr marL="109537" indent="0">
              <a:buClrTx/>
              <a:buNone/>
              <a:defRPr/>
            </a:pPr>
            <a:endParaRPr lang="en-US" dirty="0">
              <a:latin typeface="&quot;arial&quot;"/>
              <a:ea typeface="Tahoma" panose="020B0604030504040204" pitchFamily="34" charset="0"/>
              <a:cs typeface="Calibri" panose="020F0502020204030204" pitchFamily="34" charset="0"/>
            </a:endParaRPr>
          </a:p>
          <a:p>
            <a:pPr>
              <a:buClrTx/>
              <a:defRPr/>
            </a:pPr>
            <a:endParaRPr lang="en-US" dirty="0">
              <a:latin typeface="&quot;arial&quot;"/>
              <a:ea typeface="Tahoma" panose="020B0604030504040204" pitchFamily="34" charset="0"/>
              <a:cs typeface="Calibri" panose="020F0502020204030204" pitchFamily="34" charset="0"/>
            </a:endParaRPr>
          </a:p>
          <a:p>
            <a:pPr marL="109537" indent="0">
              <a:buNone/>
              <a:defRPr/>
            </a:pPr>
            <a:endParaRPr lang="en-US" sz="2000" dirty="0"/>
          </a:p>
        </p:txBody>
      </p:sp>
    </p:spTree>
    <p:extLst>
      <p:ext uri="{BB962C8B-B14F-4D97-AF65-F5344CB8AC3E}">
        <p14:creationId xmlns:p14="http://schemas.microsoft.com/office/powerpoint/2010/main" val="240908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299" y="446314"/>
            <a:ext cx="8229600" cy="1066800"/>
          </a:xfrm>
        </p:spPr>
        <p:txBody>
          <a:bodyPr/>
          <a:lstStyle/>
          <a:p>
            <a:r>
              <a:rPr lang="en-US" sz="3600" b="1" dirty="0">
                <a:solidFill>
                  <a:srgbClr val="0070C0"/>
                </a:solidFill>
                <a:latin typeface="&quot;arial&quot;"/>
              </a:rPr>
              <a:t>Limitations</a:t>
            </a:r>
          </a:p>
        </p:txBody>
      </p:sp>
      <p:sp>
        <p:nvSpPr>
          <p:cNvPr id="3" name="Content Placeholder 2"/>
          <p:cNvSpPr>
            <a:spLocks noGrp="1"/>
          </p:cNvSpPr>
          <p:nvPr>
            <p:ph idx="1"/>
          </p:nvPr>
        </p:nvSpPr>
        <p:spPr>
          <a:xfrm>
            <a:off x="1550125" y="1676400"/>
            <a:ext cx="9170125" cy="4897438"/>
          </a:xfrm>
        </p:spPr>
        <p:txBody>
          <a:bodyPr/>
          <a:lstStyle/>
          <a:p>
            <a:r>
              <a:rPr lang="en-US" dirty="0">
                <a:latin typeface="&quot;arial&quot;"/>
              </a:rPr>
              <a:t>De-identified data sets and analysis of biospecimen</a:t>
            </a:r>
          </a:p>
          <a:p>
            <a:pPr marL="109537" indent="0">
              <a:buNone/>
            </a:pPr>
            <a:endParaRPr lang="en-US" sz="1800" dirty="0">
              <a:latin typeface="&quot;arial&quot;"/>
            </a:endParaRPr>
          </a:p>
          <a:p>
            <a:r>
              <a:rPr lang="en-US" dirty="0">
                <a:latin typeface="&quot;arial&quot;"/>
              </a:rPr>
              <a:t>Timeframe for tissue availability, as labs destroy blocks after a set time period</a:t>
            </a:r>
          </a:p>
          <a:p>
            <a:pPr marL="109537" indent="0">
              <a:buNone/>
            </a:pPr>
            <a:endParaRPr lang="en-US" sz="1800" dirty="0">
              <a:latin typeface="&quot;arial&quot;"/>
            </a:endParaRPr>
          </a:p>
          <a:p>
            <a:r>
              <a:rPr lang="en-US" dirty="0">
                <a:latin typeface="&quot;arial&quot;"/>
              </a:rPr>
              <a:t>Timeframe for custom clinical annotation and availability of records</a:t>
            </a:r>
          </a:p>
          <a:p>
            <a:pPr marL="109537" indent="0">
              <a:buNone/>
            </a:pPr>
            <a:endParaRPr lang="en-US" sz="1800" dirty="0">
              <a:latin typeface="&quot;arial&quot;"/>
            </a:endParaRPr>
          </a:p>
          <a:p>
            <a:r>
              <a:rPr lang="en-US" dirty="0">
                <a:latin typeface="&quot;arial&quot;"/>
              </a:rPr>
              <a:t>Storage space for blocks and slides</a:t>
            </a:r>
          </a:p>
          <a:p>
            <a:endParaRPr lang="en-US" dirty="0"/>
          </a:p>
        </p:txBody>
      </p:sp>
    </p:spTree>
    <p:extLst>
      <p:ext uri="{BB962C8B-B14F-4D97-AF65-F5344CB8AC3E}">
        <p14:creationId xmlns:p14="http://schemas.microsoft.com/office/powerpoint/2010/main" val="1318000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506538" y="1493519"/>
            <a:ext cx="8229600" cy="618309"/>
          </a:xfrm>
        </p:spPr>
        <p:txBody>
          <a:bodyPr/>
          <a:lstStyle/>
          <a:p>
            <a:r>
              <a:rPr lang="en-US" altLang="en-US" sz="3200" b="1" dirty="0">
                <a:solidFill>
                  <a:srgbClr val="0070C0"/>
                </a:solidFill>
                <a:latin typeface="&quot;arial&quot;" charset="0"/>
              </a:rPr>
              <a:t>The Five Proteins Study</a:t>
            </a:r>
            <a:br>
              <a:rPr lang="en-US" altLang="en-US" sz="3200" b="1" dirty="0">
                <a:solidFill>
                  <a:srgbClr val="0070C0"/>
                </a:solidFill>
                <a:latin typeface="&quot;arial&quot;" charset="0"/>
              </a:rPr>
            </a:br>
            <a:endParaRPr lang="en-US" altLang="en-US" sz="3200" b="1" dirty="0">
              <a:solidFill>
                <a:srgbClr val="0070C0"/>
              </a:solidFill>
              <a:latin typeface="&quot;arial&quot;" charset="0"/>
            </a:endParaRPr>
          </a:p>
        </p:txBody>
      </p:sp>
      <p:sp>
        <p:nvSpPr>
          <p:cNvPr id="75779" name="Content Placeholder 2"/>
          <p:cNvSpPr>
            <a:spLocks noGrp="1"/>
          </p:cNvSpPr>
          <p:nvPr>
            <p:ph idx="1"/>
          </p:nvPr>
        </p:nvSpPr>
        <p:spPr>
          <a:xfrm>
            <a:off x="1506538" y="1802674"/>
            <a:ext cx="9067801" cy="5379720"/>
          </a:xfrm>
        </p:spPr>
        <p:txBody>
          <a:bodyPr/>
          <a:lstStyle/>
          <a:p>
            <a:r>
              <a:rPr lang="en-US" altLang="en-US" sz="2400" b="1" dirty="0">
                <a:latin typeface="&quot;arial&quot;" charset="0"/>
              </a:rPr>
              <a:t>Par-4: pro-apoptotic tumor suppressor protein 	</a:t>
            </a:r>
          </a:p>
          <a:p>
            <a:pPr>
              <a:buFont typeface="Georgia" panose="02040502050405020303" pitchFamily="18" charset="0"/>
              <a:buNone/>
            </a:pPr>
            <a:r>
              <a:rPr lang="en-US" altLang="en-US" sz="2400" b="1" dirty="0">
                <a:latin typeface="&quot;arial&quot;" charset="0"/>
              </a:rPr>
              <a:t>		     </a:t>
            </a:r>
            <a:r>
              <a:rPr lang="en-US" altLang="en-US" sz="2400" b="1" dirty="0">
                <a:solidFill>
                  <a:srgbClr val="0070C0"/>
                </a:solidFill>
                <a:latin typeface="&quot;arial&quot;" charset="0"/>
              </a:rPr>
              <a:t>downregulated during breast cancer recurrence </a:t>
            </a:r>
          </a:p>
          <a:p>
            <a:pPr>
              <a:buFont typeface="Georgia" panose="02040502050405020303" pitchFamily="18" charset="0"/>
              <a:buNone/>
            </a:pPr>
            <a:endParaRPr lang="en-US" altLang="en-US" sz="800" b="1" dirty="0">
              <a:latin typeface="&quot;arial&quot;" charset="0"/>
            </a:endParaRPr>
          </a:p>
          <a:p>
            <a:r>
              <a:rPr lang="en-US" altLang="en-US" sz="2400" b="1" dirty="0" err="1">
                <a:latin typeface="&quot;arial&quot;" charset="0"/>
              </a:rPr>
              <a:t>Wnt</a:t>
            </a:r>
            <a:r>
              <a:rPr lang="en-US" altLang="en-US" sz="2400" b="1" dirty="0">
                <a:latin typeface="&quot;arial&quot;" charset="0"/>
              </a:rPr>
              <a:t>/</a:t>
            </a:r>
            <a:r>
              <a:rPr lang="en-US" altLang="en-US" sz="2400" b="1" dirty="0">
                <a:latin typeface="Symbol" panose="05050102010706020507" pitchFamily="18" charset="2"/>
                <a:ea typeface="Symbol" panose="05050102010706020507" pitchFamily="18" charset="2"/>
                <a:cs typeface="Symbol" panose="05050102010706020507" pitchFamily="18" charset="2"/>
              </a:rPr>
              <a:t>b</a:t>
            </a:r>
            <a:r>
              <a:rPr lang="en-US" altLang="en-US" sz="2400" b="1" dirty="0">
                <a:latin typeface="&quot;arial&quot;" charset="0"/>
              </a:rPr>
              <a:t>-catenin: signaling pathway</a:t>
            </a:r>
          </a:p>
          <a:p>
            <a:pPr marL="703263" lvl="2" indent="0">
              <a:buNone/>
            </a:pPr>
            <a:r>
              <a:rPr lang="en-US" altLang="en-US" b="1" dirty="0">
                <a:solidFill>
                  <a:srgbClr val="3366CC"/>
                </a:solidFill>
                <a:latin typeface="&quot;arial&quot;" charset="0"/>
              </a:rPr>
              <a:t>        </a:t>
            </a:r>
            <a:r>
              <a:rPr lang="en-US" altLang="en-US" b="1" dirty="0">
                <a:solidFill>
                  <a:srgbClr val="0070C0"/>
                </a:solidFill>
                <a:latin typeface="&quot;arial&quot;" charset="0"/>
              </a:rPr>
              <a:t>induces epithelial-mesenchymal transition</a:t>
            </a:r>
            <a:r>
              <a:rPr lang="en-US" altLang="en-US" dirty="0">
                <a:solidFill>
                  <a:srgbClr val="0070C0"/>
                </a:solidFill>
                <a:latin typeface="&quot;arial&quot;" charset="0"/>
              </a:rPr>
              <a:t> (</a:t>
            </a:r>
            <a:r>
              <a:rPr lang="en-US" altLang="en-US" b="1" dirty="0">
                <a:solidFill>
                  <a:srgbClr val="0070C0"/>
                </a:solidFill>
                <a:latin typeface="&quot;arial&quot;" charset="0"/>
              </a:rPr>
              <a:t>EMT</a:t>
            </a:r>
            <a:r>
              <a:rPr lang="en-US" altLang="en-US" dirty="0">
                <a:solidFill>
                  <a:srgbClr val="0070C0"/>
                </a:solidFill>
                <a:latin typeface="&quot;arial&quot;" charset="0"/>
              </a:rPr>
              <a:t>)</a:t>
            </a:r>
            <a:r>
              <a:rPr lang="en-US" altLang="en-US" b="1" dirty="0">
                <a:solidFill>
                  <a:srgbClr val="0070C0"/>
                </a:solidFill>
                <a:latin typeface="&quot;arial&quot;" charset="0"/>
              </a:rPr>
              <a:t> 	     and promotes metastasis </a:t>
            </a:r>
          </a:p>
          <a:p>
            <a:pPr marL="703263" lvl="2" indent="0">
              <a:buNone/>
            </a:pPr>
            <a:endParaRPr lang="en-US" altLang="en-US" sz="800" b="1" dirty="0">
              <a:solidFill>
                <a:srgbClr val="3366CC"/>
              </a:solidFill>
              <a:latin typeface="&quot;arial&quot;" charset="0"/>
            </a:endParaRPr>
          </a:p>
          <a:p>
            <a:r>
              <a:rPr lang="en-US" altLang="en-US" sz="2400" b="1" dirty="0">
                <a:latin typeface="&quot;arial&quot;" charset="0"/>
              </a:rPr>
              <a:t>SNAIL, TWIST: transcription factors, promote EMT </a:t>
            </a:r>
          </a:p>
          <a:p>
            <a:pPr marL="409575" lvl="1" indent="0">
              <a:buNone/>
            </a:pPr>
            <a:r>
              <a:rPr lang="en-US" altLang="en-US" sz="2400" b="1" dirty="0">
                <a:latin typeface="&quot;arial&quot;" charset="0"/>
              </a:rPr>
              <a:t>	</a:t>
            </a:r>
            <a:r>
              <a:rPr lang="en-US" altLang="en-US" sz="2400" b="1" dirty="0">
                <a:solidFill>
                  <a:srgbClr val="0070C0"/>
                </a:solidFill>
                <a:latin typeface="&quot;arial&quot;" charset="0"/>
              </a:rPr>
              <a:t>     promote cancer progression (metastasis)</a:t>
            </a:r>
          </a:p>
          <a:p>
            <a:pPr>
              <a:buFont typeface="Georgia" panose="02040502050405020303" pitchFamily="18" charset="0"/>
              <a:buNone/>
            </a:pPr>
            <a:r>
              <a:rPr lang="en-US" altLang="en-US" sz="2400" b="1" dirty="0">
                <a:solidFill>
                  <a:srgbClr val="0070C0"/>
                </a:solidFill>
                <a:latin typeface="&quot;arial&quot;" charset="0"/>
              </a:rPr>
              <a:t>		     elevated in metastatic and recurrent tumor</a:t>
            </a:r>
            <a:r>
              <a:rPr lang="en-US" altLang="en-US" sz="2400" b="1" dirty="0">
                <a:solidFill>
                  <a:srgbClr val="3366CC"/>
                </a:solidFill>
                <a:latin typeface="&quot;arial&quot;" charset="0"/>
              </a:rPr>
              <a:t>s</a:t>
            </a:r>
          </a:p>
          <a:p>
            <a:pPr marL="703263" lvl="2" indent="0">
              <a:buNone/>
            </a:pPr>
            <a:endParaRPr lang="en-US" altLang="en-US" sz="800" b="1" dirty="0">
              <a:solidFill>
                <a:srgbClr val="3366CC"/>
              </a:solidFill>
              <a:latin typeface="&quot;arial&quot;" charset="0"/>
            </a:endParaRPr>
          </a:p>
          <a:p>
            <a:r>
              <a:rPr lang="en-US" altLang="en-US" sz="2400" b="1" dirty="0">
                <a:latin typeface="&quot;arial&quot;" charset="0"/>
              </a:rPr>
              <a:t>c-</a:t>
            </a:r>
            <a:r>
              <a:rPr lang="en-US" altLang="en-US" sz="2400" b="1" dirty="0" err="1">
                <a:latin typeface="&quot;arial&quot;" charset="0"/>
              </a:rPr>
              <a:t>Abl</a:t>
            </a:r>
            <a:r>
              <a:rPr lang="en-US" altLang="en-US" sz="2400" b="1" dirty="0">
                <a:latin typeface="&quot;arial&quot;" charset="0"/>
              </a:rPr>
              <a:t>, </a:t>
            </a:r>
            <a:r>
              <a:rPr lang="en-US" altLang="en-US" sz="2400" b="1" dirty="0" err="1">
                <a:latin typeface="&quot;arial&quot;" charset="0"/>
              </a:rPr>
              <a:t>Arg</a:t>
            </a:r>
            <a:r>
              <a:rPr lang="en-US" altLang="en-US" sz="2400" b="1" dirty="0">
                <a:latin typeface="&quot;arial&quot;" charset="0"/>
              </a:rPr>
              <a:t>: tyrosine kinases, </a:t>
            </a:r>
            <a:r>
              <a:rPr lang="en-US" altLang="en-US" sz="2400" b="1" dirty="0" err="1">
                <a:latin typeface="&quot;arial&quot;" charset="0"/>
              </a:rPr>
              <a:t>oncoproteins</a:t>
            </a:r>
            <a:r>
              <a:rPr lang="en-US" altLang="en-US" sz="2400" b="1" dirty="0">
                <a:latin typeface="&quot;arial&quot;" charset="0"/>
              </a:rPr>
              <a:t> </a:t>
            </a:r>
          </a:p>
          <a:p>
            <a:pPr>
              <a:buFont typeface="Georgia" panose="02040502050405020303" pitchFamily="18" charset="0"/>
              <a:buNone/>
            </a:pPr>
            <a:r>
              <a:rPr lang="en-US" altLang="en-US" sz="2400" b="1" dirty="0">
                <a:latin typeface="&quot;arial&quot;" charset="0"/>
              </a:rPr>
              <a:t>		     </a:t>
            </a:r>
            <a:r>
              <a:rPr lang="en-US" altLang="en-US" sz="2400" b="1" dirty="0">
                <a:solidFill>
                  <a:srgbClr val="0070C0"/>
                </a:solidFill>
                <a:latin typeface="&quot;arial&quot;" charset="0"/>
              </a:rPr>
              <a:t>promote survival, proliferation, and metastasis</a:t>
            </a:r>
          </a:p>
          <a:p>
            <a:pPr>
              <a:buFont typeface="Georgia" panose="02040502050405020303" pitchFamily="18" charset="0"/>
              <a:buNone/>
            </a:pPr>
            <a:r>
              <a:rPr lang="en-US" altLang="en-US" sz="2400" b="1" dirty="0">
                <a:solidFill>
                  <a:srgbClr val="0070C0"/>
                </a:solidFill>
                <a:latin typeface="&quot;arial&quot;" charset="0"/>
              </a:rPr>
              <a:t>		     activity levels measured by </a:t>
            </a:r>
            <a:r>
              <a:rPr lang="en-US" altLang="en-US" sz="2400" b="1" dirty="0" err="1">
                <a:solidFill>
                  <a:srgbClr val="0070C0"/>
                </a:solidFill>
                <a:latin typeface="&quot;arial&quot;" charset="0"/>
              </a:rPr>
              <a:t>pCrkL</a:t>
            </a:r>
            <a:r>
              <a:rPr lang="en-US" altLang="en-US" sz="2400" b="1" dirty="0">
                <a:solidFill>
                  <a:srgbClr val="0070C0"/>
                </a:solidFill>
                <a:latin typeface="&quot;arial&quot;" charset="0"/>
              </a:rPr>
              <a:t> activity</a:t>
            </a:r>
          </a:p>
          <a:p>
            <a:pPr>
              <a:buFont typeface="Georgia" panose="02040502050405020303" pitchFamily="18" charset="0"/>
              <a:buNone/>
            </a:pPr>
            <a:r>
              <a:rPr lang="en-US" altLang="en-US" sz="2400" dirty="0">
                <a:solidFill>
                  <a:srgbClr val="0070C0"/>
                </a:solidFill>
                <a:latin typeface="&quot;arial&quot;" charset="0"/>
              </a:rPr>
              <a:t>	</a:t>
            </a:r>
          </a:p>
        </p:txBody>
      </p:sp>
      <p:sp>
        <p:nvSpPr>
          <p:cNvPr id="4" name="TextBox 3"/>
          <p:cNvSpPr txBox="1"/>
          <p:nvPr/>
        </p:nvSpPr>
        <p:spPr>
          <a:xfrm>
            <a:off x="214404" y="534909"/>
            <a:ext cx="11652068" cy="646331"/>
          </a:xfrm>
          <a:prstGeom prst="rect">
            <a:avLst/>
          </a:prstGeom>
          <a:noFill/>
        </p:spPr>
        <p:txBody>
          <a:bodyPr wrap="square" rtlCol="0">
            <a:spAutoFit/>
          </a:bodyPr>
          <a:lstStyle/>
          <a:p>
            <a:r>
              <a:rPr lang="en-US" sz="3600" b="1" dirty="0">
                <a:solidFill>
                  <a:srgbClr val="0070C0"/>
                </a:solidFill>
                <a:latin typeface="&quot;arial&quot;"/>
              </a:rPr>
              <a:t>One Example of using the Cancer Registry as a VTR</a:t>
            </a:r>
          </a:p>
        </p:txBody>
      </p:sp>
    </p:spTree>
    <p:extLst>
      <p:ext uri="{BB962C8B-B14F-4D97-AF65-F5344CB8AC3E}">
        <p14:creationId xmlns:p14="http://schemas.microsoft.com/office/powerpoint/2010/main" val="238007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310640" y="449536"/>
            <a:ext cx="8229600" cy="1066800"/>
          </a:xfrm>
        </p:spPr>
        <p:txBody>
          <a:bodyPr/>
          <a:lstStyle/>
          <a:p>
            <a:pPr eaLnBrk="1" hangingPunct="1"/>
            <a:r>
              <a:rPr lang="en-US" altLang="en-US" sz="3600" b="1" dirty="0">
                <a:solidFill>
                  <a:srgbClr val="0070C0"/>
                </a:solidFill>
                <a:latin typeface="Arial" panose="020B0604020202020204" pitchFamily="34" charset="0"/>
              </a:rPr>
              <a:t>Causal Relationships</a:t>
            </a:r>
          </a:p>
        </p:txBody>
      </p:sp>
      <p:sp>
        <p:nvSpPr>
          <p:cNvPr id="17411" name="Rectangle 3"/>
          <p:cNvSpPr>
            <a:spLocks noGrp="1" noChangeArrowheads="1"/>
          </p:cNvSpPr>
          <p:nvPr>
            <p:ph type="body" idx="1"/>
          </p:nvPr>
        </p:nvSpPr>
        <p:spPr>
          <a:xfrm>
            <a:off x="1691054" y="2118670"/>
            <a:ext cx="7092462" cy="4324350"/>
          </a:xfrm>
        </p:spPr>
        <p:txBody>
          <a:bodyPr/>
          <a:lstStyle/>
          <a:p>
            <a:pPr eaLnBrk="1" hangingPunct="1">
              <a:buFont typeface="Wingdings" panose="05000000000000000000" pitchFamily="2" charset="2"/>
              <a:buNone/>
            </a:pPr>
            <a:r>
              <a:rPr lang="en-US" altLang="en-US" b="1" dirty="0">
                <a:latin typeface="Arial" panose="020B0604020202020204" pitchFamily="34" charset="0"/>
              </a:rPr>
              <a:t>Direct</a:t>
            </a:r>
          </a:p>
          <a:p>
            <a:pPr eaLnBrk="1" hangingPunct="1">
              <a:buFont typeface="Wingdings" panose="05000000000000000000" pitchFamily="2" charset="2"/>
              <a:buNone/>
            </a:pPr>
            <a:r>
              <a:rPr lang="en-US" altLang="en-US" b="1" dirty="0">
                <a:latin typeface="Arial" panose="020B0604020202020204" pitchFamily="34" charset="0"/>
              </a:rPr>
              <a:t>A</a:t>
            </a:r>
            <a:r>
              <a:rPr lang="en-US" altLang="en-US" dirty="0">
                <a:latin typeface="Arial" panose="020B0604020202020204" pitchFamily="34" charset="0"/>
              </a:rPr>
              <a:t>                                    </a:t>
            </a:r>
            <a:r>
              <a:rPr lang="en-US" altLang="en-US" b="1" dirty="0">
                <a:latin typeface="Arial" panose="020B0604020202020204" pitchFamily="34" charset="0"/>
              </a:rPr>
              <a:t>D</a:t>
            </a:r>
            <a:r>
              <a:rPr lang="en-US" altLang="en-US" dirty="0">
                <a:latin typeface="Arial" panose="020B0604020202020204" pitchFamily="34" charset="0"/>
              </a:rPr>
              <a:t> </a:t>
            </a:r>
          </a:p>
          <a:p>
            <a:pPr eaLnBrk="1" hangingPunct="1">
              <a:buFont typeface="Wingdings" panose="05000000000000000000" pitchFamily="2" charset="2"/>
              <a:buNone/>
            </a:pPr>
            <a:endParaRPr lang="en-US" altLang="en-US" dirty="0">
              <a:latin typeface="Arial" panose="020B0604020202020204" pitchFamily="34" charset="0"/>
            </a:endParaRPr>
          </a:p>
          <a:p>
            <a:pPr eaLnBrk="1" hangingPunct="1">
              <a:buFont typeface="Wingdings" panose="05000000000000000000" pitchFamily="2" charset="2"/>
              <a:buNone/>
            </a:pPr>
            <a:r>
              <a:rPr lang="en-US" altLang="en-US" b="1" dirty="0">
                <a:latin typeface="Arial" panose="020B0604020202020204" pitchFamily="34" charset="0"/>
              </a:rPr>
              <a:t>Indirect</a:t>
            </a:r>
          </a:p>
          <a:p>
            <a:pPr eaLnBrk="1" hangingPunct="1">
              <a:buFont typeface="Wingdings" panose="05000000000000000000" pitchFamily="2" charset="2"/>
              <a:buNone/>
            </a:pPr>
            <a:r>
              <a:rPr lang="en-US" altLang="en-US" b="1" dirty="0">
                <a:latin typeface="Arial" panose="020B0604020202020204" pitchFamily="34" charset="0"/>
              </a:rPr>
              <a:t>A       B        C               D</a:t>
            </a:r>
          </a:p>
          <a:p>
            <a:pPr eaLnBrk="1" hangingPunct="1">
              <a:buFont typeface="Wingdings" panose="05000000000000000000" pitchFamily="2" charset="2"/>
              <a:buNone/>
            </a:pPr>
            <a:endParaRPr lang="en-US" altLang="en-US" b="1" dirty="0">
              <a:latin typeface="Arial" panose="020B0604020202020204" pitchFamily="34" charset="0"/>
            </a:endParaRPr>
          </a:p>
          <a:p>
            <a:pPr eaLnBrk="1" hangingPunct="1">
              <a:buFont typeface="Wingdings" panose="05000000000000000000" pitchFamily="2" charset="2"/>
              <a:buNone/>
            </a:pPr>
            <a:endParaRPr lang="en-US" altLang="en-US" dirty="0">
              <a:latin typeface="Arial" panose="020B0604020202020204" pitchFamily="34" charset="0"/>
            </a:endParaRPr>
          </a:p>
        </p:txBody>
      </p:sp>
      <p:sp>
        <p:nvSpPr>
          <p:cNvPr id="17412" name="Line 4"/>
          <p:cNvSpPr>
            <a:spLocks noChangeShapeType="1"/>
          </p:cNvSpPr>
          <p:nvPr/>
        </p:nvSpPr>
        <p:spPr bwMode="auto">
          <a:xfrm>
            <a:off x="2247900" y="2866292"/>
            <a:ext cx="3352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7413" name="Line 5"/>
          <p:cNvSpPr>
            <a:spLocks noChangeShapeType="1"/>
          </p:cNvSpPr>
          <p:nvPr/>
        </p:nvSpPr>
        <p:spPr bwMode="auto">
          <a:xfrm>
            <a:off x="2247900" y="4269522"/>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7414" name="Line 6"/>
          <p:cNvSpPr>
            <a:spLocks noChangeShapeType="1"/>
          </p:cNvSpPr>
          <p:nvPr/>
        </p:nvSpPr>
        <p:spPr bwMode="auto">
          <a:xfrm>
            <a:off x="3200400" y="4280845"/>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7415" name="Line 7"/>
          <p:cNvSpPr>
            <a:spLocks noChangeShapeType="1"/>
          </p:cNvSpPr>
          <p:nvPr/>
        </p:nvSpPr>
        <p:spPr bwMode="auto">
          <a:xfrm>
            <a:off x="4217377" y="4269522"/>
            <a:ext cx="1295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 name="&quot;No&quot; Symbol 1"/>
          <p:cNvSpPr/>
          <p:nvPr/>
        </p:nvSpPr>
        <p:spPr>
          <a:xfrm>
            <a:off x="3733800" y="2675792"/>
            <a:ext cx="381000" cy="3810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quot;No&quot; Symbol 8"/>
          <p:cNvSpPr/>
          <p:nvPr/>
        </p:nvSpPr>
        <p:spPr>
          <a:xfrm>
            <a:off x="4519246" y="4070962"/>
            <a:ext cx="381000" cy="3810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3527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Rot="1" noChangeArrowheads="1"/>
          </p:cNvSpPr>
          <p:nvPr>
            <p:ph type="title"/>
          </p:nvPr>
        </p:nvSpPr>
        <p:spPr>
          <a:xfrm>
            <a:off x="1132114" y="432258"/>
            <a:ext cx="9144000" cy="1371600"/>
          </a:xfrm>
        </p:spPr>
        <p:txBody>
          <a:bodyPr/>
          <a:lstStyle/>
          <a:p>
            <a:pPr eaLnBrk="1" hangingPunct="1"/>
            <a:r>
              <a:rPr lang="en-US" altLang="en-US" sz="3600" b="1" dirty="0">
                <a:solidFill>
                  <a:srgbClr val="0070C0"/>
                </a:solidFill>
                <a:latin typeface="Arial" panose="020B0604020202020204" pitchFamily="34" charset="0"/>
              </a:rPr>
              <a:t> Causal Relationships</a:t>
            </a:r>
          </a:p>
        </p:txBody>
      </p:sp>
      <p:sp>
        <p:nvSpPr>
          <p:cNvPr id="18435" name="Text Box 5"/>
          <p:cNvSpPr txBox="1">
            <a:spLocks noChangeArrowheads="1"/>
          </p:cNvSpPr>
          <p:nvPr/>
        </p:nvSpPr>
        <p:spPr bwMode="auto">
          <a:xfrm>
            <a:off x="1752600" y="2133600"/>
            <a:ext cx="8763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50000"/>
              </a:spcBef>
              <a:buClrTx/>
              <a:buSzTx/>
              <a:buFontTx/>
              <a:buNone/>
            </a:pPr>
            <a:endParaRPr lang="en-US" altLang="en-US" sz="2400" b="1" dirty="0">
              <a:latin typeface="Arial" panose="020B0604020202020204" pitchFamily="34" charset="0"/>
            </a:endParaRPr>
          </a:p>
          <a:p>
            <a:pPr>
              <a:spcBef>
                <a:spcPct val="50000"/>
              </a:spcBef>
              <a:buClrTx/>
              <a:buSzTx/>
              <a:buFontTx/>
              <a:buNone/>
            </a:pPr>
            <a:endParaRPr lang="en-US" altLang="en-US" sz="2400" b="1" dirty="0">
              <a:latin typeface="Arial" panose="020B0604020202020204" pitchFamily="34" charset="0"/>
            </a:endParaRPr>
          </a:p>
          <a:p>
            <a:pPr>
              <a:spcBef>
                <a:spcPct val="50000"/>
              </a:spcBef>
              <a:buClrTx/>
              <a:buSzTx/>
              <a:buFontTx/>
              <a:buNone/>
            </a:pPr>
            <a:r>
              <a:rPr lang="en-US" altLang="en-US" sz="2400" b="1" dirty="0">
                <a:latin typeface="Arial" panose="020B0604020202020204" pitchFamily="34" charset="0"/>
              </a:rPr>
              <a:t>A</a:t>
            </a:r>
          </a:p>
          <a:p>
            <a:pPr>
              <a:spcBef>
                <a:spcPct val="50000"/>
              </a:spcBef>
              <a:buClrTx/>
              <a:buSzTx/>
              <a:buFontTx/>
              <a:buNone/>
            </a:pPr>
            <a:r>
              <a:rPr lang="en-US" altLang="en-US" sz="2400" b="1" dirty="0">
                <a:latin typeface="Arial" panose="020B0604020202020204" pitchFamily="34" charset="0"/>
              </a:rPr>
              <a:t>B                                    D   (</a:t>
            </a:r>
            <a:r>
              <a:rPr lang="en-US" altLang="en-US" sz="2400" b="1" dirty="0">
                <a:solidFill>
                  <a:srgbClr val="3366CC"/>
                </a:solidFill>
                <a:latin typeface="Arial" panose="020B0604020202020204" pitchFamily="34" charset="0"/>
              </a:rPr>
              <a:t>Necessary</a:t>
            </a:r>
            <a:r>
              <a:rPr lang="en-US" altLang="en-US" sz="2400" b="1" dirty="0">
                <a:latin typeface="Arial" panose="020B0604020202020204" pitchFamily="34" charset="0"/>
              </a:rPr>
              <a:t> but not </a:t>
            </a:r>
            <a:r>
              <a:rPr lang="en-US" altLang="en-US" sz="2400" b="1" dirty="0">
                <a:solidFill>
                  <a:srgbClr val="3366CC"/>
                </a:solidFill>
                <a:latin typeface="Arial" panose="020B0604020202020204" pitchFamily="34" charset="0"/>
              </a:rPr>
              <a:t>Sufficient</a:t>
            </a:r>
            <a:r>
              <a:rPr lang="en-US" altLang="en-US" sz="2400" b="1" dirty="0">
                <a:latin typeface="Arial" panose="020B0604020202020204" pitchFamily="34" charset="0"/>
              </a:rPr>
              <a:t>)</a:t>
            </a:r>
          </a:p>
          <a:p>
            <a:pPr>
              <a:spcBef>
                <a:spcPct val="50000"/>
              </a:spcBef>
              <a:buClrTx/>
              <a:buSzTx/>
              <a:buFontTx/>
              <a:buNone/>
            </a:pPr>
            <a:r>
              <a:rPr lang="en-US" altLang="en-US" sz="2400" b="1" dirty="0">
                <a:latin typeface="Arial" panose="020B0604020202020204" pitchFamily="34" charset="0"/>
              </a:rPr>
              <a:t>C</a:t>
            </a:r>
          </a:p>
        </p:txBody>
      </p:sp>
      <p:sp>
        <p:nvSpPr>
          <p:cNvPr id="18437" name="Line 7"/>
          <p:cNvSpPr>
            <a:spLocks noChangeShapeType="1"/>
          </p:cNvSpPr>
          <p:nvPr/>
        </p:nvSpPr>
        <p:spPr bwMode="auto">
          <a:xfrm>
            <a:off x="2209800" y="3429000"/>
            <a:ext cx="28194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8438" name="Line 8"/>
          <p:cNvSpPr>
            <a:spLocks noChangeShapeType="1"/>
          </p:cNvSpPr>
          <p:nvPr/>
        </p:nvSpPr>
        <p:spPr bwMode="auto">
          <a:xfrm>
            <a:off x="2209800" y="3962400"/>
            <a:ext cx="2819400" cy="76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8439" name="Line 9"/>
          <p:cNvSpPr>
            <a:spLocks noChangeShapeType="1"/>
          </p:cNvSpPr>
          <p:nvPr/>
        </p:nvSpPr>
        <p:spPr bwMode="auto">
          <a:xfrm flipV="1">
            <a:off x="2209800" y="4038600"/>
            <a:ext cx="28194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8440" name="Text Box 11"/>
          <p:cNvSpPr txBox="1">
            <a:spLocks noChangeArrowheads="1"/>
          </p:cNvSpPr>
          <p:nvPr/>
        </p:nvSpPr>
        <p:spPr bwMode="auto">
          <a:xfrm>
            <a:off x="1828800" y="3505201"/>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50000"/>
              </a:spcBef>
              <a:buClrTx/>
              <a:buSzTx/>
              <a:buFontTx/>
              <a:buNone/>
            </a:pPr>
            <a:r>
              <a:rPr lang="en-US" altLang="en-US" sz="1800"/>
              <a:t>&amp;</a:t>
            </a:r>
          </a:p>
        </p:txBody>
      </p:sp>
      <p:sp>
        <p:nvSpPr>
          <p:cNvPr id="18441" name="Text Box 12"/>
          <p:cNvSpPr txBox="1">
            <a:spLocks noChangeArrowheads="1"/>
          </p:cNvSpPr>
          <p:nvPr/>
        </p:nvSpPr>
        <p:spPr bwMode="auto">
          <a:xfrm>
            <a:off x="1828800" y="4114801"/>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50000"/>
              </a:spcBef>
              <a:buClrTx/>
              <a:buSzTx/>
              <a:buFontTx/>
              <a:buNone/>
            </a:pPr>
            <a:r>
              <a:rPr lang="en-US" altLang="en-US" sz="1800"/>
              <a:t>&amp;</a:t>
            </a:r>
          </a:p>
        </p:txBody>
      </p:sp>
      <p:sp>
        <p:nvSpPr>
          <p:cNvPr id="10" name="&quot;No&quot; Symbol 9"/>
          <p:cNvSpPr/>
          <p:nvPr/>
        </p:nvSpPr>
        <p:spPr>
          <a:xfrm>
            <a:off x="2895600" y="4191000"/>
            <a:ext cx="381000" cy="3810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quot;No&quot; Symbol 10"/>
          <p:cNvSpPr/>
          <p:nvPr/>
        </p:nvSpPr>
        <p:spPr>
          <a:xfrm>
            <a:off x="2895600" y="3429000"/>
            <a:ext cx="381000" cy="3810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1313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524000" y="314325"/>
            <a:ext cx="8229600" cy="838200"/>
          </a:xfrm>
        </p:spPr>
        <p:txBody>
          <a:bodyPr/>
          <a:lstStyle/>
          <a:p>
            <a:r>
              <a:rPr lang="en-US" altLang="en-US" sz="2800" b="1" dirty="0">
                <a:solidFill>
                  <a:srgbClr val="3366CC"/>
                </a:solidFill>
                <a:latin typeface="&quot;arial&quot;" charset="0"/>
              </a:rPr>
              <a:t>A Retrospective Cohort Study</a:t>
            </a:r>
          </a:p>
        </p:txBody>
      </p:sp>
      <p:graphicFrame>
        <p:nvGraphicFramePr>
          <p:cNvPr id="4" name="Content Placeholder 3"/>
          <p:cNvGraphicFramePr>
            <a:graphicFrameLocks noGrp="1"/>
          </p:cNvGraphicFramePr>
          <p:nvPr>
            <p:ph idx="1"/>
          </p:nvPr>
        </p:nvGraphicFramePr>
        <p:xfrm>
          <a:off x="1981200" y="1905000"/>
          <a:ext cx="8229600" cy="4668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7828" name="TextBox 4"/>
          <p:cNvSpPr txBox="1">
            <a:spLocks noChangeArrowheads="1"/>
          </p:cNvSpPr>
          <p:nvPr/>
        </p:nvSpPr>
        <p:spPr bwMode="auto">
          <a:xfrm>
            <a:off x="2209800" y="2125663"/>
            <a:ext cx="3200400"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dirty="0">
                <a:latin typeface="&quot;arial&quot;" charset="0"/>
                <a:ea typeface="MS PGothic" panose="020B0600070205080204" pitchFamily="34" charset="-128"/>
              </a:rPr>
              <a:t>Using the Registry, 479 female patients treated surgically for their 1</a:t>
            </a:r>
            <a:r>
              <a:rPr lang="en-US" altLang="en-US" sz="1500" baseline="30000" dirty="0">
                <a:latin typeface="&quot;arial&quot;" charset="0"/>
                <a:ea typeface="MS PGothic" panose="020B0600070205080204" pitchFamily="34" charset="-128"/>
              </a:rPr>
              <a:t>st</a:t>
            </a:r>
            <a:r>
              <a:rPr lang="en-US" altLang="en-US" sz="1500" dirty="0">
                <a:latin typeface="&quot;arial&quot;" charset="0"/>
                <a:ea typeface="MS PGothic" panose="020B0600070205080204" pitchFamily="34" charset="-128"/>
              </a:rPr>
              <a:t> breast Ca. between 2000 and 2007 and determined to be disease free were identified. Tissue blocks from the initial surgery were obtained for these patients, TMAs were constructed and stained to determine activity levels for each protein. This cohort was then traced forward in time to determine which patients recurred and which did not. </a:t>
            </a:r>
          </a:p>
        </p:txBody>
      </p:sp>
      <p:sp>
        <p:nvSpPr>
          <p:cNvPr id="77829" name="TextBox 5"/>
          <p:cNvSpPr txBox="1">
            <a:spLocks noChangeArrowheads="1"/>
          </p:cNvSpPr>
          <p:nvPr/>
        </p:nvSpPr>
        <p:spPr bwMode="auto">
          <a:xfrm>
            <a:off x="5712542" y="2133600"/>
            <a:ext cx="205985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dirty="0">
                <a:ea typeface="MS PGothic" panose="020B0600070205080204" pitchFamily="34" charset="-128"/>
              </a:rPr>
              <a:t>Comparisons were made between activity levels of each protein among the primary tumors of recurrent patients (62) and non-recurrent patients (417).</a:t>
            </a:r>
          </a:p>
        </p:txBody>
      </p:sp>
      <p:sp>
        <p:nvSpPr>
          <p:cNvPr id="77830" name="TextBox 6"/>
          <p:cNvSpPr txBox="1">
            <a:spLocks noChangeArrowheads="1"/>
          </p:cNvSpPr>
          <p:nvPr/>
        </p:nvSpPr>
        <p:spPr bwMode="auto">
          <a:xfrm>
            <a:off x="7895303" y="2125663"/>
            <a:ext cx="208689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dirty="0">
                <a:ea typeface="MS PGothic" panose="020B0600070205080204" pitchFamily="34" charset="-128"/>
              </a:rPr>
              <a:t>For patients that recurred, comparisons were made between the tumor tissue at first surgery (the primary tumor) and the tissue taken at the time of recurrence. Tissue at the time of recurrence was only available for 22 patients.</a:t>
            </a:r>
          </a:p>
        </p:txBody>
      </p:sp>
      <p:sp>
        <p:nvSpPr>
          <p:cNvPr id="8" name="Right Arrow 7"/>
          <p:cNvSpPr/>
          <p:nvPr/>
        </p:nvSpPr>
        <p:spPr>
          <a:xfrm>
            <a:off x="2274888" y="1562100"/>
            <a:ext cx="7467600" cy="1524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32" name="TextBox 8"/>
          <p:cNvSpPr txBox="1">
            <a:spLocks noChangeArrowheads="1"/>
          </p:cNvSpPr>
          <p:nvPr/>
        </p:nvSpPr>
        <p:spPr bwMode="auto">
          <a:xfrm>
            <a:off x="2274888" y="1076325"/>
            <a:ext cx="762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ea typeface="MS PGothic" panose="020B0600070205080204" pitchFamily="34" charset="-128"/>
              </a:rPr>
              <a:t>	2000-2007				             2012</a:t>
            </a:r>
          </a:p>
        </p:txBody>
      </p:sp>
      <p:sp>
        <p:nvSpPr>
          <p:cNvPr id="2" name="Down Arrow 1"/>
          <p:cNvSpPr/>
          <p:nvPr/>
        </p:nvSpPr>
        <p:spPr>
          <a:xfrm>
            <a:off x="3619500" y="1408113"/>
            <a:ext cx="381000" cy="5778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own Arrow 11"/>
          <p:cNvSpPr/>
          <p:nvPr/>
        </p:nvSpPr>
        <p:spPr>
          <a:xfrm>
            <a:off x="6496050" y="1408113"/>
            <a:ext cx="381000" cy="5778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8025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grpId="1" nodeType="clickEffect">
                                  <p:stCondLst>
                                    <p:cond delay="0"/>
                                  </p:stCondLst>
                                  <p:childTnLst>
                                    <p:animMotion origin="layout" path="M 5.55112E-17 -3.7037E-6 L 0.23542 0.00208 " pathEditMode="relative" rAng="0" ptsTypes="AA">
                                      <p:cBhvr>
                                        <p:cTn id="10" dur="2000" fill="hold"/>
                                        <p:tgtEl>
                                          <p:spTgt spid="2"/>
                                        </p:tgtEl>
                                        <p:attrNameLst>
                                          <p:attrName>ppt_x</p:attrName>
                                          <p:attrName>ppt_y</p:attrName>
                                        </p:attrNameLst>
                                      </p:cBhvr>
                                      <p:rCtr x="11719" y="-162"/>
                                    </p:animMotion>
                                  </p:childTnLst>
                                </p:cTn>
                              </p:par>
                            </p:childTnLst>
                          </p:cTn>
                        </p:par>
                        <p:par>
                          <p:cTn id="11" fill="hold" nodeType="afterGroup">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63" presetClass="path" presetSubtype="0" accel="50000" decel="50000" fill="hold" grpId="1" nodeType="clickEffect">
                                  <p:stCondLst>
                                    <p:cond delay="0"/>
                                  </p:stCondLst>
                                  <p:childTnLst>
                                    <p:animMotion origin="layout" path="M -0.00052 0.00209 L 0.18541 -0.00324 " pathEditMode="relative" rAng="0" ptsTypes="AA">
                                      <p:cBhvr>
                                        <p:cTn id="17" dur="2000" fill="hold"/>
                                        <p:tgtEl>
                                          <p:spTgt spid="12"/>
                                        </p:tgtEl>
                                        <p:attrNameLst>
                                          <p:attrName>ppt_x</p:attrName>
                                          <p:attrName>ppt_y</p:attrName>
                                        </p:attrNameLst>
                                      </p:cBhvr>
                                      <p:rCtr x="9297" y="-278"/>
                                    </p:animMotion>
                                  </p:childTnLst>
                                </p:cTn>
                              </p:par>
                              <p:par>
                                <p:cTn id="18" presetID="1" presetClass="exit" presetSubtype="0" fill="hold" grpId="2" nodeType="with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12" grpId="0" animBg="1"/>
      <p:bldP spid="1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05000" y="1676401"/>
          <a:ext cx="8001000" cy="3894141"/>
        </p:xfrm>
        <a:graphic>
          <a:graphicData uri="http://schemas.openxmlformats.org/drawingml/2006/table">
            <a:tbl>
              <a:tblPr/>
              <a:tblGrid>
                <a:gridCol w="1905000">
                  <a:extLst>
                    <a:ext uri="{9D8B030D-6E8A-4147-A177-3AD203B41FA5}">
                      <a16:colId xmlns:a16="http://schemas.microsoft.com/office/drawing/2014/main" val="20000"/>
                    </a:ext>
                  </a:extLst>
                </a:gridCol>
                <a:gridCol w="2284413">
                  <a:extLst>
                    <a:ext uri="{9D8B030D-6E8A-4147-A177-3AD203B41FA5}">
                      <a16:colId xmlns:a16="http://schemas.microsoft.com/office/drawing/2014/main" val="20001"/>
                    </a:ext>
                  </a:extLst>
                </a:gridCol>
                <a:gridCol w="754062">
                  <a:extLst>
                    <a:ext uri="{9D8B030D-6E8A-4147-A177-3AD203B41FA5}">
                      <a16:colId xmlns:a16="http://schemas.microsoft.com/office/drawing/2014/main" val="20002"/>
                    </a:ext>
                  </a:extLst>
                </a:gridCol>
                <a:gridCol w="671513">
                  <a:extLst>
                    <a:ext uri="{9D8B030D-6E8A-4147-A177-3AD203B41FA5}">
                      <a16:colId xmlns:a16="http://schemas.microsoft.com/office/drawing/2014/main" val="20003"/>
                    </a:ext>
                  </a:extLst>
                </a:gridCol>
                <a:gridCol w="754062">
                  <a:extLst>
                    <a:ext uri="{9D8B030D-6E8A-4147-A177-3AD203B41FA5}">
                      <a16:colId xmlns:a16="http://schemas.microsoft.com/office/drawing/2014/main" val="20004"/>
                    </a:ext>
                  </a:extLst>
                </a:gridCol>
                <a:gridCol w="920750">
                  <a:extLst>
                    <a:ext uri="{9D8B030D-6E8A-4147-A177-3AD203B41FA5}">
                      <a16:colId xmlns:a16="http://schemas.microsoft.com/office/drawing/2014/main" val="20005"/>
                    </a:ext>
                  </a:extLst>
                </a:gridCol>
                <a:gridCol w="711200">
                  <a:extLst>
                    <a:ext uri="{9D8B030D-6E8A-4147-A177-3AD203B41FA5}">
                      <a16:colId xmlns:a16="http://schemas.microsoft.com/office/drawing/2014/main" val="20006"/>
                    </a:ext>
                  </a:extLst>
                </a:gridCol>
              </a:tblGrid>
              <a:tr h="496776">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00000"/>
                        </a:solidFill>
                        <a:effectLst/>
                        <a:latin typeface="Calibri" pitchFamily="34" charset="0"/>
                        <a:ea typeface="MS PGothic" pitchFamily="34" charset="-128"/>
                      </a:endParaRP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rgbClr val="000000"/>
                        </a:solidFill>
                        <a:effectLst/>
                        <a:latin typeface="Calibri" pitchFamily="34" charset="0"/>
                        <a:ea typeface="MS PGothic" pitchFamily="34" charset="-128"/>
                      </a:endParaRP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ea typeface="MS PGothic" pitchFamily="34" charset="-128"/>
                        </a:rPr>
                        <a:t>TWIST</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ea typeface="MS PGothic" pitchFamily="34" charset="-128"/>
                        </a:rPr>
                        <a:t>SNAIL</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PAR4</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Symbol" pitchFamily="18" charset="2"/>
                          <a:ea typeface="MS PGothic" pitchFamily="34" charset="-128"/>
                        </a:rPr>
                        <a:t>b</a:t>
                      </a:r>
                      <a:r>
                        <a:rPr kumimoji="0" lang="en-US" altLang="en-US" sz="1600" b="1" i="0" u="none" strike="noStrike" cap="none" normalizeH="0" baseline="0">
                          <a:ln>
                            <a:noFill/>
                          </a:ln>
                          <a:solidFill>
                            <a:srgbClr val="000000"/>
                          </a:solidFill>
                          <a:effectLst/>
                          <a:latin typeface="Calibri" pitchFamily="34" charset="0"/>
                          <a:ea typeface="MS PGothic" pitchFamily="34" charset="-128"/>
                        </a:rPr>
                        <a:t>-catenin</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0000"/>
                          </a:solidFill>
                          <a:effectLst/>
                          <a:latin typeface="Calibri" pitchFamily="34" charset="0"/>
                          <a:ea typeface="MS PGothic" pitchFamily="34" charset="-128"/>
                        </a:rPr>
                        <a:t>pCrkL</a:t>
                      </a:r>
                      <a:r>
                        <a:rPr kumimoji="0" lang="en-US" altLang="en-US" sz="16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926">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ea typeface="MS PGothic" pitchFamily="34" charset="-128"/>
                        </a:rPr>
                        <a:t> Intensity</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ea typeface="MS PGothic" pitchFamily="34" charset="-128"/>
                        </a:rPr>
                        <a:t>HER2+ (n=36)</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283843">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ea typeface="MS PGothic" pitchFamily="34" charset="-128"/>
                        </a:rPr>
                        <a:t>HER2-/ER+/PR+ (n=282)</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H</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L</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283843">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ea typeface="MS PGothic" pitchFamily="34" charset="-128"/>
                        </a:rPr>
                        <a:t>HER2-/ER-/PR+ (n=32)</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3"/>
                  </a:ext>
                </a:extLst>
              </a:tr>
              <a:tr h="283843">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HER2-/ER-/PR- (n=75)</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4"/>
                  </a:ext>
                </a:extLst>
              </a:tr>
              <a:tr h="283843">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ea typeface="MS PGothic" pitchFamily="34" charset="-128"/>
                        </a:rPr>
                        <a:t> Allred Score</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HER2+</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3843">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ea typeface="MS PGothic" pitchFamily="34" charset="-128"/>
                        </a:rPr>
                        <a:t>HER2-/ER+/PR+</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H</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L</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283843">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ea typeface="MS PGothic" pitchFamily="34" charset="-128"/>
                        </a:rPr>
                        <a:t>HER2-/ER-/PR+</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3843">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HER2-/ER-/PR-</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000000"/>
                        </a:solidFill>
                        <a:effectLst/>
                        <a:latin typeface="Calibri" pitchFamily="34" charset="0"/>
                        <a:ea typeface="MS PGothic" pitchFamily="34" charset="-128"/>
                      </a:endParaRP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83843">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ea typeface="MS PGothic" pitchFamily="34" charset="-128"/>
                        </a:rPr>
                        <a:t> Intensity X Percent</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ea typeface="MS PGothic" pitchFamily="34" charset="-128"/>
                        </a:rPr>
                        <a:t>HER2+</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9"/>
                  </a:ext>
                </a:extLst>
              </a:tr>
              <a:tr h="283843">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ea typeface="MS PGothic" pitchFamily="34" charset="-128"/>
                        </a:rPr>
                        <a:t>HER2-/ER+/PR+</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H</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itchFamily="34" charset="0"/>
                          <a:ea typeface="MS PGothic" pitchFamily="34" charset="-128"/>
                        </a:rPr>
                        <a:t>L</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0"/>
                  </a:ext>
                </a:extLst>
              </a:tr>
              <a:tr h="280926">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HER2-/ER-/PR+</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11"/>
                  </a:ext>
                </a:extLst>
              </a:tr>
              <a:tr h="280926">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HER2-/ER-/PR-</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12"/>
                  </a:ext>
                </a:extLst>
              </a:tr>
            </a:tbl>
          </a:graphicData>
        </a:graphic>
      </p:graphicFrame>
      <p:sp>
        <p:nvSpPr>
          <p:cNvPr id="78964" name="Rectangle 2"/>
          <p:cNvSpPr>
            <a:spLocks noChangeArrowheads="1"/>
          </p:cNvSpPr>
          <p:nvPr/>
        </p:nvSpPr>
        <p:spPr bwMode="auto">
          <a:xfrm>
            <a:off x="1905000" y="5754688"/>
            <a:ext cx="8763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ea typeface="MS PGothic" panose="020B0600070205080204" pitchFamily="34" charset="-128"/>
              </a:rPr>
              <a:t>H</a:t>
            </a:r>
            <a:r>
              <a:rPr lang="en-US" altLang="en-US">
                <a:ea typeface="MS PGothic" panose="020B0600070205080204" pitchFamily="34" charset="-128"/>
              </a:rPr>
              <a:t>: Significantly high in the primary tumor of recurrent patients</a:t>
            </a:r>
          </a:p>
          <a:p>
            <a:r>
              <a:rPr lang="en-US" altLang="en-US" b="1">
                <a:ea typeface="MS PGothic" panose="020B0600070205080204" pitchFamily="34" charset="-128"/>
              </a:rPr>
              <a:t>L</a:t>
            </a:r>
            <a:r>
              <a:rPr lang="en-US" altLang="en-US">
                <a:ea typeface="MS PGothic" panose="020B0600070205080204" pitchFamily="34" charset="-128"/>
              </a:rPr>
              <a:t>: Significantly low in the primary tumor of recurrent patients	</a:t>
            </a:r>
          </a:p>
        </p:txBody>
      </p:sp>
      <p:sp>
        <p:nvSpPr>
          <p:cNvPr id="78965" name="Rectangle 3"/>
          <p:cNvSpPr>
            <a:spLocks noChangeArrowheads="1"/>
          </p:cNvSpPr>
          <p:nvPr/>
        </p:nvSpPr>
        <p:spPr bwMode="auto">
          <a:xfrm>
            <a:off x="1552575" y="914401"/>
            <a:ext cx="891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a:ea typeface="MS PGothic" panose="020B0600070205080204" pitchFamily="34" charset="-128"/>
              </a:rPr>
              <a:t>PROTEIN EXPRESSION IN PRIMARY TUMORS FROM RECURRENT VS. NON-RECURRENT PATIENTS</a:t>
            </a:r>
          </a:p>
        </p:txBody>
      </p:sp>
      <p:sp>
        <p:nvSpPr>
          <p:cNvPr id="78966" name="Title 1"/>
          <p:cNvSpPr txBox="1">
            <a:spLocks/>
          </p:cNvSpPr>
          <p:nvPr/>
        </p:nvSpPr>
        <p:spPr bwMode="auto">
          <a:xfrm>
            <a:off x="1752600" y="381000"/>
            <a:ext cx="480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dirty="0">
                <a:solidFill>
                  <a:srgbClr val="3366CC"/>
                </a:solidFill>
                <a:latin typeface="&quot;arial&quot;" charset="0"/>
                <a:ea typeface="MS PGothic" panose="020B0600070205080204" pitchFamily="34" charset="-128"/>
              </a:rPr>
              <a:t>Results</a:t>
            </a:r>
          </a:p>
        </p:txBody>
      </p:sp>
      <p:sp>
        <p:nvSpPr>
          <p:cNvPr id="3" name="Down Arrow 2"/>
          <p:cNvSpPr/>
          <p:nvPr/>
        </p:nvSpPr>
        <p:spPr>
          <a:xfrm>
            <a:off x="6324600" y="1676400"/>
            <a:ext cx="228600" cy="304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p:cNvSpPr/>
          <p:nvPr/>
        </p:nvSpPr>
        <p:spPr>
          <a:xfrm>
            <a:off x="9430328" y="1675101"/>
            <a:ext cx="228600" cy="304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Left Brace 5"/>
          <p:cNvSpPr/>
          <p:nvPr/>
        </p:nvSpPr>
        <p:spPr>
          <a:xfrm>
            <a:off x="1600200" y="2133600"/>
            <a:ext cx="304800" cy="1143000"/>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1600200" y="3280570"/>
            <a:ext cx="304800" cy="1143000"/>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a:off x="1600200" y="4423570"/>
            <a:ext cx="304800" cy="1143000"/>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18735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6"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362200" y="2743201"/>
          <a:ext cx="7239000" cy="1555749"/>
        </p:xfrm>
        <a:graphic>
          <a:graphicData uri="http://schemas.openxmlformats.org/drawingml/2006/table">
            <a:tbl>
              <a:tblPr/>
              <a:tblGrid>
                <a:gridCol w="24384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17563">
                  <a:extLst>
                    <a:ext uri="{9D8B030D-6E8A-4147-A177-3AD203B41FA5}">
                      <a16:colId xmlns:a16="http://schemas.microsoft.com/office/drawing/2014/main" val="20002"/>
                    </a:ext>
                  </a:extLst>
                </a:gridCol>
                <a:gridCol w="844550">
                  <a:extLst>
                    <a:ext uri="{9D8B030D-6E8A-4147-A177-3AD203B41FA5}">
                      <a16:colId xmlns:a16="http://schemas.microsoft.com/office/drawing/2014/main" val="20003"/>
                    </a:ext>
                  </a:extLst>
                </a:gridCol>
                <a:gridCol w="1266825">
                  <a:extLst>
                    <a:ext uri="{9D8B030D-6E8A-4147-A177-3AD203B41FA5}">
                      <a16:colId xmlns:a16="http://schemas.microsoft.com/office/drawing/2014/main" val="20004"/>
                    </a:ext>
                  </a:extLst>
                </a:gridCol>
                <a:gridCol w="1033462">
                  <a:extLst>
                    <a:ext uri="{9D8B030D-6E8A-4147-A177-3AD203B41FA5}">
                      <a16:colId xmlns:a16="http://schemas.microsoft.com/office/drawing/2014/main" val="20005"/>
                    </a:ext>
                  </a:extLst>
                </a:gridCol>
              </a:tblGrid>
              <a:tr h="381000">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000000"/>
                        </a:solidFill>
                        <a:effectLst/>
                        <a:latin typeface="Calibri" pitchFamily="34" charset="0"/>
                        <a:ea typeface="MS PGothic" pitchFamily="34"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itchFamily="34" charset="0"/>
                          <a:ea typeface="MS PGothic" pitchFamily="34" charset="-128"/>
                        </a:rPr>
                        <a:t>TWIST</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itchFamily="34" charset="0"/>
                          <a:ea typeface="MS PGothic" pitchFamily="34" charset="-128"/>
                        </a:rPr>
                        <a:t>SNAIL</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itchFamily="34" charset="0"/>
                          <a:ea typeface="MS PGothic" pitchFamily="34" charset="-128"/>
                        </a:rPr>
                        <a:t>PAR4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Symbol" pitchFamily="18" charset="2"/>
                          <a:ea typeface="MS PGothic" pitchFamily="34" charset="-128"/>
                        </a:rPr>
                        <a:t>b</a:t>
                      </a:r>
                      <a:r>
                        <a:rPr kumimoji="0" lang="en-US" altLang="en-US" sz="2000" b="1" i="0" u="none" strike="noStrike" cap="none" normalizeH="0" baseline="0">
                          <a:ln>
                            <a:noFill/>
                          </a:ln>
                          <a:solidFill>
                            <a:srgbClr val="000000"/>
                          </a:solidFill>
                          <a:effectLst/>
                          <a:latin typeface="Calibri" pitchFamily="34" charset="0"/>
                          <a:ea typeface="MS PGothic" pitchFamily="34" charset="-128"/>
                        </a:rPr>
                        <a:t>-CATENIN</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itchFamily="34" charset="0"/>
                          <a:ea typeface="MS PGothic" pitchFamily="34" charset="-128"/>
                        </a:rPr>
                        <a:t>pCrkL</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Intensity</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itchFamily="34" charset="0"/>
                          <a:ea typeface="MS PGothic" pitchFamily="34" charset="-128"/>
                        </a:rPr>
                        <a:t>H</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381000">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Allred Score</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itchFamily="34" charset="0"/>
                          <a:ea typeface="MS PGothic" pitchFamily="34" charset="-128"/>
                        </a:rPr>
                        <a:t>H</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412749">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Intensity x Percentage</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ts val="300"/>
                        </a:spcBef>
                        <a:buClr>
                          <a:srgbClr val="A04DA3"/>
                        </a:buClr>
                        <a:buFont typeface="Georgia" pitchFamily="18" charset="0"/>
                        <a:defRPr sz="2400">
                          <a:solidFill>
                            <a:schemeClr val="tx1"/>
                          </a:solidFill>
                          <a:latin typeface="Georgia" pitchFamily="18" charset="0"/>
                          <a:ea typeface="MS PGothic" pitchFamily="34" charset="-128"/>
                        </a:defRPr>
                      </a:lvl1pPr>
                      <a:lvl2pPr marL="742950" indent="-285750">
                        <a:spcBef>
                          <a:spcPts val="300"/>
                        </a:spcBef>
                        <a:buClr>
                          <a:schemeClr val="accent2"/>
                        </a:buClr>
                        <a:buFont typeface="Georgia" pitchFamily="18" charset="0"/>
                        <a:defRPr sz="2200">
                          <a:solidFill>
                            <a:schemeClr val="accent2"/>
                          </a:solidFill>
                          <a:latin typeface="Georgia" pitchFamily="18" charset="0"/>
                          <a:ea typeface="MS PGothic" pitchFamily="34" charset="-128"/>
                        </a:defRPr>
                      </a:lvl2pPr>
                      <a:lvl3pPr marL="11430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3pPr>
                      <a:lvl4pPr marL="1600200" indent="-228600">
                        <a:spcBef>
                          <a:spcPts val="300"/>
                        </a:spcBef>
                        <a:buClr>
                          <a:schemeClr val="accent1"/>
                        </a:buClr>
                        <a:buFont typeface="Wingdings 2" pitchFamily="18" charset="2"/>
                        <a:defRPr sz="2000">
                          <a:solidFill>
                            <a:schemeClr val="accent1"/>
                          </a:solidFill>
                          <a:latin typeface="Georgia" pitchFamily="18" charset="0"/>
                          <a:ea typeface="MS PGothic" pitchFamily="34" charset="-128"/>
                        </a:defRPr>
                      </a:lvl4pPr>
                      <a:lvl5pPr marL="2057400" indent="-228600">
                        <a:spcBef>
                          <a:spcPts val="300"/>
                        </a:spcBef>
                        <a:buClr>
                          <a:srgbClr val="A04DA3"/>
                        </a:buClr>
                        <a:buFont typeface="Georgia" pitchFamily="18" charset="0"/>
                        <a:defRPr>
                          <a:solidFill>
                            <a:srgbClr val="A04DA3"/>
                          </a:solidFill>
                          <a:latin typeface="Georgia" pitchFamily="18" charset="0"/>
                          <a:ea typeface="MS PGothic" pitchFamily="34" charset="-128"/>
                        </a:defRPr>
                      </a:lvl5pPr>
                      <a:lvl6pPr marL="25146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6pPr>
                      <a:lvl7pPr marL="29718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7pPr>
                      <a:lvl8pPr marL="34290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8pPr>
                      <a:lvl9pPr marL="3886200" indent="-228600" eaLnBrk="0" fontAlgn="base" hangingPunct="0">
                        <a:spcBef>
                          <a:spcPts val="300"/>
                        </a:spcBef>
                        <a:spcAft>
                          <a:spcPct val="0"/>
                        </a:spcAft>
                        <a:buClr>
                          <a:srgbClr val="A04DA3"/>
                        </a:buClr>
                        <a:buFont typeface="Georgia" pitchFamily="18" charset="0"/>
                        <a:defRPr>
                          <a:solidFill>
                            <a:srgbClr val="A04DA3"/>
                          </a:solidFill>
                          <a:latin typeface="Georgia" pitchFamily="18"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H</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bl>
          </a:graphicData>
        </a:graphic>
      </p:graphicFrame>
      <p:sp>
        <p:nvSpPr>
          <p:cNvPr id="79911" name="Rectangle 4"/>
          <p:cNvSpPr>
            <a:spLocks noChangeArrowheads="1"/>
          </p:cNvSpPr>
          <p:nvPr/>
        </p:nvSpPr>
        <p:spPr bwMode="auto">
          <a:xfrm>
            <a:off x="2438400" y="5029201"/>
            <a:ext cx="723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ea typeface="MS PGothic" panose="020B0600070205080204" pitchFamily="34" charset="-128"/>
              </a:rPr>
              <a:t>H</a:t>
            </a:r>
            <a:r>
              <a:rPr lang="en-US" altLang="en-US">
                <a:ea typeface="MS PGothic" panose="020B0600070205080204" pitchFamily="34" charset="-128"/>
              </a:rPr>
              <a:t>: Significantly high at the time of recurrence in the tissue sample of</a:t>
            </a:r>
          </a:p>
          <a:p>
            <a:r>
              <a:rPr lang="en-US" altLang="en-US">
                <a:ea typeface="MS PGothic" panose="020B0600070205080204" pitchFamily="34" charset="-128"/>
              </a:rPr>
              <a:t>     patient who recurred compared to their primary tumors</a:t>
            </a:r>
          </a:p>
          <a:p>
            <a:r>
              <a:rPr lang="en-US" altLang="en-US">
                <a:ea typeface="MS PGothic" panose="020B0600070205080204" pitchFamily="34" charset="-128"/>
              </a:rPr>
              <a:t>	</a:t>
            </a:r>
          </a:p>
        </p:txBody>
      </p:sp>
      <p:sp>
        <p:nvSpPr>
          <p:cNvPr id="79912" name="Rectangle 3"/>
          <p:cNvSpPr>
            <a:spLocks noChangeArrowheads="1"/>
          </p:cNvSpPr>
          <p:nvPr/>
        </p:nvSpPr>
        <p:spPr bwMode="auto">
          <a:xfrm>
            <a:off x="1524000" y="1600200"/>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a:ea typeface="MS PGothic" panose="020B0600070205080204" pitchFamily="34" charset="-128"/>
              </a:rPr>
              <a:t>PROTEIN EXPRESSION IN RECURRENT VS. PRIMARY TUMORS</a:t>
            </a:r>
          </a:p>
        </p:txBody>
      </p:sp>
      <p:sp>
        <p:nvSpPr>
          <p:cNvPr id="79913" name="Title 1"/>
          <p:cNvSpPr txBox="1">
            <a:spLocks/>
          </p:cNvSpPr>
          <p:nvPr/>
        </p:nvSpPr>
        <p:spPr bwMode="auto">
          <a:xfrm>
            <a:off x="1676400" y="457200"/>
            <a:ext cx="480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dirty="0">
                <a:solidFill>
                  <a:srgbClr val="3366CC"/>
                </a:solidFill>
                <a:latin typeface="&quot;arial&quot;" charset="0"/>
                <a:ea typeface="MS PGothic" panose="020B0600070205080204" pitchFamily="34" charset="-128"/>
              </a:rPr>
              <a:t>Results</a:t>
            </a:r>
          </a:p>
        </p:txBody>
      </p:sp>
      <p:sp>
        <p:nvSpPr>
          <p:cNvPr id="6" name="Down Arrow 5"/>
          <p:cNvSpPr/>
          <p:nvPr/>
        </p:nvSpPr>
        <p:spPr>
          <a:xfrm>
            <a:off x="8996219" y="2401888"/>
            <a:ext cx="228600" cy="304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6656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ChangeArrowheads="1"/>
          </p:cNvSpPr>
          <p:nvPr/>
        </p:nvSpPr>
        <p:spPr bwMode="auto">
          <a:xfrm>
            <a:off x="2514600" y="1143000"/>
            <a:ext cx="7772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a:ea typeface="MS PGothic" panose="020B0600070205080204" pitchFamily="34" charset="-128"/>
              </a:rPr>
              <a:t>pCrkL EXPRESSION IN RECURRENT VS. PRIMARY TUMORS</a:t>
            </a:r>
          </a:p>
        </p:txBody>
      </p:sp>
      <p:sp>
        <p:nvSpPr>
          <p:cNvPr id="80899" name="Title 1"/>
          <p:cNvSpPr txBox="1">
            <a:spLocks/>
          </p:cNvSpPr>
          <p:nvPr/>
        </p:nvSpPr>
        <p:spPr bwMode="auto">
          <a:xfrm>
            <a:off x="1752600" y="457200"/>
            <a:ext cx="480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dirty="0">
                <a:solidFill>
                  <a:srgbClr val="3366CC"/>
                </a:solidFill>
                <a:latin typeface="&quot;arial&quot;" charset="0"/>
                <a:ea typeface="MS PGothic" panose="020B0600070205080204" pitchFamily="34" charset="-128"/>
              </a:rPr>
              <a:t>Results</a:t>
            </a:r>
          </a:p>
        </p:txBody>
      </p:sp>
      <p:pic>
        <p:nvPicPr>
          <p:cNvPr id="80900" name="Picture 1" descr="5protein-pCrkL-before-after.pdf"/>
          <p:cNvPicPr>
            <a:picLocks noChangeAspect="1"/>
          </p:cNvPicPr>
          <p:nvPr/>
        </p:nvPicPr>
        <p:blipFill>
          <a:blip r:embed="rId3">
            <a:lum bright="-16000" contrast="16000"/>
            <a:extLst>
              <a:ext uri="{28A0092B-C50C-407E-A947-70E740481C1C}">
                <a14:useLocalDpi xmlns:a14="http://schemas.microsoft.com/office/drawing/2010/main" val="0"/>
              </a:ext>
            </a:extLst>
          </a:blip>
          <a:srcRect l="2" t="72234" r="50082"/>
          <a:stretch>
            <a:fillRect/>
          </a:stretch>
        </p:blipFill>
        <p:spPr bwMode="auto">
          <a:xfrm>
            <a:off x="2236788" y="2422526"/>
            <a:ext cx="776446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6" descr="5protein-pCrkL-before-after.pdf"/>
          <p:cNvPicPr>
            <a:picLocks noChangeAspect="1"/>
          </p:cNvPicPr>
          <p:nvPr/>
        </p:nvPicPr>
        <p:blipFill>
          <a:blip r:embed="rId4">
            <a:extLst>
              <a:ext uri="{28A0092B-C50C-407E-A947-70E740481C1C}">
                <a14:useLocalDpi xmlns:a14="http://schemas.microsoft.com/office/drawing/2010/main" val="0"/>
              </a:ext>
            </a:extLst>
          </a:blip>
          <a:srcRect l="2" t="66995" r="50082" b="27461"/>
          <a:stretch>
            <a:fillRect/>
          </a:stretch>
        </p:blipFill>
        <p:spPr bwMode="auto">
          <a:xfrm>
            <a:off x="4024313" y="1905001"/>
            <a:ext cx="4667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4267200" y="5562600"/>
            <a:ext cx="1066800" cy="5334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rot="5400000">
            <a:off x="6488113" y="3440113"/>
            <a:ext cx="2759075" cy="7239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49048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txBox="1">
            <a:spLocks/>
          </p:cNvSpPr>
          <p:nvPr/>
        </p:nvSpPr>
        <p:spPr bwMode="auto">
          <a:xfrm>
            <a:off x="1742767" y="553720"/>
            <a:ext cx="533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3366CC"/>
                </a:solidFill>
                <a:latin typeface="&quot;arial&quot;" charset="0"/>
                <a:ea typeface="MS PGothic" panose="020B0600070205080204" pitchFamily="34" charset="-128"/>
              </a:rPr>
              <a:t>Conclusions</a:t>
            </a:r>
          </a:p>
        </p:txBody>
      </p:sp>
      <p:sp>
        <p:nvSpPr>
          <p:cNvPr id="28674" name="Content Placeholder 2"/>
          <p:cNvSpPr txBox="1">
            <a:spLocks/>
          </p:cNvSpPr>
          <p:nvPr/>
        </p:nvSpPr>
        <p:spPr bwMode="auto">
          <a:xfrm>
            <a:off x="1524000" y="1295400"/>
            <a:ext cx="9144000" cy="399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ts val="300"/>
              </a:spcBef>
              <a:buClr>
                <a:srgbClr val="A04DA3"/>
              </a:buClr>
              <a:buFont typeface="Georgia" charset="0"/>
              <a:buChar char="•"/>
              <a:defRPr/>
            </a:pPr>
            <a:r>
              <a:rPr lang="en-US" dirty="0">
                <a:latin typeface="&quot;arial&quot;" charset="0"/>
              </a:rPr>
              <a:t>Elevated levels of Twist, and low or not detectable c-</a:t>
            </a:r>
            <a:r>
              <a:rPr lang="en-US" dirty="0" err="1">
                <a:latin typeface="&quot;arial&quot;" charset="0"/>
              </a:rPr>
              <a:t>Abl</a:t>
            </a:r>
            <a:r>
              <a:rPr lang="en-US" dirty="0">
                <a:latin typeface="&quot;arial&quot;" charset="0"/>
              </a:rPr>
              <a:t>/</a:t>
            </a:r>
            <a:r>
              <a:rPr lang="en-US" dirty="0" err="1">
                <a:latin typeface="&quot;arial&quot;" charset="0"/>
              </a:rPr>
              <a:t>Arg</a:t>
            </a:r>
            <a:r>
              <a:rPr lang="en-US" dirty="0">
                <a:latin typeface="&quot;arial&quot;" charset="0"/>
              </a:rPr>
              <a:t> (</a:t>
            </a:r>
            <a:r>
              <a:rPr lang="en-US" dirty="0" err="1">
                <a:latin typeface="&quot;arial&quot;" charset="0"/>
              </a:rPr>
              <a:t>pCrkL</a:t>
            </a:r>
            <a:r>
              <a:rPr lang="en-US" dirty="0">
                <a:latin typeface="&quot;arial&quot;" charset="0"/>
              </a:rPr>
              <a:t>) in HER2</a:t>
            </a:r>
            <a:r>
              <a:rPr lang="en-US" baseline="30000" dirty="0">
                <a:latin typeface="&quot;arial&quot;" charset="0"/>
              </a:rPr>
              <a:t>-</a:t>
            </a:r>
            <a:r>
              <a:rPr lang="en-US" dirty="0">
                <a:latin typeface="&quot;arial&quot;" charset="0"/>
              </a:rPr>
              <a:t>/ER</a:t>
            </a:r>
            <a:r>
              <a:rPr lang="en-US" baseline="30000" dirty="0">
                <a:latin typeface="&quot;arial&quot;" charset="0"/>
              </a:rPr>
              <a:t>+</a:t>
            </a:r>
            <a:r>
              <a:rPr lang="en-US" dirty="0">
                <a:latin typeface="&quot;arial&quot;" charset="0"/>
              </a:rPr>
              <a:t>/PR</a:t>
            </a:r>
            <a:r>
              <a:rPr lang="en-US" baseline="30000" dirty="0">
                <a:latin typeface="&quot;arial&quot;" charset="0"/>
              </a:rPr>
              <a:t>+</a:t>
            </a:r>
            <a:r>
              <a:rPr lang="en-US" dirty="0">
                <a:latin typeface="&quot;arial&quot;" charset="0"/>
              </a:rPr>
              <a:t> breast tumors </a:t>
            </a:r>
            <a:r>
              <a:rPr lang="en-US" b="1" dirty="0">
                <a:latin typeface="&quot;arial&quot;" charset="0"/>
              </a:rPr>
              <a:t>may potentially serve as a novel biomarker </a:t>
            </a:r>
            <a:r>
              <a:rPr lang="en-US" dirty="0">
                <a:latin typeface="&quot;arial&quot;" charset="0"/>
              </a:rPr>
              <a:t>for the recurrence of breast cancer.</a:t>
            </a:r>
          </a:p>
          <a:p>
            <a:pPr marL="109537" indent="0">
              <a:spcBef>
                <a:spcPts val="300"/>
              </a:spcBef>
              <a:buClr>
                <a:srgbClr val="A04DA3"/>
              </a:buClr>
              <a:defRPr/>
            </a:pPr>
            <a:endParaRPr lang="en-US" sz="1200" dirty="0">
              <a:latin typeface="&quot;arial&quot;" charset="0"/>
            </a:endParaRPr>
          </a:p>
          <a:p>
            <a:pPr>
              <a:spcBef>
                <a:spcPts val="300"/>
              </a:spcBef>
              <a:buClr>
                <a:srgbClr val="A04DA3"/>
              </a:buClr>
              <a:buFont typeface="Georgia" charset="0"/>
              <a:buChar char="•"/>
              <a:defRPr/>
            </a:pPr>
            <a:r>
              <a:rPr lang="en-US" dirty="0">
                <a:latin typeface="&quot;arial&quot;" charset="0"/>
              </a:rPr>
              <a:t>c-</a:t>
            </a:r>
            <a:r>
              <a:rPr lang="en-US" dirty="0" err="1">
                <a:latin typeface="&quot;arial&quot;" charset="0"/>
              </a:rPr>
              <a:t>Abl</a:t>
            </a:r>
            <a:r>
              <a:rPr lang="en-US" dirty="0">
                <a:latin typeface="&quot;arial&quot;" charset="0"/>
              </a:rPr>
              <a:t>/</a:t>
            </a:r>
            <a:r>
              <a:rPr lang="en-US" dirty="0" err="1">
                <a:latin typeface="&quot;arial&quot;" charset="0"/>
              </a:rPr>
              <a:t>Arg</a:t>
            </a:r>
            <a:r>
              <a:rPr lang="en-US" dirty="0">
                <a:latin typeface="&quot;arial&quot;" charset="0"/>
              </a:rPr>
              <a:t> was over expressed in the tumors of patients at the time of recurrence. Inhibiting c-</a:t>
            </a:r>
            <a:r>
              <a:rPr lang="en-US" dirty="0" err="1">
                <a:latin typeface="&quot;arial&quot;" charset="0"/>
              </a:rPr>
              <a:t>Abl</a:t>
            </a:r>
            <a:r>
              <a:rPr lang="en-US" dirty="0">
                <a:latin typeface="&quot;arial&quot;" charset="0"/>
              </a:rPr>
              <a:t>/</a:t>
            </a:r>
            <a:r>
              <a:rPr lang="en-US" dirty="0" err="1">
                <a:latin typeface="&quot;arial&quot;" charset="0"/>
              </a:rPr>
              <a:t>Arg</a:t>
            </a:r>
            <a:r>
              <a:rPr lang="en-US" dirty="0">
                <a:latin typeface="&quot;arial&quot;" charset="0"/>
              </a:rPr>
              <a:t> activation </a:t>
            </a:r>
            <a:r>
              <a:rPr lang="en-US" b="1" dirty="0">
                <a:latin typeface="&quot;arial&quot;" charset="0"/>
              </a:rPr>
              <a:t>may potentially prevent recurrence</a:t>
            </a:r>
            <a:r>
              <a:rPr lang="en-US" dirty="0">
                <a:latin typeface="&quot;arial&quot;" charset="0"/>
              </a:rPr>
              <a:t>.</a:t>
            </a:r>
          </a:p>
          <a:p>
            <a:pPr marL="109537" indent="0">
              <a:spcBef>
                <a:spcPts val="300"/>
              </a:spcBef>
              <a:buClr>
                <a:srgbClr val="A04DA3"/>
              </a:buClr>
              <a:defRPr/>
            </a:pPr>
            <a:endParaRPr lang="en-US" sz="1200" dirty="0">
              <a:latin typeface="&quot;arial&quot;" charset="0"/>
            </a:endParaRPr>
          </a:p>
          <a:p>
            <a:pPr>
              <a:spcBef>
                <a:spcPts val="300"/>
              </a:spcBef>
              <a:buClr>
                <a:srgbClr val="A04DA3"/>
              </a:buClr>
              <a:buFont typeface="Georgia" charset="0"/>
              <a:buChar char="•"/>
              <a:defRPr/>
            </a:pPr>
            <a:r>
              <a:rPr lang="en-US" dirty="0">
                <a:latin typeface="&quot;arial&quot;" charset="0"/>
              </a:rPr>
              <a:t>It is difficult to </a:t>
            </a:r>
            <a:r>
              <a:rPr lang="en-US" b="1" dirty="0">
                <a:latin typeface="&quot;arial&quot;" charset="0"/>
              </a:rPr>
              <a:t>imagine doing this study without using a population-based approach</a:t>
            </a:r>
            <a:r>
              <a:rPr lang="en-US" dirty="0">
                <a:latin typeface="&quot;arial&quot;" charset="0"/>
              </a:rPr>
              <a:t>.</a:t>
            </a:r>
          </a:p>
        </p:txBody>
      </p:sp>
      <p:sp>
        <p:nvSpPr>
          <p:cNvPr id="2" name="TextBox 1"/>
          <p:cNvSpPr txBox="1"/>
          <p:nvPr/>
        </p:nvSpPr>
        <p:spPr>
          <a:xfrm>
            <a:off x="894080" y="5425440"/>
            <a:ext cx="10739120" cy="1077218"/>
          </a:xfrm>
          <a:prstGeom prst="rect">
            <a:avLst/>
          </a:prstGeom>
          <a:noFill/>
        </p:spPr>
        <p:txBody>
          <a:bodyPr wrap="square" rtlCol="0">
            <a:spAutoFit/>
          </a:bodyPr>
          <a:lstStyle/>
          <a:p>
            <a:r>
              <a:rPr lang="en-US" sz="1600" b="1" dirty="0">
                <a:latin typeface="&quot;arial&quot;"/>
              </a:rPr>
              <a:t>Reference: </a:t>
            </a:r>
            <a:r>
              <a:rPr lang="en-US" sz="1600" dirty="0">
                <a:latin typeface="&quot;arial&quot;"/>
              </a:rPr>
              <a:t>He C, </a:t>
            </a:r>
            <a:r>
              <a:rPr lang="en-US" sz="1600" dirty="0" err="1">
                <a:latin typeface="&quot;arial&quot;"/>
              </a:rPr>
              <a:t>Plattner</a:t>
            </a:r>
            <a:r>
              <a:rPr lang="en-US" sz="1600" dirty="0">
                <a:latin typeface="&quot;arial&quot;"/>
              </a:rPr>
              <a:t> R, </a:t>
            </a:r>
            <a:r>
              <a:rPr lang="en-US" sz="1600" dirty="0" err="1">
                <a:latin typeface="&quot;arial&quot;"/>
              </a:rPr>
              <a:t>Rangnekar</a:t>
            </a:r>
            <a:r>
              <a:rPr lang="en-US" sz="1600" dirty="0">
                <a:latin typeface="&quot;arial&quot;"/>
              </a:rPr>
              <a:t> V, Zhou B, Liu C, Stewart R, Huang B, Wang C, and Tucker T. Potential protein markers for breast cancer recurrence: a retrospective cohort study. </a:t>
            </a:r>
            <a:r>
              <a:rPr lang="en-US" sz="1600" i="1" dirty="0">
                <a:latin typeface="&quot;arial&quot;"/>
              </a:rPr>
              <a:t>Cancer Causes &amp; Control</a:t>
            </a:r>
            <a:r>
              <a:rPr lang="en-US" sz="1600" dirty="0">
                <a:latin typeface="&quot;arial&quot;"/>
              </a:rPr>
              <a:t>. 2019 Jan;30(1):41-51.</a:t>
            </a:r>
          </a:p>
          <a:p>
            <a:r>
              <a:rPr lang="en-US" sz="1600" b="1" dirty="0">
                <a:latin typeface="&quot;arial&quot;"/>
              </a:rPr>
              <a:t> </a:t>
            </a:r>
          </a:p>
        </p:txBody>
      </p:sp>
    </p:spTree>
    <p:extLst>
      <p:ext uri="{BB962C8B-B14F-4D97-AF65-F5344CB8AC3E}">
        <p14:creationId xmlns:p14="http://schemas.microsoft.com/office/powerpoint/2010/main" val="2117846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6204614" y="2327551"/>
            <a:ext cx="55850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spcBef>
                <a:spcPct val="0"/>
              </a:spcBef>
              <a:buClrTx/>
              <a:buFontTx/>
              <a:buNone/>
            </a:pPr>
            <a:r>
              <a:rPr lang="en-US" altLang="en-US" sz="4400" b="1" dirty="0">
                <a:solidFill>
                  <a:prstClr val="black"/>
                </a:solidFill>
                <a:latin typeface="Arial" panose="020B0604020202020204" pitchFamily="34" charset="0"/>
              </a:rPr>
              <a:t>Questions</a:t>
            </a:r>
          </a:p>
        </p:txBody>
      </p:sp>
      <p:sp>
        <p:nvSpPr>
          <p:cNvPr id="2" name="TextBox 1"/>
          <p:cNvSpPr txBox="1"/>
          <p:nvPr/>
        </p:nvSpPr>
        <p:spPr>
          <a:xfrm>
            <a:off x="548203" y="593924"/>
            <a:ext cx="7392203" cy="4708981"/>
          </a:xfrm>
          <a:prstGeom prst="rect">
            <a:avLst/>
          </a:prstGeom>
          <a:noFill/>
          <a:effectLst>
            <a:glow rad="228600">
              <a:schemeClr val="accent6">
                <a:satMod val="175000"/>
                <a:alpha val="40000"/>
              </a:schemeClr>
            </a:glow>
          </a:effectLst>
        </p:spPr>
        <p:txBody>
          <a:bodyPr wrap="square" rtlCol="0">
            <a:spAutoFit/>
          </a:bodyPr>
          <a:lstStyle/>
          <a:p>
            <a:pPr marL="63500" fontAlgn="base">
              <a:lnSpc>
                <a:spcPct val="90000"/>
              </a:lnSpc>
              <a:spcBef>
                <a:spcPts val="300"/>
              </a:spcBef>
              <a:spcAft>
                <a:spcPct val="0"/>
              </a:spcAft>
              <a:buClr>
                <a:srgbClr val="5BD078"/>
              </a:buClr>
            </a:pPr>
            <a:r>
              <a:rPr lang="en-US" altLang="en-US" sz="26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CONTACT INFORMATION:</a:t>
            </a:r>
          </a:p>
          <a:p>
            <a:pPr marL="63500" fontAlgn="base">
              <a:lnSpc>
                <a:spcPct val="90000"/>
              </a:lnSpc>
              <a:spcBef>
                <a:spcPts val="300"/>
              </a:spcBef>
              <a:spcAft>
                <a:spcPct val="0"/>
              </a:spcAft>
              <a:buClr>
                <a:srgbClr val="5BD078"/>
              </a:buClr>
            </a:pPr>
            <a:endParaRPr lang="en-US" altLang="en-US" sz="9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63500" fontAlgn="base">
              <a:lnSpc>
                <a:spcPct val="90000"/>
              </a:lnSpc>
              <a:spcBef>
                <a:spcPts val="300"/>
              </a:spcBef>
              <a:spcAft>
                <a:spcPct val="0"/>
              </a:spcAft>
              <a:buClr>
                <a:srgbClr val="5BD078"/>
              </a:buClr>
            </a:pPr>
            <a:r>
              <a:rPr lang="en-US" altLang="en-US" sz="26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Thomas C. Tucker, PhD, MPH</a:t>
            </a:r>
          </a:p>
          <a:p>
            <a:pPr marL="63500" fontAlgn="base">
              <a:lnSpc>
                <a:spcPct val="90000"/>
              </a:lnSpc>
              <a:spcBef>
                <a:spcPts val="300"/>
              </a:spcBef>
              <a:spcAft>
                <a:spcPct val="0"/>
              </a:spcAft>
              <a:buClr>
                <a:srgbClr val="5BD078"/>
              </a:buClr>
            </a:pPr>
            <a:r>
              <a:rPr lang="en-US" altLang="en-US" sz="19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Associate Director for Cancer Prevention and Control</a:t>
            </a:r>
          </a:p>
          <a:p>
            <a:pPr marL="63500" fontAlgn="base">
              <a:lnSpc>
                <a:spcPct val="90000"/>
              </a:lnSpc>
              <a:spcBef>
                <a:spcPts val="300"/>
              </a:spcBef>
              <a:spcAft>
                <a:spcPct val="0"/>
              </a:spcAft>
              <a:buClr>
                <a:srgbClr val="5BD078"/>
              </a:buClr>
            </a:pPr>
            <a:r>
              <a:rPr lang="en-US" sz="19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Markey Cancer Center </a:t>
            </a:r>
          </a:p>
          <a:p>
            <a:pPr marL="63500" fontAlgn="base">
              <a:lnSpc>
                <a:spcPct val="90000"/>
              </a:lnSpc>
              <a:spcBef>
                <a:spcPts val="300"/>
              </a:spcBef>
              <a:spcAft>
                <a:spcPct val="0"/>
              </a:spcAft>
              <a:buClr>
                <a:srgbClr val="5BD078"/>
              </a:buClr>
            </a:pPr>
            <a:r>
              <a:rPr lang="en-US" sz="19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University of Kentucky</a:t>
            </a:r>
          </a:p>
          <a:p>
            <a:pPr marL="63500" fontAlgn="base">
              <a:lnSpc>
                <a:spcPct val="90000"/>
              </a:lnSpc>
              <a:spcBef>
                <a:spcPts val="300"/>
              </a:spcBef>
              <a:spcAft>
                <a:spcPct val="0"/>
              </a:spcAft>
              <a:buClr>
                <a:srgbClr val="5BD078"/>
              </a:buClr>
            </a:pPr>
            <a:endParaRPr lang="en-US" sz="7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63500" fontAlgn="base">
              <a:lnSpc>
                <a:spcPct val="90000"/>
              </a:lnSpc>
              <a:spcBef>
                <a:spcPts val="300"/>
              </a:spcBef>
              <a:spcAft>
                <a:spcPct val="0"/>
              </a:spcAft>
              <a:buClr>
                <a:srgbClr val="5BD078"/>
              </a:buClr>
            </a:pPr>
            <a:r>
              <a:rPr lang="en-US" sz="1900" b="1" dirty="0">
                <a:solidFill>
                  <a:srgbClr val="0070C0"/>
                </a:solidFill>
                <a:latin typeface="Arial" panose="020B0604020202020204" pitchFamily="34" charset="0"/>
                <a:ea typeface="ＭＳ Ｐゴシック" panose="020B0600070205080204" pitchFamily="34" charset="-128"/>
                <a:cs typeface="Arial" panose="020B0604020202020204" pitchFamily="34" charset="0"/>
                <a:hlinkClick r:id="rId3"/>
              </a:rPr>
              <a:t>tct@kcr.uky.edu</a:t>
            </a:r>
            <a:endParaRPr lang="en-US" sz="1900" b="1" dirty="0">
              <a:solidFill>
                <a:srgbClr val="0070C0"/>
              </a:solidFill>
              <a:latin typeface="Arial" panose="020B0604020202020204" pitchFamily="34" charset="0"/>
              <a:ea typeface="ＭＳ Ｐゴシック" panose="020B0600070205080204" pitchFamily="34" charset="-128"/>
              <a:cs typeface="Arial" panose="020B0604020202020204" pitchFamily="34" charset="0"/>
            </a:endParaRPr>
          </a:p>
          <a:p>
            <a:pPr marL="63500" fontAlgn="base">
              <a:lnSpc>
                <a:spcPct val="90000"/>
              </a:lnSpc>
              <a:spcBef>
                <a:spcPts val="300"/>
              </a:spcBef>
              <a:spcAft>
                <a:spcPct val="0"/>
              </a:spcAft>
              <a:buClr>
                <a:srgbClr val="5BD078"/>
              </a:buClr>
            </a:pPr>
            <a:endParaRPr lang="en-US" sz="1900" b="1" dirty="0">
              <a:solidFill>
                <a:srgbClr val="0070C0"/>
              </a:solidFill>
              <a:latin typeface="Arial" panose="020B0604020202020204" pitchFamily="34" charset="0"/>
              <a:ea typeface="ＭＳ Ｐゴシック" panose="020B0600070205080204" pitchFamily="34" charset="-128"/>
              <a:cs typeface="Arial" panose="020B0604020202020204" pitchFamily="34" charset="0"/>
            </a:endParaRPr>
          </a:p>
          <a:p>
            <a:pPr marL="47625">
              <a:lnSpc>
                <a:spcPct val="90000"/>
              </a:lnSpc>
              <a:buClr>
                <a:srgbClr val="5BD078"/>
              </a:buClr>
            </a:pPr>
            <a:r>
              <a:rPr lang="en-US" altLang="en-US" sz="2400" b="1" dirty="0">
                <a:latin typeface="&quot;arial&quot;"/>
                <a:ea typeface="Tahoma" panose="020B0604030504040204" pitchFamily="34" charset="0"/>
                <a:cs typeface="Tahoma" panose="020B0604030504040204" pitchFamily="34" charset="0"/>
              </a:rPr>
              <a:t>Rachel Maynard, BHS, CTR</a:t>
            </a:r>
          </a:p>
          <a:p>
            <a:pPr marL="47625">
              <a:lnSpc>
                <a:spcPct val="90000"/>
              </a:lnSpc>
              <a:buClr>
                <a:srgbClr val="5BD078"/>
              </a:buClr>
            </a:pPr>
            <a:r>
              <a:rPr lang="en-US" altLang="en-US" sz="1900" b="1" dirty="0">
                <a:latin typeface="&quot;arial&quot;"/>
                <a:ea typeface="Tahoma" panose="020B0604030504040204" pitchFamily="34" charset="0"/>
                <a:cs typeface="Tahoma" panose="020B0604030504040204" pitchFamily="34" charset="0"/>
              </a:rPr>
              <a:t>VTR Project Director</a:t>
            </a:r>
          </a:p>
          <a:p>
            <a:pPr marL="47625">
              <a:lnSpc>
                <a:spcPct val="90000"/>
              </a:lnSpc>
              <a:buClr>
                <a:srgbClr val="5BD078"/>
              </a:buClr>
            </a:pPr>
            <a:r>
              <a:rPr lang="en-US" altLang="en-US" sz="1900" b="1" dirty="0">
                <a:latin typeface="&quot;arial&quot;"/>
                <a:ea typeface="Tahoma" panose="020B0604030504040204" pitchFamily="34" charset="0"/>
                <a:cs typeface="Tahoma" panose="020B0604030504040204" pitchFamily="34" charset="0"/>
              </a:rPr>
              <a:t>Kentucky Cancer Registry</a:t>
            </a:r>
          </a:p>
          <a:p>
            <a:pPr marL="63500" fontAlgn="base">
              <a:lnSpc>
                <a:spcPct val="90000"/>
              </a:lnSpc>
              <a:spcBef>
                <a:spcPts val="300"/>
              </a:spcBef>
              <a:spcAft>
                <a:spcPct val="0"/>
              </a:spcAft>
              <a:buClr>
                <a:srgbClr val="5BD078"/>
              </a:buClr>
            </a:pPr>
            <a:r>
              <a:rPr lang="en-US" sz="19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University of Kentucky</a:t>
            </a:r>
          </a:p>
          <a:p>
            <a:pPr marL="63500" fontAlgn="base">
              <a:lnSpc>
                <a:spcPct val="90000"/>
              </a:lnSpc>
              <a:spcBef>
                <a:spcPts val="300"/>
              </a:spcBef>
              <a:spcAft>
                <a:spcPct val="0"/>
              </a:spcAft>
              <a:buClr>
                <a:srgbClr val="5BD078"/>
              </a:buClr>
            </a:pPr>
            <a:endParaRPr lang="en-US" sz="7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63500" fontAlgn="base">
              <a:lnSpc>
                <a:spcPct val="90000"/>
              </a:lnSpc>
              <a:spcBef>
                <a:spcPts val="300"/>
              </a:spcBef>
              <a:spcAft>
                <a:spcPct val="0"/>
              </a:spcAft>
              <a:buClr>
                <a:srgbClr val="5BD078"/>
              </a:buClr>
            </a:pPr>
            <a:r>
              <a:rPr lang="en-US" altLang="en-US" sz="1900" b="1" dirty="0">
                <a:solidFill>
                  <a:srgbClr val="0070C0"/>
                </a:solidFill>
                <a:latin typeface="Arial" panose="020B0604020202020204" pitchFamily="34" charset="0"/>
              </a:rPr>
              <a:t>rmaynard@kcr.uky.edu</a:t>
            </a:r>
          </a:p>
          <a:p>
            <a:pPr marL="63500" fontAlgn="base">
              <a:lnSpc>
                <a:spcPct val="90000"/>
              </a:lnSpc>
              <a:spcBef>
                <a:spcPts val="300"/>
              </a:spcBef>
              <a:spcAft>
                <a:spcPct val="0"/>
              </a:spcAft>
              <a:buClr>
                <a:srgbClr val="5BD078"/>
              </a:buClr>
            </a:pPr>
            <a:endParaRPr lang="en-US" dirty="0">
              <a:solidFill>
                <a:srgbClr val="0070C0"/>
              </a:solidFill>
            </a:endParaRPr>
          </a:p>
        </p:txBody>
      </p:sp>
      <p:sp>
        <p:nvSpPr>
          <p:cNvPr id="6" name="object 4"/>
          <p:cNvSpPr/>
          <p:nvPr/>
        </p:nvSpPr>
        <p:spPr>
          <a:xfrm>
            <a:off x="8355949" y="4704837"/>
            <a:ext cx="2333067" cy="1425998"/>
          </a:xfrm>
          <a:prstGeom prst="rect">
            <a:avLst/>
          </a:prstGeom>
          <a:blipFill>
            <a:blip r:embed="rId4" cstate="print">
              <a:extLst>
                <a:ext uri="{BEBA8EAE-BF5A-486C-A8C5-ECC9F3942E4B}">
                  <a14:imgProps xmlns:a14="http://schemas.microsoft.com/office/drawing/2010/main">
                    <a14:imgLayer r:embed="rId5">
                      <a14:imgEffect>
                        <a14:colorTemperature colorTemp="8468"/>
                      </a14:imgEffect>
                      <a14:imgEffect>
                        <a14:saturation sat="400000"/>
                      </a14:imgEffect>
                      <a14:imgEffect>
                        <a14:brightnessContrast bright="-12000"/>
                      </a14:imgEffect>
                    </a14:imgLayer>
                  </a14:imgProps>
                </a:ext>
              </a:extLst>
            </a:blip>
            <a:stretch>
              <a:fillRect/>
            </a:stretch>
          </a:blipFill>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289672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288027" y="1183148"/>
            <a:ext cx="8475406" cy="1504634"/>
          </a:xfrm>
        </p:spPr>
        <p:txBody>
          <a:bodyPr/>
          <a:lstStyle/>
          <a:p>
            <a:r>
              <a:rPr lang="en-US" sz="3200" b="1" dirty="0">
                <a:solidFill>
                  <a:srgbClr val="0070C0"/>
                </a:solidFill>
                <a:latin typeface="Arial" panose="020B0604020202020204" pitchFamily="34" charset="0"/>
                <a:cs typeface="Arial" panose="020B0604020202020204" pitchFamily="34" charset="0"/>
              </a:rPr>
              <a:t>Why is Population-Based Cancer Data important for cancer research?</a:t>
            </a:r>
            <a:br>
              <a:rPr lang="en-US" sz="3200" b="1" dirty="0">
                <a:solidFill>
                  <a:srgbClr val="0070C0"/>
                </a:solidFill>
                <a:latin typeface="Arial" panose="020B0604020202020204" pitchFamily="34" charset="0"/>
                <a:cs typeface="Arial" panose="020B0604020202020204" pitchFamily="34" charset="0"/>
              </a:rPr>
            </a:br>
            <a:br>
              <a:rPr lang="en-US" sz="3200" b="1" dirty="0">
                <a:solidFill>
                  <a:srgbClr val="0070C0"/>
                </a:solidFill>
                <a:latin typeface="Arial" panose="020B0604020202020204" pitchFamily="34" charset="0"/>
                <a:cs typeface="Arial" panose="020B0604020202020204" pitchFamily="34" charset="0"/>
              </a:rPr>
            </a:br>
            <a:br>
              <a:rPr lang="en-US" sz="3200" b="1" dirty="0">
                <a:solidFill>
                  <a:srgbClr val="0070C0"/>
                </a:solidFill>
                <a:latin typeface="Arial" panose="020B0604020202020204" pitchFamily="34" charset="0"/>
                <a:cs typeface="Arial" panose="020B0604020202020204" pitchFamily="34" charset="0"/>
              </a:rPr>
            </a:br>
            <a:r>
              <a:rPr lang="en-US" sz="3200" b="1" dirty="0">
                <a:solidFill>
                  <a:srgbClr val="0070C0"/>
                </a:solidFill>
                <a:latin typeface="Arial" panose="020B0604020202020204" pitchFamily="34" charset="0"/>
                <a:cs typeface="Arial" panose="020B0604020202020204" pitchFamily="34" charset="0"/>
              </a:rPr>
              <a:t>          </a:t>
            </a:r>
            <a:r>
              <a:rPr lang="en-US" altLang="en-US" sz="3200" b="1" dirty="0">
                <a:solidFill>
                  <a:srgbClr val="0070C0"/>
                </a:solidFill>
                <a:latin typeface="Arial" panose="020B0604020202020204" pitchFamily="34" charset="0"/>
                <a:cs typeface="Arial" panose="020B0604020202020204" pitchFamily="34" charset="0"/>
              </a:rPr>
              <a:t>Two important concepts</a:t>
            </a:r>
          </a:p>
        </p:txBody>
      </p:sp>
      <p:sp>
        <p:nvSpPr>
          <p:cNvPr id="8195" name="Content Placeholder 2"/>
          <p:cNvSpPr>
            <a:spLocks noGrp="1"/>
          </p:cNvSpPr>
          <p:nvPr>
            <p:ph idx="1"/>
          </p:nvPr>
        </p:nvSpPr>
        <p:spPr>
          <a:xfrm>
            <a:off x="2442125" y="3160027"/>
            <a:ext cx="6651523" cy="2251588"/>
          </a:xfrm>
        </p:spPr>
        <p:txBody>
          <a:bodyPr/>
          <a:lstStyle/>
          <a:p>
            <a:r>
              <a:rPr lang="en-US" altLang="en-US" dirty="0">
                <a:latin typeface="Arial" panose="020B0604020202020204" pitchFamily="34" charset="0"/>
                <a:cs typeface="Arial" panose="020B0604020202020204" pitchFamily="34" charset="0"/>
              </a:rPr>
              <a:t>Internal validity</a:t>
            </a:r>
          </a:p>
          <a:p>
            <a:r>
              <a:rPr lang="en-US" altLang="en-US" dirty="0">
                <a:latin typeface="Arial" panose="020B0604020202020204" pitchFamily="34" charset="0"/>
                <a:cs typeface="Arial" panose="020B0604020202020204" pitchFamily="34" charset="0"/>
              </a:rPr>
              <a:t>External validity</a:t>
            </a:r>
          </a:p>
        </p:txBody>
      </p:sp>
    </p:spTree>
    <p:extLst>
      <p:ext uri="{BB962C8B-B14F-4D97-AF65-F5344CB8AC3E}">
        <p14:creationId xmlns:p14="http://schemas.microsoft.com/office/powerpoint/2010/main" val="79030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1553308" y="284941"/>
            <a:ext cx="7315200" cy="990600"/>
          </a:xfrm>
        </p:spPr>
        <p:txBody>
          <a:bodyPr/>
          <a:lstStyle/>
          <a:p>
            <a:r>
              <a:rPr lang="en-US" altLang="en-US" sz="3600" b="1" dirty="0">
                <a:solidFill>
                  <a:srgbClr val="0070C0"/>
                </a:solidFill>
                <a:latin typeface="Arial" panose="020B0604020202020204" pitchFamily="34" charset="0"/>
              </a:rPr>
              <a:t>Animal Studies</a:t>
            </a:r>
          </a:p>
        </p:txBody>
      </p:sp>
      <p:graphicFrame>
        <p:nvGraphicFramePr>
          <p:cNvPr id="492575" name="Group 31"/>
          <p:cNvGraphicFramePr>
            <a:graphicFrameLocks noGrp="1"/>
          </p:cNvGraphicFramePr>
          <p:nvPr>
            <p:ph type="tbl" idx="1"/>
          </p:nvPr>
        </p:nvGraphicFramePr>
        <p:xfrm>
          <a:off x="2438400" y="1600200"/>
          <a:ext cx="6629400" cy="3678238"/>
        </p:xfrm>
        <a:graphic>
          <a:graphicData uri="http://schemas.openxmlformats.org/drawingml/2006/table">
            <a:tbl>
              <a:tblPr/>
              <a:tblGrid>
                <a:gridCol w="2604407">
                  <a:extLst>
                    <a:ext uri="{9D8B030D-6E8A-4147-A177-3AD203B41FA5}">
                      <a16:colId xmlns:a16="http://schemas.microsoft.com/office/drawing/2014/main" val="20000"/>
                    </a:ext>
                  </a:extLst>
                </a:gridCol>
                <a:gridCol w="2130879">
                  <a:extLst>
                    <a:ext uri="{9D8B030D-6E8A-4147-A177-3AD203B41FA5}">
                      <a16:colId xmlns:a16="http://schemas.microsoft.com/office/drawing/2014/main" val="20001"/>
                    </a:ext>
                  </a:extLst>
                </a:gridCol>
                <a:gridCol w="1894114">
                  <a:extLst>
                    <a:ext uri="{9D8B030D-6E8A-4147-A177-3AD203B41FA5}">
                      <a16:colId xmlns:a16="http://schemas.microsoft.com/office/drawing/2014/main" val="20002"/>
                    </a:ext>
                  </a:extLst>
                </a:gridCol>
              </a:tblGrid>
              <a:tr h="847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latin typeface="Arial" charset="0"/>
                        </a:rPr>
                        <a:t>genetically identical mice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accent2">
                              <a:lumMod val="75000"/>
                            </a:schemeClr>
                          </a:solidFill>
                          <a:effectLst/>
                          <a:latin typeface="Arial" charset="0"/>
                        </a:rPr>
                        <a:t>Developed Disease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accent2">
                              <a:lumMod val="75000"/>
                            </a:schemeClr>
                          </a:solidFill>
                          <a:effectLst/>
                          <a:latin typeface="Arial" charset="0"/>
                        </a:rPr>
                        <a:t>Did not Develop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4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accent2">
                              <a:lumMod val="75000"/>
                            </a:schemeClr>
                          </a:solidFill>
                          <a:effectLst/>
                          <a:latin typeface="Arial" charset="0"/>
                        </a:rPr>
                        <a:t>Exposed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accent2">
                              <a:lumMod val="75000"/>
                            </a:schemeClr>
                          </a:solidFill>
                          <a:effectLst/>
                          <a:latin typeface="Arial" charset="0"/>
                        </a:rPr>
                        <a:t>Mice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2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accent2">
                              <a:lumMod val="75000"/>
                            </a:schemeClr>
                          </a:solidFill>
                          <a:effectLst/>
                          <a:latin typeface="Arial" charset="0"/>
                        </a:rPr>
                        <a:t>Unexposed Mice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0437" name="Text Box 21"/>
          <p:cNvSpPr txBox="1">
            <a:spLocks noChangeArrowheads="1"/>
          </p:cNvSpPr>
          <p:nvPr/>
        </p:nvSpPr>
        <p:spPr bwMode="auto">
          <a:xfrm>
            <a:off x="2514600" y="56388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50000"/>
              </a:spcBef>
              <a:buClrTx/>
              <a:buFontTx/>
              <a:buNone/>
            </a:pPr>
            <a:r>
              <a:rPr lang="en-US" altLang="en-US" sz="2400" b="1" dirty="0">
                <a:solidFill>
                  <a:prstClr val="black"/>
                </a:solidFill>
                <a:latin typeface="Arial" panose="020B0604020202020204" pitchFamily="34" charset="0"/>
                <a:cs typeface="Arial" panose="020B0604020202020204" pitchFamily="34" charset="0"/>
              </a:rPr>
              <a:t>Relative Risk = (A/A+B)/(C/C+D)</a:t>
            </a:r>
          </a:p>
        </p:txBody>
      </p:sp>
      <p:sp>
        <p:nvSpPr>
          <p:cNvPr id="60438" name="Line 22"/>
          <p:cNvSpPr>
            <a:spLocks noChangeShapeType="1"/>
          </p:cNvSpPr>
          <p:nvPr/>
        </p:nvSpPr>
        <p:spPr bwMode="auto">
          <a:xfrm>
            <a:off x="2438400" y="4114800"/>
            <a:ext cx="7239000" cy="0"/>
          </a:xfrm>
          <a:prstGeom prst="line">
            <a:avLst/>
          </a:prstGeom>
          <a:noFill/>
          <a:ln w="1524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dirty="0">
              <a:solidFill>
                <a:prstClr val="black"/>
              </a:solidFill>
              <a:cs typeface="Arial" panose="020B0604020202020204" pitchFamily="34" charset="0"/>
            </a:endParaRPr>
          </a:p>
        </p:txBody>
      </p:sp>
      <p:sp>
        <p:nvSpPr>
          <p:cNvPr id="6" name="Right Arrow 5"/>
          <p:cNvSpPr/>
          <p:nvPr/>
        </p:nvSpPr>
        <p:spPr>
          <a:xfrm>
            <a:off x="1890963" y="3418464"/>
            <a:ext cx="495300" cy="2667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1890963" y="4419600"/>
            <a:ext cx="495300" cy="2667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352800" y="3960912"/>
            <a:ext cx="1447800" cy="307777"/>
          </a:xfrm>
          <a:prstGeom prst="rect">
            <a:avLst/>
          </a:prstGeom>
          <a:noFill/>
        </p:spPr>
        <p:txBody>
          <a:bodyPr wrap="square" rtlCol="0">
            <a:spAutoFit/>
          </a:bodyPr>
          <a:lstStyle/>
          <a:p>
            <a:r>
              <a:rPr lang="en-US" sz="1400" b="1" dirty="0">
                <a:solidFill>
                  <a:schemeClr val="bg1"/>
                </a:solidFill>
                <a:latin typeface="&quot;arial&quot;"/>
              </a:rPr>
              <a:t>Time</a:t>
            </a:r>
          </a:p>
        </p:txBody>
      </p:sp>
      <p:sp>
        <p:nvSpPr>
          <p:cNvPr id="9" name="Right Arrow 8"/>
          <p:cNvSpPr/>
          <p:nvPr/>
        </p:nvSpPr>
        <p:spPr>
          <a:xfrm rot="5400000">
            <a:off x="5772150" y="1219200"/>
            <a:ext cx="495300" cy="2667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5400000">
            <a:off x="7800975" y="1209660"/>
            <a:ext cx="495300" cy="2667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636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0438"/>
                                        </p:tgtEl>
                                        <p:attrNameLst>
                                          <p:attrName>style.visibility</p:attrName>
                                        </p:attrNameLst>
                                      </p:cBhvr>
                                      <p:to>
                                        <p:strVal val="visible"/>
                                      </p:to>
                                    </p:set>
                                    <p:animEffect transition="in" filter="wipe(left)">
                                      <p:cBhvr>
                                        <p:cTn id="15" dur="1000"/>
                                        <p:tgtEl>
                                          <p:spTgt spid="60438"/>
                                        </p:tgtEl>
                                      </p:cBhvr>
                                    </p:animEffect>
                                  </p:childTnLst>
                                </p:cTn>
                              </p:par>
                              <p:par>
                                <p:cTn id="16" presetID="1" presetClass="entr" presetSubtype="0" fill="hold" grpId="0" nodeType="withEffect">
                                  <p:stCondLst>
                                    <p:cond delay="0"/>
                                  </p:stCondLst>
                                  <p:childTnLst>
                                    <p:set>
                                      <p:cBhvr>
                                        <p:cTn id="17" dur="1" fill="hold">
                                          <p:stCondLst>
                                            <p:cond delay="9"/>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8" grpId="0" animBg="1"/>
      <p:bldP spid="6" grpId="0" animBg="1"/>
      <p:bldP spid="7" grpId="0" animBg="1"/>
      <p:bldP spid="8" grpId="0"/>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564333" y="282012"/>
            <a:ext cx="8001000" cy="990600"/>
          </a:xfrm>
        </p:spPr>
        <p:txBody>
          <a:bodyPr/>
          <a:lstStyle/>
          <a:p>
            <a:r>
              <a:rPr lang="en-US" altLang="en-US" sz="3600" b="1" dirty="0">
                <a:solidFill>
                  <a:srgbClr val="0070C0"/>
                </a:solidFill>
                <a:latin typeface="Arial" panose="020B0604020202020204" pitchFamily="34" charset="0"/>
              </a:rPr>
              <a:t>Randomized Clinical Trial</a:t>
            </a:r>
          </a:p>
        </p:txBody>
      </p:sp>
      <p:graphicFrame>
        <p:nvGraphicFramePr>
          <p:cNvPr id="492575" name="Group 31"/>
          <p:cNvGraphicFramePr>
            <a:graphicFrameLocks noGrp="1"/>
          </p:cNvGraphicFramePr>
          <p:nvPr>
            <p:ph type="tbl" idx="1"/>
          </p:nvPr>
        </p:nvGraphicFramePr>
        <p:xfrm>
          <a:off x="2202633" y="1547751"/>
          <a:ext cx="6958952" cy="3678238"/>
        </p:xfrm>
        <a:graphic>
          <a:graphicData uri="http://schemas.openxmlformats.org/drawingml/2006/table">
            <a:tbl>
              <a:tblPr/>
              <a:tblGrid>
                <a:gridCol w="3187052">
                  <a:extLst>
                    <a:ext uri="{9D8B030D-6E8A-4147-A177-3AD203B41FA5}">
                      <a16:colId xmlns:a16="http://schemas.microsoft.com/office/drawing/2014/main" val="20000"/>
                    </a:ext>
                  </a:extLst>
                </a:gridCol>
                <a:gridCol w="2092569">
                  <a:extLst>
                    <a:ext uri="{9D8B030D-6E8A-4147-A177-3AD203B41FA5}">
                      <a16:colId xmlns:a16="http://schemas.microsoft.com/office/drawing/2014/main" val="20001"/>
                    </a:ext>
                  </a:extLst>
                </a:gridCol>
                <a:gridCol w="1679331">
                  <a:extLst>
                    <a:ext uri="{9D8B030D-6E8A-4147-A177-3AD203B41FA5}">
                      <a16:colId xmlns:a16="http://schemas.microsoft.com/office/drawing/2014/main" val="20002"/>
                    </a:ext>
                  </a:extLst>
                </a:gridCol>
              </a:tblGrid>
              <a:tr h="847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latin typeface="Arial" charset="0"/>
                        </a:rPr>
                        <a:t>Randomized trial (Prospective)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accent2">
                              <a:lumMod val="75000"/>
                            </a:schemeClr>
                          </a:solidFill>
                          <a:effectLst/>
                          <a:latin typeface="Arial" charset="0"/>
                        </a:rPr>
                        <a:t>Study Outcome Occurred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accent2">
                              <a:lumMod val="75000"/>
                            </a:schemeClr>
                          </a:solidFill>
                          <a:effectLst/>
                          <a:latin typeface="Arial" charset="0"/>
                        </a:rPr>
                        <a:t>Did not Occur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4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accent2">
                              <a:lumMod val="75000"/>
                            </a:schemeClr>
                          </a:solidFill>
                          <a:effectLst/>
                          <a:latin typeface="Arial" charset="0"/>
                        </a:rPr>
                        <a:t>Exposure or Intervention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2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accent2">
                              <a:lumMod val="75000"/>
                            </a:schemeClr>
                          </a:solidFill>
                          <a:effectLst/>
                          <a:latin typeface="Arial" charset="0"/>
                        </a:rPr>
                        <a:t>No Exposure or Intervention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1461" name="Text Box 21"/>
          <p:cNvSpPr txBox="1">
            <a:spLocks noChangeArrowheads="1"/>
          </p:cNvSpPr>
          <p:nvPr/>
        </p:nvSpPr>
        <p:spPr bwMode="auto">
          <a:xfrm>
            <a:off x="2202633" y="5630008"/>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50000"/>
              </a:spcBef>
              <a:buClrTx/>
              <a:buFontTx/>
              <a:buNone/>
            </a:pPr>
            <a:r>
              <a:rPr lang="en-US" altLang="en-US" sz="2400" b="1" dirty="0">
                <a:latin typeface="Arial" panose="020B0604020202020204" pitchFamily="34" charset="0"/>
              </a:rPr>
              <a:t>Relative Risk = (A/A+B)/(C/C+D)</a:t>
            </a:r>
          </a:p>
        </p:txBody>
      </p:sp>
      <p:sp>
        <p:nvSpPr>
          <p:cNvPr id="61462" name="Line 22"/>
          <p:cNvSpPr>
            <a:spLocks noChangeShapeType="1"/>
          </p:cNvSpPr>
          <p:nvPr/>
        </p:nvSpPr>
        <p:spPr bwMode="auto">
          <a:xfrm flipV="1">
            <a:off x="2202632" y="4024250"/>
            <a:ext cx="7539245" cy="5558"/>
          </a:xfrm>
          <a:prstGeom prst="line">
            <a:avLst/>
          </a:prstGeom>
          <a:noFill/>
          <a:ln w="1524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61463" name="Text Box 32"/>
          <p:cNvSpPr txBox="1">
            <a:spLocks noChangeArrowheads="1"/>
          </p:cNvSpPr>
          <p:nvPr/>
        </p:nvSpPr>
        <p:spPr bwMode="auto">
          <a:xfrm>
            <a:off x="221433" y="3572608"/>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50000"/>
              </a:spcBef>
              <a:buClrTx/>
              <a:buFontTx/>
              <a:buNone/>
            </a:pPr>
            <a:r>
              <a:rPr lang="en-US" altLang="en-US" sz="1800" b="1" dirty="0">
                <a:latin typeface="Arial" panose="020B0604020202020204" pitchFamily="34" charset="0"/>
              </a:rPr>
              <a:t>Random Allocation</a:t>
            </a:r>
          </a:p>
        </p:txBody>
      </p:sp>
      <p:sp>
        <p:nvSpPr>
          <p:cNvPr id="61464" name="Line 33"/>
          <p:cNvSpPr>
            <a:spLocks noChangeShapeType="1"/>
          </p:cNvSpPr>
          <p:nvPr/>
        </p:nvSpPr>
        <p:spPr bwMode="auto">
          <a:xfrm flipV="1">
            <a:off x="1593033" y="3496408"/>
            <a:ext cx="6096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61465" name="Line 34"/>
          <p:cNvSpPr>
            <a:spLocks noChangeShapeType="1"/>
          </p:cNvSpPr>
          <p:nvPr/>
        </p:nvSpPr>
        <p:spPr bwMode="auto">
          <a:xfrm>
            <a:off x="1593033" y="3953608"/>
            <a:ext cx="609600" cy="50727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9" name="TextBox 8"/>
          <p:cNvSpPr txBox="1"/>
          <p:nvPr/>
        </p:nvSpPr>
        <p:spPr>
          <a:xfrm>
            <a:off x="3117033" y="3875920"/>
            <a:ext cx="1447800" cy="307777"/>
          </a:xfrm>
          <a:prstGeom prst="rect">
            <a:avLst/>
          </a:prstGeom>
          <a:noFill/>
        </p:spPr>
        <p:txBody>
          <a:bodyPr wrap="square" rtlCol="0">
            <a:spAutoFit/>
          </a:bodyPr>
          <a:lstStyle/>
          <a:p>
            <a:r>
              <a:rPr lang="en-US" sz="1400" b="1" dirty="0">
                <a:solidFill>
                  <a:schemeClr val="bg1"/>
                </a:solidFill>
                <a:latin typeface="&quot;arial&quot;"/>
              </a:rPr>
              <a:t>Time</a:t>
            </a:r>
          </a:p>
        </p:txBody>
      </p:sp>
      <p:sp>
        <p:nvSpPr>
          <p:cNvPr id="10" name="Right Arrow 9"/>
          <p:cNvSpPr/>
          <p:nvPr/>
        </p:nvSpPr>
        <p:spPr>
          <a:xfrm rot="5400000">
            <a:off x="5987721" y="1166751"/>
            <a:ext cx="495300" cy="2667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5400000">
            <a:off x="7917633" y="1155265"/>
            <a:ext cx="495300" cy="2667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927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64"/>
                                        </p:tgtEl>
                                        <p:attrNameLst>
                                          <p:attrName>style.visibility</p:attrName>
                                        </p:attrNameLst>
                                      </p:cBhvr>
                                      <p:to>
                                        <p:strVal val="visible"/>
                                      </p:to>
                                    </p:set>
                                    <p:animEffect transition="in" filter="wipe(down)">
                                      <p:cBhvr>
                                        <p:cTn id="7" dur="1000"/>
                                        <p:tgtEl>
                                          <p:spTgt spid="6146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1465"/>
                                        </p:tgtEl>
                                        <p:attrNameLst>
                                          <p:attrName>style.visibility</p:attrName>
                                        </p:attrNameLst>
                                      </p:cBhvr>
                                      <p:to>
                                        <p:strVal val="visible"/>
                                      </p:to>
                                    </p:set>
                                    <p:animEffect transition="in" filter="wipe(left)">
                                      <p:cBhvr>
                                        <p:cTn id="11" dur="1000"/>
                                        <p:tgtEl>
                                          <p:spTgt spid="6146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1462"/>
                                        </p:tgtEl>
                                        <p:attrNameLst>
                                          <p:attrName>style.visibility</p:attrName>
                                        </p:attrNameLst>
                                      </p:cBhvr>
                                      <p:to>
                                        <p:strVal val="visible"/>
                                      </p:to>
                                    </p:set>
                                    <p:animEffect transition="in" filter="wipe(left)">
                                      <p:cBhvr>
                                        <p:cTn id="16" dur="1000"/>
                                        <p:tgtEl>
                                          <p:spTgt spid="61462"/>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2" grpId="0" animBg="1"/>
      <p:bldP spid="61464" grpId="0" animBg="1"/>
      <p:bldP spid="61465" grpId="0" animBg="1"/>
      <p:bldP spid="9" grpId="0"/>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873034" y="531222"/>
            <a:ext cx="8229600" cy="914400"/>
          </a:xfrm>
        </p:spPr>
        <p:txBody>
          <a:bodyPr/>
          <a:lstStyle/>
          <a:p>
            <a:r>
              <a:rPr lang="en-US" altLang="en-US" sz="3200" b="1" dirty="0">
                <a:solidFill>
                  <a:srgbClr val="0070C0"/>
                </a:solidFill>
                <a:latin typeface="Arial" panose="020B0604020202020204" pitchFamily="34" charset="0"/>
                <a:cs typeface="Arial" panose="020B0604020202020204" pitchFamily="34" charset="0"/>
              </a:rPr>
              <a:t>Internal Validity</a:t>
            </a:r>
          </a:p>
        </p:txBody>
      </p:sp>
      <p:sp>
        <p:nvSpPr>
          <p:cNvPr id="14339" name="Content Placeholder 2"/>
          <p:cNvSpPr>
            <a:spLocks noGrp="1"/>
          </p:cNvSpPr>
          <p:nvPr>
            <p:ph idx="1"/>
          </p:nvPr>
        </p:nvSpPr>
        <p:spPr>
          <a:xfrm>
            <a:off x="653143" y="1524000"/>
            <a:ext cx="10371908" cy="4953000"/>
          </a:xfrm>
        </p:spPr>
        <p:txBody>
          <a:bodyPr/>
          <a:lstStyle/>
          <a:p>
            <a:r>
              <a:rPr lang="en-US" altLang="en-US" sz="2400" dirty="0">
                <a:latin typeface="Arial" panose="020B0604020202020204" pitchFamily="34" charset="0"/>
                <a:cs typeface="Arial" panose="020B0604020202020204" pitchFamily="34" charset="0"/>
              </a:rPr>
              <a:t>When differences between the experimental (exposed) group and the control group are completely accounted for, the study is said to have </a:t>
            </a:r>
            <a:r>
              <a:rPr lang="en-US" altLang="en-US" sz="2400" b="1" dirty="0">
                <a:latin typeface="Arial" panose="020B0604020202020204" pitchFamily="34" charset="0"/>
                <a:cs typeface="Arial" panose="020B0604020202020204" pitchFamily="34" charset="0"/>
              </a:rPr>
              <a:t>internal validity </a:t>
            </a:r>
            <a:r>
              <a:rPr lang="en-US" altLang="en-US" sz="2400" dirty="0">
                <a:latin typeface="Arial" panose="020B0604020202020204" pitchFamily="34" charset="0"/>
                <a:cs typeface="Arial" panose="020B0604020202020204" pitchFamily="34" charset="0"/>
              </a:rPr>
              <a:t>and causal inferences can be made. </a:t>
            </a:r>
          </a:p>
          <a:p>
            <a:pPr marL="109537" indent="0">
              <a:buNone/>
            </a:pPr>
            <a:endParaRPr lang="en-US" altLang="en-US" sz="8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In other words, it is possible to determine whether the exposure causes some outcome (disease, etc.).</a:t>
            </a:r>
          </a:p>
          <a:p>
            <a:pPr marL="109537" indent="0">
              <a:buNone/>
            </a:pPr>
            <a:endParaRPr lang="en-US" altLang="en-US" sz="800" dirty="0">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Many have argued that “randomization” was the most important scientific advance of the 20</a:t>
            </a:r>
            <a:r>
              <a:rPr lang="en-US" altLang="en-US" sz="2400" b="1" baseline="30000" dirty="0">
                <a:latin typeface="Arial" panose="020B0604020202020204" pitchFamily="34" charset="0"/>
                <a:cs typeface="Arial" panose="020B0604020202020204" pitchFamily="34" charset="0"/>
              </a:rPr>
              <a:t>th</a:t>
            </a:r>
            <a:r>
              <a:rPr lang="en-US" altLang="en-US" sz="2400" b="1" dirty="0">
                <a:latin typeface="Arial" panose="020B0604020202020204" pitchFamily="34" charset="0"/>
                <a:cs typeface="Arial" panose="020B0604020202020204" pitchFamily="34" charset="0"/>
              </a:rPr>
              <a:t> century.</a:t>
            </a:r>
          </a:p>
          <a:p>
            <a:pPr marL="109537" indent="0">
              <a:buNone/>
            </a:pPr>
            <a:endParaRPr lang="en-US" altLang="en-US" sz="800" b="1" dirty="0">
              <a:latin typeface="Arial" panose="020B0604020202020204" pitchFamily="34" charset="0"/>
              <a:cs typeface="Arial" panose="020B0604020202020204" pitchFamily="34" charset="0"/>
            </a:endParaRPr>
          </a:p>
          <a:p>
            <a:r>
              <a:rPr lang="en-US" altLang="en-US" sz="2400" b="1" dirty="0">
                <a:solidFill>
                  <a:srgbClr val="3366CC"/>
                </a:solidFill>
                <a:latin typeface="Arial" panose="020B0604020202020204" pitchFamily="34" charset="0"/>
                <a:cs typeface="Arial" panose="020B0604020202020204" pitchFamily="34" charset="0"/>
              </a:rPr>
              <a:t>Why is it that the findings from randomized clinical trials with internal validity almost never have the same effect when they are applied to general populations?</a:t>
            </a:r>
          </a:p>
        </p:txBody>
      </p:sp>
    </p:spTree>
    <p:extLst>
      <p:ext uri="{BB962C8B-B14F-4D97-AF65-F5344CB8AC3E}">
        <p14:creationId xmlns:p14="http://schemas.microsoft.com/office/powerpoint/2010/main" val="1215265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883920" y="431074"/>
            <a:ext cx="8229600" cy="1066800"/>
          </a:xfrm>
        </p:spPr>
        <p:txBody>
          <a:bodyPr/>
          <a:lstStyle/>
          <a:p>
            <a:r>
              <a:rPr lang="en-US" altLang="en-US" sz="3200" b="1" dirty="0">
                <a:solidFill>
                  <a:srgbClr val="3366CC"/>
                </a:solidFill>
                <a:latin typeface="Arial" panose="020B0604020202020204" pitchFamily="34" charset="0"/>
                <a:cs typeface="Arial" panose="020B0604020202020204" pitchFamily="34" charset="0"/>
              </a:rPr>
              <a:t>External Validity</a:t>
            </a:r>
          </a:p>
        </p:txBody>
      </p:sp>
      <p:sp>
        <p:nvSpPr>
          <p:cNvPr id="63491" name="Content Placeholder 2"/>
          <p:cNvSpPr>
            <a:spLocks noGrp="1"/>
          </p:cNvSpPr>
          <p:nvPr>
            <p:ph idx="1"/>
          </p:nvPr>
        </p:nvSpPr>
        <p:spPr>
          <a:xfrm>
            <a:off x="609600" y="1611086"/>
            <a:ext cx="9801497" cy="4876800"/>
          </a:xfrm>
        </p:spPr>
        <p:txBody>
          <a:bodyPr/>
          <a:lstStyle/>
          <a:p>
            <a:r>
              <a:rPr lang="en-US" altLang="en-US" sz="2400" dirty="0">
                <a:latin typeface="Arial" panose="020B0604020202020204" pitchFamily="34" charset="0"/>
                <a:cs typeface="Arial" panose="020B0604020202020204" pitchFamily="34" charset="0"/>
              </a:rPr>
              <a:t>When the findings from a research project or study can be generalized to some defined population, they are said to have </a:t>
            </a:r>
            <a:r>
              <a:rPr lang="en-US" altLang="en-US" sz="2400" b="1" dirty="0">
                <a:latin typeface="Arial" panose="020B0604020202020204" pitchFamily="34" charset="0"/>
                <a:cs typeface="Arial" panose="020B0604020202020204" pitchFamily="34" charset="0"/>
              </a:rPr>
              <a:t>external validity</a:t>
            </a:r>
            <a:r>
              <a:rPr lang="en-US" altLang="en-US" sz="2400" dirty="0">
                <a:latin typeface="Arial" panose="020B0604020202020204" pitchFamily="34" charset="0"/>
                <a:cs typeface="Arial" panose="020B0604020202020204" pitchFamily="34" charset="0"/>
              </a:rPr>
              <a:t>. </a:t>
            </a:r>
          </a:p>
          <a:p>
            <a:pPr marL="109537" indent="0">
              <a:buNone/>
            </a:pPr>
            <a:endParaRPr lang="en-US" altLang="en-US" sz="8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Epidemiology (population science) provides the tools to explore </a:t>
            </a:r>
            <a:r>
              <a:rPr lang="en-US" altLang="en-US" sz="2400" b="1" dirty="0">
                <a:latin typeface="Arial" panose="020B0604020202020204" pitchFamily="34" charset="0"/>
                <a:cs typeface="Arial" panose="020B0604020202020204" pitchFamily="34" charset="0"/>
              </a:rPr>
              <a:t>external validity </a:t>
            </a:r>
            <a:r>
              <a:rPr lang="en-US" altLang="en-US" sz="2400" dirty="0">
                <a:latin typeface="Arial" panose="020B0604020202020204" pitchFamily="34" charset="0"/>
                <a:cs typeface="Arial" panose="020B0604020202020204" pitchFamily="34" charset="0"/>
              </a:rPr>
              <a:t>and many argue that moving from studies with strong </a:t>
            </a:r>
            <a:r>
              <a:rPr lang="en-US" altLang="en-US" sz="2400" b="1" dirty="0">
                <a:latin typeface="Arial" panose="020B0604020202020204" pitchFamily="34" charset="0"/>
                <a:cs typeface="Arial" panose="020B0604020202020204" pitchFamily="34" charset="0"/>
              </a:rPr>
              <a:t>internal validity </a:t>
            </a:r>
            <a:r>
              <a:rPr lang="en-US" altLang="en-US" sz="2400" dirty="0">
                <a:latin typeface="Arial" panose="020B0604020202020204" pitchFamily="34" charset="0"/>
                <a:cs typeface="Arial" panose="020B0604020202020204" pitchFamily="34" charset="0"/>
              </a:rPr>
              <a:t>to studies with strong </a:t>
            </a:r>
            <a:r>
              <a:rPr lang="en-US" altLang="en-US" sz="2400" b="1" dirty="0">
                <a:latin typeface="Arial" panose="020B0604020202020204" pitchFamily="34" charset="0"/>
                <a:cs typeface="Arial" panose="020B0604020202020204" pitchFamily="34" charset="0"/>
              </a:rPr>
              <a:t>external validity </a:t>
            </a:r>
            <a:r>
              <a:rPr lang="en-US" altLang="en-US" sz="2400" dirty="0">
                <a:latin typeface="Arial" panose="020B0604020202020204" pitchFamily="34" charset="0"/>
                <a:cs typeface="Arial" panose="020B0604020202020204" pitchFamily="34" charset="0"/>
              </a:rPr>
              <a:t>is the next step in advancing our scientific understanding.</a:t>
            </a:r>
          </a:p>
          <a:p>
            <a:pPr marL="109537" indent="0">
              <a:buNone/>
            </a:pPr>
            <a:endParaRPr lang="en-US" altLang="en-US" sz="8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The continuum from research with strong internal validity to studies with strong external validity is also part of “Translational Research”. </a:t>
            </a:r>
          </a:p>
          <a:p>
            <a:pPr>
              <a:buFont typeface="Georgia" panose="02040502050405020303" pitchFamily="18" charset="0"/>
              <a:buNone/>
            </a:pP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78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2" t="1055" r="1850" b="6638"/>
          <a:stretch/>
        </p:blipFill>
        <p:spPr>
          <a:xfrm>
            <a:off x="219807" y="536331"/>
            <a:ext cx="6476531" cy="6172200"/>
          </a:xfrm>
          <a:prstGeom prst="rect">
            <a:avLst/>
          </a:prstGeom>
          <a:ln w="6350">
            <a:solidFill>
              <a:schemeClr val="tx1"/>
            </a:solidFill>
          </a:ln>
        </p:spPr>
      </p:pic>
      <p:sp>
        <p:nvSpPr>
          <p:cNvPr id="3" name="TextBox 2"/>
          <p:cNvSpPr txBox="1"/>
          <p:nvPr/>
        </p:nvSpPr>
        <p:spPr>
          <a:xfrm>
            <a:off x="6963507" y="923192"/>
            <a:ext cx="5002823" cy="3108543"/>
          </a:xfrm>
          <a:prstGeom prst="rect">
            <a:avLst/>
          </a:prstGeom>
          <a:noFill/>
        </p:spPr>
        <p:txBody>
          <a:bodyPr wrap="square" rtlCol="0">
            <a:spAutoFit/>
          </a:bodyPr>
          <a:lstStyle/>
          <a:p>
            <a:r>
              <a:rPr lang="en-US" sz="3200" b="1" dirty="0">
                <a:latin typeface="&quot;arial&quot;"/>
              </a:rPr>
              <a:t>Translational Research: The trajectory of science from the conception of an idea through the research that leads to its </a:t>
            </a:r>
            <a:r>
              <a:rPr lang="en-US" sz="3600" b="1" dirty="0">
                <a:latin typeface="&quot;arial&quot;"/>
              </a:rPr>
              <a:t>impact on real people</a:t>
            </a:r>
            <a:endParaRPr lang="en-US" b="1" dirty="0">
              <a:latin typeface="&quot;arial&quot;"/>
            </a:endParaRPr>
          </a:p>
        </p:txBody>
      </p:sp>
      <p:sp>
        <p:nvSpPr>
          <p:cNvPr id="4" name="Cloud 3"/>
          <p:cNvSpPr/>
          <p:nvPr/>
        </p:nvSpPr>
        <p:spPr>
          <a:xfrm>
            <a:off x="4510454" y="2548402"/>
            <a:ext cx="219808" cy="140676"/>
          </a:xfrm>
          <a:prstGeom prst="cloud">
            <a:avLst/>
          </a:prstGeom>
          <a:solidFill>
            <a:schemeClr val="accent5">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2 6"/>
          <p:cNvSpPr/>
          <p:nvPr/>
        </p:nvSpPr>
        <p:spPr>
          <a:xfrm>
            <a:off x="4510454" y="2489982"/>
            <a:ext cx="264746" cy="257516"/>
          </a:xfrm>
          <a:prstGeom prst="irregularSeal2">
            <a:avLst/>
          </a:prstGeom>
          <a:solidFill>
            <a:schemeClr val="accent5">
              <a:lumMod val="60000"/>
              <a:lumOff val="40000"/>
            </a:schemeClr>
          </a:solidFill>
          <a:ln w="222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91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93" r="999" b="5994"/>
          <a:stretch/>
        </p:blipFill>
        <p:spPr>
          <a:xfrm>
            <a:off x="422030" y="539261"/>
            <a:ext cx="6388654" cy="6134101"/>
          </a:xfrm>
          <a:prstGeom prst="rect">
            <a:avLst/>
          </a:prstGeom>
        </p:spPr>
      </p:pic>
      <p:sp>
        <p:nvSpPr>
          <p:cNvPr id="3" name="TextBox 2"/>
          <p:cNvSpPr txBox="1"/>
          <p:nvPr/>
        </p:nvSpPr>
        <p:spPr>
          <a:xfrm>
            <a:off x="7095392" y="1011115"/>
            <a:ext cx="4747846" cy="2554545"/>
          </a:xfrm>
          <a:prstGeom prst="rect">
            <a:avLst/>
          </a:prstGeom>
          <a:noFill/>
        </p:spPr>
        <p:txBody>
          <a:bodyPr wrap="square" rtlCol="0">
            <a:spAutoFit/>
          </a:bodyPr>
          <a:lstStyle/>
          <a:p>
            <a:r>
              <a:rPr lang="en-US" sz="3200" b="1" dirty="0">
                <a:latin typeface="&quot;arial&quot;"/>
              </a:rPr>
              <a:t>The ultimate goal of translational research is to have an impact on the population we serve. </a:t>
            </a:r>
          </a:p>
        </p:txBody>
      </p:sp>
    </p:spTree>
    <p:extLst>
      <p:ext uri="{BB962C8B-B14F-4D97-AF65-F5344CB8AC3E}">
        <p14:creationId xmlns:p14="http://schemas.microsoft.com/office/powerpoint/2010/main" val="22118589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5_Urba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Urba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5015</TotalTime>
  <Words>2085</Words>
  <Application>Microsoft Office PowerPoint</Application>
  <PresentationFormat>Widescreen</PresentationFormat>
  <Paragraphs>381</Paragraphs>
  <Slides>29</Slides>
  <Notes>20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29</vt:i4>
      </vt:variant>
    </vt:vector>
  </HeadingPairs>
  <TitlesOfParts>
    <vt:vector size="41" baseType="lpstr">
      <vt:lpstr>"arial"</vt:lpstr>
      <vt:lpstr>Arial</vt:lpstr>
      <vt:lpstr>Calibri</vt:lpstr>
      <vt:lpstr>Garamond</vt:lpstr>
      <vt:lpstr>Georgia</vt:lpstr>
      <vt:lpstr>Symbol</vt:lpstr>
      <vt:lpstr>Trebuchet MS</vt:lpstr>
      <vt:lpstr>Wingdings</vt:lpstr>
      <vt:lpstr>Wingdings 2</vt:lpstr>
      <vt:lpstr>Urban</vt:lpstr>
      <vt:lpstr>5_Urban</vt:lpstr>
      <vt:lpstr>1_Urban</vt:lpstr>
      <vt:lpstr>Using the Kentucky Cancer Registry as a Population-based Virtual Tissue Repository to Advance the Science of Cancer Research</vt:lpstr>
      <vt:lpstr>Topics to be discussed</vt:lpstr>
      <vt:lpstr>Why is Population-Based Cancer Data important for cancer research?             Two important concepts</vt:lpstr>
      <vt:lpstr>Animal Studies</vt:lpstr>
      <vt:lpstr>Randomized Clinical Trial</vt:lpstr>
      <vt:lpstr>Internal Validity</vt:lpstr>
      <vt:lpstr>External Validity</vt:lpstr>
      <vt:lpstr>PowerPoint Presentation</vt:lpstr>
      <vt:lpstr>PowerPoint Presentation</vt:lpstr>
      <vt:lpstr>Population-based Cancer Surveillance Programs Can Enhance Cancer Research by Providing Tools that Lead to Studies with Strong External Validity   </vt:lpstr>
      <vt:lpstr>PowerPoint Presentation</vt:lpstr>
      <vt:lpstr>Things to Consider</vt:lpstr>
      <vt:lpstr>Financial Component</vt:lpstr>
      <vt:lpstr>Labor Intensive</vt:lpstr>
      <vt:lpstr>Central Processing Laboratory</vt:lpstr>
      <vt:lpstr>Examples of Biospecimens for VTR</vt:lpstr>
      <vt:lpstr>Examples of Biospecimens for VTR</vt:lpstr>
      <vt:lpstr>Examples of Biospecimens for VTR</vt:lpstr>
      <vt:lpstr>Custom Clinical Annotation</vt:lpstr>
      <vt:lpstr>Limitations</vt:lpstr>
      <vt:lpstr>The Five Proteins Study </vt:lpstr>
      <vt:lpstr>Causal Relationships</vt:lpstr>
      <vt:lpstr> Causal Relationships</vt:lpstr>
      <vt:lpstr>A Retrospective Cohort Study</vt:lpstr>
      <vt:lpstr>PowerPoint Presentation</vt:lpstr>
      <vt:lpstr>PowerPoint Presentation</vt:lpstr>
      <vt:lpstr>PowerPoint Presentation</vt:lpstr>
      <vt:lpstr>PowerPoint Presentation</vt:lpstr>
      <vt:lpstr>PowerPoint Presentation</vt:lpstr>
    </vt:vector>
  </TitlesOfParts>
  <Company>Markey Cancer Control Program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Tucker</dc:creator>
  <cp:lastModifiedBy>Jay Holloway</cp:lastModifiedBy>
  <cp:revision>439</cp:revision>
  <dcterms:created xsi:type="dcterms:W3CDTF">2017-10-19T18:16:00Z</dcterms:created>
  <dcterms:modified xsi:type="dcterms:W3CDTF">2019-06-11T16:54:31Z</dcterms:modified>
</cp:coreProperties>
</file>