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notesSlides/notesSlide2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6.xml" ContentType="application/vnd.openxmlformats-officedocument.presentationml.notesSlide+xml"/>
  <Override PartName="/ppt/charts/chart9.xml" ContentType="application/vnd.openxmlformats-officedocument.drawingml.chart+xml"/>
  <Override PartName="/ppt/notesSlides/notesSlide27.xml" ContentType="application/vnd.openxmlformats-officedocument.presentationml.notesSlide+xml"/>
  <Override PartName="/ppt/charts/chart10.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31.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5.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0"/>
  </p:notesMasterIdLst>
  <p:handoutMasterIdLst>
    <p:handoutMasterId r:id="rId41"/>
  </p:handoutMasterIdLst>
  <p:sldIdLst>
    <p:sldId id="340" r:id="rId4"/>
    <p:sldId id="319" r:id="rId5"/>
    <p:sldId id="320" r:id="rId6"/>
    <p:sldId id="337" r:id="rId7"/>
    <p:sldId id="338" r:id="rId8"/>
    <p:sldId id="321" r:id="rId9"/>
    <p:sldId id="351" r:id="rId10"/>
    <p:sldId id="339" r:id="rId11"/>
    <p:sldId id="336" r:id="rId12"/>
    <p:sldId id="349" r:id="rId13"/>
    <p:sldId id="323" r:id="rId14"/>
    <p:sldId id="324" r:id="rId15"/>
    <p:sldId id="325" r:id="rId16"/>
    <p:sldId id="326" r:id="rId17"/>
    <p:sldId id="328" r:id="rId18"/>
    <p:sldId id="329" r:id="rId19"/>
    <p:sldId id="331" r:id="rId20"/>
    <p:sldId id="332" r:id="rId21"/>
    <p:sldId id="333" r:id="rId22"/>
    <p:sldId id="312" r:id="rId23"/>
    <p:sldId id="343" r:id="rId24"/>
    <p:sldId id="309" r:id="rId25"/>
    <p:sldId id="314" r:id="rId26"/>
    <p:sldId id="291" r:id="rId27"/>
    <p:sldId id="293" r:id="rId28"/>
    <p:sldId id="294" r:id="rId29"/>
    <p:sldId id="295" r:id="rId30"/>
    <p:sldId id="346" r:id="rId31"/>
    <p:sldId id="347" r:id="rId32"/>
    <p:sldId id="352" r:id="rId33"/>
    <p:sldId id="353" r:id="rId34"/>
    <p:sldId id="348" r:id="rId35"/>
    <p:sldId id="297" r:id="rId36"/>
    <p:sldId id="298" r:id="rId37"/>
    <p:sldId id="302" r:id="rId38"/>
    <p:sldId id="280"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81" autoAdjust="0"/>
  </p:normalViewPr>
  <p:slideViewPr>
    <p:cSldViewPr>
      <p:cViewPr>
        <p:scale>
          <a:sx n="60" d="100"/>
          <a:sy n="60" d="100"/>
        </p:scale>
        <p:origin x="-696" y="-1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1482" y="2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New%20Cancer%20Registry%202016-2017\deepak%20negi\New%20Cancer%20Registry%202016-2017\Table%20no%20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research.LOCAL\Desktop\DUAL%20MALIGNANCY%20(2012-2016)\Dual%20malignancy%20final.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1" Type="http://schemas.openxmlformats.org/officeDocument/2006/relationships/oleObject" Target="file:///D:\Atika%20Mam\Fil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Atika%20Mam\Fil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Atika%20Mam\Fil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Atika%20Mam\Fil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research.LOCAL\Downloads\Dual%20malignancy%20final.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research.LOCAL\Downloads\Dual%20malignancy%20final.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research.LOCAL\Downloads\Dual%20malignancy%20final.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research.LOCAL\Downloads\Dual%20malignancy%20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rAngAx val="0"/>
      <c:perspective val="30"/>
    </c:view3D>
    <c:floor>
      <c:thickness val="0"/>
    </c:floor>
    <c:sideWall>
      <c:thickness val="0"/>
    </c:sideWall>
    <c:backWall>
      <c:thickness val="0"/>
    </c:backWall>
    <c:plotArea>
      <c:layout>
        <c:manualLayout>
          <c:layoutTarget val="inner"/>
          <c:xMode val="edge"/>
          <c:yMode val="edge"/>
          <c:x val="0.14347744267815579"/>
          <c:y val="0.12139339725391469"/>
          <c:w val="0.82193136235329578"/>
          <c:h val="0.61175710179084752"/>
        </c:manualLayout>
      </c:layout>
      <c:bar3DChart>
        <c:barDir val="col"/>
        <c:grouping val="clustered"/>
        <c:varyColors val="0"/>
        <c:ser>
          <c:idx val="0"/>
          <c:order val="0"/>
          <c:invertIfNegative val="0"/>
          <c:dLbls>
            <c:dLbl>
              <c:idx val="9"/>
              <c:layout>
                <c:manualLayout>
                  <c:x val="-6.9444444444444545E-3"/>
                  <c:y val="0"/>
                </c:manualLayout>
              </c:layout>
              <c:showLegendKey val="0"/>
              <c:showVal val="1"/>
              <c:showCatName val="0"/>
              <c:showSerName val="0"/>
              <c:showPercent val="0"/>
              <c:showBubbleSize val="0"/>
            </c:dLbl>
            <c:dLbl>
              <c:idx val="10"/>
              <c:layout>
                <c:manualLayout>
                  <c:x val="-5.5555555555555558E-3"/>
                  <c:y val="-1.1695906432748537E-2"/>
                </c:manualLayout>
              </c:layout>
              <c:showLegendKey val="0"/>
              <c:showVal val="1"/>
              <c:showCatName val="0"/>
              <c:showSerName val="0"/>
              <c:showPercent val="0"/>
              <c:showBubbleSize val="0"/>
            </c:dLbl>
            <c:dLbl>
              <c:idx val="12"/>
              <c:layout>
                <c:manualLayout>
                  <c:x val="-4.1666666666666718E-3"/>
                  <c:y val="-1.1695906432748537E-2"/>
                </c:manualLayout>
              </c:layout>
              <c:showLegendKey val="0"/>
              <c:showVal val="1"/>
              <c:showCatName val="0"/>
              <c:showSerName val="0"/>
              <c:showPercent val="0"/>
              <c:showBubbleSize val="0"/>
            </c:dLbl>
            <c:dLbl>
              <c:idx val="13"/>
              <c:layout>
                <c:manualLayout>
                  <c:x val="1.3888888888888913E-3"/>
                  <c:y val="8.7719298245614048E-3"/>
                </c:manualLayout>
              </c:layout>
              <c:showLegendKey val="0"/>
              <c:showVal val="1"/>
              <c:showCatName val="0"/>
              <c:showSerName val="0"/>
              <c:showPercent val="0"/>
              <c:showBubbleSize val="0"/>
            </c:dLbl>
            <c:dLbl>
              <c:idx val="15"/>
              <c:layout>
                <c:manualLayout>
                  <c:x val="1.1111111111111127E-2"/>
                  <c:y val="5.8479532163742704E-3"/>
                </c:manualLayout>
              </c:layout>
              <c:showLegendKey val="0"/>
              <c:showVal val="1"/>
              <c:showCatName val="0"/>
              <c:showSerName val="0"/>
              <c:showPercent val="0"/>
              <c:showBubbleSize val="0"/>
            </c:dLbl>
            <c:dLbl>
              <c:idx val="16"/>
              <c:layout>
                <c:manualLayout>
                  <c:x val="-6.9445538057741904E-3"/>
                  <c:y val="-2.3023437859741257E-7"/>
                </c:manualLayout>
              </c:layout>
              <c:showLegendKey val="0"/>
              <c:showVal val="1"/>
              <c:showCatName val="0"/>
              <c:showSerName val="0"/>
              <c:showPercent val="0"/>
              <c:showBubbleSize val="0"/>
            </c:dLbl>
            <c:dLbl>
              <c:idx val="18"/>
              <c:layout>
                <c:manualLayout>
                  <c:x val="-5.5555555555555558E-3"/>
                  <c:y val="-5.8479532163742704E-3"/>
                </c:manualLayout>
              </c:layout>
              <c:showLegendKey val="0"/>
              <c:showVal val="1"/>
              <c:showCatName val="0"/>
              <c:showSerName val="0"/>
              <c:showPercent val="0"/>
              <c:showBubbleSize val="0"/>
            </c:dLbl>
            <c:dLbl>
              <c:idx val="19"/>
              <c:layout>
                <c:manualLayout>
                  <c:x val="6.9444444444444545E-3"/>
                  <c:y val="0"/>
                </c:manualLayout>
              </c:layout>
              <c:showLegendKey val="0"/>
              <c:showVal val="1"/>
              <c:showCatName val="0"/>
              <c:showSerName val="0"/>
              <c:showPercent val="0"/>
              <c:showBubbleSize val="0"/>
            </c:dLbl>
            <c:dLbl>
              <c:idx val="20"/>
              <c:layout>
                <c:manualLayout>
                  <c:x val="1.2500000000000013E-2"/>
                  <c:y val="1.3401404640021122E-17"/>
                </c:manualLayout>
              </c:layout>
              <c:showLegendKey val="0"/>
              <c:showVal val="1"/>
              <c:showCatName val="0"/>
              <c:showSerName val="0"/>
              <c:showPercent val="0"/>
              <c:showBubbleSize val="0"/>
            </c:dLbl>
            <c:dLbl>
              <c:idx val="21"/>
              <c:layout>
                <c:manualLayout>
                  <c:x val="1.3888888888887901E-3"/>
                  <c:y val="-2.92397660818714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'1996-2013'!$C$5:$X$5</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cat>
          <c:val>
            <c:numRef>
              <c:f>'1996-2013'!$C$21:$X$21</c:f>
              <c:numCache>
                <c:formatCode>General</c:formatCode>
                <c:ptCount val="22"/>
                <c:pt idx="0">
                  <c:v>2873</c:v>
                </c:pt>
                <c:pt idx="1">
                  <c:v>6431</c:v>
                </c:pt>
                <c:pt idx="2">
                  <c:v>6419</c:v>
                </c:pt>
                <c:pt idx="3">
                  <c:v>6772</c:v>
                </c:pt>
                <c:pt idx="4">
                  <c:v>7084</c:v>
                </c:pt>
                <c:pt idx="5">
                  <c:v>7958</c:v>
                </c:pt>
                <c:pt idx="6">
                  <c:v>8457</c:v>
                </c:pt>
                <c:pt idx="7">
                  <c:v>8125</c:v>
                </c:pt>
                <c:pt idx="8">
                  <c:v>8770</c:v>
                </c:pt>
                <c:pt idx="9">
                  <c:v>9630</c:v>
                </c:pt>
                <c:pt idx="10">
                  <c:v>10142</c:v>
                </c:pt>
                <c:pt idx="11">
                  <c:v>10414</c:v>
                </c:pt>
                <c:pt idx="12">
                  <c:v>11114</c:v>
                </c:pt>
                <c:pt idx="13">
                  <c:v>11241</c:v>
                </c:pt>
                <c:pt idx="14">
                  <c:v>11704</c:v>
                </c:pt>
                <c:pt idx="15">
                  <c:v>12110</c:v>
                </c:pt>
                <c:pt idx="16">
                  <c:v>13247</c:v>
                </c:pt>
                <c:pt idx="17">
                  <c:v>13763</c:v>
                </c:pt>
                <c:pt idx="18">
                  <c:v>14545</c:v>
                </c:pt>
                <c:pt idx="19">
                  <c:v>14771</c:v>
                </c:pt>
                <c:pt idx="20">
                  <c:v>14794</c:v>
                </c:pt>
                <c:pt idx="21">
                  <c:v>15648</c:v>
                </c:pt>
              </c:numCache>
            </c:numRef>
          </c:val>
        </c:ser>
        <c:dLbls>
          <c:showLegendKey val="0"/>
          <c:showVal val="1"/>
          <c:showCatName val="0"/>
          <c:showSerName val="0"/>
          <c:showPercent val="0"/>
          <c:showBubbleSize val="0"/>
        </c:dLbls>
        <c:gapWidth val="500"/>
        <c:shape val="cylinder"/>
        <c:axId val="180921856"/>
        <c:axId val="182018432"/>
        <c:axId val="0"/>
      </c:bar3DChart>
      <c:catAx>
        <c:axId val="180921856"/>
        <c:scaling>
          <c:orientation val="minMax"/>
        </c:scaling>
        <c:delete val="0"/>
        <c:axPos val="b"/>
        <c:numFmt formatCode="General" sourceLinked="1"/>
        <c:majorTickMark val="none"/>
        <c:minorTickMark val="none"/>
        <c:tickLblPos val="nextTo"/>
        <c:txPr>
          <a:bodyPr/>
          <a:lstStyle/>
          <a:p>
            <a:pPr>
              <a:defRPr sz="800" b="1">
                <a:latin typeface="Arial" pitchFamily="34" charset="0"/>
                <a:cs typeface="Arial" pitchFamily="34" charset="0"/>
              </a:defRPr>
            </a:pPr>
            <a:endParaRPr lang="en-US"/>
          </a:p>
        </c:txPr>
        <c:crossAx val="182018432"/>
        <c:crosses val="autoZero"/>
        <c:auto val="1"/>
        <c:lblAlgn val="ctr"/>
        <c:lblOffset val="100"/>
        <c:noMultiLvlLbl val="0"/>
      </c:catAx>
      <c:valAx>
        <c:axId val="182018432"/>
        <c:scaling>
          <c:orientation val="minMax"/>
        </c:scaling>
        <c:delete val="0"/>
        <c:axPos val="l"/>
        <c:numFmt formatCode="General" sourceLinked="1"/>
        <c:majorTickMark val="none"/>
        <c:minorTickMark val="none"/>
        <c:tickLblPos val="nextTo"/>
        <c:txPr>
          <a:bodyPr/>
          <a:lstStyle/>
          <a:p>
            <a:pPr>
              <a:defRPr sz="800" b="1">
                <a:latin typeface="Arial" pitchFamily="34" charset="0"/>
                <a:cs typeface="Arial" pitchFamily="34" charset="0"/>
              </a:defRPr>
            </a:pPr>
            <a:endParaRPr lang="en-US"/>
          </a:p>
        </c:txPr>
        <c:crossAx val="180921856"/>
        <c:crosses val="autoZero"/>
        <c:crossBetween val="between"/>
      </c:valAx>
    </c:plotArea>
    <c:plotVisOnly val="1"/>
    <c:dispBlanksAs val="gap"/>
    <c:showDLblsOverMax val="0"/>
  </c:chart>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dPt>
            <c:idx val="0"/>
            <c:bubble3D val="0"/>
            <c:explosion val="10"/>
          </c:dPt>
          <c:dLbls>
            <c:txPr>
              <a:bodyPr/>
              <a:lstStyle/>
              <a:p>
                <a:pPr>
                  <a:defRPr sz="1200">
                    <a:solidFill>
                      <a:schemeClr val="tx1"/>
                    </a:solidFill>
                  </a:defRPr>
                </a:pPr>
                <a:endParaRPr lang="en-US"/>
              </a:p>
            </c:txPr>
            <c:showLegendKey val="0"/>
            <c:showVal val="0"/>
            <c:showCatName val="0"/>
            <c:showSerName val="0"/>
            <c:showPercent val="1"/>
            <c:showBubbleSize val="0"/>
            <c:showLeaderLines val="0"/>
          </c:dLbls>
          <c:cat>
            <c:strRef>
              <c:f>'syn-meta'!$A$2:$A$3</c:f>
              <c:strCache>
                <c:ptCount val="2"/>
                <c:pt idx="0">
                  <c:v>Synchronous</c:v>
                </c:pt>
                <c:pt idx="1">
                  <c:v>metachronous </c:v>
                </c:pt>
              </c:strCache>
            </c:strRef>
          </c:cat>
          <c:val>
            <c:numRef>
              <c:f>'syn-meta'!$B$2:$B$3</c:f>
              <c:numCache>
                <c:formatCode>General</c:formatCode>
                <c:ptCount val="2"/>
                <c:pt idx="0">
                  <c:v>86</c:v>
                </c:pt>
                <c:pt idx="1">
                  <c:v>130</c:v>
                </c:pt>
              </c:numCache>
            </c:numRef>
          </c:val>
        </c:ser>
        <c:dLbls>
          <c:showLegendKey val="0"/>
          <c:showVal val="0"/>
          <c:showCatName val="0"/>
          <c:showSerName val="0"/>
          <c:showPercent val="1"/>
          <c:showBubbleSize val="0"/>
          <c:showLeaderLines val="0"/>
        </c:dLbls>
      </c:pie3DChart>
    </c:plotArea>
    <c:legend>
      <c:legendPos val="r"/>
      <c:layout/>
      <c:overlay val="0"/>
      <c:txPr>
        <a:bodyPr/>
        <a:lstStyle/>
        <a:p>
          <a:pPr>
            <a:defRPr sz="1200"/>
          </a:pPr>
          <a:endParaRPr lang="en-US"/>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308269393957582E-2"/>
          <c:y val="0.27590778029966284"/>
          <c:w val="0.54733836125166724"/>
          <c:h val="0.46483691226855584"/>
        </c:manualLayout>
      </c:layout>
      <c:pieChart>
        <c:varyColors val="1"/>
        <c:ser>
          <c:idx val="0"/>
          <c:order val="0"/>
          <c:dLbls>
            <c:txPr>
              <a:bodyPr/>
              <a:lstStyle/>
              <a:p>
                <a:pPr>
                  <a:defRPr sz="1050"/>
                </a:pPr>
                <a:endParaRPr lang="en-US"/>
              </a:p>
            </c:txPr>
            <c:showLegendKey val="0"/>
            <c:showVal val="0"/>
            <c:showCatName val="1"/>
            <c:showSerName val="0"/>
            <c:showPercent val="1"/>
            <c:showBubbleSize val="0"/>
            <c:showLeaderLines val="1"/>
          </c:dLbls>
          <c:cat>
            <c:strRef>
              <c:f>'[Chart in Microsoft PowerPoint]Sheet1'!$A$2:$A$9</c:f>
              <c:strCache>
                <c:ptCount val="8"/>
                <c:pt idx="0">
                  <c:v>Head &amp; Neck</c:v>
                </c:pt>
                <c:pt idx="1">
                  <c:v>Breast</c:v>
                </c:pt>
                <c:pt idx="2">
                  <c:v>Lung</c:v>
                </c:pt>
                <c:pt idx="3">
                  <c:v>Genitourinary</c:v>
                </c:pt>
                <c:pt idx="4">
                  <c:v>Gastrointestinal</c:v>
                </c:pt>
                <c:pt idx="5">
                  <c:v>Leukemia/ Lymphoma</c:v>
                </c:pt>
                <c:pt idx="6">
                  <c:v>Bone</c:v>
                </c:pt>
                <c:pt idx="7">
                  <c:v>Brain</c:v>
                </c:pt>
              </c:strCache>
            </c:strRef>
          </c:cat>
          <c:val>
            <c:numRef>
              <c:f>'[Chart in Microsoft PowerPoint]Sheet1'!$B$2:$B$9</c:f>
              <c:numCache>
                <c:formatCode>General</c:formatCode>
                <c:ptCount val="8"/>
                <c:pt idx="0">
                  <c:v>61</c:v>
                </c:pt>
                <c:pt idx="1">
                  <c:v>2</c:v>
                </c:pt>
                <c:pt idx="2">
                  <c:v>2</c:v>
                </c:pt>
                <c:pt idx="3">
                  <c:v>26</c:v>
                </c:pt>
                <c:pt idx="4">
                  <c:v>20</c:v>
                </c:pt>
                <c:pt idx="5">
                  <c:v>4</c:v>
                </c:pt>
                <c:pt idx="6">
                  <c:v>2</c:v>
                </c:pt>
                <c:pt idx="7">
                  <c:v>0</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a:defRPr sz="1050"/>
          </a:pPr>
          <a:endParaRPr lang="en-US"/>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421697287838975E-3"/>
          <c:y val="0.31857899082839364"/>
          <c:w val="0.63266032370953629"/>
          <c:h val="0.4217735491396909"/>
        </c:manualLayout>
      </c:layout>
      <c:pieChart>
        <c:varyColors val="1"/>
        <c:ser>
          <c:idx val="0"/>
          <c:order val="0"/>
          <c:dLbls>
            <c:showLegendKey val="0"/>
            <c:showVal val="0"/>
            <c:showCatName val="1"/>
            <c:showSerName val="0"/>
            <c:showPercent val="1"/>
            <c:showBubbleSize val="0"/>
            <c:showLeaderLines val="1"/>
          </c:dLbls>
          <c:cat>
            <c:strRef>
              <c:f>Sheet1!$A$2:$A$9</c:f>
              <c:strCache>
                <c:ptCount val="8"/>
                <c:pt idx="0">
                  <c:v>Head &amp; Neck</c:v>
                </c:pt>
                <c:pt idx="1">
                  <c:v>Breast</c:v>
                </c:pt>
                <c:pt idx="2">
                  <c:v>Lung</c:v>
                </c:pt>
                <c:pt idx="3">
                  <c:v>Genitourinary</c:v>
                </c:pt>
                <c:pt idx="4">
                  <c:v>Gastrointestinal</c:v>
                </c:pt>
                <c:pt idx="5">
                  <c:v>Leukemia/ Lymphoma</c:v>
                </c:pt>
                <c:pt idx="6">
                  <c:v>Bone</c:v>
                </c:pt>
                <c:pt idx="7">
                  <c:v>Brain</c:v>
                </c:pt>
              </c:strCache>
            </c:strRef>
          </c:cat>
          <c:val>
            <c:numRef>
              <c:f>Sheet1!$B$2:$B$9</c:f>
              <c:numCache>
                <c:formatCode>General</c:formatCode>
                <c:ptCount val="8"/>
                <c:pt idx="0">
                  <c:v>38</c:v>
                </c:pt>
                <c:pt idx="1">
                  <c:v>0</c:v>
                </c:pt>
                <c:pt idx="2">
                  <c:v>15</c:v>
                </c:pt>
                <c:pt idx="3">
                  <c:v>24</c:v>
                </c:pt>
                <c:pt idx="4">
                  <c:v>32</c:v>
                </c:pt>
                <c:pt idx="5">
                  <c:v>6</c:v>
                </c:pt>
                <c:pt idx="6">
                  <c:v>1</c:v>
                </c:pt>
                <c:pt idx="7">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showLegendKey val="0"/>
            <c:showVal val="0"/>
            <c:showCatName val="1"/>
            <c:showSerName val="0"/>
            <c:showPercent val="1"/>
            <c:showBubbleSize val="0"/>
            <c:showLeaderLines val="1"/>
          </c:dLbls>
          <c:cat>
            <c:strRef>
              <c:f>Sheet1!$A$2:$A$9</c:f>
              <c:strCache>
                <c:ptCount val="8"/>
                <c:pt idx="0">
                  <c:v>Head &amp; Neck</c:v>
                </c:pt>
                <c:pt idx="1">
                  <c:v>Breast</c:v>
                </c:pt>
                <c:pt idx="2">
                  <c:v>Lung</c:v>
                </c:pt>
                <c:pt idx="3">
                  <c:v>Genitourinary</c:v>
                </c:pt>
                <c:pt idx="4">
                  <c:v>Gastrointestinal</c:v>
                </c:pt>
                <c:pt idx="5">
                  <c:v>Leukemia/ Lymphoma</c:v>
                </c:pt>
                <c:pt idx="6">
                  <c:v>Bone</c:v>
                </c:pt>
                <c:pt idx="7">
                  <c:v>Brain</c:v>
                </c:pt>
              </c:strCache>
            </c:strRef>
          </c:cat>
          <c:val>
            <c:numRef>
              <c:f>Sheet1!$B$2:$B$9</c:f>
              <c:numCache>
                <c:formatCode>General</c:formatCode>
                <c:ptCount val="8"/>
                <c:pt idx="0">
                  <c:v>7</c:v>
                </c:pt>
                <c:pt idx="1">
                  <c:v>46</c:v>
                </c:pt>
                <c:pt idx="2">
                  <c:v>1</c:v>
                </c:pt>
                <c:pt idx="3">
                  <c:v>32</c:v>
                </c:pt>
                <c:pt idx="4">
                  <c:v>11</c:v>
                </c:pt>
                <c:pt idx="5">
                  <c:v>2</c:v>
                </c:pt>
                <c:pt idx="6">
                  <c:v>0</c:v>
                </c:pt>
                <c:pt idx="7">
                  <c:v>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6550021872265963"/>
          <c:y val="0.29215042085256582"/>
          <c:w val="0.31783311461067365"/>
          <c:h val="0.48466467553624765"/>
        </c:manualLayout>
      </c:layout>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977252843394538E-3"/>
          <c:y val="0.21787621747700334"/>
          <c:w val="0.64654921259842524"/>
          <c:h val="0.67782089157976899"/>
        </c:manualLayout>
      </c:layout>
      <c:pieChart>
        <c:varyColors val="1"/>
        <c:ser>
          <c:idx val="0"/>
          <c:order val="0"/>
          <c:dLbls>
            <c:showLegendKey val="0"/>
            <c:showVal val="0"/>
            <c:showCatName val="1"/>
            <c:showSerName val="0"/>
            <c:showPercent val="1"/>
            <c:showBubbleSize val="0"/>
            <c:showLeaderLines val="1"/>
          </c:dLbls>
          <c:cat>
            <c:strRef>
              <c:f>Sheet1!$A$2:$A$9</c:f>
              <c:strCache>
                <c:ptCount val="8"/>
                <c:pt idx="0">
                  <c:v>Head &amp; Neck</c:v>
                </c:pt>
                <c:pt idx="1">
                  <c:v>Breast</c:v>
                </c:pt>
                <c:pt idx="2">
                  <c:v>Lung</c:v>
                </c:pt>
                <c:pt idx="3">
                  <c:v>Genitourinary</c:v>
                </c:pt>
                <c:pt idx="4">
                  <c:v>Gastrointestinal</c:v>
                </c:pt>
                <c:pt idx="5">
                  <c:v>Leukemia/ Lymphoma</c:v>
                </c:pt>
                <c:pt idx="6">
                  <c:v>Bone</c:v>
                </c:pt>
                <c:pt idx="7">
                  <c:v>Brain</c:v>
                </c:pt>
              </c:strCache>
            </c:strRef>
          </c:cat>
          <c:val>
            <c:numRef>
              <c:f>Sheet1!$B$2:$B$9</c:f>
              <c:numCache>
                <c:formatCode>General</c:formatCode>
                <c:ptCount val="8"/>
                <c:pt idx="0">
                  <c:v>14</c:v>
                </c:pt>
                <c:pt idx="1">
                  <c:v>13</c:v>
                </c:pt>
                <c:pt idx="2">
                  <c:v>5</c:v>
                </c:pt>
                <c:pt idx="3">
                  <c:v>48</c:v>
                </c:pt>
                <c:pt idx="4">
                  <c:v>12</c:v>
                </c:pt>
                <c:pt idx="5">
                  <c:v>5</c:v>
                </c:pt>
                <c:pt idx="6">
                  <c:v>2</c:v>
                </c:pt>
                <c:pt idx="7">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Sheet1!$A$2:$A$4</c:f>
              <c:strCache>
                <c:ptCount val="3"/>
                <c:pt idx="0">
                  <c:v>Alive</c:v>
                </c:pt>
                <c:pt idx="1">
                  <c:v>Dead</c:v>
                </c:pt>
                <c:pt idx="2">
                  <c:v>Lost to Follow-Up</c:v>
                </c:pt>
              </c:strCache>
            </c:strRef>
          </c:cat>
          <c:val>
            <c:numRef>
              <c:f>Sheet1!$B$2:$B$4</c:f>
              <c:numCache>
                <c:formatCode>General</c:formatCode>
                <c:ptCount val="3"/>
                <c:pt idx="0">
                  <c:v>32</c:v>
                </c:pt>
                <c:pt idx="1">
                  <c:v>78</c:v>
                </c:pt>
                <c:pt idx="2">
                  <c:v>106</c:v>
                </c:pt>
              </c:numCache>
            </c:numRef>
          </c:val>
        </c:ser>
        <c:dLbls>
          <c:showLegendKey val="0"/>
          <c:showVal val="0"/>
          <c:showCatName val="0"/>
          <c:showSerName val="0"/>
          <c:showPercent val="0"/>
          <c:showBubbleSize val="0"/>
        </c:dLbls>
        <c:gapWidth val="150"/>
        <c:shape val="box"/>
        <c:axId val="136007680"/>
        <c:axId val="136009216"/>
        <c:axId val="0"/>
      </c:bar3DChart>
      <c:catAx>
        <c:axId val="136007680"/>
        <c:scaling>
          <c:orientation val="minMax"/>
        </c:scaling>
        <c:delete val="0"/>
        <c:axPos val="b"/>
        <c:majorTickMark val="out"/>
        <c:minorTickMark val="none"/>
        <c:tickLblPos val="nextTo"/>
        <c:crossAx val="136009216"/>
        <c:crosses val="autoZero"/>
        <c:auto val="1"/>
        <c:lblAlgn val="ctr"/>
        <c:lblOffset val="100"/>
        <c:noMultiLvlLbl val="0"/>
      </c:catAx>
      <c:valAx>
        <c:axId val="136009216"/>
        <c:scaling>
          <c:orientation val="minMax"/>
        </c:scaling>
        <c:delete val="0"/>
        <c:axPos val="l"/>
        <c:majorGridlines/>
        <c:numFmt formatCode="General" sourceLinked="1"/>
        <c:majorTickMark val="out"/>
        <c:minorTickMark val="none"/>
        <c:tickLblPos val="nextTo"/>
        <c:crossAx val="1360076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Age Wise Distribution</c:v>
          </c:tx>
          <c:invertIfNegative val="0"/>
          <c:dLbls>
            <c:showLegendKey val="0"/>
            <c:showVal val="1"/>
            <c:showCatName val="0"/>
            <c:showSerName val="0"/>
            <c:showPercent val="0"/>
            <c:showBubbleSize val="0"/>
            <c:showLeaderLines val="0"/>
          </c:dLbls>
          <c:cat>
            <c:strRef>
              <c:f>'Slide 9'!$D$2:$S$2</c:f>
              <c:strCache>
                <c:ptCount val="16"/>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75-100</c:v>
                </c:pt>
              </c:strCache>
            </c:strRef>
          </c:cat>
          <c:val>
            <c:numRef>
              <c:f>'Slide 9'!$D$76:$S$76</c:f>
              <c:numCache>
                <c:formatCode>General</c:formatCode>
                <c:ptCount val="16"/>
                <c:pt idx="0">
                  <c:v>944</c:v>
                </c:pt>
                <c:pt idx="1">
                  <c:v>1167</c:v>
                </c:pt>
                <c:pt idx="2">
                  <c:v>1334</c:v>
                </c:pt>
                <c:pt idx="3">
                  <c:v>1957</c:v>
                </c:pt>
                <c:pt idx="4">
                  <c:v>2426</c:v>
                </c:pt>
                <c:pt idx="5">
                  <c:v>4005</c:v>
                </c:pt>
                <c:pt idx="6">
                  <c:v>6228</c:v>
                </c:pt>
                <c:pt idx="7">
                  <c:v>9033</c:v>
                </c:pt>
                <c:pt idx="8">
                  <c:v>12810</c:v>
                </c:pt>
                <c:pt idx="9">
                  <c:v>17204</c:v>
                </c:pt>
                <c:pt idx="10">
                  <c:v>21528</c:v>
                </c:pt>
                <c:pt idx="11">
                  <c:v>23083</c:v>
                </c:pt>
                <c:pt idx="12">
                  <c:v>22719</c:v>
                </c:pt>
                <c:pt idx="13">
                  <c:v>17604</c:v>
                </c:pt>
                <c:pt idx="14">
                  <c:v>11977</c:v>
                </c:pt>
                <c:pt idx="15">
                  <c:v>10219</c:v>
                </c:pt>
              </c:numCache>
            </c:numRef>
          </c:val>
        </c:ser>
        <c:dLbls>
          <c:showLegendKey val="0"/>
          <c:showVal val="0"/>
          <c:showCatName val="0"/>
          <c:showSerName val="0"/>
          <c:showPercent val="0"/>
          <c:showBubbleSize val="0"/>
        </c:dLbls>
        <c:gapWidth val="150"/>
        <c:axId val="181954816"/>
        <c:axId val="181956608"/>
      </c:barChart>
      <c:catAx>
        <c:axId val="181954816"/>
        <c:scaling>
          <c:orientation val="minMax"/>
        </c:scaling>
        <c:delete val="0"/>
        <c:axPos val="b"/>
        <c:majorTickMark val="out"/>
        <c:minorTickMark val="none"/>
        <c:tickLblPos val="nextTo"/>
        <c:crossAx val="181956608"/>
        <c:crosses val="autoZero"/>
        <c:auto val="1"/>
        <c:lblAlgn val="ctr"/>
        <c:lblOffset val="100"/>
        <c:noMultiLvlLbl val="0"/>
      </c:catAx>
      <c:valAx>
        <c:axId val="181956608"/>
        <c:scaling>
          <c:orientation val="minMax"/>
        </c:scaling>
        <c:delete val="0"/>
        <c:axPos val="l"/>
        <c:majorGridlines/>
        <c:numFmt formatCode="General" sourceLinked="1"/>
        <c:majorTickMark val="out"/>
        <c:minorTickMark val="none"/>
        <c:tickLblPos val="nextTo"/>
        <c:crossAx val="18195481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5.1530183727034107E-2"/>
          <c:y val="0.12303382673339476"/>
          <c:w val="0.84904302179618862"/>
          <c:h val="0.78199285858840106"/>
        </c:manualLayout>
      </c:layout>
      <c:barChart>
        <c:barDir val="col"/>
        <c:grouping val="clustered"/>
        <c:varyColors val="0"/>
        <c:ser>
          <c:idx val="0"/>
          <c:order val="0"/>
          <c:tx>
            <c:strRef>
              <c:f>'Slide 11'!$B$3</c:f>
              <c:strCache>
                <c:ptCount val="1"/>
                <c:pt idx="0">
                  <c:v>Male</c:v>
                </c:pt>
              </c:strCache>
            </c:strRef>
          </c:tx>
          <c:invertIfNegative val="0"/>
          <c:cat>
            <c:numRef>
              <c:f>'Slide 11'!$C$2:$X$2</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cat>
          <c:val>
            <c:numRef>
              <c:f>'Slide 11'!$C$3:$X$3</c:f>
              <c:numCache>
                <c:formatCode>General</c:formatCode>
                <c:ptCount val="22"/>
                <c:pt idx="0">
                  <c:v>758</c:v>
                </c:pt>
                <c:pt idx="1">
                  <c:v>1855</c:v>
                </c:pt>
                <c:pt idx="2">
                  <c:v>1893</c:v>
                </c:pt>
                <c:pt idx="3">
                  <c:v>1997</c:v>
                </c:pt>
                <c:pt idx="4">
                  <c:v>2372</c:v>
                </c:pt>
                <c:pt idx="5">
                  <c:v>2752</c:v>
                </c:pt>
                <c:pt idx="6">
                  <c:v>3334</c:v>
                </c:pt>
                <c:pt idx="7">
                  <c:v>3189</c:v>
                </c:pt>
                <c:pt idx="8">
                  <c:v>3256</c:v>
                </c:pt>
                <c:pt idx="9">
                  <c:v>3736</c:v>
                </c:pt>
                <c:pt idx="10">
                  <c:v>3593</c:v>
                </c:pt>
                <c:pt idx="11">
                  <c:v>3696</c:v>
                </c:pt>
                <c:pt idx="12">
                  <c:v>4217</c:v>
                </c:pt>
                <c:pt idx="13">
                  <c:v>4332</c:v>
                </c:pt>
                <c:pt idx="14">
                  <c:v>5009</c:v>
                </c:pt>
                <c:pt idx="15">
                  <c:v>5333</c:v>
                </c:pt>
                <c:pt idx="16">
                  <c:v>5792</c:v>
                </c:pt>
                <c:pt idx="17">
                  <c:v>6257</c:v>
                </c:pt>
                <c:pt idx="18">
                  <c:v>6701</c:v>
                </c:pt>
                <c:pt idx="19">
                  <c:v>7036</c:v>
                </c:pt>
                <c:pt idx="20">
                  <c:v>7081</c:v>
                </c:pt>
                <c:pt idx="21">
                  <c:v>6995</c:v>
                </c:pt>
              </c:numCache>
            </c:numRef>
          </c:val>
        </c:ser>
        <c:ser>
          <c:idx val="1"/>
          <c:order val="1"/>
          <c:tx>
            <c:strRef>
              <c:f>'Slide 11'!$B$4</c:f>
              <c:strCache>
                <c:ptCount val="1"/>
                <c:pt idx="0">
                  <c:v>Female</c:v>
                </c:pt>
              </c:strCache>
            </c:strRef>
          </c:tx>
          <c:invertIfNegative val="0"/>
          <c:cat>
            <c:numRef>
              <c:f>'Slide 11'!$C$2:$X$2</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cat>
          <c:val>
            <c:numRef>
              <c:f>'Slide 11'!$C$4:$X$4</c:f>
              <c:numCache>
                <c:formatCode>General</c:formatCode>
                <c:ptCount val="22"/>
                <c:pt idx="0">
                  <c:v>798</c:v>
                </c:pt>
                <c:pt idx="1">
                  <c:v>1679</c:v>
                </c:pt>
                <c:pt idx="2">
                  <c:v>1684</c:v>
                </c:pt>
                <c:pt idx="3">
                  <c:v>1851</c:v>
                </c:pt>
                <c:pt idx="4">
                  <c:v>2095</c:v>
                </c:pt>
                <c:pt idx="5">
                  <c:v>2410</c:v>
                </c:pt>
                <c:pt idx="6">
                  <c:v>2694</c:v>
                </c:pt>
                <c:pt idx="7">
                  <c:v>2735</c:v>
                </c:pt>
                <c:pt idx="8">
                  <c:v>2905</c:v>
                </c:pt>
                <c:pt idx="9">
                  <c:v>2992</c:v>
                </c:pt>
                <c:pt idx="10">
                  <c:v>2971</c:v>
                </c:pt>
                <c:pt idx="11">
                  <c:v>3023</c:v>
                </c:pt>
                <c:pt idx="12">
                  <c:v>3458</c:v>
                </c:pt>
                <c:pt idx="13">
                  <c:v>3523</c:v>
                </c:pt>
                <c:pt idx="14">
                  <c:v>3998</c:v>
                </c:pt>
                <c:pt idx="15">
                  <c:v>4216</c:v>
                </c:pt>
                <c:pt idx="16">
                  <c:v>4500</c:v>
                </c:pt>
                <c:pt idx="17">
                  <c:v>4862</c:v>
                </c:pt>
                <c:pt idx="18">
                  <c:v>4988</c:v>
                </c:pt>
                <c:pt idx="19">
                  <c:v>5145</c:v>
                </c:pt>
                <c:pt idx="20">
                  <c:v>5319</c:v>
                </c:pt>
                <c:pt idx="21">
                  <c:v>5296</c:v>
                </c:pt>
              </c:numCache>
            </c:numRef>
          </c:val>
        </c:ser>
        <c:dLbls>
          <c:showLegendKey val="0"/>
          <c:showVal val="0"/>
          <c:showCatName val="0"/>
          <c:showSerName val="0"/>
          <c:showPercent val="0"/>
          <c:showBubbleSize val="0"/>
        </c:dLbls>
        <c:gapWidth val="150"/>
        <c:axId val="182342784"/>
        <c:axId val="182344320"/>
      </c:barChart>
      <c:catAx>
        <c:axId val="182342784"/>
        <c:scaling>
          <c:orientation val="minMax"/>
        </c:scaling>
        <c:delete val="0"/>
        <c:axPos val="b"/>
        <c:numFmt formatCode="General" sourceLinked="1"/>
        <c:majorTickMark val="none"/>
        <c:minorTickMark val="none"/>
        <c:tickLblPos val="nextTo"/>
        <c:crossAx val="182344320"/>
        <c:crosses val="autoZero"/>
        <c:auto val="1"/>
        <c:lblAlgn val="ctr"/>
        <c:lblOffset val="100"/>
        <c:noMultiLvlLbl val="0"/>
      </c:catAx>
      <c:valAx>
        <c:axId val="182344320"/>
        <c:scaling>
          <c:orientation val="minMax"/>
        </c:scaling>
        <c:delete val="0"/>
        <c:axPos val="l"/>
        <c:majorGridlines/>
        <c:numFmt formatCode="General" sourceLinked="1"/>
        <c:majorTickMark val="none"/>
        <c:minorTickMark val="none"/>
        <c:tickLblPos val="nextTo"/>
        <c:crossAx val="18234278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'Slide 12, 13'!$C$2:$F$2</c:f>
              <c:strCache>
                <c:ptCount val="1"/>
                <c:pt idx="0">
                  <c:v>LEADING SITES OF CANCER -MALE</c:v>
                </c:pt>
              </c:strCache>
            </c:strRef>
          </c:tx>
          <c:invertIfNegative val="0"/>
          <c:dLbls>
            <c:dLbl>
              <c:idx val="0"/>
              <c:layout>
                <c:manualLayout>
                  <c:x val="0"/>
                  <c:y val="-3.267973856209147E-2"/>
                </c:manualLayout>
              </c:layout>
              <c:showLegendKey val="0"/>
              <c:showVal val="1"/>
              <c:showCatName val="0"/>
              <c:showSerName val="0"/>
              <c:showPercent val="0"/>
              <c:showBubbleSize val="0"/>
            </c:dLbl>
            <c:dLbl>
              <c:idx val="1"/>
              <c:layout>
                <c:manualLayout>
                  <c:x val="-3.0581039755351682E-3"/>
                  <c:y val="-6.2091503267973858E-2"/>
                </c:manualLayout>
              </c:layout>
              <c:showLegendKey val="0"/>
              <c:showVal val="1"/>
              <c:showCatName val="0"/>
              <c:showSerName val="0"/>
              <c:showPercent val="0"/>
              <c:showBubbleSize val="0"/>
            </c:dLbl>
            <c:dLbl>
              <c:idx val="2"/>
              <c:layout>
                <c:manualLayout>
                  <c:x val="-1.5290519877675841E-3"/>
                  <c:y val="-3.5947712418300651E-2"/>
                </c:manualLayout>
              </c:layout>
              <c:showLegendKey val="0"/>
              <c:showVal val="1"/>
              <c:showCatName val="0"/>
              <c:showSerName val="0"/>
              <c:showPercent val="0"/>
              <c:showBubbleSize val="0"/>
            </c:dLbl>
            <c:dLbl>
              <c:idx val="3"/>
              <c:layout>
                <c:manualLayout>
                  <c:x val="0"/>
                  <c:y val="-6.2091503267973858E-2"/>
                </c:manualLayout>
              </c:layout>
              <c:showLegendKey val="0"/>
              <c:showVal val="1"/>
              <c:showCatName val="0"/>
              <c:showSerName val="0"/>
              <c:showPercent val="0"/>
              <c:showBubbleSize val="0"/>
            </c:dLbl>
            <c:dLbl>
              <c:idx val="4"/>
              <c:layout>
                <c:manualLayout>
                  <c:x val="0"/>
                  <c:y val="-4.901960784313725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'Slide 12, 13'!$D$6:$D$10</c:f>
              <c:strCache>
                <c:ptCount val="5"/>
                <c:pt idx="0">
                  <c:v>Lip &amp; Oral Cavity</c:v>
                </c:pt>
                <c:pt idx="1">
                  <c:v>Lung</c:v>
                </c:pt>
                <c:pt idx="2">
                  <c:v>Prostate</c:v>
                </c:pt>
                <c:pt idx="3">
                  <c:v>Urinary Bladder</c:v>
                </c:pt>
                <c:pt idx="4">
                  <c:v>Ca Oesophagus</c:v>
                </c:pt>
              </c:strCache>
            </c:strRef>
          </c:cat>
          <c:val>
            <c:numRef>
              <c:f>'Slide 12, 13'!$E$6:$E$10</c:f>
              <c:numCache>
                <c:formatCode>0</c:formatCode>
                <c:ptCount val="5"/>
                <c:pt idx="0">
                  <c:v>12065</c:v>
                </c:pt>
                <c:pt idx="1">
                  <c:v>7634</c:v>
                </c:pt>
                <c:pt idx="2">
                  <c:v>5687</c:v>
                </c:pt>
                <c:pt idx="3">
                  <c:v>3205</c:v>
                </c:pt>
                <c:pt idx="4">
                  <c:v>3096</c:v>
                </c:pt>
              </c:numCache>
            </c:numRef>
          </c:val>
        </c:ser>
        <c:dLbls>
          <c:showLegendKey val="0"/>
          <c:showVal val="0"/>
          <c:showCatName val="0"/>
          <c:showSerName val="0"/>
          <c:showPercent val="0"/>
          <c:showBubbleSize val="0"/>
        </c:dLbls>
        <c:gapWidth val="150"/>
        <c:shape val="box"/>
        <c:axId val="182381952"/>
        <c:axId val="182383744"/>
        <c:axId val="0"/>
      </c:bar3DChart>
      <c:catAx>
        <c:axId val="182381952"/>
        <c:scaling>
          <c:orientation val="minMax"/>
        </c:scaling>
        <c:delete val="0"/>
        <c:axPos val="b"/>
        <c:majorTickMark val="out"/>
        <c:minorTickMark val="none"/>
        <c:tickLblPos val="nextTo"/>
        <c:crossAx val="182383744"/>
        <c:crosses val="autoZero"/>
        <c:auto val="1"/>
        <c:lblAlgn val="ctr"/>
        <c:lblOffset val="100"/>
        <c:noMultiLvlLbl val="0"/>
      </c:catAx>
      <c:valAx>
        <c:axId val="182383744"/>
        <c:scaling>
          <c:orientation val="minMax"/>
        </c:scaling>
        <c:delete val="0"/>
        <c:axPos val="l"/>
        <c:majorGridlines/>
        <c:numFmt formatCode="0" sourceLinked="1"/>
        <c:majorTickMark val="out"/>
        <c:minorTickMark val="none"/>
        <c:tickLblPos val="nextTo"/>
        <c:crossAx val="18238195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'Slide 12, 13'!$C$12:$F$12</c:f>
              <c:strCache>
                <c:ptCount val="1"/>
                <c:pt idx="0">
                  <c:v>LEADING SITES OF CANCER - FEMALE</c:v>
                </c:pt>
              </c:strCache>
            </c:strRef>
          </c:tx>
          <c:invertIfNegative val="0"/>
          <c:dLbls>
            <c:dLbl>
              <c:idx val="0"/>
              <c:layout>
                <c:manualLayout>
                  <c:x val="-1.5151515151515152E-3"/>
                  <c:y val="-2.7272727272727271E-2"/>
                </c:manualLayout>
              </c:layout>
              <c:showLegendKey val="0"/>
              <c:showVal val="1"/>
              <c:showCatName val="0"/>
              <c:showSerName val="0"/>
              <c:showPercent val="0"/>
              <c:showBubbleSize val="0"/>
            </c:dLbl>
            <c:dLbl>
              <c:idx val="1"/>
              <c:layout>
                <c:manualLayout>
                  <c:x val="1.5151515151515152E-3"/>
                  <c:y val="-3.3333333333333333E-2"/>
                </c:manualLayout>
              </c:layout>
              <c:showLegendKey val="0"/>
              <c:showVal val="1"/>
              <c:showCatName val="0"/>
              <c:showSerName val="0"/>
              <c:showPercent val="0"/>
              <c:showBubbleSize val="0"/>
            </c:dLbl>
            <c:dLbl>
              <c:idx val="2"/>
              <c:layout>
                <c:manualLayout>
                  <c:x val="-5.5554913780450882E-17"/>
                  <c:y val="-2.7272727272727271E-2"/>
                </c:manualLayout>
              </c:layout>
              <c:showLegendKey val="0"/>
              <c:showVal val="1"/>
              <c:showCatName val="0"/>
              <c:showSerName val="0"/>
              <c:showPercent val="0"/>
              <c:showBubbleSize val="0"/>
            </c:dLbl>
            <c:dLbl>
              <c:idx val="3"/>
              <c:layout>
                <c:manualLayout>
                  <c:x val="7.575757575757576E-3"/>
                  <c:y val="-3.6363636363636362E-2"/>
                </c:manualLayout>
              </c:layout>
              <c:showLegendKey val="0"/>
              <c:showVal val="1"/>
              <c:showCatName val="0"/>
              <c:showSerName val="0"/>
              <c:showPercent val="0"/>
              <c:showBubbleSize val="0"/>
            </c:dLbl>
            <c:dLbl>
              <c:idx val="4"/>
              <c:layout>
                <c:manualLayout>
                  <c:x val="-9.0909090909090905E-3"/>
                  <c:y val="-3.6363636363636362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'Slide 12, 13'!$D$16:$D$20</c:f>
              <c:strCache>
                <c:ptCount val="5"/>
                <c:pt idx="0">
                  <c:v>Breast</c:v>
                </c:pt>
                <c:pt idx="1">
                  <c:v>Cervix</c:v>
                </c:pt>
                <c:pt idx="2">
                  <c:v>Ovary</c:v>
                </c:pt>
                <c:pt idx="3">
                  <c:v>Gall Bladder</c:v>
                </c:pt>
                <c:pt idx="4">
                  <c:v>Corpus Uteri</c:v>
                </c:pt>
              </c:strCache>
            </c:strRef>
          </c:cat>
          <c:val>
            <c:numRef>
              <c:f>'Slide 12, 13'!$E$16:$E$20</c:f>
              <c:numCache>
                <c:formatCode>0</c:formatCode>
                <c:ptCount val="5"/>
                <c:pt idx="0">
                  <c:v>19549</c:v>
                </c:pt>
                <c:pt idx="1">
                  <c:v>6356</c:v>
                </c:pt>
                <c:pt idx="2">
                  <c:v>4716</c:v>
                </c:pt>
                <c:pt idx="3">
                  <c:v>4174</c:v>
                </c:pt>
                <c:pt idx="4">
                  <c:v>2459</c:v>
                </c:pt>
              </c:numCache>
            </c:numRef>
          </c:val>
        </c:ser>
        <c:dLbls>
          <c:showLegendKey val="0"/>
          <c:showVal val="0"/>
          <c:showCatName val="0"/>
          <c:showSerName val="0"/>
          <c:showPercent val="0"/>
          <c:showBubbleSize val="0"/>
        </c:dLbls>
        <c:gapWidth val="150"/>
        <c:shape val="cylinder"/>
        <c:axId val="181924224"/>
        <c:axId val="181925760"/>
        <c:axId val="0"/>
      </c:bar3DChart>
      <c:catAx>
        <c:axId val="181924224"/>
        <c:scaling>
          <c:orientation val="minMax"/>
        </c:scaling>
        <c:delete val="0"/>
        <c:axPos val="b"/>
        <c:majorTickMark val="out"/>
        <c:minorTickMark val="none"/>
        <c:tickLblPos val="nextTo"/>
        <c:crossAx val="181925760"/>
        <c:crosses val="autoZero"/>
        <c:auto val="1"/>
        <c:lblAlgn val="ctr"/>
        <c:lblOffset val="100"/>
        <c:noMultiLvlLbl val="0"/>
      </c:catAx>
      <c:valAx>
        <c:axId val="181925760"/>
        <c:scaling>
          <c:orientation val="minMax"/>
        </c:scaling>
        <c:delete val="0"/>
        <c:axPos val="l"/>
        <c:majorGridlines/>
        <c:numFmt formatCode="0" sourceLinked="1"/>
        <c:majorTickMark val="out"/>
        <c:minorTickMark val="none"/>
        <c:tickLblPos val="nextTo"/>
        <c:crossAx val="181924224"/>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dPt>
            <c:idx val="1"/>
            <c:bubble3D val="0"/>
            <c:explosion val="0"/>
          </c:dPt>
          <c:dLbls>
            <c:txPr>
              <a:bodyPr/>
              <a:lstStyle/>
              <a:p>
                <a:pPr>
                  <a:defRPr>
                    <a:solidFill>
                      <a:schemeClr val="tx1"/>
                    </a:solidFill>
                  </a:defRPr>
                </a:pPr>
                <a:endParaRPr lang="en-US"/>
              </a:p>
            </c:txPr>
            <c:showLegendKey val="0"/>
            <c:showVal val="0"/>
            <c:showCatName val="1"/>
            <c:showSerName val="0"/>
            <c:showPercent val="1"/>
            <c:showBubbleSize val="0"/>
            <c:showLeaderLines val="0"/>
          </c:dLbls>
          <c:cat>
            <c:strRef>
              <c:f>gender!$A$2:$A$3</c:f>
              <c:strCache>
                <c:ptCount val="2"/>
                <c:pt idx="0">
                  <c:v>MALES</c:v>
                </c:pt>
                <c:pt idx="1">
                  <c:v>FEMALES</c:v>
                </c:pt>
              </c:strCache>
            </c:strRef>
          </c:cat>
          <c:val>
            <c:numRef>
              <c:f>gender!$B$2:$B$3</c:f>
              <c:numCache>
                <c:formatCode>General</c:formatCode>
                <c:ptCount val="2"/>
                <c:pt idx="0">
                  <c:v>117</c:v>
                </c:pt>
                <c:pt idx="1">
                  <c:v>99</c:v>
                </c:pt>
              </c:numCache>
            </c:numRef>
          </c:val>
        </c:ser>
        <c:dLbls>
          <c:showLegendKey val="0"/>
          <c:showVal val="0"/>
          <c:showCatName val="1"/>
          <c:showSerName val="0"/>
          <c:showPercent val="1"/>
          <c:showBubbleSize val="0"/>
          <c:showLeaderLines val="0"/>
        </c:dLbls>
      </c:pie3DChart>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cat>
            <c:strRef>
              <c:f>site!$A$1:$A$6</c:f>
              <c:strCache>
                <c:ptCount val="6"/>
                <c:pt idx="0">
                  <c:v>HEAD &amp; NECK</c:v>
                </c:pt>
                <c:pt idx="1">
                  <c:v>BREAST</c:v>
                </c:pt>
                <c:pt idx="2">
                  <c:v>GI malignancy</c:v>
                </c:pt>
                <c:pt idx="3">
                  <c:v>Genitourinary</c:v>
                </c:pt>
                <c:pt idx="4">
                  <c:v>leukemia/lymphoma</c:v>
                </c:pt>
                <c:pt idx="5">
                  <c:v>BONE</c:v>
                </c:pt>
              </c:strCache>
            </c:strRef>
          </c:cat>
          <c:val>
            <c:numRef>
              <c:f>site!$B$1:$B$6</c:f>
              <c:numCache>
                <c:formatCode>General</c:formatCode>
                <c:ptCount val="6"/>
                <c:pt idx="0">
                  <c:v>67</c:v>
                </c:pt>
                <c:pt idx="1">
                  <c:v>48</c:v>
                </c:pt>
                <c:pt idx="2">
                  <c:v>29</c:v>
                </c:pt>
                <c:pt idx="3">
                  <c:v>58</c:v>
                </c:pt>
                <c:pt idx="4">
                  <c:v>7</c:v>
                </c:pt>
                <c:pt idx="5">
                  <c:v>1</c:v>
                </c:pt>
              </c:numCache>
            </c:numRef>
          </c:val>
        </c:ser>
        <c:dLbls>
          <c:showLegendKey val="0"/>
          <c:showVal val="0"/>
          <c:showCatName val="0"/>
          <c:showSerName val="0"/>
          <c:showPercent val="1"/>
          <c:showBubbleSize val="0"/>
          <c:showLeaderLines val="0"/>
        </c:dLbls>
      </c:pie3DChart>
    </c:plotArea>
    <c:legend>
      <c:legendPos val="r"/>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cat>
            <c:strRef>
              <c:f>site!$F$1:$F$6</c:f>
              <c:strCache>
                <c:ptCount val="6"/>
                <c:pt idx="0">
                  <c:v>HEAD &amp; NECK</c:v>
                </c:pt>
                <c:pt idx="1">
                  <c:v>BREAST</c:v>
                </c:pt>
                <c:pt idx="2">
                  <c:v>GI malignancy</c:v>
                </c:pt>
                <c:pt idx="3">
                  <c:v>Genitourinary malignancy</c:v>
                </c:pt>
                <c:pt idx="4">
                  <c:v>Leukemia/Lymphoma</c:v>
                </c:pt>
                <c:pt idx="5">
                  <c:v>Bone</c:v>
                </c:pt>
              </c:strCache>
            </c:strRef>
          </c:cat>
          <c:val>
            <c:numRef>
              <c:f>site!$G$1:$G$6</c:f>
              <c:numCache>
                <c:formatCode>General</c:formatCode>
                <c:ptCount val="6"/>
                <c:pt idx="0">
                  <c:v>51</c:v>
                </c:pt>
                <c:pt idx="1">
                  <c:v>13</c:v>
                </c:pt>
                <c:pt idx="2">
                  <c:v>44</c:v>
                </c:pt>
                <c:pt idx="3">
                  <c:v>72</c:v>
                </c:pt>
                <c:pt idx="4">
                  <c:v>11</c:v>
                </c:pt>
                <c:pt idx="5">
                  <c:v>3</c:v>
                </c:pt>
              </c:numCache>
            </c:numRef>
          </c:val>
        </c:ser>
        <c:dLbls>
          <c:showLegendKey val="0"/>
          <c:showVal val="0"/>
          <c:showCatName val="0"/>
          <c:showSerName val="0"/>
          <c:showPercent val="1"/>
          <c:showBubbleSize val="0"/>
          <c:showLeaderLines val="0"/>
        </c:dLbls>
      </c:pie3DChart>
    </c:plotArea>
    <c:legend>
      <c:legendPos val="r"/>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manualLayout>
          <c:layoutTarget val="inner"/>
          <c:xMode val="edge"/>
          <c:yMode val="edge"/>
          <c:x val="0.14601438709050293"/>
          <c:y val="0.13936351706036745"/>
          <c:w val="0.68511033343054362"/>
          <c:h val="0.61209062408865633"/>
        </c:manualLayout>
      </c:layout>
      <c:barChart>
        <c:barDir val="col"/>
        <c:grouping val="clustered"/>
        <c:varyColors val="0"/>
        <c:ser>
          <c:idx val="0"/>
          <c:order val="0"/>
          <c:invertIfNegative val="0"/>
          <c:cat>
            <c:strRef>
              <c:f>Age!$A$2:$A$5</c:f>
              <c:strCache>
                <c:ptCount val="4"/>
                <c:pt idx="0">
                  <c:v>21-40</c:v>
                </c:pt>
                <c:pt idx="1">
                  <c:v>41-60</c:v>
                </c:pt>
                <c:pt idx="2">
                  <c:v>61-80</c:v>
                </c:pt>
                <c:pt idx="3">
                  <c:v>81-100</c:v>
                </c:pt>
              </c:strCache>
            </c:strRef>
          </c:cat>
          <c:val>
            <c:numRef>
              <c:f>Age!$B$2:$B$5</c:f>
              <c:numCache>
                <c:formatCode>General</c:formatCode>
                <c:ptCount val="4"/>
                <c:pt idx="0">
                  <c:v>28</c:v>
                </c:pt>
                <c:pt idx="1">
                  <c:v>124</c:v>
                </c:pt>
                <c:pt idx="2">
                  <c:v>62</c:v>
                </c:pt>
                <c:pt idx="3">
                  <c:v>2</c:v>
                </c:pt>
              </c:numCache>
            </c:numRef>
          </c:val>
        </c:ser>
        <c:dLbls>
          <c:showLegendKey val="0"/>
          <c:showVal val="0"/>
          <c:showCatName val="0"/>
          <c:showSerName val="0"/>
          <c:showPercent val="0"/>
          <c:showBubbleSize val="0"/>
        </c:dLbls>
        <c:gapWidth val="150"/>
        <c:axId val="182286592"/>
        <c:axId val="182292864"/>
      </c:barChart>
      <c:catAx>
        <c:axId val="182286592"/>
        <c:scaling>
          <c:orientation val="minMax"/>
        </c:scaling>
        <c:delete val="0"/>
        <c:axPos val="b"/>
        <c:title>
          <c:tx>
            <c:rich>
              <a:bodyPr/>
              <a:lstStyle/>
              <a:p>
                <a:pPr>
                  <a:defRPr/>
                </a:pPr>
                <a:r>
                  <a:rPr lang="en-US"/>
                  <a:t>Age Group (in years)</a:t>
                </a:r>
              </a:p>
            </c:rich>
          </c:tx>
          <c:layout/>
          <c:overlay val="0"/>
        </c:title>
        <c:majorTickMark val="out"/>
        <c:minorTickMark val="none"/>
        <c:tickLblPos val="nextTo"/>
        <c:crossAx val="182292864"/>
        <c:crosses val="autoZero"/>
        <c:auto val="1"/>
        <c:lblAlgn val="ctr"/>
        <c:lblOffset val="100"/>
        <c:noMultiLvlLbl val="0"/>
      </c:catAx>
      <c:valAx>
        <c:axId val="182292864"/>
        <c:scaling>
          <c:orientation val="minMax"/>
        </c:scaling>
        <c:delete val="0"/>
        <c:axPos val="l"/>
        <c:majorGridlines/>
        <c:title>
          <c:tx>
            <c:rich>
              <a:bodyPr rot="-5400000" vert="horz"/>
              <a:lstStyle/>
              <a:p>
                <a:pPr>
                  <a:defRPr/>
                </a:pPr>
                <a:r>
                  <a:rPr lang="en-US"/>
                  <a:t>No. of individuals</a:t>
                </a:r>
              </a:p>
            </c:rich>
          </c:tx>
          <c:layout/>
          <c:overlay val="0"/>
        </c:title>
        <c:numFmt formatCode="General" sourceLinked="1"/>
        <c:majorTickMark val="out"/>
        <c:minorTickMark val="none"/>
        <c:tickLblPos val="nextTo"/>
        <c:crossAx val="1822865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09CBC7-E28A-49BB-B33F-11BABE5508A4}"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A0AD9DF1-F96C-4DC1-B4B5-25938021DD3F}">
      <dgm:prSet phldrT="[Text]" custT="1"/>
      <dgm:spPr/>
      <dgm:t>
        <a:bodyPr/>
        <a:lstStyle/>
        <a:p>
          <a:r>
            <a:rPr lang="en-US" sz="1200" dirty="0" smtClean="0"/>
            <a:t>We practice multi-disciplinary site specific medicine – Tumor Boards for rarer cases </a:t>
          </a:r>
          <a:endParaRPr lang="en-US" sz="1200" dirty="0"/>
        </a:p>
      </dgm:t>
    </dgm:pt>
    <dgm:pt modelId="{501C8D8D-90D8-46FD-A59A-38CD03CD48EB}" type="parTrans" cxnId="{8E9A5698-087E-4021-8193-F51D8D5EBAD7}">
      <dgm:prSet/>
      <dgm:spPr/>
      <dgm:t>
        <a:bodyPr/>
        <a:lstStyle/>
        <a:p>
          <a:endParaRPr lang="en-US" sz="1200"/>
        </a:p>
      </dgm:t>
    </dgm:pt>
    <dgm:pt modelId="{F0A81242-6069-4D7C-BA3B-07BCEE18B669}" type="sibTrans" cxnId="{8E9A5698-087E-4021-8193-F51D8D5EBAD7}">
      <dgm:prSet/>
      <dgm:spPr/>
      <dgm:t>
        <a:bodyPr/>
        <a:lstStyle/>
        <a:p>
          <a:endParaRPr lang="en-US" sz="1200"/>
        </a:p>
      </dgm:t>
    </dgm:pt>
    <dgm:pt modelId="{C8CF8046-FD15-40A7-BA48-C831DF296104}">
      <dgm:prSet phldrT="[Text]" custT="1"/>
      <dgm:spPr/>
      <dgm:t>
        <a:bodyPr/>
        <a:lstStyle/>
        <a:p>
          <a:r>
            <a:rPr lang="en-US" sz="1200" dirty="0" smtClean="0"/>
            <a:t>Every day about 800 patients are seen by Doctors in the OPD</a:t>
          </a:r>
          <a:endParaRPr lang="en-US" sz="1200" dirty="0"/>
        </a:p>
      </dgm:t>
    </dgm:pt>
    <dgm:pt modelId="{068C1577-7885-4088-BEB4-470A401B90F8}" type="parTrans" cxnId="{8BAA6888-0645-4853-96F0-0AE905C80D2E}">
      <dgm:prSet/>
      <dgm:spPr/>
      <dgm:t>
        <a:bodyPr/>
        <a:lstStyle/>
        <a:p>
          <a:endParaRPr lang="en-US" sz="1200"/>
        </a:p>
      </dgm:t>
    </dgm:pt>
    <dgm:pt modelId="{B693B131-F53D-4B1A-A85E-427552E99A3C}" type="sibTrans" cxnId="{8BAA6888-0645-4853-96F0-0AE905C80D2E}">
      <dgm:prSet/>
      <dgm:spPr/>
      <dgm:t>
        <a:bodyPr/>
        <a:lstStyle/>
        <a:p>
          <a:endParaRPr lang="en-US" sz="1200"/>
        </a:p>
      </dgm:t>
    </dgm:pt>
    <dgm:pt modelId="{6A64721A-3A3C-4731-AAFF-39D5503EBEC7}">
      <dgm:prSet phldrT="[Text]" custT="1"/>
      <dgm:spPr/>
      <dgm:t>
        <a:bodyPr/>
        <a:lstStyle/>
        <a:p>
          <a:r>
            <a:rPr lang="en-US" sz="1200" dirty="0" smtClean="0"/>
            <a:t>About 26839 admissions in 2018</a:t>
          </a:r>
          <a:endParaRPr lang="en-US" sz="1200" dirty="0"/>
        </a:p>
      </dgm:t>
    </dgm:pt>
    <dgm:pt modelId="{CFD750C4-6637-4B45-9AC3-D2875A612ACB}" type="parTrans" cxnId="{AC24D0E5-CE62-4F27-B100-306FF895B5B4}">
      <dgm:prSet/>
      <dgm:spPr/>
      <dgm:t>
        <a:bodyPr/>
        <a:lstStyle/>
        <a:p>
          <a:endParaRPr lang="en-US" sz="1200"/>
        </a:p>
      </dgm:t>
    </dgm:pt>
    <dgm:pt modelId="{0531EBC7-3816-4DDA-9E09-3B4AB1AC8EB3}" type="sibTrans" cxnId="{AC24D0E5-CE62-4F27-B100-306FF895B5B4}">
      <dgm:prSet/>
      <dgm:spPr/>
      <dgm:t>
        <a:bodyPr/>
        <a:lstStyle/>
        <a:p>
          <a:endParaRPr lang="en-US" sz="1200"/>
        </a:p>
      </dgm:t>
    </dgm:pt>
    <dgm:pt modelId="{082EBCA5-897C-4AB2-9495-73FF6F63121C}">
      <dgm:prSet phldrT="[Text]" custT="1"/>
      <dgm:spPr/>
      <dgm:t>
        <a:bodyPr/>
        <a:lstStyle/>
        <a:p>
          <a:r>
            <a:rPr lang="en-US" sz="1200" dirty="0" smtClean="0"/>
            <a:t>The Radiation department delivers 1200 radiation sessions every week</a:t>
          </a:r>
          <a:endParaRPr lang="en-US" sz="1200" dirty="0"/>
        </a:p>
      </dgm:t>
    </dgm:pt>
    <dgm:pt modelId="{E73BEBCF-2E6B-44D9-A85D-514B1ACC07AE}" type="parTrans" cxnId="{14F5CA3E-8524-4602-BBEE-FCC77834D77E}">
      <dgm:prSet/>
      <dgm:spPr/>
      <dgm:t>
        <a:bodyPr/>
        <a:lstStyle/>
        <a:p>
          <a:endParaRPr lang="en-US" sz="1200"/>
        </a:p>
      </dgm:t>
    </dgm:pt>
    <dgm:pt modelId="{A8B0C167-7E84-479B-88DC-5059F1CB49FF}" type="sibTrans" cxnId="{14F5CA3E-8524-4602-BBEE-FCC77834D77E}">
      <dgm:prSet/>
      <dgm:spPr/>
      <dgm:t>
        <a:bodyPr/>
        <a:lstStyle/>
        <a:p>
          <a:endParaRPr lang="en-US" sz="1200"/>
        </a:p>
      </dgm:t>
    </dgm:pt>
    <dgm:pt modelId="{0C9CF022-8627-4AD3-9D68-D6399B5E710B}">
      <dgm:prSet phldrT="[Text]" custT="1"/>
      <dgm:spPr/>
      <dgm:t>
        <a:bodyPr/>
        <a:lstStyle/>
        <a:p>
          <a:r>
            <a:rPr lang="en-US" sz="1200" dirty="0" smtClean="0"/>
            <a:t>More than 622 BMT have been performed including India’s first MUD transplant</a:t>
          </a:r>
          <a:endParaRPr lang="en-US" sz="1200" dirty="0"/>
        </a:p>
      </dgm:t>
    </dgm:pt>
    <dgm:pt modelId="{7CEE01DB-4BBD-43AF-995E-32600F1700F1}" type="parTrans" cxnId="{3365CD82-746C-4E5B-9A6E-87160D2D2E46}">
      <dgm:prSet/>
      <dgm:spPr/>
      <dgm:t>
        <a:bodyPr/>
        <a:lstStyle/>
        <a:p>
          <a:endParaRPr lang="en-US" sz="1200"/>
        </a:p>
      </dgm:t>
    </dgm:pt>
    <dgm:pt modelId="{AB17AB33-D1F9-41A1-8952-01ABB6D4DD08}" type="sibTrans" cxnId="{3365CD82-746C-4E5B-9A6E-87160D2D2E46}">
      <dgm:prSet/>
      <dgm:spPr/>
      <dgm:t>
        <a:bodyPr/>
        <a:lstStyle/>
        <a:p>
          <a:endParaRPr lang="en-US" sz="1200"/>
        </a:p>
      </dgm:t>
    </dgm:pt>
    <dgm:pt modelId="{FD05EED9-D14C-459E-A22E-A03AD729D980}">
      <dgm:prSet custT="1"/>
      <dgm:spPr/>
      <dgm:t>
        <a:bodyPr/>
        <a:lstStyle/>
        <a:p>
          <a:r>
            <a:rPr lang="en-US" sz="1200" dirty="0" smtClean="0"/>
            <a:t>Nearly 2989 robotic surgeries have been performed for cancer patients</a:t>
          </a:r>
          <a:endParaRPr lang="en-US" sz="1200" dirty="0"/>
        </a:p>
      </dgm:t>
    </dgm:pt>
    <dgm:pt modelId="{5CA67982-FD9F-4A5D-8916-A66510498E2B}" type="parTrans" cxnId="{6D50FCDA-DB99-4F90-AE93-783356A1C967}">
      <dgm:prSet/>
      <dgm:spPr/>
      <dgm:t>
        <a:bodyPr/>
        <a:lstStyle/>
        <a:p>
          <a:endParaRPr lang="en-US" sz="1200"/>
        </a:p>
      </dgm:t>
    </dgm:pt>
    <dgm:pt modelId="{DCE37E36-E220-4CFA-8A26-1148B6AFFD5A}" type="sibTrans" cxnId="{6D50FCDA-DB99-4F90-AE93-783356A1C967}">
      <dgm:prSet/>
      <dgm:spPr/>
      <dgm:t>
        <a:bodyPr/>
        <a:lstStyle/>
        <a:p>
          <a:endParaRPr lang="en-US" sz="1200"/>
        </a:p>
      </dgm:t>
    </dgm:pt>
    <dgm:pt modelId="{8CA49BCF-F22F-4BEA-BEF3-20D11081000A}">
      <dgm:prSet custT="1"/>
      <dgm:spPr/>
      <dgm:t>
        <a:bodyPr/>
        <a:lstStyle/>
        <a:p>
          <a:r>
            <a:rPr lang="en-US" sz="1200" dirty="0" smtClean="0"/>
            <a:t>The only hospital in the country to have installed a Molecular Diagnostic Laboratory </a:t>
          </a:r>
          <a:endParaRPr lang="en-US" sz="1200" dirty="0"/>
        </a:p>
      </dgm:t>
    </dgm:pt>
    <dgm:pt modelId="{788F1B40-D844-47BC-8777-FFA5B13D1FFE}" type="parTrans" cxnId="{D6006D8F-A57C-42FC-871B-333DB47B46EF}">
      <dgm:prSet/>
      <dgm:spPr/>
      <dgm:t>
        <a:bodyPr/>
        <a:lstStyle/>
        <a:p>
          <a:endParaRPr lang="en-US" sz="1200"/>
        </a:p>
      </dgm:t>
    </dgm:pt>
    <dgm:pt modelId="{58D540CD-89FA-4A39-8A11-F7E6B14143EA}" type="sibTrans" cxnId="{D6006D8F-A57C-42FC-871B-333DB47B46EF}">
      <dgm:prSet/>
      <dgm:spPr/>
      <dgm:t>
        <a:bodyPr/>
        <a:lstStyle/>
        <a:p>
          <a:endParaRPr lang="en-US" sz="1200"/>
        </a:p>
      </dgm:t>
    </dgm:pt>
    <dgm:pt modelId="{C21C3890-FF05-45D6-8100-2B206B94BFDB}" type="pres">
      <dgm:prSet presAssocID="{D009CBC7-E28A-49BB-B33F-11BABE5508A4}" presName="cycle" presStyleCnt="0">
        <dgm:presLayoutVars>
          <dgm:dir/>
          <dgm:resizeHandles val="exact"/>
        </dgm:presLayoutVars>
      </dgm:prSet>
      <dgm:spPr/>
      <dgm:t>
        <a:bodyPr/>
        <a:lstStyle/>
        <a:p>
          <a:endParaRPr lang="en-US"/>
        </a:p>
      </dgm:t>
    </dgm:pt>
    <dgm:pt modelId="{3324D568-3AE4-41B3-A9C1-0A4FF858E8CA}" type="pres">
      <dgm:prSet presAssocID="{A0AD9DF1-F96C-4DC1-B4B5-25938021DD3F}" presName="node" presStyleLbl="node1" presStyleIdx="0" presStyleCnt="7" custScaleX="112819" custScaleY="213314">
        <dgm:presLayoutVars>
          <dgm:bulletEnabled val="1"/>
        </dgm:presLayoutVars>
      </dgm:prSet>
      <dgm:spPr/>
      <dgm:t>
        <a:bodyPr/>
        <a:lstStyle/>
        <a:p>
          <a:endParaRPr lang="en-US"/>
        </a:p>
      </dgm:t>
    </dgm:pt>
    <dgm:pt modelId="{ADD0097B-E9FF-4931-8A7B-5DEC23F5CDCB}" type="pres">
      <dgm:prSet presAssocID="{A0AD9DF1-F96C-4DC1-B4B5-25938021DD3F}" presName="spNode" presStyleCnt="0"/>
      <dgm:spPr/>
    </dgm:pt>
    <dgm:pt modelId="{330CDEAB-8B44-4100-A9C2-CDD4CB066675}" type="pres">
      <dgm:prSet presAssocID="{F0A81242-6069-4D7C-BA3B-07BCEE18B669}" presName="sibTrans" presStyleLbl="sibTrans1D1" presStyleIdx="0" presStyleCnt="7"/>
      <dgm:spPr/>
      <dgm:t>
        <a:bodyPr/>
        <a:lstStyle/>
        <a:p>
          <a:endParaRPr lang="en-US"/>
        </a:p>
      </dgm:t>
    </dgm:pt>
    <dgm:pt modelId="{E013A943-43A6-4A63-943C-060CEA66E5E4}" type="pres">
      <dgm:prSet presAssocID="{C8CF8046-FD15-40A7-BA48-C831DF296104}" presName="node" presStyleLbl="node1" presStyleIdx="1" presStyleCnt="7" custScaleX="141194" custScaleY="127204" custRadScaleRad="103958" custRadScaleInc="79328">
        <dgm:presLayoutVars>
          <dgm:bulletEnabled val="1"/>
        </dgm:presLayoutVars>
      </dgm:prSet>
      <dgm:spPr/>
      <dgm:t>
        <a:bodyPr/>
        <a:lstStyle/>
        <a:p>
          <a:endParaRPr lang="en-US"/>
        </a:p>
      </dgm:t>
    </dgm:pt>
    <dgm:pt modelId="{414FD4C2-248E-47CD-9E4B-AEDC56263C9D}" type="pres">
      <dgm:prSet presAssocID="{C8CF8046-FD15-40A7-BA48-C831DF296104}" presName="spNode" presStyleCnt="0"/>
      <dgm:spPr/>
    </dgm:pt>
    <dgm:pt modelId="{32598B06-67D1-4141-88F1-13607DD3E329}" type="pres">
      <dgm:prSet presAssocID="{B693B131-F53D-4B1A-A85E-427552E99A3C}" presName="sibTrans" presStyleLbl="sibTrans1D1" presStyleIdx="1" presStyleCnt="7"/>
      <dgm:spPr/>
      <dgm:t>
        <a:bodyPr/>
        <a:lstStyle/>
        <a:p>
          <a:endParaRPr lang="en-US"/>
        </a:p>
      </dgm:t>
    </dgm:pt>
    <dgm:pt modelId="{089F3437-3840-4ABF-9930-114B2FA8BF18}" type="pres">
      <dgm:prSet presAssocID="{6A64721A-3A3C-4731-AAFF-39D5503EBEC7}" presName="node" presStyleLbl="node1" presStyleIdx="2" presStyleCnt="7" custScaleX="160371" custScaleY="66404">
        <dgm:presLayoutVars>
          <dgm:bulletEnabled val="1"/>
        </dgm:presLayoutVars>
      </dgm:prSet>
      <dgm:spPr/>
      <dgm:t>
        <a:bodyPr/>
        <a:lstStyle/>
        <a:p>
          <a:endParaRPr lang="en-US"/>
        </a:p>
      </dgm:t>
    </dgm:pt>
    <dgm:pt modelId="{25046978-5369-49BF-846D-7781E02D3883}" type="pres">
      <dgm:prSet presAssocID="{6A64721A-3A3C-4731-AAFF-39D5503EBEC7}" presName="spNode" presStyleCnt="0"/>
      <dgm:spPr/>
    </dgm:pt>
    <dgm:pt modelId="{234B0944-DB4A-4EDE-BAF7-4BC0D2AA5EE4}" type="pres">
      <dgm:prSet presAssocID="{0531EBC7-3816-4DDA-9E09-3B4AB1AC8EB3}" presName="sibTrans" presStyleLbl="sibTrans1D1" presStyleIdx="2" presStyleCnt="7"/>
      <dgm:spPr/>
      <dgm:t>
        <a:bodyPr/>
        <a:lstStyle/>
        <a:p>
          <a:endParaRPr lang="en-US"/>
        </a:p>
      </dgm:t>
    </dgm:pt>
    <dgm:pt modelId="{6FBC7A78-CD52-4EBF-A910-E5D1E05B397E}" type="pres">
      <dgm:prSet presAssocID="{082EBCA5-897C-4AB2-9495-73FF6F63121C}" presName="node" presStyleLbl="node1" presStyleIdx="3" presStyleCnt="7" custScaleX="123151" custScaleY="165323" custRadScaleRad="104763" custRadScaleInc="-49730">
        <dgm:presLayoutVars>
          <dgm:bulletEnabled val="1"/>
        </dgm:presLayoutVars>
      </dgm:prSet>
      <dgm:spPr/>
      <dgm:t>
        <a:bodyPr/>
        <a:lstStyle/>
        <a:p>
          <a:endParaRPr lang="en-US"/>
        </a:p>
      </dgm:t>
    </dgm:pt>
    <dgm:pt modelId="{1697EABA-6999-4E7D-871D-192268A88219}" type="pres">
      <dgm:prSet presAssocID="{082EBCA5-897C-4AB2-9495-73FF6F63121C}" presName="spNode" presStyleCnt="0"/>
      <dgm:spPr/>
    </dgm:pt>
    <dgm:pt modelId="{AF3CB54C-8DE2-4302-94CF-D993425628E2}" type="pres">
      <dgm:prSet presAssocID="{A8B0C167-7E84-479B-88DC-5059F1CB49FF}" presName="sibTrans" presStyleLbl="sibTrans1D1" presStyleIdx="3" presStyleCnt="7"/>
      <dgm:spPr/>
      <dgm:t>
        <a:bodyPr/>
        <a:lstStyle/>
        <a:p>
          <a:endParaRPr lang="en-US"/>
        </a:p>
      </dgm:t>
    </dgm:pt>
    <dgm:pt modelId="{C5B60C71-8C62-46C2-9564-152C08C78484}" type="pres">
      <dgm:prSet presAssocID="{0C9CF022-8627-4AD3-9D68-D6399B5E710B}" presName="node" presStyleLbl="node1" presStyleIdx="4" presStyleCnt="7" custScaleX="142082" custScaleY="132884">
        <dgm:presLayoutVars>
          <dgm:bulletEnabled val="1"/>
        </dgm:presLayoutVars>
      </dgm:prSet>
      <dgm:spPr/>
      <dgm:t>
        <a:bodyPr/>
        <a:lstStyle/>
        <a:p>
          <a:endParaRPr lang="en-US"/>
        </a:p>
      </dgm:t>
    </dgm:pt>
    <dgm:pt modelId="{0790BCDF-6C8D-417C-BDEE-54E37035093D}" type="pres">
      <dgm:prSet presAssocID="{0C9CF022-8627-4AD3-9D68-D6399B5E710B}" presName="spNode" presStyleCnt="0"/>
      <dgm:spPr/>
    </dgm:pt>
    <dgm:pt modelId="{5F28E0DE-BBEE-451D-AA54-3845FF2C2836}" type="pres">
      <dgm:prSet presAssocID="{AB17AB33-D1F9-41A1-8952-01ABB6D4DD08}" presName="sibTrans" presStyleLbl="sibTrans1D1" presStyleIdx="4" presStyleCnt="7"/>
      <dgm:spPr/>
      <dgm:t>
        <a:bodyPr/>
        <a:lstStyle/>
        <a:p>
          <a:endParaRPr lang="en-US"/>
        </a:p>
      </dgm:t>
    </dgm:pt>
    <dgm:pt modelId="{8C47DC05-2D63-48BA-B2F4-6E2B18BEA7F7}" type="pres">
      <dgm:prSet presAssocID="{FD05EED9-D14C-459E-A22E-A03AD729D980}" presName="node" presStyleLbl="node1" presStyleIdx="5" presStyleCnt="7" custScaleX="144841" custScaleY="114482">
        <dgm:presLayoutVars>
          <dgm:bulletEnabled val="1"/>
        </dgm:presLayoutVars>
      </dgm:prSet>
      <dgm:spPr/>
      <dgm:t>
        <a:bodyPr/>
        <a:lstStyle/>
        <a:p>
          <a:endParaRPr lang="en-US"/>
        </a:p>
      </dgm:t>
    </dgm:pt>
    <dgm:pt modelId="{B0C83B08-71D7-4B12-AC53-4EA447D53CB4}" type="pres">
      <dgm:prSet presAssocID="{FD05EED9-D14C-459E-A22E-A03AD729D980}" presName="spNode" presStyleCnt="0"/>
      <dgm:spPr/>
    </dgm:pt>
    <dgm:pt modelId="{0F5C8EA0-30B5-4E6A-84DE-637E9A69A450}" type="pres">
      <dgm:prSet presAssocID="{DCE37E36-E220-4CFA-8A26-1148B6AFFD5A}" presName="sibTrans" presStyleLbl="sibTrans1D1" presStyleIdx="5" presStyleCnt="7"/>
      <dgm:spPr/>
      <dgm:t>
        <a:bodyPr/>
        <a:lstStyle/>
        <a:p>
          <a:endParaRPr lang="en-US"/>
        </a:p>
      </dgm:t>
    </dgm:pt>
    <dgm:pt modelId="{AE3BDD02-676F-4E38-B098-134212AEFF05}" type="pres">
      <dgm:prSet presAssocID="{8CA49BCF-F22F-4BEA-BEF3-20D11081000A}" presName="node" presStyleLbl="node1" presStyleIdx="6" presStyleCnt="7" custScaleX="159963" custScaleY="173500" custRadScaleRad="100813" custRadScaleInc="-32928">
        <dgm:presLayoutVars>
          <dgm:bulletEnabled val="1"/>
        </dgm:presLayoutVars>
      </dgm:prSet>
      <dgm:spPr/>
      <dgm:t>
        <a:bodyPr/>
        <a:lstStyle/>
        <a:p>
          <a:endParaRPr lang="en-US"/>
        </a:p>
      </dgm:t>
    </dgm:pt>
    <dgm:pt modelId="{4E17C631-A434-4B34-B498-278CAC2E3567}" type="pres">
      <dgm:prSet presAssocID="{8CA49BCF-F22F-4BEA-BEF3-20D11081000A}" presName="spNode" presStyleCnt="0"/>
      <dgm:spPr/>
    </dgm:pt>
    <dgm:pt modelId="{58B13A72-727F-403F-938E-7B8F8475AA71}" type="pres">
      <dgm:prSet presAssocID="{58D540CD-89FA-4A39-8A11-F7E6B14143EA}" presName="sibTrans" presStyleLbl="sibTrans1D1" presStyleIdx="6" presStyleCnt="7"/>
      <dgm:spPr/>
      <dgm:t>
        <a:bodyPr/>
        <a:lstStyle/>
        <a:p>
          <a:endParaRPr lang="en-US"/>
        </a:p>
      </dgm:t>
    </dgm:pt>
  </dgm:ptLst>
  <dgm:cxnLst>
    <dgm:cxn modelId="{AC24D0E5-CE62-4F27-B100-306FF895B5B4}" srcId="{D009CBC7-E28A-49BB-B33F-11BABE5508A4}" destId="{6A64721A-3A3C-4731-AAFF-39D5503EBEC7}" srcOrd="2" destOrd="0" parTransId="{CFD750C4-6637-4B45-9AC3-D2875A612ACB}" sibTransId="{0531EBC7-3816-4DDA-9E09-3B4AB1AC8EB3}"/>
    <dgm:cxn modelId="{413E73F8-9667-4476-ADCB-985A044BD1DF}" type="presOf" srcId="{0531EBC7-3816-4DDA-9E09-3B4AB1AC8EB3}" destId="{234B0944-DB4A-4EDE-BAF7-4BC0D2AA5EE4}" srcOrd="0" destOrd="0" presId="urn:microsoft.com/office/officeart/2005/8/layout/cycle6"/>
    <dgm:cxn modelId="{14F5CA3E-8524-4602-BBEE-FCC77834D77E}" srcId="{D009CBC7-E28A-49BB-B33F-11BABE5508A4}" destId="{082EBCA5-897C-4AB2-9495-73FF6F63121C}" srcOrd="3" destOrd="0" parTransId="{E73BEBCF-2E6B-44D9-A85D-514B1ACC07AE}" sibTransId="{A8B0C167-7E84-479B-88DC-5059F1CB49FF}"/>
    <dgm:cxn modelId="{4902500A-251C-44B6-BD11-3C5FCECE6128}" type="presOf" srcId="{DCE37E36-E220-4CFA-8A26-1148B6AFFD5A}" destId="{0F5C8EA0-30B5-4E6A-84DE-637E9A69A450}" srcOrd="0" destOrd="0" presId="urn:microsoft.com/office/officeart/2005/8/layout/cycle6"/>
    <dgm:cxn modelId="{D42CEB93-CCB3-4501-89BF-D412876D5A05}" type="presOf" srcId="{B693B131-F53D-4B1A-A85E-427552E99A3C}" destId="{32598B06-67D1-4141-88F1-13607DD3E329}" srcOrd="0" destOrd="0" presId="urn:microsoft.com/office/officeart/2005/8/layout/cycle6"/>
    <dgm:cxn modelId="{8BAA6888-0645-4853-96F0-0AE905C80D2E}" srcId="{D009CBC7-E28A-49BB-B33F-11BABE5508A4}" destId="{C8CF8046-FD15-40A7-BA48-C831DF296104}" srcOrd="1" destOrd="0" parTransId="{068C1577-7885-4088-BEB4-470A401B90F8}" sibTransId="{B693B131-F53D-4B1A-A85E-427552E99A3C}"/>
    <dgm:cxn modelId="{18D3609F-97CE-48D2-BDAA-E099F0D3ECB2}" type="presOf" srcId="{FD05EED9-D14C-459E-A22E-A03AD729D980}" destId="{8C47DC05-2D63-48BA-B2F4-6E2B18BEA7F7}" srcOrd="0" destOrd="0" presId="urn:microsoft.com/office/officeart/2005/8/layout/cycle6"/>
    <dgm:cxn modelId="{3365CD82-746C-4E5B-9A6E-87160D2D2E46}" srcId="{D009CBC7-E28A-49BB-B33F-11BABE5508A4}" destId="{0C9CF022-8627-4AD3-9D68-D6399B5E710B}" srcOrd="4" destOrd="0" parTransId="{7CEE01DB-4BBD-43AF-995E-32600F1700F1}" sibTransId="{AB17AB33-D1F9-41A1-8952-01ABB6D4DD08}"/>
    <dgm:cxn modelId="{8E9A5698-087E-4021-8193-F51D8D5EBAD7}" srcId="{D009CBC7-E28A-49BB-B33F-11BABE5508A4}" destId="{A0AD9DF1-F96C-4DC1-B4B5-25938021DD3F}" srcOrd="0" destOrd="0" parTransId="{501C8D8D-90D8-46FD-A59A-38CD03CD48EB}" sibTransId="{F0A81242-6069-4D7C-BA3B-07BCEE18B669}"/>
    <dgm:cxn modelId="{D6006D8F-A57C-42FC-871B-333DB47B46EF}" srcId="{D009CBC7-E28A-49BB-B33F-11BABE5508A4}" destId="{8CA49BCF-F22F-4BEA-BEF3-20D11081000A}" srcOrd="6" destOrd="0" parTransId="{788F1B40-D844-47BC-8777-FFA5B13D1FFE}" sibTransId="{58D540CD-89FA-4A39-8A11-F7E6B14143EA}"/>
    <dgm:cxn modelId="{D04B29B0-E1E1-4930-89AC-9A51103D133C}" type="presOf" srcId="{D009CBC7-E28A-49BB-B33F-11BABE5508A4}" destId="{C21C3890-FF05-45D6-8100-2B206B94BFDB}" srcOrd="0" destOrd="0" presId="urn:microsoft.com/office/officeart/2005/8/layout/cycle6"/>
    <dgm:cxn modelId="{6D50FCDA-DB99-4F90-AE93-783356A1C967}" srcId="{D009CBC7-E28A-49BB-B33F-11BABE5508A4}" destId="{FD05EED9-D14C-459E-A22E-A03AD729D980}" srcOrd="5" destOrd="0" parTransId="{5CA67982-FD9F-4A5D-8916-A66510498E2B}" sibTransId="{DCE37E36-E220-4CFA-8A26-1148B6AFFD5A}"/>
    <dgm:cxn modelId="{88D9E0AE-F67C-4427-BA9F-65BDD59D3A91}" type="presOf" srcId="{A8B0C167-7E84-479B-88DC-5059F1CB49FF}" destId="{AF3CB54C-8DE2-4302-94CF-D993425628E2}" srcOrd="0" destOrd="0" presId="urn:microsoft.com/office/officeart/2005/8/layout/cycle6"/>
    <dgm:cxn modelId="{50CF779F-B09C-460A-9DBC-F35827916428}" type="presOf" srcId="{A0AD9DF1-F96C-4DC1-B4B5-25938021DD3F}" destId="{3324D568-3AE4-41B3-A9C1-0A4FF858E8CA}" srcOrd="0" destOrd="0" presId="urn:microsoft.com/office/officeart/2005/8/layout/cycle6"/>
    <dgm:cxn modelId="{C0AD066C-9465-42E8-A652-D7C7EA5ED3A5}" type="presOf" srcId="{AB17AB33-D1F9-41A1-8952-01ABB6D4DD08}" destId="{5F28E0DE-BBEE-451D-AA54-3845FF2C2836}" srcOrd="0" destOrd="0" presId="urn:microsoft.com/office/officeart/2005/8/layout/cycle6"/>
    <dgm:cxn modelId="{73566098-0579-41A7-B9E0-DFE7842D3B62}" type="presOf" srcId="{F0A81242-6069-4D7C-BA3B-07BCEE18B669}" destId="{330CDEAB-8B44-4100-A9C2-CDD4CB066675}" srcOrd="0" destOrd="0" presId="urn:microsoft.com/office/officeart/2005/8/layout/cycle6"/>
    <dgm:cxn modelId="{662ED841-6A3A-45D3-9957-AE35116B9675}" type="presOf" srcId="{082EBCA5-897C-4AB2-9495-73FF6F63121C}" destId="{6FBC7A78-CD52-4EBF-A910-E5D1E05B397E}" srcOrd="0" destOrd="0" presId="urn:microsoft.com/office/officeart/2005/8/layout/cycle6"/>
    <dgm:cxn modelId="{EE61B99C-1CBB-4A6C-AE67-03D3561FC091}" type="presOf" srcId="{58D540CD-89FA-4A39-8A11-F7E6B14143EA}" destId="{58B13A72-727F-403F-938E-7B8F8475AA71}" srcOrd="0" destOrd="0" presId="urn:microsoft.com/office/officeart/2005/8/layout/cycle6"/>
    <dgm:cxn modelId="{8EEBFCAE-3B11-4F6E-B7E2-121C5D3D47B6}" type="presOf" srcId="{8CA49BCF-F22F-4BEA-BEF3-20D11081000A}" destId="{AE3BDD02-676F-4E38-B098-134212AEFF05}" srcOrd="0" destOrd="0" presId="urn:microsoft.com/office/officeart/2005/8/layout/cycle6"/>
    <dgm:cxn modelId="{D950F303-2978-4411-9FAD-FAFB66FAEB77}" type="presOf" srcId="{0C9CF022-8627-4AD3-9D68-D6399B5E710B}" destId="{C5B60C71-8C62-46C2-9564-152C08C78484}" srcOrd="0" destOrd="0" presId="urn:microsoft.com/office/officeart/2005/8/layout/cycle6"/>
    <dgm:cxn modelId="{D8710043-0599-4FE1-9CB7-E11B0953A3E5}" type="presOf" srcId="{C8CF8046-FD15-40A7-BA48-C831DF296104}" destId="{E013A943-43A6-4A63-943C-060CEA66E5E4}" srcOrd="0" destOrd="0" presId="urn:microsoft.com/office/officeart/2005/8/layout/cycle6"/>
    <dgm:cxn modelId="{AED59FFD-A5D2-431C-9C2B-BB1725F1FB8C}" type="presOf" srcId="{6A64721A-3A3C-4731-AAFF-39D5503EBEC7}" destId="{089F3437-3840-4ABF-9930-114B2FA8BF18}" srcOrd="0" destOrd="0" presId="urn:microsoft.com/office/officeart/2005/8/layout/cycle6"/>
    <dgm:cxn modelId="{565E27EB-3E91-49C9-A6DC-ADD61B94246D}" type="presParOf" srcId="{C21C3890-FF05-45D6-8100-2B206B94BFDB}" destId="{3324D568-3AE4-41B3-A9C1-0A4FF858E8CA}" srcOrd="0" destOrd="0" presId="urn:microsoft.com/office/officeart/2005/8/layout/cycle6"/>
    <dgm:cxn modelId="{89095DA1-99A1-48EC-A0BD-0276D4E9E820}" type="presParOf" srcId="{C21C3890-FF05-45D6-8100-2B206B94BFDB}" destId="{ADD0097B-E9FF-4931-8A7B-5DEC23F5CDCB}" srcOrd="1" destOrd="0" presId="urn:microsoft.com/office/officeart/2005/8/layout/cycle6"/>
    <dgm:cxn modelId="{2326D01F-7BA5-4B6F-9AF4-379EA61F9EC4}" type="presParOf" srcId="{C21C3890-FF05-45D6-8100-2B206B94BFDB}" destId="{330CDEAB-8B44-4100-A9C2-CDD4CB066675}" srcOrd="2" destOrd="0" presId="urn:microsoft.com/office/officeart/2005/8/layout/cycle6"/>
    <dgm:cxn modelId="{BE6A220B-F9D9-4E0F-AFBB-3A3CA3458454}" type="presParOf" srcId="{C21C3890-FF05-45D6-8100-2B206B94BFDB}" destId="{E013A943-43A6-4A63-943C-060CEA66E5E4}" srcOrd="3" destOrd="0" presId="urn:microsoft.com/office/officeart/2005/8/layout/cycle6"/>
    <dgm:cxn modelId="{7ABAF6FD-54F9-44E4-ACF9-6D4E93B46C00}" type="presParOf" srcId="{C21C3890-FF05-45D6-8100-2B206B94BFDB}" destId="{414FD4C2-248E-47CD-9E4B-AEDC56263C9D}" srcOrd="4" destOrd="0" presId="urn:microsoft.com/office/officeart/2005/8/layout/cycle6"/>
    <dgm:cxn modelId="{CFFD60C1-9A62-4746-97F4-B8FB474A1046}" type="presParOf" srcId="{C21C3890-FF05-45D6-8100-2B206B94BFDB}" destId="{32598B06-67D1-4141-88F1-13607DD3E329}" srcOrd="5" destOrd="0" presId="urn:microsoft.com/office/officeart/2005/8/layout/cycle6"/>
    <dgm:cxn modelId="{3A64FC67-1C49-49AC-8D80-C0981976C7EF}" type="presParOf" srcId="{C21C3890-FF05-45D6-8100-2B206B94BFDB}" destId="{089F3437-3840-4ABF-9930-114B2FA8BF18}" srcOrd="6" destOrd="0" presId="urn:microsoft.com/office/officeart/2005/8/layout/cycle6"/>
    <dgm:cxn modelId="{953A0962-4A81-4E3D-807B-10AEBD38F550}" type="presParOf" srcId="{C21C3890-FF05-45D6-8100-2B206B94BFDB}" destId="{25046978-5369-49BF-846D-7781E02D3883}" srcOrd="7" destOrd="0" presId="urn:microsoft.com/office/officeart/2005/8/layout/cycle6"/>
    <dgm:cxn modelId="{7C99AAD3-0AA0-4F5D-AB1B-EEE46185020D}" type="presParOf" srcId="{C21C3890-FF05-45D6-8100-2B206B94BFDB}" destId="{234B0944-DB4A-4EDE-BAF7-4BC0D2AA5EE4}" srcOrd="8" destOrd="0" presId="urn:microsoft.com/office/officeart/2005/8/layout/cycle6"/>
    <dgm:cxn modelId="{5B9A1272-2B85-4674-A67C-F240EE83BB50}" type="presParOf" srcId="{C21C3890-FF05-45D6-8100-2B206B94BFDB}" destId="{6FBC7A78-CD52-4EBF-A910-E5D1E05B397E}" srcOrd="9" destOrd="0" presId="urn:microsoft.com/office/officeart/2005/8/layout/cycle6"/>
    <dgm:cxn modelId="{A687D29D-6464-457D-BA38-5408EBCD01B6}" type="presParOf" srcId="{C21C3890-FF05-45D6-8100-2B206B94BFDB}" destId="{1697EABA-6999-4E7D-871D-192268A88219}" srcOrd="10" destOrd="0" presId="urn:microsoft.com/office/officeart/2005/8/layout/cycle6"/>
    <dgm:cxn modelId="{28F7C123-89E9-402E-86BF-ECC4208ACA84}" type="presParOf" srcId="{C21C3890-FF05-45D6-8100-2B206B94BFDB}" destId="{AF3CB54C-8DE2-4302-94CF-D993425628E2}" srcOrd="11" destOrd="0" presId="urn:microsoft.com/office/officeart/2005/8/layout/cycle6"/>
    <dgm:cxn modelId="{70E25977-3F63-40CA-8182-BFD01A558920}" type="presParOf" srcId="{C21C3890-FF05-45D6-8100-2B206B94BFDB}" destId="{C5B60C71-8C62-46C2-9564-152C08C78484}" srcOrd="12" destOrd="0" presId="urn:microsoft.com/office/officeart/2005/8/layout/cycle6"/>
    <dgm:cxn modelId="{6B5E1B83-CA5B-48A6-B4AC-695B6E908426}" type="presParOf" srcId="{C21C3890-FF05-45D6-8100-2B206B94BFDB}" destId="{0790BCDF-6C8D-417C-BDEE-54E37035093D}" srcOrd="13" destOrd="0" presId="urn:microsoft.com/office/officeart/2005/8/layout/cycle6"/>
    <dgm:cxn modelId="{E54182F4-74A9-4BCC-A46B-8FC00DD96BB1}" type="presParOf" srcId="{C21C3890-FF05-45D6-8100-2B206B94BFDB}" destId="{5F28E0DE-BBEE-451D-AA54-3845FF2C2836}" srcOrd="14" destOrd="0" presId="urn:microsoft.com/office/officeart/2005/8/layout/cycle6"/>
    <dgm:cxn modelId="{8DF60A95-3F3F-4FB8-9354-93B17479B2D2}" type="presParOf" srcId="{C21C3890-FF05-45D6-8100-2B206B94BFDB}" destId="{8C47DC05-2D63-48BA-B2F4-6E2B18BEA7F7}" srcOrd="15" destOrd="0" presId="urn:microsoft.com/office/officeart/2005/8/layout/cycle6"/>
    <dgm:cxn modelId="{92FDA227-9D55-414C-BC84-C5EBC3161E6D}" type="presParOf" srcId="{C21C3890-FF05-45D6-8100-2B206B94BFDB}" destId="{B0C83B08-71D7-4B12-AC53-4EA447D53CB4}" srcOrd="16" destOrd="0" presId="urn:microsoft.com/office/officeart/2005/8/layout/cycle6"/>
    <dgm:cxn modelId="{37E218D4-2B34-4CB4-B1E8-957064B6E3F3}" type="presParOf" srcId="{C21C3890-FF05-45D6-8100-2B206B94BFDB}" destId="{0F5C8EA0-30B5-4E6A-84DE-637E9A69A450}" srcOrd="17" destOrd="0" presId="urn:microsoft.com/office/officeart/2005/8/layout/cycle6"/>
    <dgm:cxn modelId="{45FD17F4-097B-45C1-93BC-A525C0264A51}" type="presParOf" srcId="{C21C3890-FF05-45D6-8100-2B206B94BFDB}" destId="{AE3BDD02-676F-4E38-B098-134212AEFF05}" srcOrd="18" destOrd="0" presId="urn:microsoft.com/office/officeart/2005/8/layout/cycle6"/>
    <dgm:cxn modelId="{8FA2964B-2679-4DD1-B8F8-23E7624113CA}" type="presParOf" srcId="{C21C3890-FF05-45D6-8100-2B206B94BFDB}" destId="{4E17C631-A434-4B34-B498-278CAC2E3567}" srcOrd="19" destOrd="0" presId="urn:microsoft.com/office/officeart/2005/8/layout/cycle6"/>
    <dgm:cxn modelId="{17AE6301-6E34-4C62-AAE6-2875818160CD}" type="presParOf" srcId="{C21C3890-FF05-45D6-8100-2B206B94BFDB}" destId="{58B13A72-727F-403F-938E-7B8F8475AA71}" srcOrd="20"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010E40-C66E-4912-B14C-8620FDD123AC}"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34B5B9F2-3296-4C1D-B436-41963411A729}">
      <dgm:prSet phldrT="[Text]"/>
      <dgm:spPr/>
      <dgm:t>
        <a:bodyPr/>
        <a:lstStyle/>
        <a:p>
          <a:r>
            <a:rPr lang="en-US" b="1" dirty="0" smtClean="0">
              <a:solidFill>
                <a:prstClr val="white"/>
              </a:solidFill>
            </a:rPr>
            <a:t>FACILITIES </a:t>
          </a:r>
          <a:endParaRPr lang="en-US" dirty="0"/>
        </a:p>
      </dgm:t>
    </dgm:pt>
    <dgm:pt modelId="{6D502AEB-10EB-4828-8ECD-CDA815577A76}" type="parTrans" cxnId="{820A6CF0-8759-4558-941E-4F1C3437E4AD}">
      <dgm:prSet/>
      <dgm:spPr/>
      <dgm:t>
        <a:bodyPr/>
        <a:lstStyle/>
        <a:p>
          <a:endParaRPr lang="en-US"/>
        </a:p>
      </dgm:t>
    </dgm:pt>
    <dgm:pt modelId="{0F6EBEC9-A5AF-4DD5-86FF-A24BB8B42D25}" type="sibTrans" cxnId="{820A6CF0-8759-4558-941E-4F1C3437E4AD}">
      <dgm:prSet/>
      <dgm:spPr/>
      <dgm:t>
        <a:bodyPr/>
        <a:lstStyle/>
        <a:p>
          <a:endParaRPr lang="en-US"/>
        </a:p>
      </dgm:t>
    </dgm:pt>
    <dgm:pt modelId="{FB646223-5243-4397-AEDD-8824C32ADF77}">
      <dgm:prSet phldrT="[Text]" custT="1"/>
      <dgm:spPr/>
      <dgm:t>
        <a:bodyPr/>
        <a:lstStyle/>
        <a:p>
          <a:r>
            <a:rPr lang="en-US" sz="1400" b="1" dirty="0" smtClean="0">
              <a:latin typeface="Calibri" pitchFamily="34" charset="0"/>
              <a:ea typeface="Calibri" pitchFamily="34" charset="0"/>
              <a:cs typeface="Times New Roman" pitchFamily="18" charset="0"/>
            </a:rPr>
            <a:t>Medical Oncology with facilities for Day care </a:t>
          </a:r>
          <a:endParaRPr lang="en-US" sz="1400" dirty="0"/>
        </a:p>
      </dgm:t>
    </dgm:pt>
    <dgm:pt modelId="{438FD77F-D058-4202-A854-767D889BC75E}" type="parTrans" cxnId="{87AE82D9-D5E5-4CFC-9606-43BBD1E49EE5}">
      <dgm:prSet/>
      <dgm:spPr/>
      <dgm:t>
        <a:bodyPr/>
        <a:lstStyle/>
        <a:p>
          <a:endParaRPr lang="en-US"/>
        </a:p>
      </dgm:t>
    </dgm:pt>
    <dgm:pt modelId="{7241C1CC-ED60-42CC-BEC8-3E5B4F1FB5F3}" type="sibTrans" cxnId="{87AE82D9-D5E5-4CFC-9606-43BBD1E49EE5}">
      <dgm:prSet/>
      <dgm:spPr/>
      <dgm:t>
        <a:bodyPr/>
        <a:lstStyle/>
        <a:p>
          <a:endParaRPr lang="en-US"/>
        </a:p>
      </dgm:t>
    </dgm:pt>
    <dgm:pt modelId="{6F1AB402-C235-45D5-AC38-364925902DD6}">
      <dgm:prSet phldrT="[Text]" custT="1"/>
      <dgm:spPr/>
      <dgm:t>
        <a:bodyPr/>
        <a:lstStyle/>
        <a:p>
          <a:r>
            <a:rPr lang="en-US" sz="1200" b="1" dirty="0" smtClean="0">
              <a:latin typeface="+mj-lt"/>
            </a:rPr>
            <a:t>Surgical Oncology with 11 well equipped Operation theatres including Da Vinci Robot</a:t>
          </a:r>
          <a:endParaRPr lang="en-US" sz="1200" dirty="0"/>
        </a:p>
      </dgm:t>
    </dgm:pt>
    <dgm:pt modelId="{61F15B43-5683-4CB2-AF56-71187E73FD65}" type="parTrans" cxnId="{496F4D5B-A26E-4952-8DC2-EE383E0791B7}">
      <dgm:prSet/>
      <dgm:spPr/>
      <dgm:t>
        <a:bodyPr/>
        <a:lstStyle/>
        <a:p>
          <a:endParaRPr lang="en-US"/>
        </a:p>
      </dgm:t>
    </dgm:pt>
    <dgm:pt modelId="{91E5D9DF-1B01-4114-9799-7BC148EB6B6F}" type="sibTrans" cxnId="{496F4D5B-A26E-4952-8DC2-EE383E0791B7}">
      <dgm:prSet/>
      <dgm:spPr/>
      <dgm:t>
        <a:bodyPr/>
        <a:lstStyle/>
        <a:p>
          <a:endParaRPr lang="en-US"/>
        </a:p>
      </dgm:t>
    </dgm:pt>
    <dgm:pt modelId="{343CCC55-2B8F-4786-8C4B-C6AC5EA6F517}">
      <dgm:prSet phldrT="[Text]" custT="1"/>
      <dgm:spPr/>
      <dgm:t>
        <a:bodyPr/>
        <a:lstStyle/>
        <a:p>
          <a:r>
            <a:rPr lang="en-US" sz="1200" b="1" dirty="0" smtClean="0">
              <a:latin typeface="+mj-lt"/>
            </a:rPr>
            <a:t>Radiation oncology with 5 Linear Accelerators </a:t>
          </a:r>
          <a:endParaRPr lang="en-US" sz="1200" dirty="0"/>
        </a:p>
      </dgm:t>
    </dgm:pt>
    <dgm:pt modelId="{9F32831C-9BF9-404F-B7FE-476D7920DB4F}" type="parTrans" cxnId="{8555C8FA-7D25-4256-92E8-5613FD28C6BE}">
      <dgm:prSet/>
      <dgm:spPr/>
      <dgm:t>
        <a:bodyPr/>
        <a:lstStyle/>
        <a:p>
          <a:endParaRPr lang="en-US"/>
        </a:p>
      </dgm:t>
    </dgm:pt>
    <dgm:pt modelId="{74DB41BE-9161-4EBB-926E-95DDB9191FE0}" type="sibTrans" cxnId="{8555C8FA-7D25-4256-92E8-5613FD28C6BE}">
      <dgm:prSet/>
      <dgm:spPr/>
      <dgm:t>
        <a:bodyPr/>
        <a:lstStyle/>
        <a:p>
          <a:endParaRPr lang="en-US"/>
        </a:p>
      </dgm:t>
    </dgm:pt>
    <dgm:pt modelId="{02880201-4CFD-4163-95C9-9776ED862B1F}">
      <dgm:prSet/>
      <dgm:spPr/>
      <dgm:t>
        <a:bodyPr/>
        <a:lstStyle/>
        <a:p>
          <a:r>
            <a:rPr lang="en-US" b="1" dirty="0" smtClean="0">
              <a:latin typeface="+mj-lt"/>
            </a:rPr>
            <a:t>Independent Bone Marrow Transplant Unit</a:t>
          </a:r>
          <a:endParaRPr lang="en-US" b="1" dirty="0">
            <a:latin typeface="+mj-lt"/>
          </a:endParaRPr>
        </a:p>
      </dgm:t>
    </dgm:pt>
    <dgm:pt modelId="{04819EF4-AB95-460B-8611-9449A797749A}" type="parTrans" cxnId="{86F6C476-BD82-4D7F-86AA-46E97FDBD02E}">
      <dgm:prSet/>
      <dgm:spPr/>
      <dgm:t>
        <a:bodyPr/>
        <a:lstStyle/>
        <a:p>
          <a:endParaRPr lang="en-US"/>
        </a:p>
      </dgm:t>
    </dgm:pt>
    <dgm:pt modelId="{6D582BD2-2B9B-4CB5-806F-A3FABA0BDA22}" type="sibTrans" cxnId="{86F6C476-BD82-4D7F-86AA-46E97FDBD02E}">
      <dgm:prSet/>
      <dgm:spPr/>
      <dgm:t>
        <a:bodyPr/>
        <a:lstStyle/>
        <a:p>
          <a:endParaRPr lang="en-US"/>
        </a:p>
      </dgm:t>
    </dgm:pt>
    <dgm:pt modelId="{BCC0BEEB-D122-4E92-BA90-F5D7F338A4B2}">
      <dgm:prSet custT="1"/>
      <dgm:spPr/>
      <dgm:t>
        <a:bodyPr/>
        <a:lstStyle/>
        <a:p>
          <a:r>
            <a:rPr lang="en-US" sz="1200" b="1" dirty="0" smtClean="0">
              <a:latin typeface="+mj-lt"/>
            </a:rPr>
            <a:t>True Beam, Rapid Arc IGRT system, SBRT and Brachytherapy</a:t>
          </a:r>
          <a:endParaRPr lang="en-US" sz="1200" b="1" dirty="0">
            <a:latin typeface="+mj-lt"/>
          </a:endParaRPr>
        </a:p>
      </dgm:t>
    </dgm:pt>
    <dgm:pt modelId="{58408A7C-3FDD-45BA-86CB-29E284DFAF05}" type="parTrans" cxnId="{C6D24C26-CF3B-4928-9EF9-7738BA063388}">
      <dgm:prSet/>
      <dgm:spPr/>
      <dgm:t>
        <a:bodyPr/>
        <a:lstStyle/>
        <a:p>
          <a:endParaRPr lang="en-US"/>
        </a:p>
      </dgm:t>
    </dgm:pt>
    <dgm:pt modelId="{1A6A2F5C-5A0C-45FC-8995-1150FC10C45B}" type="sibTrans" cxnId="{C6D24C26-CF3B-4928-9EF9-7738BA063388}">
      <dgm:prSet/>
      <dgm:spPr/>
      <dgm:t>
        <a:bodyPr/>
        <a:lstStyle/>
        <a:p>
          <a:endParaRPr lang="en-US"/>
        </a:p>
      </dgm:t>
    </dgm:pt>
    <dgm:pt modelId="{D74DD440-E554-4DB7-ACD6-FF17EA7D4088}">
      <dgm:prSet custT="1"/>
      <dgm:spPr/>
      <dgm:t>
        <a:bodyPr/>
        <a:lstStyle/>
        <a:p>
          <a:r>
            <a:rPr lang="en-US" sz="1400" b="1" dirty="0" smtClean="0">
              <a:latin typeface="+mj-lt"/>
            </a:rPr>
            <a:t>Pediatric Oncology Unit</a:t>
          </a:r>
          <a:endParaRPr lang="en-US" sz="1400" b="1" dirty="0">
            <a:latin typeface="+mj-lt"/>
          </a:endParaRPr>
        </a:p>
      </dgm:t>
    </dgm:pt>
    <dgm:pt modelId="{3DE9CD8E-FFD2-46D3-8B39-9D7C85300299}" type="parTrans" cxnId="{F82D8D57-6D53-4239-AC13-EBE31169DA93}">
      <dgm:prSet/>
      <dgm:spPr/>
      <dgm:t>
        <a:bodyPr/>
        <a:lstStyle/>
        <a:p>
          <a:endParaRPr lang="en-US"/>
        </a:p>
      </dgm:t>
    </dgm:pt>
    <dgm:pt modelId="{DBF34209-7086-4A34-89FA-56B572EFBEC2}" type="sibTrans" cxnId="{F82D8D57-6D53-4239-AC13-EBE31169DA93}">
      <dgm:prSet/>
      <dgm:spPr/>
      <dgm:t>
        <a:bodyPr/>
        <a:lstStyle/>
        <a:p>
          <a:endParaRPr lang="en-US"/>
        </a:p>
      </dgm:t>
    </dgm:pt>
    <dgm:pt modelId="{7B8EFF11-2FE4-4D1C-923E-324FD225C15A}">
      <dgm:prSet custT="1"/>
      <dgm:spPr/>
      <dgm:t>
        <a:bodyPr/>
        <a:lstStyle/>
        <a:p>
          <a:r>
            <a:rPr lang="en-US" sz="1400" b="1" dirty="0" smtClean="0">
              <a:latin typeface="+mj-lt"/>
            </a:rPr>
            <a:t>Dedicated Research Department</a:t>
          </a:r>
          <a:endParaRPr lang="en-US" sz="1400" b="1" dirty="0">
            <a:latin typeface="+mj-lt"/>
          </a:endParaRPr>
        </a:p>
      </dgm:t>
    </dgm:pt>
    <dgm:pt modelId="{ED277B20-7E52-4685-9C33-D018462934C0}" type="parTrans" cxnId="{4E9E92EA-92D5-42FE-B2CE-4ED4FE34A673}">
      <dgm:prSet/>
      <dgm:spPr/>
      <dgm:t>
        <a:bodyPr/>
        <a:lstStyle/>
        <a:p>
          <a:endParaRPr lang="en-US"/>
        </a:p>
      </dgm:t>
    </dgm:pt>
    <dgm:pt modelId="{F3E35FC5-8764-44E7-860B-D8BCCA437F49}" type="sibTrans" cxnId="{4E9E92EA-92D5-42FE-B2CE-4ED4FE34A673}">
      <dgm:prSet/>
      <dgm:spPr/>
      <dgm:t>
        <a:bodyPr/>
        <a:lstStyle/>
        <a:p>
          <a:endParaRPr lang="en-US"/>
        </a:p>
      </dgm:t>
    </dgm:pt>
    <dgm:pt modelId="{643E0D5F-8813-4E53-8229-F21E5655B5CC}" type="pres">
      <dgm:prSet presAssocID="{F4010E40-C66E-4912-B14C-8620FDD123AC}" presName="Name0" presStyleCnt="0">
        <dgm:presLayoutVars>
          <dgm:chMax val="1"/>
          <dgm:dir/>
          <dgm:animLvl val="ctr"/>
          <dgm:resizeHandles val="exact"/>
        </dgm:presLayoutVars>
      </dgm:prSet>
      <dgm:spPr/>
      <dgm:t>
        <a:bodyPr/>
        <a:lstStyle/>
        <a:p>
          <a:endParaRPr lang="en-US"/>
        </a:p>
      </dgm:t>
    </dgm:pt>
    <dgm:pt modelId="{DBDEB64F-A3DC-4036-9E71-4F76A7B4E30D}" type="pres">
      <dgm:prSet presAssocID="{34B5B9F2-3296-4C1D-B436-41963411A729}" presName="centerShape" presStyleLbl="node0" presStyleIdx="0" presStyleCnt="1"/>
      <dgm:spPr/>
      <dgm:t>
        <a:bodyPr/>
        <a:lstStyle/>
        <a:p>
          <a:endParaRPr lang="en-US"/>
        </a:p>
      </dgm:t>
    </dgm:pt>
    <dgm:pt modelId="{DEE35325-BA9C-4820-B933-F6D27BC75275}" type="pres">
      <dgm:prSet presAssocID="{FB646223-5243-4397-AEDD-8824C32ADF77}" presName="node" presStyleLbl="node1" presStyleIdx="0" presStyleCnt="7" custScaleX="102144" custScaleY="122997">
        <dgm:presLayoutVars>
          <dgm:bulletEnabled val="1"/>
        </dgm:presLayoutVars>
      </dgm:prSet>
      <dgm:spPr/>
      <dgm:t>
        <a:bodyPr/>
        <a:lstStyle/>
        <a:p>
          <a:endParaRPr lang="en-US"/>
        </a:p>
      </dgm:t>
    </dgm:pt>
    <dgm:pt modelId="{40CDB779-72ED-4BFE-9145-B5F1FE567527}" type="pres">
      <dgm:prSet presAssocID="{FB646223-5243-4397-AEDD-8824C32ADF77}" presName="dummy" presStyleCnt="0"/>
      <dgm:spPr/>
    </dgm:pt>
    <dgm:pt modelId="{0DCB0F70-464F-400C-B39F-55A4DD92DC97}" type="pres">
      <dgm:prSet presAssocID="{7241C1CC-ED60-42CC-BEC8-3E5B4F1FB5F3}" presName="sibTrans" presStyleLbl="sibTrans2D1" presStyleIdx="0" presStyleCnt="7"/>
      <dgm:spPr/>
      <dgm:t>
        <a:bodyPr/>
        <a:lstStyle/>
        <a:p>
          <a:endParaRPr lang="en-US"/>
        </a:p>
      </dgm:t>
    </dgm:pt>
    <dgm:pt modelId="{1DDE2CDE-AACE-4509-818E-EAD82E6E02D9}" type="pres">
      <dgm:prSet presAssocID="{02880201-4CFD-4163-95C9-9776ED862B1F}" presName="node" presStyleLbl="node1" presStyleIdx="1" presStyleCnt="7">
        <dgm:presLayoutVars>
          <dgm:bulletEnabled val="1"/>
        </dgm:presLayoutVars>
      </dgm:prSet>
      <dgm:spPr/>
      <dgm:t>
        <a:bodyPr/>
        <a:lstStyle/>
        <a:p>
          <a:endParaRPr lang="en-US"/>
        </a:p>
      </dgm:t>
    </dgm:pt>
    <dgm:pt modelId="{7D57FD96-9C58-4AB1-9FD1-22656198C97E}" type="pres">
      <dgm:prSet presAssocID="{02880201-4CFD-4163-95C9-9776ED862B1F}" presName="dummy" presStyleCnt="0"/>
      <dgm:spPr/>
    </dgm:pt>
    <dgm:pt modelId="{31DA1103-5F74-4541-831E-360E24B34DEC}" type="pres">
      <dgm:prSet presAssocID="{6D582BD2-2B9B-4CB5-806F-A3FABA0BDA22}" presName="sibTrans" presStyleLbl="sibTrans2D1" presStyleIdx="1" presStyleCnt="7"/>
      <dgm:spPr/>
      <dgm:t>
        <a:bodyPr/>
        <a:lstStyle/>
        <a:p>
          <a:endParaRPr lang="en-US"/>
        </a:p>
      </dgm:t>
    </dgm:pt>
    <dgm:pt modelId="{9BF6BAF0-D2F0-42CD-9025-DD0AF53F5F21}" type="pres">
      <dgm:prSet presAssocID="{6F1AB402-C235-45D5-AC38-364925902DD6}" presName="node" presStyleLbl="node1" presStyleIdx="2" presStyleCnt="7" custScaleX="150808">
        <dgm:presLayoutVars>
          <dgm:bulletEnabled val="1"/>
        </dgm:presLayoutVars>
      </dgm:prSet>
      <dgm:spPr/>
      <dgm:t>
        <a:bodyPr/>
        <a:lstStyle/>
        <a:p>
          <a:endParaRPr lang="en-US"/>
        </a:p>
      </dgm:t>
    </dgm:pt>
    <dgm:pt modelId="{AC93C22C-294F-4929-9ED4-DAE35E8BD03C}" type="pres">
      <dgm:prSet presAssocID="{6F1AB402-C235-45D5-AC38-364925902DD6}" presName="dummy" presStyleCnt="0"/>
      <dgm:spPr/>
    </dgm:pt>
    <dgm:pt modelId="{6407C4E4-FFE9-4EB0-8052-83F0676E9651}" type="pres">
      <dgm:prSet presAssocID="{91E5D9DF-1B01-4114-9799-7BC148EB6B6F}" presName="sibTrans" presStyleLbl="sibTrans2D1" presStyleIdx="2" presStyleCnt="7"/>
      <dgm:spPr/>
      <dgm:t>
        <a:bodyPr/>
        <a:lstStyle/>
        <a:p>
          <a:endParaRPr lang="en-US"/>
        </a:p>
      </dgm:t>
    </dgm:pt>
    <dgm:pt modelId="{27537FA5-AD6F-4699-A0F9-67C4244E9269}" type="pres">
      <dgm:prSet presAssocID="{343CCC55-2B8F-4786-8C4B-C6AC5EA6F517}" presName="node" presStyleLbl="node1" presStyleIdx="3" presStyleCnt="7" custScaleX="120146">
        <dgm:presLayoutVars>
          <dgm:bulletEnabled val="1"/>
        </dgm:presLayoutVars>
      </dgm:prSet>
      <dgm:spPr/>
      <dgm:t>
        <a:bodyPr/>
        <a:lstStyle/>
        <a:p>
          <a:endParaRPr lang="en-US"/>
        </a:p>
      </dgm:t>
    </dgm:pt>
    <dgm:pt modelId="{2524A1BD-B519-45F3-8695-96DE6B2D78CD}" type="pres">
      <dgm:prSet presAssocID="{343CCC55-2B8F-4786-8C4B-C6AC5EA6F517}" presName="dummy" presStyleCnt="0"/>
      <dgm:spPr/>
    </dgm:pt>
    <dgm:pt modelId="{83B66BFF-5F34-449A-840F-BC3F2E224775}" type="pres">
      <dgm:prSet presAssocID="{74DB41BE-9161-4EBB-926E-95DDB9191FE0}" presName="sibTrans" presStyleLbl="sibTrans2D1" presStyleIdx="3" presStyleCnt="7"/>
      <dgm:spPr/>
      <dgm:t>
        <a:bodyPr/>
        <a:lstStyle/>
        <a:p>
          <a:endParaRPr lang="en-US"/>
        </a:p>
      </dgm:t>
    </dgm:pt>
    <dgm:pt modelId="{B94B4F75-EADF-47F8-A852-276EAD001C34}" type="pres">
      <dgm:prSet presAssocID="{BCC0BEEB-D122-4E92-BA90-F5D7F338A4B2}" presName="node" presStyleLbl="node1" presStyleIdx="4" presStyleCnt="7" custScaleX="120486">
        <dgm:presLayoutVars>
          <dgm:bulletEnabled val="1"/>
        </dgm:presLayoutVars>
      </dgm:prSet>
      <dgm:spPr/>
      <dgm:t>
        <a:bodyPr/>
        <a:lstStyle/>
        <a:p>
          <a:endParaRPr lang="en-US"/>
        </a:p>
      </dgm:t>
    </dgm:pt>
    <dgm:pt modelId="{ADB87DF0-8858-478C-A79C-8CBADCA98463}" type="pres">
      <dgm:prSet presAssocID="{BCC0BEEB-D122-4E92-BA90-F5D7F338A4B2}" presName="dummy" presStyleCnt="0"/>
      <dgm:spPr/>
    </dgm:pt>
    <dgm:pt modelId="{80D70EFB-BC50-4C59-AAC7-2099BD203820}" type="pres">
      <dgm:prSet presAssocID="{1A6A2F5C-5A0C-45FC-8995-1150FC10C45B}" presName="sibTrans" presStyleLbl="sibTrans2D1" presStyleIdx="4" presStyleCnt="7"/>
      <dgm:spPr/>
      <dgm:t>
        <a:bodyPr/>
        <a:lstStyle/>
        <a:p>
          <a:endParaRPr lang="en-US"/>
        </a:p>
      </dgm:t>
    </dgm:pt>
    <dgm:pt modelId="{11AF1F81-FE4A-4836-9A27-D47A1E92EEEA}" type="pres">
      <dgm:prSet presAssocID="{D74DD440-E554-4DB7-ACD6-FF17EA7D4088}" presName="node" presStyleLbl="node1" presStyleIdx="5" presStyleCnt="7">
        <dgm:presLayoutVars>
          <dgm:bulletEnabled val="1"/>
        </dgm:presLayoutVars>
      </dgm:prSet>
      <dgm:spPr/>
      <dgm:t>
        <a:bodyPr/>
        <a:lstStyle/>
        <a:p>
          <a:endParaRPr lang="en-US"/>
        </a:p>
      </dgm:t>
    </dgm:pt>
    <dgm:pt modelId="{D900A4B8-C1EC-41A6-BB8E-4889DBD597FA}" type="pres">
      <dgm:prSet presAssocID="{D74DD440-E554-4DB7-ACD6-FF17EA7D4088}" presName="dummy" presStyleCnt="0"/>
      <dgm:spPr/>
    </dgm:pt>
    <dgm:pt modelId="{3FADF4F5-8955-43D2-9716-18E317C276EF}" type="pres">
      <dgm:prSet presAssocID="{DBF34209-7086-4A34-89FA-56B572EFBEC2}" presName="sibTrans" presStyleLbl="sibTrans2D1" presStyleIdx="5" presStyleCnt="7"/>
      <dgm:spPr/>
      <dgm:t>
        <a:bodyPr/>
        <a:lstStyle/>
        <a:p>
          <a:endParaRPr lang="en-US"/>
        </a:p>
      </dgm:t>
    </dgm:pt>
    <dgm:pt modelId="{881C4F44-427F-4C93-9F08-1CFFB748667F}" type="pres">
      <dgm:prSet presAssocID="{7B8EFF11-2FE4-4D1C-923E-324FD225C15A}" presName="node" presStyleLbl="node1" presStyleIdx="6" presStyleCnt="7" custScaleX="140079">
        <dgm:presLayoutVars>
          <dgm:bulletEnabled val="1"/>
        </dgm:presLayoutVars>
      </dgm:prSet>
      <dgm:spPr/>
      <dgm:t>
        <a:bodyPr/>
        <a:lstStyle/>
        <a:p>
          <a:endParaRPr lang="en-US"/>
        </a:p>
      </dgm:t>
    </dgm:pt>
    <dgm:pt modelId="{532CB19E-A16B-44AF-8748-2A1979FCCA85}" type="pres">
      <dgm:prSet presAssocID="{7B8EFF11-2FE4-4D1C-923E-324FD225C15A}" presName="dummy" presStyleCnt="0"/>
      <dgm:spPr/>
    </dgm:pt>
    <dgm:pt modelId="{E0DC213D-17B6-4EBE-81C5-01F194BEB6FA}" type="pres">
      <dgm:prSet presAssocID="{F3E35FC5-8764-44E7-860B-D8BCCA437F49}" presName="sibTrans" presStyleLbl="sibTrans2D1" presStyleIdx="6" presStyleCnt="7"/>
      <dgm:spPr/>
      <dgm:t>
        <a:bodyPr/>
        <a:lstStyle/>
        <a:p>
          <a:endParaRPr lang="en-US"/>
        </a:p>
      </dgm:t>
    </dgm:pt>
  </dgm:ptLst>
  <dgm:cxnLst>
    <dgm:cxn modelId="{425A2D92-DF1F-4F43-94E5-5385C74A9DFB}" type="presOf" srcId="{7241C1CC-ED60-42CC-BEC8-3E5B4F1FB5F3}" destId="{0DCB0F70-464F-400C-B39F-55A4DD92DC97}" srcOrd="0" destOrd="0" presId="urn:microsoft.com/office/officeart/2005/8/layout/radial6"/>
    <dgm:cxn modelId="{78808B64-E602-4233-B06C-CB87E381578F}" type="presOf" srcId="{6D582BD2-2B9B-4CB5-806F-A3FABA0BDA22}" destId="{31DA1103-5F74-4541-831E-360E24B34DEC}" srcOrd="0" destOrd="0" presId="urn:microsoft.com/office/officeart/2005/8/layout/radial6"/>
    <dgm:cxn modelId="{96F65881-72F7-471D-B4EC-141107FDD64D}" type="presOf" srcId="{91E5D9DF-1B01-4114-9799-7BC148EB6B6F}" destId="{6407C4E4-FFE9-4EB0-8052-83F0676E9651}" srcOrd="0" destOrd="0" presId="urn:microsoft.com/office/officeart/2005/8/layout/radial6"/>
    <dgm:cxn modelId="{29871AE0-A4BA-48FB-9558-A82C161D8606}" type="presOf" srcId="{6F1AB402-C235-45D5-AC38-364925902DD6}" destId="{9BF6BAF0-D2F0-42CD-9025-DD0AF53F5F21}" srcOrd="0" destOrd="0" presId="urn:microsoft.com/office/officeart/2005/8/layout/radial6"/>
    <dgm:cxn modelId="{F82D8D57-6D53-4239-AC13-EBE31169DA93}" srcId="{34B5B9F2-3296-4C1D-B436-41963411A729}" destId="{D74DD440-E554-4DB7-ACD6-FF17EA7D4088}" srcOrd="5" destOrd="0" parTransId="{3DE9CD8E-FFD2-46D3-8B39-9D7C85300299}" sibTransId="{DBF34209-7086-4A34-89FA-56B572EFBEC2}"/>
    <dgm:cxn modelId="{4E9E92EA-92D5-42FE-B2CE-4ED4FE34A673}" srcId="{34B5B9F2-3296-4C1D-B436-41963411A729}" destId="{7B8EFF11-2FE4-4D1C-923E-324FD225C15A}" srcOrd="6" destOrd="0" parTransId="{ED277B20-7E52-4685-9C33-D018462934C0}" sibTransId="{F3E35FC5-8764-44E7-860B-D8BCCA437F49}"/>
    <dgm:cxn modelId="{BAFC4E17-247C-4709-8CB0-544C7A934095}" type="presOf" srcId="{34B5B9F2-3296-4C1D-B436-41963411A729}" destId="{DBDEB64F-A3DC-4036-9E71-4F76A7B4E30D}" srcOrd="0" destOrd="0" presId="urn:microsoft.com/office/officeart/2005/8/layout/radial6"/>
    <dgm:cxn modelId="{C6D24C26-CF3B-4928-9EF9-7738BA063388}" srcId="{34B5B9F2-3296-4C1D-B436-41963411A729}" destId="{BCC0BEEB-D122-4E92-BA90-F5D7F338A4B2}" srcOrd="4" destOrd="0" parTransId="{58408A7C-3FDD-45BA-86CB-29E284DFAF05}" sibTransId="{1A6A2F5C-5A0C-45FC-8995-1150FC10C45B}"/>
    <dgm:cxn modelId="{D9F08321-D97B-463A-AEBC-957EDD526B12}" type="presOf" srcId="{F3E35FC5-8764-44E7-860B-D8BCCA437F49}" destId="{E0DC213D-17B6-4EBE-81C5-01F194BEB6FA}" srcOrd="0" destOrd="0" presId="urn:microsoft.com/office/officeart/2005/8/layout/radial6"/>
    <dgm:cxn modelId="{4161BF19-427C-4374-8B94-C05997D22839}" type="presOf" srcId="{74DB41BE-9161-4EBB-926E-95DDB9191FE0}" destId="{83B66BFF-5F34-449A-840F-BC3F2E224775}" srcOrd="0" destOrd="0" presId="urn:microsoft.com/office/officeart/2005/8/layout/radial6"/>
    <dgm:cxn modelId="{86F6C476-BD82-4D7F-86AA-46E97FDBD02E}" srcId="{34B5B9F2-3296-4C1D-B436-41963411A729}" destId="{02880201-4CFD-4163-95C9-9776ED862B1F}" srcOrd="1" destOrd="0" parTransId="{04819EF4-AB95-460B-8611-9449A797749A}" sibTransId="{6D582BD2-2B9B-4CB5-806F-A3FABA0BDA22}"/>
    <dgm:cxn modelId="{496F4D5B-A26E-4952-8DC2-EE383E0791B7}" srcId="{34B5B9F2-3296-4C1D-B436-41963411A729}" destId="{6F1AB402-C235-45D5-AC38-364925902DD6}" srcOrd="2" destOrd="0" parTransId="{61F15B43-5683-4CB2-AF56-71187E73FD65}" sibTransId="{91E5D9DF-1B01-4114-9799-7BC148EB6B6F}"/>
    <dgm:cxn modelId="{820A6CF0-8759-4558-941E-4F1C3437E4AD}" srcId="{F4010E40-C66E-4912-B14C-8620FDD123AC}" destId="{34B5B9F2-3296-4C1D-B436-41963411A729}" srcOrd="0" destOrd="0" parTransId="{6D502AEB-10EB-4828-8ECD-CDA815577A76}" sibTransId="{0F6EBEC9-A5AF-4DD5-86FF-A24BB8B42D25}"/>
    <dgm:cxn modelId="{87AE82D9-D5E5-4CFC-9606-43BBD1E49EE5}" srcId="{34B5B9F2-3296-4C1D-B436-41963411A729}" destId="{FB646223-5243-4397-AEDD-8824C32ADF77}" srcOrd="0" destOrd="0" parTransId="{438FD77F-D058-4202-A854-767D889BC75E}" sibTransId="{7241C1CC-ED60-42CC-BEC8-3E5B4F1FB5F3}"/>
    <dgm:cxn modelId="{F7A2C2AC-DE7D-4CBA-B3A2-77CE0D112DEE}" type="presOf" srcId="{02880201-4CFD-4163-95C9-9776ED862B1F}" destId="{1DDE2CDE-AACE-4509-818E-EAD82E6E02D9}" srcOrd="0" destOrd="0" presId="urn:microsoft.com/office/officeart/2005/8/layout/radial6"/>
    <dgm:cxn modelId="{D6EE4B13-3D2D-4AB6-BE1D-07CEF2F8AE3F}" type="presOf" srcId="{FB646223-5243-4397-AEDD-8824C32ADF77}" destId="{DEE35325-BA9C-4820-B933-F6D27BC75275}" srcOrd="0" destOrd="0" presId="urn:microsoft.com/office/officeart/2005/8/layout/radial6"/>
    <dgm:cxn modelId="{05F81207-F045-4CAB-AD52-694F37BBCBE3}" type="presOf" srcId="{DBF34209-7086-4A34-89FA-56B572EFBEC2}" destId="{3FADF4F5-8955-43D2-9716-18E317C276EF}" srcOrd="0" destOrd="0" presId="urn:microsoft.com/office/officeart/2005/8/layout/radial6"/>
    <dgm:cxn modelId="{7DD2B662-3950-446F-AEE4-4CDB2738334D}" type="presOf" srcId="{D74DD440-E554-4DB7-ACD6-FF17EA7D4088}" destId="{11AF1F81-FE4A-4836-9A27-D47A1E92EEEA}" srcOrd="0" destOrd="0" presId="urn:microsoft.com/office/officeart/2005/8/layout/radial6"/>
    <dgm:cxn modelId="{6F5C910F-2D9C-4C87-A4CB-08E24863392E}" type="presOf" srcId="{BCC0BEEB-D122-4E92-BA90-F5D7F338A4B2}" destId="{B94B4F75-EADF-47F8-A852-276EAD001C34}" srcOrd="0" destOrd="0" presId="urn:microsoft.com/office/officeart/2005/8/layout/radial6"/>
    <dgm:cxn modelId="{72F19CC8-04B2-4360-B8CC-31C00F19A5A0}" type="presOf" srcId="{1A6A2F5C-5A0C-45FC-8995-1150FC10C45B}" destId="{80D70EFB-BC50-4C59-AAC7-2099BD203820}" srcOrd="0" destOrd="0" presId="urn:microsoft.com/office/officeart/2005/8/layout/radial6"/>
    <dgm:cxn modelId="{7EA58F98-61B0-49B7-A199-4D6A54419E11}" type="presOf" srcId="{7B8EFF11-2FE4-4D1C-923E-324FD225C15A}" destId="{881C4F44-427F-4C93-9F08-1CFFB748667F}" srcOrd="0" destOrd="0" presId="urn:microsoft.com/office/officeart/2005/8/layout/radial6"/>
    <dgm:cxn modelId="{9ED708C4-0EC3-4CCA-BA31-E1018848CC2B}" type="presOf" srcId="{F4010E40-C66E-4912-B14C-8620FDD123AC}" destId="{643E0D5F-8813-4E53-8229-F21E5655B5CC}" srcOrd="0" destOrd="0" presId="urn:microsoft.com/office/officeart/2005/8/layout/radial6"/>
    <dgm:cxn modelId="{8555C8FA-7D25-4256-92E8-5613FD28C6BE}" srcId="{34B5B9F2-3296-4C1D-B436-41963411A729}" destId="{343CCC55-2B8F-4786-8C4B-C6AC5EA6F517}" srcOrd="3" destOrd="0" parTransId="{9F32831C-9BF9-404F-B7FE-476D7920DB4F}" sibTransId="{74DB41BE-9161-4EBB-926E-95DDB9191FE0}"/>
    <dgm:cxn modelId="{3D20B8A6-C2A2-44D0-9EDC-DC73D556BF0F}" type="presOf" srcId="{343CCC55-2B8F-4786-8C4B-C6AC5EA6F517}" destId="{27537FA5-AD6F-4699-A0F9-67C4244E9269}" srcOrd="0" destOrd="0" presId="urn:microsoft.com/office/officeart/2005/8/layout/radial6"/>
    <dgm:cxn modelId="{9332CA63-20A6-4295-8AF5-CA55DAEEDDA1}" type="presParOf" srcId="{643E0D5F-8813-4E53-8229-F21E5655B5CC}" destId="{DBDEB64F-A3DC-4036-9E71-4F76A7B4E30D}" srcOrd="0" destOrd="0" presId="urn:microsoft.com/office/officeart/2005/8/layout/radial6"/>
    <dgm:cxn modelId="{A1C43C26-6DB8-482C-A2ED-E389B80AEC21}" type="presParOf" srcId="{643E0D5F-8813-4E53-8229-F21E5655B5CC}" destId="{DEE35325-BA9C-4820-B933-F6D27BC75275}" srcOrd="1" destOrd="0" presId="urn:microsoft.com/office/officeart/2005/8/layout/radial6"/>
    <dgm:cxn modelId="{01DA2408-B3AB-4554-8F64-249C17CD0274}" type="presParOf" srcId="{643E0D5F-8813-4E53-8229-F21E5655B5CC}" destId="{40CDB779-72ED-4BFE-9145-B5F1FE567527}" srcOrd="2" destOrd="0" presId="urn:microsoft.com/office/officeart/2005/8/layout/radial6"/>
    <dgm:cxn modelId="{6FDA851A-97B9-4A2F-9174-3C9430C05B59}" type="presParOf" srcId="{643E0D5F-8813-4E53-8229-F21E5655B5CC}" destId="{0DCB0F70-464F-400C-B39F-55A4DD92DC97}" srcOrd="3" destOrd="0" presId="urn:microsoft.com/office/officeart/2005/8/layout/radial6"/>
    <dgm:cxn modelId="{844573B1-2E56-490F-AB67-B0526BF595DD}" type="presParOf" srcId="{643E0D5F-8813-4E53-8229-F21E5655B5CC}" destId="{1DDE2CDE-AACE-4509-818E-EAD82E6E02D9}" srcOrd="4" destOrd="0" presId="urn:microsoft.com/office/officeart/2005/8/layout/radial6"/>
    <dgm:cxn modelId="{05885DDA-C1F3-4B45-82F3-1AC100070E04}" type="presParOf" srcId="{643E0D5F-8813-4E53-8229-F21E5655B5CC}" destId="{7D57FD96-9C58-4AB1-9FD1-22656198C97E}" srcOrd="5" destOrd="0" presId="urn:microsoft.com/office/officeart/2005/8/layout/radial6"/>
    <dgm:cxn modelId="{1CF06443-2676-4D4B-B924-80654166F3E9}" type="presParOf" srcId="{643E0D5F-8813-4E53-8229-F21E5655B5CC}" destId="{31DA1103-5F74-4541-831E-360E24B34DEC}" srcOrd="6" destOrd="0" presId="urn:microsoft.com/office/officeart/2005/8/layout/radial6"/>
    <dgm:cxn modelId="{54914FF5-8288-445D-8430-4FE5CE4C6731}" type="presParOf" srcId="{643E0D5F-8813-4E53-8229-F21E5655B5CC}" destId="{9BF6BAF0-D2F0-42CD-9025-DD0AF53F5F21}" srcOrd="7" destOrd="0" presId="urn:microsoft.com/office/officeart/2005/8/layout/radial6"/>
    <dgm:cxn modelId="{3D50176F-39BB-4113-B8DF-CDA66C6DA5C7}" type="presParOf" srcId="{643E0D5F-8813-4E53-8229-F21E5655B5CC}" destId="{AC93C22C-294F-4929-9ED4-DAE35E8BD03C}" srcOrd="8" destOrd="0" presId="urn:microsoft.com/office/officeart/2005/8/layout/radial6"/>
    <dgm:cxn modelId="{25163E0C-DAEB-410D-97C9-EDF9830EBE12}" type="presParOf" srcId="{643E0D5F-8813-4E53-8229-F21E5655B5CC}" destId="{6407C4E4-FFE9-4EB0-8052-83F0676E9651}" srcOrd="9" destOrd="0" presId="urn:microsoft.com/office/officeart/2005/8/layout/radial6"/>
    <dgm:cxn modelId="{FD53263E-7170-4B0B-B081-BDC71E1CA799}" type="presParOf" srcId="{643E0D5F-8813-4E53-8229-F21E5655B5CC}" destId="{27537FA5-AD6F-4699-A0F9-67C4244E9269}" srcOrd="10" destOrd="0" presId="urn:microsoft.com/office/officeart/2005/8/layout/radial6"/>
    <dgm:cxn modelId="{3FBCB196-BD9A-448E-92C5-F623F7B7327E}" type="presParOf" srcId="{643E0D5F-8813-4E53-8229-F21E5655B5CC}" destId="{2524A1BD-B519-45F3-8695-96DE6B2D78CD}" srcOrd="11" destOrd="0" presId="urn:microsoft.com/office/officeart/2005/8/layout/radial6"/>
    <dgm:cxn modelId="{571A2193-F337-45A0-9F30-7ACDB9A76E8E}" type="presParOf" srcId="{643E0D5F-8813-4E53-8229-F21E5655B5CC}" destId="{83B66BFF-5F34-449A-840F-BC3F2E224775}" srcOrd="12" destOrd="0" presId="urn:microsoft.com/office/officeart/2005/8/layout/radial6"/>
    <dgm:cxn modelId="{EB523FDF-6569-4E94-8F15-CE494803C233}" type="presParOf" srcId="{643E0D5F-8813-4E53-8229-F21E5655B5CC}" destId="{B94B4F75-EADF-47F8-A852-276EAD001C34}" srcOrd="13" destOrd="0" presId="urn:microsoft.com/office/officeart/2005/8/layout/radial6"/>
    <dgm:cxn modelId="{6B216B07-84CC-4E6F-89CE-8FB41933DEA4}" type="presParOf" srcId="{643E0D5F-8813-4E53-8229-F21E5655B5CC}" destId="{ADB87DF0-8858-478C-A79C-8CBADCA98463}" srcOrd="14" destOrd="0" presId="urn:microsoft.com/office/officeart/2005/8/layout/radial6"/>
    <dgm:cxn modelId="{636D0544-3513-43DD-BE87-FF5E892C28A6}" type="presParOf" srcId="{643E0D5F-8813-4E53-8229-F21E5655B5CC}" destId="{80D70EFB-BC50-4C59-AAC7-2099BD203820}" srcOrd="15" destOrd="0" presId="urn:microsoft.com/office/officeart/2005/8/layout/radial6"/>
    <dgm:cxn modelId="{52ECFD01-B670-4A09-81AE-47E9DAC36472}" type="presParOf" srcId="{643E0D5F-8813-4E53-8229-F21E5655B5CC}" destId="{11AF1F81-FE4A-4836-9A27-D47A1E92EEEA}" srcOrd="16" destOrd="0" presId="urn:microsoft.com/office/officeart/2005/8/layout/radial6"/>
    <dgm:cxn modelId="{8CEE7F95-3E10-4F83-A4A2-1ED8D37D2584}" type="presParOf" srcId="{643E0D5F-8813-4E53-8229-F21E5655B5CC}" destId="{D900A4B8-C1EC-41A6-BB8E-4889DBD597FA}" srcOrd="17" destOrd="0" presId="urn:microsoft.com/office/officeart/2005/8/layout/radial6"/>
    <dgm:cxn modelId="{6E22A838-DC92-4FBB-96FB-6D153E898AA2}" type="presParOf" srcId="{643E0D5F-8813-4E53-8229-F21E5655B5CC}" destId="{3FADF4F5-8955-43D2-9716-18E317C276EF}" srcOrd="18" destOrd="0" presId="urn:microsoft.com/office/officeart/2005/8/layout/radial6"/>
    <dgm:cxn modelId="{F7E611D2-6AF8-4209-9B93-C626E160B776}" type="presParOf" srcId="{643E0D5F-8813-4E53-8229-F21E5655B5CC}" destId="{881C4F44-427F-4C93-9F08-1CFFB748667F}" srcOrd="19" destOrd="0" presId="urn:microsoft.com/office/officeart/2005/8/layout/radial6"/>
    <dgm:cxn modelId="{0865B90C-0976-472F-853A-1AF5C3CECF1E}" type="presParOf" srcId="{643E0D5F-8813-4E53-8229-F21E5655B5CC}" destId="{532CB19E-A16B-44AF-8748-2A1979FCCA85}" srcOrd="20" destOrd="0" presId="urn:microsoft.com/office/officeart/2005/8/layout/radial6"/>
    <dgm:cxn modelId="{C873FB8A-63A4-4168-A215-D4CFDB33C564}" type="presParOf" srcId="{643E0D5F-8813-4E53-8229-F21E5655B5CC}" destId="{E0DC213D-17B6-4EBE-81C5-01F194BEB6FA}" srcOrd="21"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5F7566-050C-4A7C-8E0D-3B121BB85468}" type="doc">
      <dgm:prSet loTypeId="urn:microsoft.com/office/officeart/2008/layout/RadialCluster" loCatId="relationship" qsTypeId="urn:microsoft.com/office/officeart/2005/8/quickstyle/simple1" qsCatId="simple" csTypeId="urn:microsoft.com/office/officeart/2005/8/colors/colorful3" csCatId="colorful" phldr="1"/>
      <dgm:spPr/>
      <dgm:t>
        <a:bodyPr/>
        <a:lstStyle/>
        <a:p>
          <a:endParaRPr lang="en-US"/>
        </a:p>
      </dgm:t>
    </dgm:pt>
    <dgm:pt modelId="{666BCAF4-6945-4127-91B8-ECFD74D66094}">
      <dgm:prSet phldrT="[Text]" custT="1"/>
      <dgm:spPr/>
      <dgm:t>
        <a:bodyPr/>
        <a:lstStyle/>
        <a:p>
          <a:r>
            <a:rPr lang="en-US" sz="2000" b="1" dirty="0" smtClean="0"/>
            <a:t>The occurrence of another malignancy of different organ in patients with known malignant tumor is known as double malignancy </a:t>
          </a:r>
          <a:endParaRPr lang="en-US" sz="2000" dirty="0"/>
        </a:p>
      </dgm:t>
    </dgm:pt>
    <dgm:pt modelId="{44626B7D-DFB0-406E-9F6E-45A7BC4960D8}" type="parTrans" cxnId="{F9EDBA9D-80C3-4B0C-91E8-CC8B64BE5D29}">
      <dgm:prSet/>
      <dgm:spPr/>
      <dgm:t>
        <a:bodyPr/>
        <a:lstStyle/>
        <a:p>
          <a:endParaRPr lang="en-US"/>
        </a:p>
      </dgm:t>
    </dgm:pt>
    <dgm:pt modelId="{D7C0F7CA-685D-4AC2-988C-7C7680DA1AAD}" type="sibTrans" cxnId="{F9EDBA9D-80C3-4B0C-91E8-CC8B64BE5D29}">
      <dgm:prSet/>
      <dgm:spPr/>
      <dgm:t>
        <a:bodyPr/>
        <a:lstStyle/>
        <a:p>
          <a:endParaRPr lang="en-US"/>
        </a:p>
      </dgm:t>
    </dgm:pt>
    <dgm:pt modelId="{0833F22E-B2BD-41C6-9DD2-93CB6F029D2F}">
      <dgm:prSet phldrT="[Text]" custT="1"/>
      <dgm:spPr/>
      <dgm:t>
        <a:bodyPr/>
        <a:lstStyle/>
        <a:p>
          <a:r>
            <a:rPr lang="en-US" sz="1800" b="1" dirty="0" smtClean="0"/>
            <a:t>Synchronous - </a:t>
          </a:r>
          <a:r>
            <a:rPr lang="en-US" sz="1800" b="1" dirty="0" smtClean="0"/>
            <a:t>in which the cancer occurs at the same time or within 6 months </a:t>
          </a:r>
          <a:endParaRPr lang="en-US" sz="1800" dirty="0"/>
        </a:p>
      </dgm:t>
    </dgm:pt>
    <dgm:pt modelId="{1C4557BC-96BF-48C2-8FA3-E8ED68F0C88A}" type="parTrans" cxnId="{16AA16E5-CF18-49CB-B889-7BAE472EF8C4}">
      <dgm:prSet/>
      <dgm:spPr/>
      <dgm:t>
        <a:bodyPr/>
        <a:lstStyle/>
        <a:p>
          <a:endParaRPr lang="en-US"/>
        </a:p>
      </dgm:t>
    </dgm:pt>
    <dgm:pt modelId="{BFAB4405-AE2C-403B-9AC1-8847FC2A5C87}" type="sibTrans" cxnId="{16AA16E5-CF18-49CB-B889-7BAE472EF8C4}">
      <dgm:prSet/>
      <dgm:spPr/>
      <dgm:t>
        <a:bodyPr/>
        <a:lstStyle/>
        <a:p>
          <a:endParaRPr lang="en-US"/>
        </a:p>
      </dgm:t>
    </dgm:pt>
    <dgm:pt modelId="{3F0D7135-7AA6-4CDA-9578-0A2746F1B60A}">
      <dgm:prSet phldrT="[Text]" custT="1"/>
      <dgm:spPr/>
      <dgm:t>
        <a:bodyPr/>
        <a:lstStyle/>
        <a:p>
          <a:r>
            <a:rPr lang="en-US" sz="1800" b="1" dirty="0" err="1" smtClean="0"/>
            <a:t>Metachronous</a:t>
          </a:r>
          <a:r>
            <a:rPr lang="en-US" sz="1800" b="1" dirty="0" smtClean="0"/>
            <a:t>- </a:t>
          </a:r>
          <a:r>
            <a:rPr lang="en-US" sz="1800" b="1" dirty="0" smtClean="0"/>
            <a:t>in which cancer follows in sequence more than 6 months apart.</a:t>
          </a:r>
          <a:endParaRPr lang="en-US" sz="1800" dirty="0"/>
        </a:p>
      </dgm:t>
    </dgm:pt>
    <dgm:pt modelId="{8006924F-2E85-452A-B441-3C18208841E5}" type="parTrans" cxnId="{39936A24-1CB2-4597-AF64-E38A0EE90A52}">
      <dgm:prSet/>
      <dgm:spPr/>
      <dgm:t>
        <a:bodyPr/>
        <a:lstStyle/>
        <a:p>
          <a:endParaRPr lang="en-US"/>
        </a:p>
      </dgm:t>
    </dgm:pt>
    <dgm:pt modelId="{D636A7F8-6DEB-42F8-8CC2-30A4B2AAA183}" type="sibTrans" cxnId="{39936A24-1CB2-4597-AF64-E38A0EE90A52}">
      <dgm:prSet/>
      <dgm:spPr/>
      <dgm:t>
        <a:bodyPr/>
        <a:lstStyle/>
        <a:p>
          <a:endParaRPr lang="en-US"/>
        </a:p>
      </dgm:t>
    </dgm:pt>
    <dgm:pt modelId="{36805F7B-7020-4D04-81A5-43640590A3B7}" type="pres">
      <dgm:prSet presAssocID="{C75F7566-050C-4A7C-8E0D-3B121BB85468}" presName="Name0" presStyleCnt="0">
        <dgm:presLayoutVars>
          <dgm:chMax val="1"/>
          <dgm:chPref val="1"/>
          <dgm:dir/>
          <dgm:animOne val="branch"/>
          <dgm:animLvl val="lvl"/>
        </dgm:presLayoutVars>
      </dgm:prSet>
      <dgm:spPr/>
      <dgm:t>
        <a:bodyPr/>
        <a:lstStyle/>
        <a:p>
          <a:endParaRPr lang="en-US"/>
        </a:p>
      </dgm:t>
    </dgm:pt>
    <dgm:pt modelId="{0FC2207C-F187-4F7E-9178-B4B4DF7A38BE}" type="pres">
      <dgm:prSet presAssocID="{666BCAF4-6945-4127-91B8-ECFD74D66094}" presName="singleCycle" presStyleCnt="0"/>
      <dgm:spPr/>
    </dgm:pt>
    <dgm:pt modelId="{F711C1A7-A5DF-4A56-B4A8-3040BDFC2DC3}" type="pres">
      <dgm:prSet presAssocID="{666BCAF4-6945-4127-91B8-ECFD74D66094}" presName="singleCenter" presStyleLbl="node1" presStyleIdx="0" presStyleCnt="3" custScaleX="462501" custLinFactNeighborX="-2347" custLinFactNeighborY="-42843">
        <dgm:presLayoutVars>
          <dgm:chMax val="7"/>
          <dgm:chPref val="7"/>
        </dgm:presLayoutVars>
      </dgm:prSet>
      <dgm:spPr/>
      <dgm:t>
        <a:bodyPr/>
        <a:lstStyle/>
        <a:p>
          <a:endParaRPr lang="en-US"/>
        </a:p>
      </dgm:t>
    </dgm:pt>
    <dgm:pt modelId="{CEDD5189-87B7-4BF2-B911-62EA8DCDE293}" type="pres">
      <dgm:prSet presAssocID="{1C4557BC-96BF-48C2-8FA3-E8ED68F0C88A}" presName="Name56" presStyleLbl="parChTrans1D2" presStyleIdx="0" presStyleCnt="2"/>
      <dgm:spPr/>
      <dgm:t>
        <a:bodyPr/>
        <a:lstStyle/>
        <a:p>
          <a:endParaRPr lang="en-US"/>
        </a:p>
      </dgm:t>
    </dgm:pt>
    <dgm:pt modelId="{33FBE168-2B8C-472A-BDC0-0C6E074FC04C}" type="pres">
      <dgm:prSet presAssocID="{0833F22E-B2BD-41C6-9DD2-93CB6F029D2F}" presName="text0" presStyleLbl="node1" presStyleIdx="1" presStyleCnt="3" custScaleX="441044" custRadScaleRad="136240" custRadScaleInc="-110341">
        <dgm:presLayoutVars>
          <dgm:bulletEnabled val="1"/>
        </dgm:presLayoutVars>
      </dgm:prSet>
      <dgm:spPr/>
      <dgm:t>
        <a:bodyPr/>
        <a:lstStyle/>
        <a:p>
          <a:endParaRPr lang="en-US"/>
        </a:p>
      </dgm:t>
    </dgm:pt>
    <dgm:pt modelId="{2F3C290A-D316-4438-B908-79059763616A}" type="pres">
      <dgm:prSet presAssocID="{8006924F-2E85-452A-B441-3C18208841E5}" presName="Name56" presStyleLbl="parChTrans1D2" presStyleIdx="1" presStyleCnt="2"/>
      <dgm:spPr/>
      <dgm:t>
        <a:bodyPr/>
        <a:lstStyle/>
        <a:p>
          <a:endParaRPr lang="en-US"/>
        </a:p>
      </dgm:t>
    </dgm:pt>
    <dgm:pt modelId="{51746300-D0F0-4416-9A3E-EEDBF49A47B6}" type="pres">
      <dgm:prSet presAssocID="{3F0D7135-7AA6-4CDA-9578-0A2746F1B60A}" presName="text0" presStyleLbl="node1" presStyleIdx="2" presStyleCnt="3" custScaleX="478360" custRadScaleRad="124952" custRadScaleInc="-91138">
        <dgm:presLayoutVars>
          <dgm:bulletEnabled val="1"/>
        </dgm:presLayoutVars>
      </dgm:prSet>
      <dgm:spPr/>
      <dgm:t>
        <a:bodyPr/>
        <a:lstStyle/>
        <a:p>
          <a:endParaRPr lang="en-US"/>
        </a:p>
      </dgm:t>
    </dgm:pt>
  </dgm:ptLst>
  <dgm:cxnLst>
    <dgm:cxn modelId="{B53ABFCE-DC5F-4C1A-9BF2-71E1DC781059}" type="presOf" srcId="{0833F22E-B2BD-41C6-9DD2-93CB6F029D2F}" destId="{33FBE168-2B8C-472A-BDC0-0C6E074FC04C}" srcOrd="0" destOrd="0" presId="urn:microsoft.com/office/officeart/2008/layout/RadialCluster"/>
    <dgm:cxn modelId="{39936A24-1CB2-4597-AF64-E38A0EE90A52}" srcId="{666BCAF4-6945-4127-91B8-ECFD74D66094}" destId="{3F0D7135-7AA6-4CDA-9578-0A2746F1B60A}" srcOrd="1" destOrd="0" parTransId="{8006924F-2E85-452A-B441-3C18208841E5}" sibTransId="{D636A7F8-6DEB-42F8-8CC2-30A4B2AAA183}"/>
    <dgm:cxn modelId="{94CFFAFA-B4B9-4EC1-80AD-DE4D19961EE9}" type="presOf" srcId="{C75F7566-050C-4A7C-8E0D-3B121BB85468}" destId="{36805F7B-7020-4D04-81A5-43640590A3B7}" srcOrd="0" destOrd="0" presId="urn:microsoft.com/office/officeart/2008/layout/RadialCluster"/>
    <dgm:cxn modelId="{4BCCC7FF-C8F2-4A71-8607-098C3944DD41}" type="presOf" srcId="{666BCAF4-6945-4127-91B8-ECFD74D66094}" destId="{F711C1A7-A5DF-4A56-B4A8-3040BDFC2DC3}" srcOrd="0" destOrd="0" presId="urn:microsoft.com/office/officeart/2008/layout/RadialCluster"/>
    <dgm:cxn modelId="{A9E4604E-E0A9-4560-AE54-C3EDA8542D85}" type="presOf" srcId="{3F0D7135-7AA6-4CDA-9578-0A2746F1B60A}" destId="{51746300-D0F0-4416-9A3E-EEDBF49A47B6}" srcOrd="0" destOrd="0" presId="urn:microsoft.com/office/officeart/2008/layout/RadialCluster"/>
    <dgm:cxn modelId="{F9EDBA9D-80C3-4B0C-91E8-CC8B64BE5D29}" srcId="{C75F7566-050C-4A7C-8E0D-3B121BB85468}" destId="{666BCAF4-6945-4127-91B8-ECFD74D66094}" srcOrd="0" destOrd="0" parTransId="{44626B7D-DFB0-406E-9F6E-45A7BC4960D8}" sibTransId="{D7C0F7CA-685D-4AC2-988C-7C7680DA1AAD}"/>
    <dgm:cxn modelId="{C1ABB00B-0643-4955-8EB0-13A283CC586A}" type="presOf" srcId="{8006924F-2E85-452A-B441-3C18208841E5}" destId="{2F3C290A-D316-4438-B908-79059763616A}" srcOrd="0" destOrd="0" presId="urn:microsoft.com/office/officeart/2008/layout/RadialCluster"/>
    <dgm:cxn modelId="{49D73E4C-8617-48E8-93E8-1FF9239E30D8}" type="presOf" srcId="{1C4557BC-96BF-48C2-8FA3-E8ED68F0C88A}" destId="{CEDD5189-87B7-4BF2-B911-62EA8DCDE293}" srcOrd="0" destOrd="0" presId="urn:microsoft.com/office/officeart/2008/layout/RadialCluster"/>
    <dgm:cxn modelId="{16AA16E5-CF18-49CB-B889-7BAE472EF8C4}" srcId="{666BCAF4-6945-4127-91B8-ECFD74D66094}" destId="{0833F22E-B2BD-41C6-9DD2-93CB6F029D2F}" srcOrd="0" destOrd="0" parTransId="{1C4557BC-96BF-48C2-8FA3-E8ED68F0C88A}" sibTransId="{BFAB4405-AE2C-403B-9AC1-8847FC2A5C87}"/>
    <dgm:cxn modelId="{B2691391-76C9-4B37-B96E-C98ACEFCE804}" type="presParOf" srcId="{36805F7B-7020-4D04-81A5-43640590A3B7}" destId="{0FC2207C-F187-4F7E-9178-B4B4DF7A38BE}" srcOrd="0" destOrd="0" presId="urn:microsoft.com/office/officeart/2008/layout/RadialCluster"/>
    <dgm:cxn modelId="{A5411557-204E-4ADA-BD9C-DECB9D07CC65}" type="presParOf" srcId="{0FC2207C-F187-4F7E-9178-B4B4DF7A38BE}" destId="{F711C1A7-A5DF-4A56-B4A8-3040BDFC2DC3}" srcOrd="0" destOrd="0" presId="urn:microsoft.com/office/officeart/2008/layout/RadialCluster"/>
    <dgm:cxn modelId="{FB9CFBBC-B599-46FA-A84D-C6773DCB92A4}" type="presParOf" srcId="{0FC2207C-F187-4F7E-9178-B4B4DF7A38BE}" destId="{CEDD5189-87B7-4BF2-B911-62EA8DCDE293}" srcOrd="1" destOrd="0" presId="urn:microsoft.com/office/officeart/2008/layout/RadialCluster"/>
    <dgm:cxn modelId="{47BFCE2F-B1BB-438A-B128-2F416CB4DF9E}" type="presParOf" srcId="{0FC2207C-F187-4F7E-9178-B4B4DF7A38BE}" destId="{33FBE168-2B8C-472A-BDC0-0C6E074FC04C}" srcOrd="2" destOrd="0" presId="urn:microsoft.com/office/officeart/2008/layout/RadialCluster"/>
    <dgm:cxn modelId="{72A2AC7E-3889-4B77-A167-49C0AD54359B}" type="presParOf" srcId="{0FC2207C-F187-4F7E-9178-B4B4DF7A38BE}" destId="{2F3C290A-D316-4438-B908-79059763616A}" srcOrd="3" destOrd="0" presId="urn:microsoft.com/office/officeart/2008/layout/RadialCluster"/>
    <dgm:cxn modelId="{BF3232A4-B866-4A11-AB93-B7A76A5414D0}" type="presParOf" srcId="{0FC2207C-F187-4F7E-9178-B4B4DF7A38BE}" destId="{51746300-D0F0-4416-9A3E-EEDBF49A47B6}" srcOrd="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ADE532-BBF9-42A3-A318-E57BFDCC23B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AC8A8CD-0D56-479D-ABBC-FFC544DA499C}">
      <dgm:prSet phldrT="[Text]" custT="1"/>
      <dgm:spPr/>
      <dgm:t>
        <a:bodyPr/>
        <a:lstStyle/>
        <a:p>
          <a:r>
            <a:rPr lang="en-US" sz="2000" b="1" dirty="0" smtClean="0"/>
            <a:t>A retrospective study.</a:t>
          </a:r>
          <a:endParaRPr lang="en-US" sz="2000" dirty="0"/>
        </a:p>
      </dgm:t>
    </dgm:pt>
    <dgm:pt modelId="{4BB73669-C539-483D-BA97-ED429C11E0F1}" type="parTrans" cxnId="{14F6D4F1-D555-408E-90F1-2CDFC72D2549}">
      <dgm:prSet/>
      <dgm:spPr/>
      <dgm:t>
        <a:bodyPr/>
        <a:lstStyle/>
        <a:p>
          <a:endParaRPr lang="en-US"/>
        </a:p>
      </dgm:t>
    </dgm:pt>
    <dgm:pt modelId="{8FD782C5-D55F-4F0B-948A-F96FCD9477E1}" type="sibTrans" cxnId="{14F6D4F1-D555-408E-90F1-2CDFC72D2549}">
      <dgm:prSet/>
      <dgm:spPr/>
      <dgm:t>
        <a:bodyPr/>
        <a:lstStyle/>
        <a:p>
          <a:endParaRPr lang="en-US"/>
        </a:p>
      </dgm:t>
    </dgm:pt>
    <dgm:pt modelId="{9A1840B9-B31F-4651-B021-5DBE56BF34A1}">
      <dgm:prSet phldrT="[Text]" custT="1"/>
      <dgm:spPr/>
      <dgm:t>
        <a:bodyPr/>
        <a:lstStyle/>
        <a:p>
          <a:r>
            <a:rPr lang="en-US" sz="2000" b="1" dirty="0" smtClean="0"/>
            <a:t>Patients   with dual primary malignancy over a period of five years (2012-2016) were included in the study. </a:t>
          </a:r>
          <a:endParaRPr lang="en-US" sz="2000" dirty="0"/>
        </a:p>
      </dgm:t>
    </dgm:pt>
    <dgm:pt modelId="{FD7CD4FB-6C05-4921-9AF3-D36D9915634E}" type="parTrans" cxnId="{D7A03886-93C6-41A3-A99B-A66763A3EA88}">
      <dgm:prSet/>
      <dgm:spPr/>
      <dgm:t>
        <a:bodyPr/>
        <a:lstStyle/>
        <a:p>
          <a:endParaRPr lang="en-US"/>
        </a:p>
      </dgm:t>
    </dgm:pt>
    <dgm:pt modelId="{BBF2F732-888C-4223-A215-EE91436F80F9}" type="sibTrans" cxnId="{D7A03886-93C6-41A3-A99B-A66763A3EA88}">
      <dgm:prSet/>
      <dgm:spPr/>
      <dgm:t>
        <a:bodyPr/>
        <a:lstStyle/>
        <a:p>
          <a:endParaRPr lang="en-US"/>
        </a:p>
      </dgm:t>
    </dgm:pt>
    <dgm:pt modelId="{9C78F8D1-D21C-492F-80BB-57DA38ED8575}">
      <dgm:prSet phldrT="[Text]" custT="1"/>
      <dgm:spPr/>
      <dgm:t>
        <a:bodyPr/>
        <a:lstStyle/>
        <a:p>
          <a:r>
            <a:rPr lang="en-US" sz="2000" b="1" dirty="0" smtClean="0"/>
            <a:t>The demographic, clinical and survival profile of the patients was analyzed.</a:t>
          </a:r>
          <a:endParaRPr lang="en-US" sz="2000" dirty="0"/>
        </a:p>
      </dgm:t>
    </dgm:pt>
    <dgm:pt modelId="{15382EED-1F2D-4F6A-8513-7AA167C9CD46}" type="parTrans" cxnId="{1604DA53-DC99-47C7-B8C9-8EF6B3857B26}">
      <dgm:prSet/>
      <dgm:spPr/>
      <dgm:t>
        <a:bodyPr/>
        <a:lstStyle/>
        <a:p>
          <a:endParaRPr lang="en-US"/>
        </a:p>
      </dgm:t>
    </dgm:pt>
    <dgm:pt modelId="{CC8FF385-AC9E-49F5-930B-99E61B4316F6}" type="sibTrans" cxnId="{1604DA53-DC99-47C7-B8C9-8EF6B3857B26}">
      <dgm:prSet/>
      <dgm:spPr/>
      <dgm:t>
        <a:bodyPr/>
        <a:lstStyle/>
        <a:p>
          <a:endParaRPr lang="en-US"/>
        </a:p>
      </dgm:t>
    </dgm:pt>
    <dgm:pt modelId="{BD8E61C7-9024-4D17-8E63-517E3E222AA8}" type="pres">
      <dgm:prSet presAssocID="{E7ADE532-BBF9-42A3-A318-E57BFDCC23B7}" presName="linear" presStyleCnt="0">
        <dgm:presLayoutVars>
          <dgm:animLvl val="lvl"/>
          <dgm:resizeHandles val="exact"/>
        </dgm:presLayoutVars>
      </dgm:prSet>
      <dgm:spPr/>
      <dgm:t>
        <a:bodyPr/>
        <a:lstStyle/>
        <a:p>
          <a:endParaRPr lang="en-US"/>
        </a:p>
      </dgm:t>
    </dgm:pt>
    <dgm:pt modelId="{00056A74-DA67-4887-BAB5-C358B10BA06F}" type="pres">
      <dgm:prSet presAssocID="{9AC8A8CD-0D56-479D-ABBC-FFC544DA499C}" presName="parentText" presStyleLbl="node1" presStyleIdx="0" presStyleCnt="3">
        <dgm:presLayoutVars>
          <dgm:chMax val="0"/>
          <dgm:bulletEnabled val="1"/>
        </dgm:presLayoutVars>
      </dgm:prSet>
      <dgm:spPr/>
      <dgm:t>
        <a:bodyPr/>
        <a:lstStyle/>
        <a:p>
          <a:endParaRPr lang="en-US"/>
        </a:p>
      </dgm:t>
    </dgm:pt>
    <dgm:pt modelId="{732B11C7-57D9-4DA1-B634-6AE0FFF8FE27}" type="pres">
      <dgm:prSet presAssocID="{8FD782C5-D55F-4F0B-948A-F96FCD9477E1}" presName="spacer" presStyleCnt="0"/>
      <dgm:spPr/>
    </dgm:pt>
    <dgm:pt modelId="{C8565F3D-6505-4806-9645-58F184B455E3}" type="pres">
      <dgm:prSet presAssocID="{9A1840B9-B31F-4651-B021-5DBE56BF34A1}" presName="parentText" presStyleLbl="node1" presStyleIdx="1" presStyleCnt="3">
        <dgm:presLayoutVars>
          <dgm:chMax val="0"/>
          <dgm:bulletEnabled val="1"/>
        </dgm:presLayoutVars>
      </dgm:prSet>
      <dgm:spPr/>
      <dgm:t>
        <a:bodyPr/>
        <a:lstStyle/>
        <a:p>
          <a:endParaRPr lang="en-US"/>
        </a:p>
      </dgm:t>
    </dgm:pt>
    <dgm:pt modelId="{49244C19-AD17-46D2-AB6C-DF89397AD4FD}" type="pres">
      <dgm:prSet presAssocID="{BBF2F732-888C-4223-A215-EE91436F80F9}" presName="spacer" presStyleCnt="0"/>
      <dgm:spPr/>
    </dgm:pt>
    <dgm:pt modelId="{C76A12BE-4C7C-43E9-BECB-83D01D50D879}" type="pres">
      <dgm:prSet presAssocID="{9C78F8D1-D21C-492F-80BB-57DA38ED8575}" presName="parentText" presStyleLbl="node1" presStyleIdx="2" presStyleCnt="3">
        <dgm:presLayoutVars>
          <dgm:chMax val="0"/>
          <dgm:bulletEnabled val="1"/>
        </dgm:presLayoutVars>
      </dgm:prSet>
      <dgm:spPr/>
      <dgm:t>
        <a:bodyPr/>
        <a:lstStyle/>
        <a:p>
          <a:endParaRPr lang="en-US"/>
        </a:p>
      </dgm:t>
    </dgm:pt>
  </dgm:ptLst>
  <dgm:cxnLst>
    <dgm:cxn modelId="{D7A03886-93C6-41A3-A99B-A66763A3EA88}" srcId="{E7ADE532-BBF9-42A3-A318-E57BFDCC23B7}" destId="{9A1840B9-B31F-4651-B021-5DBE56BF34A1}" srcOrd="1" destOrd="0" parTransId="{FD7CD4FB-6C05-4921-9AF3-D36D9915634E}" sibTransId="{BBF2F732-888C-4223-A215-EE91436F80F9}"/>
    <dgm:cxn modelId="{F41197D4-C5DB-48F3-9E51-42AC5BD62BDD}" type="presOf" srcId="{9AC8A8CD-0D56-479D-ABBC-FFC544DA499C}" destId="{00056A74-DA67-4887-BAB5-C358B10BA06F}" srcOrd="0" destOrd="0" presId="urn:microsoft.com/office/officeart/2005/8/layout/vList2"/>
    <dgm:cxn modelId="{90CB6EAB-CBE1-4E21-80FB-FCDD0A129E9E}" type="presOf" srcId="{9C78F8D1-D21C-492F-80BB-57DA38ED8575}" destId="{C76A12BE-4C7C-43E9-BECB-83D01D50D879}" srcOrd="0" destOrd="0" presId="urn:microsoft.com/office/officeart/2005/8/layout/vList2"/>
    <dgm:cxn modelId="{14F6D4F1-D555-408E-90F1-2CDFC72D2549}" srcId="{E7ADE532-BBF9-42A3-A318-E57BFDCC23B7}" destId="{9AC8A8CD-0D56-479D-ABBC-FFC544DA499C}" srcOrd="0" destOrd="0" parTransId="{4BB73669-C539-483D-BA97-ED429C11E0F1}" sibTransId="{8FD782C5-D55F-4F0B-948A-F96FCD9477E1}"/>
    <dgm:cxn modelId="{96CD51F9-4C36-4837-82EA-2E6BC59A71E0}" type="presOf" srcId="{E7ADE532-BBF9-42A3-A318-E57BFDCC23B7}" destId="{BD8E61C7-9024-4D17-8E63-517E3E222AA8}" srcOrd="0" destOrd="0" presId="urn:microsoft.com/office/officeart/2005/8/layout/vList2"/>
    <dgm:cxn modelId="{1604DA53-DC99-47C7-B8C9-8EF6B3857B26}" srcId="{E7ADE532-BBF9-42A3-A318-E57BFDCC23B7}" destId="{9C78F8D1-D21C-492F-80BB-57DA38ED8575}" srcOrd="2" destOrd="0" parTransId="{15382EED-1F2D-4F6A-8513-7AA167C9CD46}" sibTransId="{CC8FF385-AC9E-49F5-930B-99E61B4316F6}"/>
    <dgm:cxn modelId="{9CFD857A-CE30-4341-889B-058D5D8DC32A}" type="presOf" srcId="{9A1840B9-B31F-4651-B021-5DBE56BF34A1}" destId="{C8565F3D-6505-4806-9645-58F184B455E3}" srcOrd="0" destOrd="0" presId="urn:microsoft.com/office/officeart/2005/8/layout/vList2"/>
    <dgm:cxn modelId="{58046B48-3E68-4BA3-BB81-ED8E0FF9B777}" type="presParOf" srcId="{BD8E61C7-9024-4D17-8E63-517E3E222AA8}" destId="{00056A74-DA67-4887-BAB5-C358B10BA06F}" srcOrd="0" destOrd="0" presId="urn:microsoft.com/office/officeart/2005/8/layout/vList2"/>
    <dgm:cxn modelId="{B4278C69-F95B-47E2-8131-26299E9D6352}" type="presParOf" srcId="{BD8E61C7-9024-4D17-8E63-517E3E222AA8}" destId="{732B11C7-57D9-4DA1-B634-6AE0FFF8FE27}" srcOrd="1" destOrd="0" presId="urn:microsoft.com/office/officeart/2005/8/layout/vList2"/>
    <dgm:cxn modelId="{8CFCAF33-C017-47C3-8236-2A34351E707D}" type="presParOf" srcId="{BD8E61C7-9024-4D17-8E63-517E3E222AA8}" destId="{C8565F3D-6505-4806-9645-58F184B455E3}" srcOrd="2" destOrd="0" presId="urn:microsoft.com/office/officeart/2005/8/layout/vList2"/>
    <dgm:cxn modelId="{47DC5350-6F10-4A83-956E-F49A818B3E44}" type="presParOf" srcId="{BD8E61C7-9024-4D17-8E63-517E3E222AA8}" destId="{49244C19-AD17-46D2-AB6C-DF89397AD4FD}" srcOrd="3" destOrd="0" presId="urn:microsoft.com/office/officeart/2005/8/layout/vList2"/>
    <dgm:cxn modelId="{5163ABF3-E60F-4626-A00C-E068CA349AE6}" type="presParOf" srcId="{BD8E61C7-9024-4D17-8E63-517E3E222AA8}" destId="{C76A12BE-4C7C-43E9-BECB-83D01D50D87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4D568-3AE4-41B3-A9C1-0A4FF858E8CA}">
      <dsp:nvSpPr>
        <dsp:cNvPr id="0" name=""/>
        <dsp:cNvSpPr/>
      </dsp:nvSpPr>
      <dsp:spPr>
        <a:xfrm>
          <a:off x="2924718" y="-305886"/>
          <a:ext cx="1193142" cy="14663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We practice multi-disciplinary site specific medicine – Tumor Boards for rarer cases </a:t>
          </a:r>
          <a:endParaRPr lang="en-US" sz="1200" kern="1200" dirty="0"/>
        </a:p>
      </dsp:txBody>
      <dsp:txXfrm>
        <a:off x="2982962" y="-247642"/>
        <a:ext cx="1076654" cy="1349879"/>
      </dsp:txXfrm>
    </dsp:sp>
    <dsp:sp modelId="{330CDEAB-8B44-4100-A9C2-CDD4CB066675}">
      <dsp:nvSpPr>
        <dsp:cNvPr id="0" name=""/>
        <dsp:cNvSpPr/>
      </dsp:nvSpPr>
      <dsp:spPr>
        <a:xfrm>
          <a:off x="1693918" y="465512"/>
          <a:ext cx="3928298" cy="3928298"/>
        </a:xfrm>
        <a:custGeom>
          <a:avLst/>
          <a:gdLst/>
          <a:ahLst/>
          <a:cxnLst/>
          <a:rect l="0" t="0" r="0" b="0"/>
          <a:pathLst>
            <a:path>
              <a:moveTo>
                <a:pt x="2434955" y="57260"/>
              </a:moveTo>
              <a:arcTo wR="1964149" hR="1964149" stAng="17032130" swAng="197298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13A943-43A6-4A63-943C-060CEA66E5E4}">
      <dsp:nvSpPr>
        <dsp:cNvPr id="0" name=""/>
        <dsp:cNvSpPr/>
      </dsp:nvSpPr>
      <dsp:spPr>
        <a:xfrm>
          <a:off x="4625672" y="1092186"/>
          <a:ext cx="1493229" cy="8744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Every day about 800 patients are seen by Doctors in the OPD</a:t>
          </a:r>
          <a:endParaRPr lang="en-US" sz="1200" kern="1200" dirty="0"/>
        </a:p>
      </dsp:txBody>
      <dsp:txXfrm>
        <a:off x="4668358" y="1134872"/>
        <a:ext cx="1407857" cy="789056"/>
      </dsp:txXfrm>
    </dsp:sp>
    <dsp:sp modelId="{32598B06-67D1-4141-88F1-13607DD3E329}">
      <dsp:nvSpPr>
        <dsp:cNvPr id="0" name=""/>
        <dsp:cNvSpPr/>
      </dsp:nvSpPr>
      <dsp:spPr>
        <a:xfrm>
          <a:off x="1598646" y="184449"/>
          <a:ext cx="3928298" cy="3928298"/>
        </a:xfrm>
        <a:custGeom>
          <a:avLst/>
          <a:gdLst/>
          <a:ahLst/>
          <a:cxnLst/>
          <a:rect l="0" t="0" r="0" b="0"/>
          <a:pathLst>
            <a:path>
              <a:moveTo>
                <a:pt x="3920428" y="1788490"/>
              </a:moveTo>
              <a:arcTo wR="1964149" hR="1964149" stAng="21292142" swAng="109442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9F3437-3840-4ABF-9930-114B2FA8BF18}">
      <dsp:nvSpPr>
        <dsp:cNvPr id="0" name=""/>
        <dsp:cNvSpPr/>
      </dsp:nvSpPr>
      <dsp:spPr>
        <a:xfrm>
          <a:off x="4588173" y="2600273"/>
          <a:ext cx="1696039" cy="4564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About 26839 admissions in 2018</a:t>
          </a:r>
          <a:endParaRPr lang="en-US" sz="1200" kern="1200" dirty="0"/>
        </a:p>
      </dsp:txBody>
      <dsp:txXfrm>
        <a:off x="4610456" y="2622556"/>
        <a:ext cx="1651473" cy="411909"/>
      </dsp:txXfrm>
    </dsp:sp>
    <dsp:sp modelId="{234B0944-DB4A-4EDE-BAF7-4BC0D2AA5EE4}">
      <dsp:nvSpPr>
        <dsp:cNvPr id="0" name=""/>
        <dsp:cNvSpPr/>
      </dsp:nvSpPr>
      <dsp:spPr>
        <a:xfrm>
          <a:off x="1462456" y="803284"/>
          <a:ext cx="3928298" cy="3928298"/>
        </a:xfrm>
        <a:custGeom>
          <a:avLst/>
          <a:gdLst/>
          <a:ahLst/>
          <a:cxnLst/>
          <a:rect l="0" t="0" r="0" b="0"/>
          <a:pathLst>
            <a:path>
              <a:moveTo>
                <a:pt x="3906153" y="2258265"/>
              </a:moveTo>
              <a:arcTo wR="1964149" hR="1964149" stAng="516718" swAng="83468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BC7A78-CD52-4EBF-A910-E5D1E05B397E}">
      <dsp:nvSpPr>
        <dsp:cNvPr id="0" name=""/>
        <dsp:cNvSpPr/>
      </dsp:nvSpPr>
      <dsp:spPr>
        <a:xfrm>
          <a:off x="4027854" y="3524302"/>
          <a:ext cx="1302411" cy="11364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The Radiation department delivers 1200 radiation sessions every week</a:t>
          </a:r>
          <a:endParaRPr lang="en-US" sz="1200" kern="1200" dirty="0"/>
        </a:p>
      </dsp:txBody>
      <dsp:txXfrm>
        <a:off x="4083332" y="3579780"/>
        <a:ext cx="1191455" cy="1025511"/>
      </dsp:txXfrm>
    </dsp:sp>
    <dsp:sp modelId="{AF3CB54C-8DE2-4302-94CF-D993425628E2}">
      <dsp:nvSpPr>
        <dsp:cNvPr id="0" name=""/>
        <dsp:cNvSpPr/>
      </dsp:nvSpPr>
      <dsp:spPr>
        <a:xfrm>
          <a:off x="1864651" y="467635"/>
          <a:ext cx="3928298" cy="3928298"/>
        </a:xfrm>
        <a:custGeom>
          <a:avLst/>
          <a:gdLst/>
          <a:ahLst/>
          <a:cxnLst/>
          <a:rect l="0" t="0" r="0" b="0"/>
          <a:pathLst>
            <a:path>
              <a:moveTo>
                <a:pt x="2157150" y="3918793"/>
              </a:moveTo>
              <a:arcTo wR="1964149" hR="1964149" stAng="5061655" swAng="104777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5B60C71-8C62-46C2-9564-152C08C78484}">
      <dsp:nvSpPr>
        <dsp:cNvPr id="0" name=""/>
        <dsp:cNvSpPr/>
      </dsp:nvSpPr>
      <dsp:spPr>
        <a:xfrm>
          <a:off x="1917767" y="3704347"/>
          <a:ext cx="1502620" cy="9134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More than 622 BMT have been performed including India’s first MUD transplant</a:t>
          </a:r>
          <a:endParaRPr lang="en-US" sz="1200" kern="1200" dirty="0"/>
        </a:p>
      </dsp:txBody>
      <dsp:txXfrm>
        <a:off x="1962359" y="3748939"/>
        <a:ext cx="1413436" cy="824290"/>
      </dsp:txXfrm>
    </dsp:sp>
    <dsp:sp modelId="{5F28E0DE-BBEE-451D-AA54-3845FF2C2836}">
      <dsp:nvSpPr>
        <dsp:cNvPr id="0" name=""/>
        <dsp:cNvSpPr/>
      </dsp:nvSpPr>
      <dsp:spPr>
        <a:xfrm>
          <a:off x="1557140" y="427297"/>
          <a:ext cx="3928298" cy="3928298"/>
        </a:xfrm>
        <a:custGeom>
          <a:avLst/>
          <a:gdLst/>
          <a:ahLst/>
          <a:cxnLst/>
          <a:rect l="0" t="0" r="0" b="0"/>
          <a:pathLst>
            <a:path>
              <a:moveTo>
                <a:pt x="499408" y="3272742"/>
              </a:moveTo>
              <a:arcTo wR="1964149" hR="1964149" stAng="8293352" swAng="9956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C47DC05-2D63-48BA-B2F4-6E2B18BEA7F7}">
      <dsp:nvSpPr>
        <dsp:cNvPr id="0" name=""/>
        <dsp:cNvSpPr/>
      </dsp:nvSpPr>
      <dsp:spPr>
        <a:xfrm>
          <a:off x="840486" y="2435024"/>
          <a:ext cx="1531798" cy="7869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Nearly 2989 robotic surgeries have been performed for cancer patients</a:t>
          </a:r>
          <a:endParaRPr lang="en-US" sz="1200" kern="1200" dirty="0"/>
        </a:p>
      </dsp:txBody>
      <dsp:txXfrm>
        <a:off x="878903" y="2473441"/>
        <a:ext cx="1454964" cy="710140"/>
      </dsp:txXfrm>
    </dsp:sp>
    <dsp:sp modelId="{0F5C8EA0-30B5-4E6A-84DE-637E9A69A450}">
      <dsp:nvSpPr>
        <dsp:cNvPr id="0" name=""/>
        <dsp:cNvSpPr/>
      </dsp:nvSpPr>
      <dsp:spPr>
        <a:xfrm>
          <a:off x="1554873" y="366963"/>
          <a:ext cx="3928298" cy="3928298"/>
        </a:xfrm>
        <a:custGeom>
          <a:avLst/>
          <a:gdLst/>
          <a:ahLst/>
          <a:cxnLst/>
          <a:rect l="0" t="0" r="0" b="0"/>
          <a:pathLst>
            <a:path>
              <a:moveTo>
                <a:pt x="2479" y="2062814"/>
              </a:moveTo>
              <a:arcTo wR="1964149" hR="1964149" stAng="10627238" swAng="90376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E3BDD02-676F-4E38-B098-134212AEFF05}">
      <dsp:nvSpPr>
        <dsp:cNvPr id="0" name=""/>
        <dsp:cNvSpPr/>
      </dsp:nvSpPr>
      <dsp:spPr>
        <a:xfrm>
          <a:off x="1013380" y="718786"/>
          <a:ext cx="1691724" cy="119267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The only hospital in the country to have installed a Molecular Diagnostic Laboratory </a:t>
          </a:r>
          <a:endParaRPr lang="en-US" sz="1200" kern="1200" dirty="0"/>
        </a:p>
      </dsp:txBody>
      <dsp:txXfrm>
        <a:off x="1071602" y="777008"/>
        <a:ext cx="1575280" cy="1076233"/>
      </dsp:txXfrm>
    </dsp:sp>
    <dsp:sp modelId="{58B13A72-727F-403F-938E-7B8F8475AA71}">
      <dsp:nvSpPr>
        <dsp:cNvPr id="0" name=""/>
        <dsp:cNvSpPr/>
      </dsp:nvSpPr>
      <dsp:spPr>
        <a:xfrm>
          <a:off x="1496930" y="445435"/>
          <a:ext cx="3928298" cy="3928298"/>
        </a:xfrm>
        <a:custGeom>
          <a:avLst/>
          <a:gdLst/>
          <a:ahLst/>
          <a:cxnLst/>
          <a:rect l="0" t="0" r="0" b="0"/>
          <a:pathLst>
            <a:path>
              <a:moveTo>
                <a:pt x="968950" y="270791"/>
              </a:moveTo>
              <a:arcTo wR="1964149" hR="1964149" stAng="14373415" swAng="86692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C213D-17B6-4EBE-81C5-01F194BEB6FA}">
      <dsp:nvSpPr>
        <dsp:cNvPr id="0" name=""/>
        <dsp:cNvSpPr/>
      </dsp:nvSpPr>
      <dsp:spPr>
        <a:xfrm>
          <a:off x="1339501" y="654167"/>
          <a:ext cx="4622744" cy="4622744"/>
        </a:xfrm>
        <a:prstGeom prst="blockArc">
          <a:avLst>
            <a:gd name="adj1" fmla="val 13114286"/>
            <a:gd name="adj2" fmla="val 16200000"/>
            <a:gd name="adj3" fmla="val 39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ADF4F5-8955-43D2-9716-18E317C276EF}">
      <dsp:nvSpPr>
        <dsp:cNvPr id="0" name=""/>
        <dsp:cNvSpPr/>
      </dsp:nvSpPr>
      <dsp:spPr>
        <a:xfrm>
          <a:off x="1339501" y="654167"/>
          <a:ext cx="4622744" cy="4622744"/>
        </a:xfrm>
        <a:prstGeom prst="blockArc">
          <a:avLst>
            <a:gd name="adj1" fmla="val 10028571"/>
            <a:gd name="adj2" fmla="val 13114286"/>
            <a:gd name="adj3" fmla="val 39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D70EFB-BC50-4C59-AAC7-2099BD203820}">
      <dsp:nvSpPr>
        <dsp:cNvPr id="0" name=""/>
        <dsp:cNvSpPr/>
      </dsp:nvSpPr>
      <dsp:spPr>
        <a:xfrm>
          <a:off x="1339501" y="654167"/>
          <a:ext cx="4622744" cy="4622744"/>
        </a:xfrm>
        <a:prstGeom prst="blockArc">
          <a:avLst>
            <a:gd name="adj1" fmla="val 6942857"/>
            <a:gd name="adj2" fmla="val 10028571"/>
            <a:gd name="adj3" fmla="val 39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B66BFF-5F34-449A-840F-BC3F2E224775}">
      <dsp:nvSpPr>
        <dsp:cNvPr id="0" name=""/>
        <dsp:cNvSpPr/>
      </dsp:nvSpPr>
      <dsp:spPr>
        <a:xfrm>
          <a:off x="1339501" y="654167"/>
          <a:ext cx="4622744" cy="4622744"/>
        </a:xfrm>
        <a:prstGeom prst="blockArc">
          <a:avLst>
            <a:gd name="adj1" fmla="val 3857143"/>
            <a:gd name="adj2" fmla="val 6942857"/>
            <a:gd name="adj3" fmla="val 39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07C4E4-FFE9-4EB0-8052-83F0676E9651}">
      <dsp:nvSpPr>
        <dsp:cNvPr id="0" name=""/>
        <dsp:cNvSpPr/>
      </dsp:nvSpPr>
      <dsp:spPr>
        <a:xfrm>
          <a:off x="1339501" y="654167"/>
          <a:ext cx="4622744" cy="4622744"/>
        </a:xfrm>
        <a:prstGeom prst="blockArc">
          <a:avLst>
            <a:gd name="adj1" fmla="val 771429"/>
            <a:gd name="adj2" fmla="val 3857143"/>
            <a:gd name="adj3" fmla="val 39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DA1103-5F74-4541-831E-360E24B34DEC}">
      <dsp:nvSpPr>
        <dsp:cNvPr id="0" name=""/>
        <dsp:cNvSpPr/>
      </dsp:nvSpPr>
      <dsp:spPr>
        <a:xfrm>
          <a:off x="1339501" y="654167"/>
          <a:ext cx="4622744" cy="4622744"/>
        </a:xfrm>
        <a:prstGeom prst="blockArc">
          <a:avLst>
            <a:gd name="adj1" fmla="val 19285714"/>
            <a:gd name="adj2" fmla="val 771429"/>
            <a:gd name="adj3" fmla="val 39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CB0F70-464F-400C-B39F-55A4DD92DC97}">
      <dsp:nvSpPr>
        <dsp:cNvPr id="0" name=""/>
        <dsp:cNvSpPr/>
      </dsp:nvSpPr>
      <dsp:spPr>
        <a:xfrm>
          <a:off x="1339501" y="654167"/>
          <a:ext cx="4622744" cy="4622744"/>
        </a:xfrm>
        <a:prstGeom prst="blockArc">
          <a:avLst>
            <a:gd name="adj1" fmla="val 16200000"/>
            <a:gd name="adj2" fmla="val 19285714"/>
            <a:gd name="adj3" fmla="val 39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DEB64F-A3DC-4036-9E71-4F76A7B4E30D}">
      <dsp:nvSpPr>
        <dsp:cNvPr id="0" name=""/>
        <dsp:cNvSpPr/>
      </dsp:nvSpPr>
      <dsp:spPr>
        <a:xfrm>
          <a:off x="2756045" y="2070710"/>
          <a:ext cx="1789658" cy="17896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solidFill>
                <a:prstClr val="white"/>
              </a:solidFill>
            </a:rPr>
            <a:t>FACILITIES </a:t>
          </a:r>
          <a:endParaRPr lang="en-US" sz="2200" kern="1200" dirty="0"/>
        </a:p>
      </dsp:txBody>
      <dsp:txXfrm>
        <a:off x="3018134" y="2332799"/>
        <a:ext cx="1265480" cy="1265480"/>
      </dsp:txXfrm>
    </dsp:sp>
    <dsp:sp modelId="{DEE35325-BA9C-4820-B933-F6D27BC75275}">
      <dsp:nvSpPr>
        <dsp:cNvPr id="0" name=""/>
        <dsp:cNvSpPr/>
      </dsp:nvSpPr>
      <dsp:spPr>
        <a:xfrm>
          <a:off x="3011064" y="-71162"/>
          <a:ext cx="1279619" cy="15408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pitchFamily="34" charset="0"/>
              <a:ea typeface="Calibri" pitchFamily="34" charset="0"/>
              <a:cs typeface="Times New Roman" pitchFamily="18" charset="0"/>
            </a:rPr>
            <a:t>Medical Oncology with facilities for Day care </a:t>
          </a:r>
          <a:endParaRPr lang="en-US" sz="1400" kern="1200" dirty="0"/>
        </a:p>
      </dsp:txBody>
      <dsp:txXfrm>
        <a:off x="3198460" y="154491"/>
        <a:ext cx="904827" cy="1089552"/>
      </dsp:txXfrm>
    </dsp:sp>
    <dsp:sp modelId="{1DDE2CDE-AACE-4509-818E-EAD82E6E02D9}">
      <dsp:nvSpPr>
        <dsp:cNvPr id="0" name=""/>
        <dsp:cNvSpPr/>
      </dsp:nvSpPr>
      <dsp:spPr>
        <a:xfrm>
          <a:off x="4796337" y="926161"/>
          <a:ext cx="1252760" cy="12527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mj-lt"/>
            </a:rPr>
            <a:t>Independent Bone Marrow Transplant Unit</a:t>
          </a:r>
          <a:endParaRPr lang="en-US" sz="1200" b="1" kern="1200" dirty="0">
            <a:latin typeface="+mj-lt"/>
          </a:endParaRPr>
        </a:p>
      </dsp:txBody>
      <dsp:txXfrm>
        <a:off x="4979799" y="1109623"/>
        <a:ext cx="885836" cy="885836"/>
      </dsp:txXfrm>
    </dsp:sp>
    <dsp:sp modelId="{9BF6BAF0-D2F0-42CD-9025-DD0AF53F5F21}">
      <dsp:nvSpPr>
        <dsp:cNvPr id="0" name=""/>
        <dsp:cNvSpPr/>
      </dsp:nvSpPr>
      <dsp:spPr>
        <a:xfrm>
          <a:off x="4915695" y="2843452"/>
          <a:ext cx="1889263" cy="12527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mj-lt"/>
            </a:rPr>
            <a:t>Surgical Oncology with 11 well equipped Operation theatres including Da Vinci Robot</a:t>
          </a:r>
          <a:endParaRPr lang="en-US" sz="1200" kern="1200" dirty="0"/>
        </a:p>
      </dsp:txBody>
      <dsp:txXfrm>
        <a:off x="5192371" y="3026914"/>
        <a:ext cx="1335911" cy="885836"/>
      </dsp:txXfrm>
    </dsp:sp>
    <dsp:sp modelId="{27537FA5-AD6F-4699-A0F9-67C4244E9269}">
      <dsp:nvSpPr>
        <dsp:cNvPr id="0" name=""/>
        <dsp:cNvSpPr/>
      </dsp:nvSpPr>
      <dsp:spPr>
        <a:xfrm>
          <a:off x="3881602" y="4381000"/>
          <a:ext cx="1505141" cy="12527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mj-lt"/>
            </a:rPr>
            <a:t>Radiation oncology with 5 Linear Accelerators </a:t>
          </a:r>
          <a:endParaRPr lang="en-US" sz="1200" kern="1200" dirty="0"/>
        </a:p>
      </dsp:txBody>
      <dsp:txXfrm>
        <a:off x="4102025" y="4564462"/>
        <a:ext cx="1064295" cy="885836"/>
      </dsp:txXfrm>
    </dsp:sp>
    <dsp:sp modelId="{B94B4F75-EADF-47F8-A852-276EAD001C34}">
      <dsp:nvSpPr>
        <dsp:cNvPr id="0" name=""/>
        <dsp:cNvSpPr/>
      </dsp:nvSpPr>
      <dsp:spPr>
        <a:xfrm>
          <a:off x="1912874" y="4381000"/>
          <a:ext cx="1509401" cy="12527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mj-lt"/>
            </a:rPr>
            <a:t>True Beam, Rapid Arc IGRT system, SBRT and Brachytherapy</a:t>
          </a:r>
          <a:endParaRPr lang="en-US" sz="1200" b="1" kern="1200" dirty="0">
            <a:latin typeface="+mj-lt"/>
          </a:endParaRPr>
        </a:p>
      </dsp:txBody>
      <dsp:txXfrm>
        <a:off x="2133921" y="4564462"/>
        <a:ext cx="1067307" cy="885836"/>
      </dsp:txXfrm>
    </dsp:sp>
    <dsp:sp modelId="{11AF1F81-FE4A-4836-9A27-D47A1E92EEEA}">
      <dsp:nvSpPr>
        <dsp:cNvPr id="0" name=""/>
        <dsp:cNvSpPr/>
      </dsp:nvSpPr>
      <dsp:spPr>
        <a:xfrm>
          <a:off x="815041" y="2843452"/>
          <a:ext cx="1252760" cy="12527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mj-lt"/>
            </a:rPr>
            <a:t>Pediatric Oncology Unit</a:t>
          </a:r>
          <a:endParaRPr lang="en-US" sz="1400" b="1" kern="1200" dirty="0">
            <a:latin typeface="+mj-lt"/>
          </a:endParaRPr>
        </a:p>
      </dsp:txBody>
      <dsp:txXfrm>
        <a:off x="998503" y="3026914"/>
        <a:ext cx="885836" cy="885836"/>
      </dsp:txXfrm>
    </dsp:sp>
    <dsp:sp modelId="{881C4F44-427F-4C93-9F08-1CFFB748667F}">
      <dsp:nvSpPr>
        <dsp:cNvPr id="0" name=""/>
        <dsp:cNvSpPr/>
      </dsp:nvSpPr>
      <dsp:spPr>
        <a:xfrm>
          <a:off x="1001603" y="926161"/>
          <a:ext cx="1754854" cy="12527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mj-lt"/>
            </a:rPr>
            <a:t>Dedicated Research Department</a:t>
          </a:r>
          <a:endParaRPr lang="en-US" sz="1400" b="1" kern="1200" dirty="0">
            <a:latin typeface="+mj-lt"/>
          </a:endParaRPr>
        </a:p>
      </dsp:txBody>
      <dsp:txXfrm>
        <a:off x="1258595" y="1109623"/>
        <a:ext cx="1240870" cy="8858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1C1A7-A5DF-4A56-B4A8-3040BDFC2DC3}">
      <dsp:nvSpPr>
        <dsp:cNvPr id="0" name=""/>
        <dsp:cNvSpPr/>
      </dsp:nvSpPr>
      <dsp:spPr>
        <a:xfrm>
          <a:off x="1237297" y="31331"/>
          <a:ext cx="5603569" cy="12115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t>The occurrence of another malignancy of different organ in patients with known malignant tumor is known as double malignancy </a:t>
          </a:r>
          <a:endParaRPr lang="en-US" sz="2000" kern="1200" dirty="0"/>
        </a:p>
      </dsp:txBody>
      <dsp:txXfrm>
        <a:off x="1296441" y="90475"/>
        <a:ext cx="5485281" cy="1093292"/>
      </dsp:txXfrm>
    </dsp:sp>
    <dsp:sp modelId="{CEDD5189-87B7-4BF2-B911-62EA8DCDE293}">
      <dsp:nvSpPr>
        <dsp:cNvPr id="0" name=""/>
        <dsp:cNvSpPr/>
      </dsp:nvSpPr>
      <dsp:spPr>
        <a:xfrm rot="8418056">
          <a:off x="2303949" y="1605871"/>
          <a:ext cx="1136458" cy="0"/>
        </a:xfrm>
        <a:custGeom>
          <a:avLst/>
          <a:gdLst/>
          <a:ahLst/>
          <a:cxnLst/>
          <a:rect l="0" t="0" r="0" b="0"/>
          <a:pathLst>
            <a:path>
              <a:moveTo>
                <a:pt x="0" y="0"/>
              </a:moveTo>
              <a:lnTo>
                <a:pt x="1136458"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FBE168-2B8C-472A-BDC0-0C6E074FC04C}">
      <dsp:nvSpPr>
        <dsp:cNvPr id="0" name=""/>
        <dsp:cNvSpPr/>
      </dsp:nvSpPr>
      <dsp:spPr>
        <a:xfrm>
          <a:off x="155971" y="1968830"/>
          <a:ext cx="3580212" cy="811758"/>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t>Synchronous - </a:t>
          </a:r>
          <a:r>
            <a:rPr lang="en-US" sz="1800" b="1" kern="1200" dirty="0" smtClean="0"/>
            <a:t>in which the cancer occurs at the same time or within 6 months </a:t>
          </a:r>
          <a:endParaRPr lang="en-US" sz="1800" kern="1200" dirty="0"/>
        </a:p>
      </dsp:txBody>
      <dsp:txXfrm>
        <a:off x="195598" y="2008457"/>
        <a:ext cx="3500958" cy="732504"/>
      </dsp:txXfrm>
    </dsp:sp>
    <dsp:sp modelId="{2F3C290A-D316-4438-B908-79059763616A}">
      <dsp:nvSpPr>
        <dsp:cNvPr id="0" name=""/>
        <dsp:cNvSpPr/>
      </dsp:nvSpPr>
      <dsp:spPr>
        <a:xfrm rot="2324053">
          <a:off x="4680034" y="1568001"/>
          <a:ext cx="1039107" cy="0"/>
        </a:xfrm>
        <a:custGeom>
          <a:avLst/>
          <a:gdLst/>
          <a:ahLst/>
          <a:cxnLst/>
          <a:rect l="0" t="0" r="0" b="0"/>
          <a:pathLst>
            <a:path>
              <a:moveTo>
                <a:pt x="0" y="0"/>
              </a:moveTo>
              <a:lnTo>
                <a:pt x="1039107"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746300-D0F0-4416-9A3E-EEDBF49A47B6}">
      <dsp:nvSpPr>
        <dsp:cNvPr id="0" name=""/>
        <dsp:cNvSpPr/>
      </dsp:nvSpPr>
      <dsp:spPr>
        <a:xfrm>
          <a:off x="4169306" y="1893090"/>
          <a:ext cx="3883128" cy="811758"/>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err="1" smtClean="0"/>
            <a:t>Metachronous</a:t>
          </a:r>
          <a:r>
            <a:rPr lang="en-US" sz="1800" b="1" kern="1200" dirty="0" smtClean="0"/>
            <a:t>- </a:t>
          </a:r>
          <a:r>
            <a:rPr lang="en-US" sz="1800" b="1" kern="1200" dirty="0" smtClean="0"/>
            <a:t>in which cancer follows in sequence more than 6 months apart.</a:t>
          </a:r>
          <a:endParaRPr lang="en-US" sz="1800" kern="1200" dirty="0"/>
        </a:p>
      </dsp:txBody>
      <dsp:txXfrm>
        <a:off x="4208933" y="1932717"/>
        <a:ext cx="3803874" cy="7325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56A74-DA67-4887-BAB5-C358B10BA06F}">
      <dsp:nvSpPr>
        <dsp:cNvPr id="0" name=""/>
        <dsp:cNvSpPr/>
      </dsp:nvSpPr>
      <dsp:spPr>
        <a:xfrm>
          <a:off x="0" y="19599"/>
          <a:ext cx="6096000" cy="1216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A retrospective study.</a:t>
          </a:r>
          <a:endParaRPr lang="en-US" sz="2000" kern="1200" dirty="0"/>
        </a:p>
      </dsp:txBody>
      <dsp:txXfrm>
        <a:off x="59399" y="78998"/>
        <a:ext cx="5977202" cy="1098002"/>
      </dsp:txXfrm>
    </dsp:sp>
    <dsp:sp modelId="{C8565F3D-6505-4806-9645-58F184B455E3}">
      <dsp:nvSpPr>
        <dsp:cNvPr id="0" name=""/>
        <dsp:cNvSpPr/>
      </dsp:nvSpPr>
      <dsp:spPr>
        <a:xfrm>
          <a:off x="0" y="1423599"/>
          <a:ext cx="6096000" cy="1216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Patients   with dual primary malignancy over a period of five years (2012-2016) were included in the study. </a:t>
          </a:r>
          <a:endParaRPr lang="en-US" sz="2000" kern="1200" dirty="0"/>
        </a:p>
      </dsp:txBody>
      <dsp:txXfrm>
        <a:off x="59399" y="1482998"/>
        <a:ext cx="5977202" cy="1098002"/>
      </dsp:txXfrm>
    </dsp:sp>
    <dsp:sp modelId="{C76A12BE-4C7C-43E9-BECB-83D01D50D879}">
      <dsp:nvSpPr>
        <dsp:cNvPr id="0" name=""/>
        <dsp:cNvSpPr/>
      </dsp:nvSpPr>
      <dsp:spPr>
        <a:xfrm>
          <a:off x="0" y="2827600"/>
          <a:ext cx="6096000" cy="1216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The demographic, clinical and survival profile of the patients was analyzed.</a:t>
          </a:r>
          <a:endParaRPr lang="en-US" sz="2000" kern="1200" dirty="0"/>
        </a:p>
      </dsp:txBody>
      <dsp:txXfrm>
        <a:off x="59399" y="2886999"/>
        <a:ext cx="5977202"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0.301</cdr:x>
      <cdr:y>0.90681</cdr:y>
    </cdr:from>
    <cdr:to>
      <cdr:x>0.6393</cdr:x>
      <cdr:y>0.99283</cdr:y>
    </cdr:to>
    <cdr:sp macro="" textlink="">
      <cdr:nvSpPr>
        <cdr:cNvPr id="2" name="TextBox 1"/>
        <cdr:cNvSpPr txBox="1"/>
      </cdr:nvSpPr>
      <cdr:spPr>
        <a:xfrm xmlns:a="http://schemas.openxmlformats.org/drawingml/2006/main">
          <a:off x="1152525" y="2409823"/>
          <a:ext cx="1295400" cy="22860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nchor="ctr"/>
        <a:lstStyle xmlns:a="http://schemas.openxmlformats.org/drawingml/2006/main"/>
        <a:p xmlns:a="http://schemas.openxmlformats.org/drawingml/2006/main">
          <a:pPr algn="ctr"/>
          <a:r>
            <a:rPr lang="en-US" sz="1100"/>
            <a:t>YEARS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5" rIns="93167" bIns="4658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7" tIns="46585" rIns="93167" bIns="46585" rtlCol="0"/>
          <a:lstStyle>
            <a:lvl1pPr algn="r">
              <a:defRPr sz="1200"/>
            </a:lvl1pPr>
          </a:lstStyle>
          <a:p>
            <a:fld id="{9A6A3D5F-651F-4940-AA32-37E7BD8EDF3E}" type="datetimeFigureOut">
              <a:rPr lang="en-US" smtClean="0"/>
              <a:pPr/>
              <a:t>6/7/2019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7" tIns="46585" rIns="93167" bIns="4658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7" tIns="46585" rIns="93167" bIns="46585" rtlCol="0" anchor="b"/>
          <a:lstStyle>
            <a:lvl1pPr algn="r">
              <a:defRPr sz="1200"/>
            </a:lvl1pPr>
          </a:lstStyle>
          <a:p>
            <a:fld id="{C390DA8A-A521-491E-8F4A-11F6B488900A}" type="slidenum">
              <a:rPr lang="en-US" smtClean="0"/>
              <a:pPr/>
              <a:t>‹#›</a:t>
            </a:fld>
            <a:endParaRPr lang="en-US"/>
          </a:p>
        </p:txBody>
      </p:sp>
    </p:spTree>
    <p:extLst>
      <p:ext uri="{BB962C8B-B14F-4D97-AF65-F5344CB8AC3E}">
        <p14:creationId xmlns:p14="http://schemas.microsoft.com/office/powerpoint/2010/main" val="1979951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5" rIns="93167" bIns="46585"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7" tIns="46585" rIns="93167" bIns="46585" rtlCol="0"/>
          <a:lstStyle>
            <a:lvl1pPr algn="r">
              <a:defRPr sz="1200"/>
            </a:lvl1pPr>
          </a:lstStyle>
          <a:p>
            <a:fld id="{CDC3C14D-B338-4405-BA49-94FEA0D9A953}" type="datetimeFigureOut">
              <a:rPr lang="en-US" smtClean="0"/>
              <a:pPr/>
              <a:t>6/7/2019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5" rIns="93167" bIns="46585"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7" tIns="46585" rIns="93167" bIns="465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7" tIns="46585" rIns="93167"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7" tIns="46585" rIns="93167" bIns="46585" rtlCol="0" anchor="b"/>
          <a:lstStyle>
            <a:lvl1pPr algn="r">
              <a:defRPr sz="1200"/>
            </a:lvl1pPr>
          </a:lstStyle>
          <a:p>
            <a:fld id="{176CBC0D-A7D0-47C2-9B22-56645EE8EF99}" type="slidenum">
              <a:rPr lang="en-US" smtClean="0"/>
              <a:pPr/>
              <a:t>‹#›</a:t>
            </a:fld>
            <a:endParaRPr lang="en-US"/>
          </a:p>
        </p:txBody>
      </p:sp>
    </p:spTree>
    <p:extLst>
      <p:ext uri="{BB962C8B-B14F-4D97-AF65-F5344CB8AC3E}">
        <p14:creationId xmlns:p14="http://schemas.microsoft.com/office/powerpoint/2010/main" val="1563646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to all the dignitaries</a:t>
            </a:r>
            <a:r>
              <a:rPr lang="en-US" baseline="0" dirty="0" smtClean="0"/>
              <a:t> present and my dear colleagues. I am Swarnima Jaitley working as Research Administrator at Rajiv Gandhi cancer Institute &amp; Research Center. The topic of my presentation is Dual Primary Malignancies: A primary cause of concern. I will begin my presentation by giving the world statistics on Cancer.</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1</a:t>
            </a:fld>
            <a:endParaRPr lang="en-US"/>
          </a:p>
        </p:txBody>
      </p:sp>
    </p:spTree>
    <p:extLst>
      <p:ext uri="{BB962C8B-B14F-4D97-AF65-F5344CB8AC3E}">
        <p14:creationId xmlns:p14="http://schemas.microsoft.com/office/powerpoint/2010/main" val="2973510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brief, I will present the profile of the Institute. What ever profit the Institute gets, it goes back to the Institute</a:t>
            </a:r>
            <a:r>
              <a:rPr lang="en-US" baseline="0" dirty="0" smtClean="0"/>
              <a:t> in terms of increasing the cutting edge facilities, no of beds, ancillary services and so on.</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10</a:t>
            </a:fld>
            <a:endParaRPr lang="en-US"/>
          </a:p>
        </p:txBody>
      </p:sp>
    </p:spTree>
    <p:extLst>
      <p:ext uri="{BB962C8B-B14F-4D97-AF65-F5344CB8AC3E}">
        <p14:creationId xmlns:p14="http://schemas.microsoft.com/office/powerpoint/2010/main" val="3180202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Affordable: I would like to stress on this word. We would like to offer treatment at affordable prize.</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11</a:t>
            </a:fld>
            <a:endParaRPr lang="en-US"/>
          </a:p>
        </p:txBody>
      </p:sp>
    </p:spTree>
    <p:extLst>
      <p:ext uri="{BB962C8B-B14F-4D97-AF65-F5344CB8AC3E}">
        <p14:creationId xmlns:p14="http://schemas.microsoft.com/office/powerpoint/2010/main" val="235838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6CBC0D-A7D0-47C2-9B22-56645EE8EF99}" type="slidenum">
              <a:rPr lang="en-US" smtClean="0"/>
              <a:pPr/>
              <a:t>12</a:t>
            </a:fld>
            <a:endParaRPr lang="en-US"/>
          </a:p>
        </p:txBody>
      </p:sp>
    </p:spTree>
    <p:extLst>
      <p:ext uri="{BB962C8B-B14F-4D97-AF65-F5344CB8AC3E}">
        <p14:creationId xmlns:p14="http://schemas.microsoft.com/office/powerpoint/2010/main" val="3103758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6CBC0D-A7D0-47C2-9B22-56645EE8EF99}" type="slidenum">
              <a:rPr lang="en-US" smtClean="0"/>
              <a:pPr/>
              <a:t>13</a:t>
            </a:fld>
            <a:endParaRPr lang="en-US"/>
          </a:p>
        </p:txBody>
      </p:sp>
    </p:spTree>
    <p:extLst>
      <p:ext uri="{BB962C8B-B14F-4D97-AF65-F5344CB8AC3E}">
        <p14:creationId xmlns:p14="http://schemas.microsoft.com/office/powerpoint/2010/main" val="3673794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Institute has a strong academic program</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14</a:t>
            </a:fld>
            <a:endParaRPr lang="en-US"/>
          </a:p>
        </p:txBody>
      </p:sp>
    </p:spTree>
    <p:extLst>
      <p:ext uri="{BB962C8B-B14F-4D97-AF65-F5344CB8AC3E}">
        <p14:creationId xmlns:p14="http://schemas.microsoft.com/office/powerpoint/2010/main" val="1140351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slide</a:t>
            </a:r>
            <a:r>
              <a:rPr lang="en-US" baseline="0" dirty="0" smtClean="0"/>
              <a:t> gives the no. of registration in RGCIRC from 1996 to 2017 that is 21 years and how the numbers are going up consecutively. It reflects the fact that the incidence of cancer is rising in India.</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15</a:t>
            </a:fld>
            <a:endParaRPr lang="en-US"/>
          </a:p>
        </p:txBody>
      </p:sp>
    </p:spTree>
    <p:extLst>
      <p:ext uri="{BB962C8B-B14F-4D97-AF65-F5344CB8AC3E}">
        <p14:creationId xmlns:p14="http://schemas.microsoft.com/office/powerpoint/2010/main" val="1121880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that the maximum no of cases are registered</a:t>
            </a:r>
            <a:r>
              <a:rPr lang="en-US" baseline="0" dirty="0" smtClean="0"/>
              <a:t> in the age group of 50 – 65. The most productive years of a man’s life. </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16</a:t>
            </a:fld>
            <a:endParaRPr lang="en-US"/>
          </a:p>
        </p:txBody>
      </p:sp>
    </p:spTree>
    <p:extLst>
      <p:ext uri="{BB962C8B-B14F-4D97-AF65-F5344CB8AC3E}">
        <p14:creationId xmlns:p14="http://schemas.microsoft.com/office/powerpoint/2010/main" val="718295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are comparing the</a:t>
            </a:r>
            <a:r>
              <a:rPr lang="en-US" baseline="0" dirty="0" smtClean="0"/>
              <a:t> magnitude of cancer between male and female. Males have always outnumbered the females.</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17</a:t>
            </a:fld>
            <a:endParaRPr lang="en-US"/>
          </a:p>
        </p:txBody>
      </p:sp>
    </p:spTree>
    <p:extLst>
      <p:ext uri="{BB962C8B-B14F-4D97-AF65-F5344CB8AC3E}">
        <p14:creationId xmlns:p14="http://schemas.microsoft.com/office/powerpoint/2010/main" val="4103454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reflects the pattern at RGCIRC and not India. This</a:t>
            </a:r>
            <a:r>
              <a:rPr lang="en-US" baseline="0" dirty="0" smtClean="0"/>
              <a:t> institute is located in the capital of India and caters more to the urban population of India.</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18</a:t>
            </a:fld>
            <a:endParaRPr lang="en-US"/>
          </a:p>
        </p:txBody>
      </p:sp>
    </p:spTree>
    <p:extLst>
      <p:ext uri="{BB962C8B-B14F-4D97-AF65-F5344CB8AC3E}">
        <p14:creationId xmlns:p14="http://schemas.microsoft.com/office/powerpoint/2010/main" val="1754950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rural areas </a:t>
            </a:r>
            <a:r>
              <a:rPr lang="en-US" dirty="0" err="1" smtClean="0"/>
              <a:t>ca</a:t>
            </a:r>
            <a:r>
              <a:rPr lang="en-US" dirty="0" smtClean="0"/>
              <a:t> cervix</a:t>
            </a:r>
            <a:r>
              <a:rPr lang="en-US" baseline="0" dirty="0" smtClean="0"/>
              <a:t> is the number one malignancy.  The cancer Registry in India gives a different picture for urban and rural population</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19</a:t>
            </a:fld>
            <a:endParaRPr lang="en-US"/>
          </a:p>
        </p:txBody>
      </p:sp>
    </p:spTree>
    <p:extLst>
      <p:ext uri="{BB962C8B-B14F-4D97-AF65-F5344CB8AC3E}">
        <p14:creationId xmlns:p14="http://schemas.microsoft.com/office/powerpoint/2010/main" val="3337599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Cancer brings an increasing health and economic burden worldwide, and the greatest impact it has on the most vulnerable populations. So we may say that 47% of the cancers are avoidable worldwide because either they are due to habits or infections.</a:t>
            </a:r>
            <a:endParaRPr lang="en-US" b="0"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2</a:t>
            </a:fld>
            <a:endParaRPr lang="en-US"/>
          </a:p>
        </p:txBody>
      </p:sp>
    </p:spTree>
    <p:extLst>
      <p:ext uri="{BB962C8B-B14F-4D97-AF65-F5344CB8AC3E}">
        <p14:creationId xmlns:p14="http://schemas.microsoft.com/office/powerpoint/2010/main" val="2117653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6CBC0D-A7D0-47C2-9B22-56645EE8EF99}" type="slidenum">
              <a:rPr lang="en-US" smtClean="0"/>
              <a:pPr/>
              <a:t>20</a:t>
            </a:fld>
            <a:endParaRPr lang="en-US"/>
          </a:p>
        </p:txBody>
      </p:sp>
    </p:spTree>
    <p:extLst>
      <p:ext uri="{BB962C8B-B14F-4D97-AF65-F5344CB8AC3E}">
        <p14:creationId xmlns:p14="http://schemas.microsoft.com/office/powerpoint/2010/main" val="566655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6CBC0D-A7D0-47C2-9B22-56645EE8EF99}" type="slidenum">
              <a:rPr lang="en-US" smtClean="0"/>
              <a:pPr/>
              <a:t>21</a:t>
            </a:fld>
            <a:endParaRPr lang="en-US"/>
          </a:p>
        </p:txBody>
      </p:sp>
    </p:spTree>
    <p:extLst>
      <p:ext uri="{BB962C8B-B14F-4D97-AF65-F5344CB8AC3E}">
        <p14:creationId xmlns:p14="http://schemas.microsoft.com/office/powerpoint/2010/main" val="323954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22</a:t>
            </a:fld>
            <a:endParaRPr lang="en-US"/>
          </a:p>
        </p:txBody>
      </p:sp>
    </p:spTree>
    <p:extLst>
      <p:ext uri="{BB962C8B-B14F-4D97-AF65-F5344CB8AC3E}">
        <p14:creationId xmlns:p14="http://schemas.microsoft.com/office/powerpoint/2010/main" val="2953754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6CBC0D-A7D0-47C2-9B22-56645EE8EF99}" type="slidenum">
              <a:rPr lang="en-US" smtClean="0"/>
              <a:pPr/>
              <a:t>23</a:t>
            </a:fld>
            <a:endParaRPr lang="en-US"/>
          </a:p>
        </p:txBody>
      </p:sp>
    </p:spTree>
    <p:extLst>
      <p:ext uri="{BB962C8B-B14F-4D97-AF65-F5344CB8AC3E}">
        <p14:creationId xmlns:p14="http://schemas.microsoft.com/office/powerpoint/2010/main" val="2801634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6CBC0D-A7D0-47C2-9B22-56645EE8EF99}" type="slidenum">
              <a:rPr lang="en-US" smtClean="0"/>
              <a:pPr/>
              <a:t>24</a:t>
            </a:fld>
            <a:endParaRPr lang="en-US"/>
          </a:p>
        </p:txBody>
      </p:sp>
    </p:spTree>
    <p:extLst>
      <p:ext uri="{BB962C8B-B14F-4D97-AF65-F5344CB8AC3E}">
        <p14:creationId xmlns:p14="http://schemas.microsoft.com/office/powerpoint/2010/main" val="2277075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common first primary malignancy is Head &amp; neck followed</a:t>
            </a:r>
            <a:r>
              <a:rPr lang="en-US" baseline="0" dirty="0" smtClean="0"/>
              <a:t> by </a:t>
            </a:r>
            <a:r>
              <a:rPr lang="en-US" baseline="0" dirty="0" err="1" smtClean="0"/>
              <a:t>genito</a:t>
            </a:r>
            <a:r>
              <a:rPr lang="en-US" baseline="0" dirty="0" smtClean="0"/>
              <a:t>-urinary and GI Malignancy. While the most common second primary malignancy was </a:t>
            </a:r>
            <a:r>
              <a:rPr lang="en-US" baseline="0" dirty="0" err="1" smtClean="0"/>
              <a:t>genito</a:t>
            </a:r>
            <a:r>
              <a:rPr lang="en-US" baseline="0" dirty="0" smtClean="0"/>
              <a:t>-urinary followed by  head &amp; neck, GI Malignancies</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25</a:t>
            </a:fld>
            <a:endParaRPr lang="en-US"/>
          </a:p>
        </p:txBody>
      </p:sp>
    </p:spTree>
    <p:extLst>
      <p:ext uri="{BB962C8B-B14F-4D97-AF65-F5344CB8AC3E}">
        <p14:creationId xmlns:p14="http://schemas.microsoft.com/office/powerpoint/2010/main" val="879637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cases of dual primary malignancies were seen maximum</a:t>
            </a:r>
            <a:r>
              <a:rPr lang="en-US" baseline="0" dirty="0" smtClean="0"/>
              <a:t> in the age group of 41-60.</a:t>
            </a:r>
            <a:r>
              <a:rPr lang="en-US" dirty="0" smtClean="0"/>
              <a:t> </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26</a:t>
            </a:fld>
            <a:endParaRPr lang="en-US"/>
          </a:p>
        </p:txBody>
      </p:sp>
    </p:spTree>
    <p:extLst>
      <p:ext uri="{BB962C8B-B14F-4D97-AF65-F5344CB8AC3E}">
        <p14:creationId xmlns:p14="http://schemas.microsoft.com/office/powerpoint/2010/main" val="278596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60% of the dual Malignancies were </a:t>
            </a:r>
            <a:r>
              <a:rPr lang="en-US" dirty="0" err="1" smtClean="0"/>
              <a:t>metachronous</a:t>
            </a:r>
            <a:r>
              <a:rPr lang="en-US" dirty="0" smtClean="0"/>
              <a:t> while rest</a:t>
            </a:r>
            <a:r>
              <a:rPr lang="en-US" baseline="0" dirty="0" smtClean="0"/>
              <a:t> 40% were synchronous</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27</a:t>
            </a:fld>
            <a:endParaRPr lang="en-US"/>
          </a:p>
        </p:txBody>
      </p:sp>
    </p:spTree>
    <p:extLst>
      <p:ext uri="{BB962C8B-B14F-4D97-AF65-F5344CB8AC3E}">
        <p14:creationId xmlns:p14="http://schemas.microsoft.com/office/powerpoint/2010/main" val="1927620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males, Head &amp; neck is the first site of primary malignancy,</a:t>
            </a:r>
            <a:r>
              <a:rPr lang="en-US" baseline="0" dirty="0" smtClean="0"/>
              <a:t> while in female its is breast</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28</a:t>
            </a:fld>
            <a:endParaRPr lang="en-US"/>
          </a:p>
        </p:txBody>
      </p:sp>
    </p:spTree>
    <p:extLst>
      <p:ext uri="{BB962C8B-B14F-4D97-AF65-F5344CB8AC3E}">
        <p14:creationId xmlns:p14="http://schemas.microsoft.com/office/powerpoint/2010/main" val="3828355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males, second site of primary malignancy</a:t>
            </a:r>
            <a:r>
              <a:rPr lang="en-US" baseline="0" dirty="0" smtClean="0"/>
              <a:t> was again head &amp; Neck closely followed by gastro-intestinal and genitourinary. While in females the second site of primary malignancy is genitourinary followed by head&amp; Neck, breast with vast difference.</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29</a:t>
            </a:fld>
            <a:endParaRPr lang="en-US"/>
          </a:p>
        </p:txBody>
      </p:sp>
    </p:spTree>
    <p:extLst>
      <p:ext uri="{BB962C8B-B14F-4D97-AF65-F5344CB8AC3E}">
        <p14:creationId xmlns:p14="http://schemas.microsoft.com/office/powerpoint/2010/main" val="131806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2">
              <a:defRPr/>
            </a:pPr>
            <a:r>
              <a:rPr lang="en-US" sz="800" dirty="0"/>
              <a:t>This data is from </a:t>
            </a:r>
            <a:r>
              <a:rPr lang="en-US" sz="800" dirty="0" err="1"/>
              <a:t>Globocan</a:t>
            </a:r>
            <a:r>
              <a:rPr lang="en-US" sz="800" dirty="0"/>
              <a:t> 2018. It talks about the total number of New cases in the year 2018. </a:t>
            </a:r>
            <a:r>
              <a:rPr lang="en-US" dirty="0"/>
              <a:t>Cancer is a disease of differences. It’s a global problem, but it is very different by region and country. It is also a disease of inequality. I will explain this in my next slide.</a:t>
            </a:r>
          </a:p>
          <a:p>
            <a:endParaRPr lang="en-US" sz="800"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3</a:t>
            </a:fld>
            <a:endParaRPr lang="en-US"/>
          </a:p>
        </p:txBody>
      </p:sp>
    </p:spTree>
    <p:extLst>
      <p:ext uri="{BB962C8B-B14F-4D97-AF65-F5344CB8AC3E}">
        <p14:creationId xmlns:p14="http://schemas.microsoft.com/office/powerpoint/2010/main" val="3574040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graphical representation of the table shown before. In males, head &amp; neck is site of first as well as the second primary. Genitourinary is the second most common first malignancy while gastrointestinal is the second most common second primary malignancy.</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30</a:t>
            </a:fld>
            <a:endParaRPr lang="en-US"/>
          </a:p>
        </p:txBody>
      </p:sp>
    </p:spTree>
    <p:extLst>
      <p:ext uri="{BB962C8B-B14F-4D97-AF65-F5344CB8AC3E}">
        <p14:creationId xmlns:p14="http://schemas.microsoft.com/office/powerpoint/2010/main" val="3828355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females, first site of primary malignancy is breast and the second most common site of primary malignancy is genitourinary followed by head&amp; Neck, breast with vast difference.</a:t>
            </a:r>
            <a:endParaRPr lang="en-US" dirty="0" smtClean="0"/>
          </a:p>
          <a:p>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31</a:t>
            </a:fld>
            <a:endParaRPr lang="en-US"/>
          </a:p>
        </p:txBody>
      </p:sp>
    </p:spTree>
    <p:extLst>
      <p:ext uri="{BB962C8B-B14F-4D97-AF65-F5344CB8AC3E}">
        <p14:creationId xmlns:p14="http://schemas.microsoft.com/office/powerpoint/2010/main" val="3828355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32</a:t>
            </a:fld>
            <a:endParaRPr lang="en-US"/>
          </a:p>
        </p:txBody>
      </p:sp>
    </p:spTree>
    <p:extLst>
      <p:ext uri="{BB962C8B-B14F-4D97-AF65-F5344CB8AC3E}">
        <p14:creationId xmlns:p14="http://schemas.microsoft.com/office/powerpoint/2010/main" val="4140092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smtClean="0"/>
              <a:t>medical records of all th</a:t>
            </a:r>
            <a:r>
              <a:rPr lang="en-US" dirty="0" smtClean="0"/>
              <a:t>e</a:t>
            </a:r>
            <a:r>
              <a:rPr lang="en-US" baseline="0" dirty="0" smtClean="0"/>
              <a:t> patients were checked. If they were not at regular follow-up, the patients were telephonically contacted to know their status. </a:t>
            </a:r>
            <a:endParaRPr lang="en-US"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33</a:t>
            </a:fld>
            <a:endParaRPr lang="en-US"/>
          </a:p>
        </p:txBody>
      </p:sp>
    </p:spTree>
    <p:extLst>
      <p:ext uri="{BB962C8B-B14F-4D97-AF65-F5344CB8AC3E}">
        <p14:creationId xmlns:p14="http://schemas.microsoft.com/office/powerpoint/2010/main" val="1519697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6CBC0D-A7D0-47C2-9B22-56645EE8EF99}" type="slidenum">
              <a:rPr lang="en-US" smtClean="0"/>
              <a:pPr/>
              <a:t>34</a:t>
            </a:fld>
            <a:endParaRPr lang="en-US"/>
          </a:p>
        </p:txBody>
      </p:sp>
    </p:spTree>
    <p:extLst>
      <p:ext uri="{BB962C8B-B14F-4D97-AF65-F5344CB8AC3E}">
        <p14:creationId xmlns:p14="http://schemas.microsoft.com/office/powerpoint/2010/main" val="1549686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6CBC0D-A7D0-47C2-9B22-56645EE8EF99}" type="slidenum">
              <a:rPr lang="en-US" smtClean="0"/>
              <a:pPr/>
              <a:t>35</a:t>
            </a:fld>
            <a:endParaRPr lang="en-US"/>
          </a:p>
        </p:txBody>
      </p:sp>
    </p:spTree>
    <p:extLst>
      <p:ext uri="{BB962C8B-B14F-4D97-AF65-F5344CB8AC3E}">
        <p14:creationId xmlns:p14="http://schemas.microsoft.com/office/powerpoint/2010/main" val="2690818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6CBC0D-A7D0-47C2-9B22-56645EE8EF99}" type="slidenum">
              <a:rPr lang="en-US" smtClean="0"/>
              <a:pPr/>
              <a:t>36</a:t>
            </a:fld>
            <a:endParaRPr lang="en-US"/>
          </a:p>
        </p:txBody>
      </p:sp>
    </p:spTree>
    <p:extLst>
      <p:ext uri="{BB962C8B-B14F-4D97-AF65-F5344CB8AC3E}">
        <p14:creationId xmlns:p14="http://schemas.microsoft.com/office/powerpoint/2010/main" val="403567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v"/>
            </a:pPr>
            <a:r>
              <a:rPr lang="en-US" i="1" dirty="0" smtClean="0">
                <a:solidFill>
                  <a:srgbClr val="0000FF"/>
                </a:solidFill>
                <a:latin typeface="Times New Roman" pitchFamily="18" charset="0"/>
                <a:cs typeface="Times New Roman" pitchFamily="18" charset="0"/>
              </a:rPr>
              <a:t>World’s sixth largest economy , world’s largest  democracy,</a:t>
            </a:r>
            <a:r>
              <a:rPr lang="en-US" i="1" baseline="0" dirty="0" smtClean="0">
                <a:solidFill>
                  <a:srgbClr val="0000FF"/>
                </a:solidFill>
                <a:latin typeface="Times New Roman" pitchFamily="18" charset="0"/>
                <a:cs typeface="Times New Roman" pitchFamily="18" charset="0"/>
              </a:rPr>
              <a:t> 2</a:t>
            </a:r>
            <a:r>
              <a:rPr lang="en-US" i="1" baseline="30000" dirty="0" smtClean="0">
                <a:solidFill>
                  <a:srgbClr val="0000FF"/>
                </a:solidFill>
                <a:latin typeface="Times New Roman" pitchFamily="18" charset="0"/>
                <a:cs typeface="Times New Roman" pitchFamily="18" charset="0"/>
              </a:rPr>
              <a:t>nd</a:t>
            </a:r>
            <a:r>
              <a:rPr lang="en-US" i="1" baseline="0" dirty="0" smtClean="0">
                <a:solidFill>
                  <a:srgbClr val="0000FF"/>
                </a:solidFill>
                <a:latin typeface="Times New Roman" pitchFamily="18" charset="0"/>
                <a:cs typeface="Times New Roman" pitchFamily="18" charset="0"/>
              </a:rPr>
              <a:t> most populous country. Population Growth rate  is so high that we add the population of Australia every year to the current population.</a:t>
            </a:r>
            <a:endParaRPr lang="en-US" i="1" dirty="0" smtClean="0">
              <a:solidFill>
                <a:srgbClr val="0000FF"/>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76CBC0D-A7D0-47C2-9B22-56645EE8EF9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may say that the tremendous and abstruse land of</a:t>
            </a:r>
            <a:r>
              <a:rPr lang="en-US" b="1" dirty="0"/>
              <a:t> India</a:t>
            </a:r>
            <a:r>
              <a:rPr lang="en-US" dirty="0"/>
              <a:t> is the only nation in the world with a diversity in culture, language, religions and races.</a:t>
            </a:r>
          </a:p>
        </p:txBody>
      </p:sp>
      <p:sp>
        <p:nvSpPr>
          <p:cNvPr id="4" name="Slide Number Placeholder 3"/>
          <p:cNvSpPr>
            <a:spLocks noGrp="1"/>
          </p:cNvSpPr>
          <p:nvPr>
            <p:ph type="sldNum" sz="quarter" idx="10"/>
          </p:nvPr>
        </p:nvSpPr>
        <p:spPr/>
        <p:txBody>
          <a:bodyPr/>
          <a:lstStyle/>
          <a:p>
            <a:fld id="{176CBC0D-A7D0-47C2-9B22-56645EE8EF99}" type="slidenum">
              <a:rPr lang="en-US" smtClean="0"/>
              <a:pPr/>
              <a:t>5</a:t>
            </a:fld>
            <a:endParaRPr lang="en-US"/>
          </a:p>
        </p:txBody>
      </p:sp>
    </p:spTree>
    <p:extLst>
      <p:ext uri="{BB962C8B-B14F-4D97-AF65-F5344CB8AC3E}">
        <p14:creationId xmlns:p14="http://schemas.microsoft.com/office/powerpoint/2010/main" val="259851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This slide shows number cancer cases reported in India in the year 2018. The cancer of lip &amp; oral cavity is not seen in western population this is </a:t>
            </a:r>
            <a:r>
              <a:rPr lang="en-US" dirty="0"/>
              <a:t>usually attributed to indiscriminate usage tobacco and tobacco-related products, over a prolonged period of time, which leads to genetic damage. With respect to females, breast is no. one malignancy in the urban population but in rural population it is cancer of cervix.</a:t>
            </a:r>
            <a:endParaRPr lang="en-US" sz="900"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6</a:t>
            </a:fld>
            <a:endParaRPr lang="en-US"/>
          </a:p>
        </p:txBody>
      </p:sp>
    </p:spTree>
    <p:extLst>
      <p:ext uri="{BB962C8B-B14F-4D97-AF65-F5344CB8AC3E}">
        <p14:creationId xmlns:p14="http://schemas.microsoft.com/office/powerpoint/2010/main" val="663900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In India, 40%</a:t>
            </a:r>
            <a:r>
              <a:rPr lang="en-US" b="0" baseline="0" dirty="0" smtClean="0"/>
              <a:t> of cancers are tobacco related while 20 % are related to infections like hepatitis B and HPV infections. This means 60% of the cancers in India can be avoided and if detected in early stage they are curable. </a:t>
            </a:r>
            <a:endParaRPr lang="en-US" b="0" dirty="0"/>
          </a:p>
        </p:txBody>
      </p:sp>
      <p:sp>
        <p:nvSpPr>
          <p:cNvPr id="4" name="Slide Number Placeholder 3"/>
          <p:cNvSpPr>
            <a:spLocks noGrp="1"/>
          </p:cNvSpPr>
          <p:nvPr>
            <p:ph type="sldNum" sz="quarter" idx="10"/>
          </p:nvPr>
        </p:nvSpPr>
        <p:spPr/>
        <p:txBody>
          <a:bodyPr/>
          <a:lstStyle/>
          <a:p>
            <a:fld id="{176CBC0D-A7D0-47C2-9B22-56645EE8EF99}" type="slidenum">
              <a:rPr lang="en-US" smtClean="0"/>
              <a:pPr/>
              <a:t>7</a:t>
            </a:fld>
            <a:endParaRPr lang="en-US"/>
          </a:p>
        </p:txBody>
      </p:sp>
    </p:spTree>
    <p:extLst>
      <p:ext uri="{BB962C8B-B14F-4D97-AF65-F5344CB8AC3E}">
        <p14:creationId xmlns:p14="http://schemas.microsoft.com/office/powerpoint/2010/main" val="2117653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As mentioned before, India is a land of diversity and this can be further reiterated if we look at  the Geographic distribution and burden of cancers in India </a:t>
            </a:r>
            <a:r>
              <a:rPr lang="en-US" sz="900" dirty="0" err="1"/>
              <a:t>regionwise</a:t>
            </a:r>
            <a:r>
              <a:rPr lang="en-US" sz="900" dirty="0"/>
              <a:t>. The current slide shows the leading site of cancer in different regions of India followed by the risk factor</a:t>
            </a:r>
          </a:p>
        </p:txBody>
      </p:sp>
      <p:sp>
        <p:nvSpPr>
          <p:cNvPr id="4" name="Slide Number Placeholder 3"/>
          <p:cNvSpPr>
            <a:spLocks noGrp="1"/>
          </p:cNvSpPr>
          <p:nvPr>
            <p:ph type="sldNum" sz="quarter" idx="10"/>
          </p:nvPr>
        </p:nvSpPr>
        <p:spPr/>
        <p:txBody>
          <a:bodyPr/>
          <a:lstStyle/>
          <a:p>
            <a:fld id="{176CBC0D-A7D0-47C2-9B22-56645EE8EF99}" type="slidenum">
              <a:rPr lang="en-US" smtClean="0"/>
              <a:pPr/>
              <a:t>8</a:t>
            </a:fld>
            <a:endParaRPr lang="en-US"/>
          </a:p>
        </p:txBody>
      </p:sp>
    </p:spTree>
    <p:extLst>
      <p:ext uri="{BB962C8B-B14F-4D97-AF65-F5344CB8AC3E}">
        <p14:creationId xmlns:p14="http://schemas.microsoft.com/office/powerpoint/2010/main" val="663900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work as Research Administrator</a:t>
            </a:r>
            <a:r>
              <a:rPr lang="en-US" baseline="0" dirty="0" smtClean="0"/>
              <a:t> in Rajiv Gandhi Cancer Institute &amp; Research Center. </a:t>
            </a:r>
            <a:r>
              <a:rPr lang="en-US" dirty="0"/>
              <a:t>Rajiv Gandhi Cancer Institute &amp; Research Centre is today counted amongst Asia’s premier exclusive cancer </a:t>
            </a:r>
            <a:r>
              <a:rPr lang="en-US" dirty="0" err="1"/>
              <a:t>centres</a:t>
            </a:r>
            <a:r>
              <a:rPr lang="en-US" dirty="0"/>
              <a:t> that offer the unique advantage of cutting edge technology, put to use by renowned super specialists.</a:t>
            </a:r>
          </a:p>
        </p:txBody>
      </p:sp>
      <p:sp>
        <p:nvSpPr>
          <p:cNvPr id="4" name="Slide Number Placeholder 3"/>
          <p:cNvSpPr>
            <a:spLocks noGrp="1"/>
          </p:cNvSpPr>
          <p:nvPr>
            <p:ph type="sldNum" sz="quarter" idx="10"/>
          </p:nvPr>
        </p:nvSpPr>
        <p:spPr/>
        <p:txBody>
          <a:bodyPr/>
          <a:lstStyle/>
          <a:p>
            <a:fld id="{176CBC0D-A7D0-47C2-9B22-56645EE8EF99}" type="slidenum">
              <a:rPr lang="en-US" smtClean="0"/>
              <a:pPr/>
              <a:t>9</a:t>
            </a:fld>
            <a:endParaRPr lang="en-US"/>
          </a:p>
        </p:txBody>
      </p:sp>
    </p:spTree>
    <p:extLst>
      <p:ext uri="{BB962C8B-B14F-4D97-AF65-F5344CB8AC3E}">
        <p14:creationId xmlns:p14="http://schemas.microsoft.com/office/powerpoint/2010/main" val="1655569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E6F2841E-F796-4B7A-B200-CDDBB939EC34}" type="datetimeFigureOut">
              <a:rPr lang="en-IN"/>
              <a:pPr>
                <a:defRPr/>
              </a:pPr>
              <a:t>07-06-2019</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A4DBCEB7-277C-488F-87F9-AA177419481B}" type="slidenum">
              <a:rPr lang="en-IN"/>
              <a:pPr>
                <a:defRPr/>
              </a:pPr>
              <a:t>‹#›</a:t>
            </a:fld>
            <a:endParaRPr lang="en-IN"/>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9EDC9F67-1F41-4560-B074-8CF063AD26B3}" type="datetimeFigureOut">
              <a:rPr lang="en-IN"/>
              <a:pPr>
                <a:defRPr/>
              </a:pPr>
              <a:t>07-06-2019</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AF372A86-D456-4C9A-B97D-61993E8C77E4}" type="slidenum">
              <a:rPr lang="en-IN"/>
              <a:pPr>
                <a:defRPr/>
              </a:pPr>
              <a:t>‹#›</a:t>
            </a:fld>
            <a:endParaRPr lang="en-IN"/>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5CDBD90-8F35-4849-8E9F-4D6EEA6CAA34}" type="datetimeFigureOut">
              <a:rPr lang="en-IN"/>
              <a:pPr>
                <a:defRPr/>
              </a:pPr>
              <a:t>07-06-2019</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E96A5AFC-AF29-46EB-B4B1-5984801BE1BC}" type="slidenum">
              <a:rPr lang="en-IN"/>
              <a:pPr>
                <a:defRPr/>
              </a:pPr>
              <a:t>‹#›</a:t>
            </a:fld>
            <a:endParaRPr lang="en-IN"/>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88D2F1DC-FF3C-427C-A38D-70EE68B70C79}" type="datetimeFigureOut">
              <a:rPr lang="en-IN"/>
              <a:pPr>
                <a:defRPr/>
              </a:pPr>
              <a:t>07-06-2019</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74F8C91C-6F21-4E1A-BCA8-A9A56BA785A1}" type="slidenum">
              <a:rPr lang="en-IN"/>
              <a:pPr>
                <a:defRPr/>
              </a:pPr>
              <a:t>‹#›</a:t>
            </a:fld>
            <a:endParaRPr lang="en-IN"/>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E89065D8-8693-4B3E-B9A6-FD26FB93B7CC}" type="datetimeFigureOut">
              <a:rPr lang="en-IN"/>
              <a:pPr>
                <a:defRPr/>
              </a:pPr>
              <a:t>07-06-2019</a:t>
            </a:fld>
            <a:endParaRPr lang="en-IN"/>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pPr>
              <a:defRPr/>
            </a:pPr>
            <a:fld id="{93CCB098-FE9A-473F-A4E6-8087D7DD8A48}" type="slidenum">
              <a:rPr lang="en-IN"/>
              <a:pPr>
                <a:defRPr/>
              </a:pPr>
              <a:t>‹#›</a:t>
            </a:fld>
            <a:endParaRPr lang="en-IN"/>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9C3F91A5-0062-437F-AD64-FFFADC847E34}" type="datetimeFigureOut">
              <a:rPr lang="en-IN"/>
              <a:pPr>
                <a:defRPr/>
              </a:pPr>
              <a:t>07-06-2019</a:t>
            </a:fld>
            <a:endParaRPr lang="en-IN"/>
          </a:p>
        </p:txBody>
      </p:sp>
      <p:sp>
        <p:nvSpPr>
          <p:cNvPr id="4" name="Footer Placeholder 4"/>
          <p:cNvSpPr>
            <a:spLocks noGrp="1"/>
          </p:cNvSpPr>
          <p:nvPr>
            <p:ph type="ftr" sz="quarter" idx="11"/>
          </p:nvPr>
        </p:nvSpPr>
        <p:spPr/>
        <p:txBody>
          <a:bodyPr/>
          <a:lstStyle>
            <a:lvl1pPr>
              <a:defRPr/>
            </a:lvl1pPr>
          </a:lstStyle>
          <a:p>
            <a:pPr>
              <a:defRPr/>
            </a:pPr>
            <a:endParaRPr lang="en-IN"/>
          </a:p>
        </p:txBody>
      </p:sp>
      <p:sp>
        <p:nvSpPr>
          <p:cNvPr id="5" name="Slide Number Placeholder 5"/>
          <p:cNvSpPr>
            <a:spLocks noGrp="1"/>
          </p:cNvSpPr>
          <p:nvPr>
            <p:ph type="sldNum" sz="quarter" idx="12"/>
          </p:nvPr>
        </p:nvSpPr>
        <p:spPr/>
        <p:txBody>
          <a:bodyPr/>
          <a:lstStyle>
            <a:lvl1pPr>
              <a:defRPr/>
            </a:lvl1pPr>
          </a:lstStyle>
          <a:p>
            <a:pPr>
              <a:defRPr/>
            </a:pPr>
            <a:fld id="{DEF5B561-AE72-48CA-A85B-0EB3F65CCA3D}" type="slidenum">
              <a:rPr lang="en-IN"/>
              <a:pPr>
                <a:defRPr/>
              </a:pPr>
              <a:t>‹#›</a:t>
            </a:fld>
            <a:endParaRPr lang="en-IN"/>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C6C44C-0B22-4B47-9878-0BECD5D28180}" type="datetimeFigureOut">
              <a:rPr lang="en-IN"/>
              <a:pPr>
                <a:defRPr/>
              </a:pPr>
              <a:t>07-06-2019</a:t>
            </a:fld>
            <a:endParaRPr lang="en-IN"/>
          </a:p>
        </p:txBody>
      </p:sp>
      <p:sp>
        <p:nvSpPr>
          <p:cNvPr id="3" name="Footer Placeholder 4"/>
          <p:cNvSpPr>
            <a:spLocks noGrp="1"/>
          </p:cNvSpPr>
          <p:nvPr>
            <p:ph type="ftr" sz="quarter" idx="11"/>
          </p:nvPr>
        </p:nvSpPr>
        <p:spPr/>
        <p:txBody>
          <a:bodyPr/>
          <a:lstStyle>
            <a:lvl1pPr>
              <a:defRPr/>
            </a:lvl1pPr>
          </a:lstStyle>
          <a:p>
            <a:pPr>
              <a:defRPr/>
            </a:pPr>
            <a:endParaRPr lang="en-IN"/>
          </a:p>
        </p:txBody>
      </p:sp>
      <p:sp>
        <p:nvSpPr>
          <p:cNvPr id="4" name="Slide Number Placeholder 5"/>
          <p:cNvSpPr>
            <a:spLocks noGrp="1"/>
          </p:cNvSpPr>
          <p:nvPr>
            <p:ph type="sldNum" sz="quarter" idx="12"/>
          </p:nvPr>
        </p:nvSpPr>
        <p:spPr/>
        <p:txBody>
          <a:bodyPr/>
          <a:lstStyle>
            <a:lvl1pPr>
              <a:defRPr/>
            </a:lvl1pPr>
          </a:lstStyle>
          <a:p>
            <a:pPr>
              <a:defRPr/>
            </a:pPr>
            <a:fld id="{8D4B0B77-6D4C-4D3F-A07D-C50AC1FE1726}" type="slidenum">
              <a:rPr lang="en-IN"/>
              <a:pPr>
                <a:defRPr/>
              </a:pPr>
              <a:t>‹#›</a:t>
            </a:fld>
            <a:endParaRPr lang="en-IN"/>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5D0D03D-50FA-49E2-85A8-E059A47C07C3}" type="datetimeFigureOut">
              <a:rPr lang="en-IN"/>
              <a:pPr>
                <a:defRPr/>
              </a:pPr>
              <a:t>07-06-2019</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013F7117-AE3F-4560-888D-244AAD1979ED}" type="slidenum">
              <a:rPr lang="en-IN"/>
              <a:pPr>
                <a:defRPr/>
              </a:pPr>
              <a:t>‹#›</a:t>
            </a:fld>
            <a:endParaRPr lang="en-IN"/>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AB8C21-E868-46B3-AF18-5F9383758AD1}" type="datetimeFigureOut">
              <a:rPr lang="en-IN"/>
              <a:pPr>
                <a:defRPr/>
              </a:pPr>
              <a:t>07-06-2019</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B05EAE98-74F0-4A60-B238-F13BC833AE05}" type="slidenum">
              <a:rPr lang="en-IN"/>
              <a:pPr>
                <a:defRPr/>
              </a:pPr>
              <a:t>‹#›</a:t>
            </a:fld>
            <a:endParaRPr lang="en-IN"/>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F69BC65B-9D64-4A40-A134-B9863BA375BB}" type="datetimeFigureOut">
              <a:rPr lang="en-IN"/>
              <a:pPr>
                <a:defRPr/>
              </a:pPr>
              <a:t>07-06-2019</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9CCE221A-1A13-4324-8F15-B09ADDD2FAC0}" type="slidenum">
              <a:rPr lang="en-IN"/>
              <a:pPr>
                <a:defRPr/>
              </a:pPr>
              <a:t>‹#›</a:t>
            </a:fld>
            <a:endParaRPr lang="en-IN"/>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96181E2F-6CA9-4EF2-83F8-707B46E554B8}" type="datetimeFigureOut">
              <a:rPr lang="en-IN"/>
              <a:pPr>
                <a:defRPr/>
              </a:pPr>
              <a:t>07-06-2019</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9D48432B-CE16-49D8-90EB-CD307D56C06D}" type="slidenum">
              <a:rPr lang="en-IN"/>
              <a:pPr>
                <a:defRPr/>
              </a:pPr>
              <a:t>‹#›</a:t>
            </a:fld>
            <a:endParaRPr lang="en-IN"/>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6F9C1123-91E1-474E-B3A9-6817274FC80A}"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6DAD670-A227-472D-9C32-CC8B81804F5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2209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D5DC15D-92C9-4F02-AC55-3C4842B998B7}"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D424F67-8079-4280-BA30-91F33CA73CB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731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F3113EE-ED92-4805-9E7C-A662DF957D04}"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D3EDFAD-9EAE-454A-B3AC-DF6597B3A48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32756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95E009E4-75A0-4B03-9D72-123F1C49C0B5}"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172083A-37A4-4485-A0D8-90A3B45B689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9984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2E24E2B4-2653-4C9B-9DFC-8210D6597DD7}"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1A43BDA-1F42-4277-9D22-E611ABD7C40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39285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17D85666-B18D-41A9-9D0A-9CCFB5DF780B}"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785FBCA-03D5-430F-8FF3-15D15507770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3891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E83FFFB-CEF9-499F-B8CB-74C7BDA01529}"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356FB0E-67D7-4C18-A0E5-3A035446D0C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1702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5F43FBF-5A54-49D5-9205-4B5DB3575E11}"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D74C1EB-C5F5-4295-8A1D-0196F8F0498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398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701B08E-0D6D-4121-B0DF-7578288565A3}"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8639ADED-9247-4D6E-BEA9-359E2B7A631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4922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7816E0C-BE34-4BCC-AE5F-240C3D46A733}"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4FA9E41-09E7-4E36-A74E-EFB38A94459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8300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DF06824-3DC0-4E4E-9297-DB1302ADD4AC}"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BB5FCAB-3190-472C-9370-001B945452E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6234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184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428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88667F2-1D58-4D4A-9231-917684D8D7D7}" type="datetimeFigureOut">
              <a:rPr lang="en-IN"/>
              <a:pPr>
                <a:defRPr/>
              </a:pPr>
              <a:t>07-06-2019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148AB54-6FFA-4478-AD28-15D33F44F9F4}" type="slidenum">
              <a:rPr lang="en-IN"/>
              <a:pPr>
                <a:defRPr/>
              </a:pPr>
              <a:t>‹#›</a:t>
            </a:fld>
            <a:endParaRPr lang="en-IN"/>
          </a:p>
        </p:txBody>
      </p:sp>
      <p:sp>
        <p:nvSpPr>
          <p:cNvPr id="10" name="Rectangle 9"/>
          <p:cNvSpPr/>
          <p:nvPr/>
        </p:nvSpPr>
        <p:spPr>
          <a:xfrm>
            <a:off x="0" y="0"/>
            <a:ext cx="9144000" cy="1428750"/>
          </a:xfrm>
          <a:prstGeom prst="rect">
            <a:avLst/>
          </a:prstGeom>
          <a:solidFill>
            <a:srgbClr val="0971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pic>
        <p:nvPicPr>
          <p:cNvPr id="1032" name="Picture 1"/>
          <p:cNvPicPr>
            <a:picLocks noChangeAspect="1"/>
          </p:cNvPicPr>
          <p:nvPr/>
        </p:nvPicPr>
        <p:blipFill>
          <a:blip r:embed="rId13" cstate="print"/>
          <a:srcRect/>
          <a:stretch>
            <a:fillRect/>
          </a:stretch>
        </p:blipFill>
        <p:spPr bwMode="auto">
          <a:xfrm>
            <a:off x="0" y="5846763"/>
            <a:ext cx="9144000" cy="10207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6950850-7FFE-4751-8A4D-BDC5F6DC7E2E}" type="datetimeFigureOut">
              <a:rPr lang="en-US" smtClean="0">
                <a:solidFill>
                  <a:prstClr val="black">
                    <a:tint val="75000"/>
                  </a:prstClr>
                </a:solidFill>
              </a:rPr>
              <a:pPr>
                <a:defRPr/>
              </a:pPr>
              <a:t>6/7/2019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A5E7842-5F01-4149-A8B7-6EB26AE7E7C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8665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png"/><Relationship Id="rId7" Type="http://schemas.openxmlformats.org/officeDocument/2006/relationships/diagramQuickStyle" Target="../diagrams/quickStyle2.xml"/><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chart" Target="../charts/char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chart" Target="../charts/char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chart" Target="../charts/chart3.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chart" Target="../charts/chart4.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chart" Target="../charts/chart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chart" Target="../charts/chart8.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chart" Target="../charts/chart12.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chart" Target="../charts/char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hyperlink" Target="http://www.archintsurg.org/searchresult.asp?search=&amp;author=S+Thirunavukkarasu&amp;journal=Y&amp;but_search=Search&amp;entries=10&amp;pg=1&amp;s=0" TargetMode="External"/><Relationship Id="rId3" Type="http://schemas.openxmlformats.org/officeDocument/2006/relationships/hyperlink" Target="http://www.who.int/news-room/fact-sheets/detail/cancer" TargetMode="External"/><Relationship Id="rId7" Type="http://schemas.openxmlformats.org/officeDocument/2006/relationships/hyperlink" Target="http://www.archintsurg.org/searchresult.asp?search=&amp;author=GV+Rao&amp;journal=Y&amp;but_search=Search&amp;entries=10&amp;pg=1&amp;s=0"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www.archintsurg.org/searchresult.asp?search=&amp;author=SM+Sivaraj&amp;journal=Y&amp;but_search=Search&amp;entries=10&amp;pg=1&amp;s=0" TargetMode="External"/><Relationship Id="rId5" Type="http://schemas.openxmlformats.org/officeDocument/2006/relationships/hyperlink" Target="http://www.archintsurg.org/searchresult.asp?search=&amp;author=TVA+Chowdary&amp;journal=Y&amp;but_search=Search&amp;entries=10&amp;pg=1&amp;s=0" TargetMode="External"/><Relationship Id="rId4" Type="http://schemas.openxmlformats.org/officeDocument/2006/relationships/hyperlink" Target="https://www.indiatoday.in/education-today/gk-current-affairs/story/cancer-rate-india-stats-cure-treatment-1386739-2018-11-1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rcRect/>
          <a:stretch>
            <a:fillRect/>
          </a:stretch>
        </p:blipFill>
        <p:spPr bwMode="auto">
          <a:xfrm>
            <a:off x="0" y="4724400"/>
            <a:ext cx="9144000" cy="2133600"/>
          </a:xfrm>
          <a:prstGeom prst="rect">
            <a:avLst/>
          </a:prstGeom>
          <a:noFill/>
          <a:ln w="9525">
            <a:noFill/>
            <a:miter lim="800000"/>
            <a:headEnd/>
            <a:tailEnd/>
          </a:ln>
        </p:spPr>
      </p:pic>
      <p:sp>
        <p:nvSpPr>
          <p:cNvPr id="3" name="TextBox 2"/>
          <p:cNvSpPr txBox="1"/>
          <p:nvPr/>
        </p:nvSpPr>
        <p:spPr>
          <a:xfrm>
            <a:off x="0" y="3886200"/>
            <a:ext cx="9144000" cy="707886"/>
          </a:xfrm>
          <a:prstGeom prst="rect">
            <a:avLst/>
          </a:prstGeom>
          <a:noFill/>
        </p:spPr>
        <p:txBody>
          <a:bodyPr wrap="square" rtlCol="0">
            <a:spAutoFit/>
          </a:bodyPr>
          <a:lstStyle/>
          <a:p>
            <a:pPr algn="ctr"/>
            <a:r>
              <a:rPr lang="en-US" sz="2000" b="1" i="1" u="sng" dirty="0"/>
              <a:t>Swarnima Jaitley </a:t>
            </a:r>
            <a:r>
              <a:rPr lang="en-US" sz="2000" b="1" dirty="0"/>
              <a:t>, </a:t>
            </a:r>
            <a:r>
              <a:rPr lang="en-US" sz="2000" dirty="0" err="1"/>
              <a:t>Rupal</a:t>
            </a:r>
            <a:r>
              <a:rPr lang="en-US" sz="2000" dirty="0"/>
              <a:t> </a:t>
            </a:r>
            <a:r>
              <a:rPr lang="en-US" sz="2000" dirty="0" err="1"/>
              <a:t>Tripathi</a:t>
            </a:r>
            <a:r>
              <a:rPr lang="en-US" sz="2000" dirty="0"/>
              <a:t>; </a:t>
            </a:r>
            <a:r>
              <a:rPr lang="en-US" sz="2000" dirty="0" err="1"/>
              <a:t>Shweta</a:t>
            </a:r>
            <a:r>
              <a:rPr lang="en-US" sz="2000" dirty="0"/>
              <a:t> Sharma; Deepika Paliwal; </a:t>
            </a:r>
            <a:r>
              <a:rPr lang="en-US" sz="2000" dirty="0" err="1"/>
              <a:t>Poonam</a:t>
            </a:r>
            <a:r>
              <a:rPr lang="en-US" sz="2000" dirty="0"/>
              <a:t> Thakur; Anurag Mehta; Dinesh </a:t>
            </a:r>
            <a:r>
              <a:rPr lang="en-US" sz="2000" dirty="0" err="1" smtClean="0"/>
              <a:t>Doval</a:t>
            </a:r>
            <a:endParaRPr lang="en-US" sz="2000" dirty="0"/>
          </a:p>
        </p:txBody>
      </p:sp>
      <p:sp>
        <p:nvSpPr>
          <p:cNvPr id="4" name="Rectangle 3"/>
          <p:cNvSpPr/>
          <p:nvPr/>
        </p:nvSpPr>
        <p:spPr>
          <a:xfrm>
            <a:off x="0" y="0"/>
            <a:ext cx="9144000" cy="1524000"/>
          </a:xfrm>
          <a:prstGeom prst="rect">
            <a:avLst/>
          </a:prstGeom>
          <a:solidFill>
            <a:srgbClr val="0971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b="1" dirty="0" smtClean="0"/>
          </a:p>
        </p:txBody>
      </p:sp>
      <p:sp>
        <p:nvSpPr>
          <p:cNvPr id="5" name="TextBox 4"/>
          <p:cNvSpPr txBox="1"/>
          <p:nvPr/>
        </p:nvSpPr>
        <p:spPr>
          <a:xfrm>
            <a:off x="0" y="2057400"/>
            <a:ext cx="9144000" cy="1508105"/>
          </a:xfrm>
          <a:prstGeom prst="rect">
            <a:avLst/>
          </a:prstGeom>
          <a:noFill/>
        </p:spPr>
        <p:txBody>
          <a:bodyPr wrap="square" rtlCol="0">
            <a:spAutoFit/>
          </a:bodyPr>
          <a:lstStyle/>
          <a:p>
            <a:pPr algn="ctr"/>
            <a:r>
              <a:rPr lang="en-US" sz="3200" b="1" dirty="0"/>
              <a:t>Dual Primary Malignancy: A Primary </a:t>
            </a:r>
            <a:r>
              <a:rPr lang="en-US" sz="3200" b="1" dirty="0" smtClean="0"/>
              <a:t>Cause </a:t>
            </a:r>
            <a:r>
              <a:rPr lang="en-US" sz="3200" b="1" dirty="0"/>
              <a:t>of </a:t>
            </a:r>
            <a:r>
              <a:rPr lang="en-US" sz="3200" b="1" dirty="0" smtClean="0"/>
              <a:t>Concern</a:t>
            </a:r>
          </a:p>
          <a:p>
            <a:pPr algn="ctr"/>
            <a:endParaRPr lang="en-US" sz="2800" b="1" dirty="0" smtClean="0"/>
          </a:p>
        </p:txBody>
      </p:sp>
    </p:spTree>
    <p:extLst>
      <p:ext uri="{BB962C8B-B14F-4D97-AF65-F5344CB8AC3E}">
        <p14:creationId xmlns:p14="http://schemas.microsoft.com/office/powerpoint/2010/main" val="152479541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pPr>
              <a:defRPr/>
            </a:pPr>
            <a:r>
              <a:rPr lang="en-US" sz="2800" b="1" dirty="0" smtClean="0">
                <a:solidFill>
                  <a:schemeClr val="bg1"/>
                </a:solidFill>
                <a:effectLst>
                  <a:outerShdw blurRad="38100" dist="38100" dir="2700000" algn="tl">
                    <a:srgbClr val="000000">
                      <a:alpha val="43137"/>
                    </a:srgbClr>
                  </a:outerShdw>
                </a:effectLst>
              </a:rPr>
              <a:t>PROFILE OF THE INSTITUTE </a:t>
            </a:r>
            <a:endParaRPr lang="en-US" sz="2800" b="1" dirty="0">
              <a:solidFill>
                <a:schemeClr val="bg1"/>
              </a:solidFill>
            </a:endParaRPr>
          </a:p>
        </p:txBody>
      </p:sp>
      <p:grpSp>
        <p:nvGrpSpPr>
          <p:cNvPr id="4" name="Group 3"/>
          <p:cNvGrpSpPr/>
          <p:nvPr/>
        </p:nvGrpSpPr>
        <p:grpSpPr>
          <a:xfrm>
            <a:off x="1295400" y="1366837"/>
            <a:ext cx="2047874" cy="1228725"/>
            <a:chOff x="0" y="187324"/>
            <a:chExt cx="2047874" cy="1228725"/>
          </a:xfrm>
        </p:grpSpPr>
        <p:sp>
          <p:nvSpPr>
            <p:cNvPr id="5" name="Rectangle 4"/>
            <p:cNvSpPr/>
            <p:nvPr/>
          </p:nvSpPr>
          <p:spPr>
            <a:xfrm>
              <a:off x="0" y="187324"/>
              <a:ext cx="2047874" cy="122872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angle 5"/>
            <p:cNvSpPr/>
            <p:nvPr/>
          </p:nvSpPr>
          <p:spPr>
            <a:xfrm>
              <a:off x="0" y="187324"/>
              <a:ext cx="2047874" cy="1228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latin typeface="Arial Narrow" pitchFamily="34" charset="0"/>
                </a:rPr>
                <a:t>Owned by the </a:t>
              </a:r>
              <a:r>
                <a:rPr lang="en-US" sz="1500" b="1" i="0" kern="1200" dirty="0" err="1" smtClean="0">
                  <a:latin typeface="Arial Narrow" pitchFamily="34" charset="0"/>
                </a:rPr>
                <a:t>Indraprastha</a:t>
              </a:r>
              <a:r>
                <a:rPr lang="en-US" sz="1500" b="1" i="0" kern="1200" dirty="0" smtClean="0">
                  <a:latin typeface="Arial Narrow" pitchFamily="34" charset="0"/>
                </a:rPr>
                <a:t> Cancer Society and Research Centre.</a:t>
              </a:r>
              <a:endParaRPr lang="en-US" sz="1500" kern="1200" dirty="0"/>
            </a:p>
          </p:txBody>
        </p:sp>
      </p:grpSp>
      <p:grpSp>
        <p:nvGrpSpPr>
          <p:cNvPr id="7" name="Group 6"/>
          <p:cNvGrpSpPr/>
          <p:nvPr/>
        </p:nvGrpSpPr>
        <p:grpSpPr>
          <a:xfrm>
            <a:off x="3519160" y="1406743"/>
            <a:ext cx="2047874" cy="1228725"/>
            <a:chOff x="2252662" y="187324"/>
            <a:chExt cx="2047874" cy="1228725"/>
          </a:xfrm>
        </p:grpSpPr>
        <p:sp>
          <p:nvSpPr>
            <p:cNvPr id="8" name="Rectangle 7"/>
            <p:cNvSpPr/>
            <p:nvPr/>
          </p:nvSpPr>
          <p:spPr>
            <a:xfrm>
              <a:off x="2252662" y="187324"/>
              <a:ext cx="2047874" cy="122872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8"/>
            <p:cNvSpPr/>
            <p:nvPr/>
          </p:nvSpPr>
          <p:spPr>
            <a:xfrm>
              <a:off x="2252662" y="187324"/>
              <a:ext cx="2047874" cy="1228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latin typeface="Arial Narrow" pitchFamily="34" charset="0"/>
                </a:rPr>
                <a:t>Run on : “No Profit No Loss Basis”. </a:t>
              </a:r>
              <a:endParaRPr lang="en-US" sz="1500" kern="1200" dirty="0"/>
            </a:p>
          </p:txBody>
        </p:sp>
      </p:grpSp>
      <p:grpSp>
        <p:nvGrpSpPr>
          <p:cNvPr id="10" name="Group 9"/>
          <p:cNvGrpSpPr/>
          <p:nvPr/>
        </p:nvGrpSpPr>
        <p:grpSpPr>
          <a:xfrm>
            <a:off x="5800725" y="1381124"/>
            <a:ext cx="2047874" cy="1228725"/>
            <a:chOff x="4505325" y="187324"/>
            <a:chExt cx="2047874" cy="1228725"/>
          </a:xfrm>
        </p:grpSpPr>
        <p:sp>
          <p:nvSpPr>
            <p:cNvPr id="26" name="Rectangle 25"/>
            <p:cNvSpPr/>
            <p:nvPr/>
          </p:nvSpPr>
          <p:spPr>
            <a:xfrm>
              <a:off x="4505325" y="187324"/>
              <a:ext cx="2047874" cy="122872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26"/>
            <p:cNvSpPr/>
            <p:nvPr/>
          </p:nvSpPr>
          <p:spPr>
            <a:xfrm>
              <a:off x="4505325" y="187324"/>
              <a:ext cx="2047874" cy="1228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latin typeface="Arial Narrow" pitchFamily="34" charset="0"/>
                  <a:cs typeface="Times New Roman" pitchFamily="18" charset="0"/>
                </a:rPr>
                <a:t>Managed by a Governing Council appointed by </a:t>
              </a:r>
              <a:r>
                <a:rPr lang="en-US" sz="1500" b="1" kern="1200" dirty="0" err="1" smtClean="0">
                  <a:latin typeface="Arial Narrow" pitchFamily="34" charset="0"/>
                  <a:cs typeface="Times New Roman" pitchFamily="18" charset="0"/>
                </a:rPr>
                <a:t>Indraprastha</a:t>
              </a:r>
              <a:r>
                <a:rPr lang="en-US" sz="1500" b="1" kern="1200" dirty="0" smtClean="0">
                  <a:latin typeface="Arial Narrow" pitchFamily="34" charset="0"/>
                  <a:cs typeface="Times New Roman" pitchFamily="18" charset="0"/>
                </a:rPr>
                <a:t> Cancer Society and Research Centre</a:t>
              </a:r>
              <a:endParaRPr lang="en-US" sz="1500" kern="1200" dirty="0"/>
            </a:p>
          </p:txBody>
        </p:sp>
      </p:grpSp>
      <p:grpSp>
        <p:nvGrpSpPr>
          <p:cNvPr id="11" name="Group 10"/>
          <p:cNvGrpSpPr/>
          <p:nvPr/>
        </p:nvGrpSpPr>
        <p:grpSpPr>
          <a:xfrm>
            <a:off x="1295400" y="2814637"/>
            <a:ext cx="2047874" cy="1228725"/>
            <a:chOff x="0" y="1620837"/>
            <a:chExt cx="2047874" cy="1228725"/>
          </a:xfrm>
        </p:grpSpPr>
        <p:sp>
          <p:nvSpPr>
            <p:cNvPr id="24" name="Rectangle 23"/>
            <p:cNvSpPr/>
            <p:nvPr/>
          </p:nvSpPr>
          <p:spPr>
            <a:xfrm>
              <a:off x="0" y="1620837"/>
              <a:ext cx="2047874" cy="122872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24"/>
            <p:cNvSpPr/>
            <p:nvPr/>
          </p:nvSpPr>
          <p:spPr>
            <a:xfrm>
              <a:off x="0" y="1620837"/>
              <a:ext cx="2047874" cy="1228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latin typeface="Arial Narrow" pitchFamily="34" charset="0"/>
                </a:rPr>
                <a:t>Hospital started in July 1996</a:t>
              </a:r>
              <a:r>
                <a:rPr lang="en-US" sz="1500" b="1" i="0" kern="1200" dirty="0" smtClean="0">
                  <a:latin typeface="Arial Narrow" pitchFamily="34" charset="0"/>
                  <a:cs typeface="Times New Roman" pitchFamily="18" charset="0"/>
                </a:rPr>
                <a:t> as a 152 Bedded Hospital</a:t>
              </a:r>
              <a:endParaRPr lang="en-US" sz="1500" kern="1200" dirty="0"/>
            </a:p>
          </p:txBody>
        </p:sp>
      </p:grpSp>
      <p:grpSp>
        <p:nvGrpSpPr>
          <p:cNvPr id="12" name="Group 11"/>
          <p:cNvGrpSpPr/>
          <p:nvPr/>
        </p:nvGrpSpPr>
        <p:grpSpPr>
          <a:xfrm>
            <a:off x="3548062" y="2814637"/>
            <a:ext cx="2047874" cy="1228725"/>
            <a:chOff x="2252662" y="1620837"/>
            <a:chExt cx="2047874" cy="1228725"/>
          </a:xfrm>
        </p:grpSpPr>
        <p:sp>
          <p:nvSpPr>
            <p:cNvPr id="22" name="Rectangle 21"/>
            <p:cNvSpPr/>
            <p:nvPr/>
          </p:nvSpPr>
          <p:spPr>
            <a:xfrm>
              <a:off x="2252662" y="1620837"/>
              <a:ext cx="2047874" cy="122872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ectangle 22"/>
            <p:cNvSpPr/>
            <p:nvPr/>
          </p:nvSpPr>
          <p:spPr>
            <a:xfrm>
              <a:off x="2252662" y="1620837"/>
              <a:ext cx="2047874" cy="1228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latin typeface="Arial Narrow" pitchFamily="34" charset="0"/>
                </a:rPr>
                <a:t>Total area of the hospital 5 acres.</a:t>
              </a:r>
              <a:endParaRPr lang="en-US" sz="1500" kern="1200" dirty="0"/>
            </a:p>
          </p:txBody>
        </p:sp>
      </p:grpSp>
      <p:grpSp>
        <p:nvGrpSpPr>
          <p:cNvPr id="13" name="Group 12"/>
          <p:cNvGrpSpPr/>
          <p:nvPr/>
        </p:nvGrpSpPr>
        <p:grpSpPr>
          <a:xfrm>
            <a:off x="5800725" y="2814637"/>
            <a:ext cx="2047874" cy="1228725"/>
            <a:chOff x="4505325" y="1620837"/>
            <a:chExt cx="2047874" cy="1228725"/>
          </a:xfrm>
        </p:grpSpPr>
        <p:sp>
          <p:nvSpPr>
            <p:cNvPr id="20" name="Rectangle 19"/>
            <p:cNvSpPr/>
            <p:nvPr/>
          </p:nvSpPr>
          <p:spPr>
            <a:xfrm>
              <a:off x="4505325" y="1620837"/>
              <a:ext cx="2047874" cy="122872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20"/>
            <p:cNvSpPr/>
            <p:nvPr/>
          </p:nvSpPr>
          <p:spPr>
            <a:xfrm>
              <a:off x="4505325" y="1620837"/>
              <a:ext cx="2047874" cy="1228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latin typeface="Arial Narrow" pitchFamily="34" charset="0"/>
                  <a:cs typeface="Times New Roman" pitchFamily="18" charset="0"/>
                </a:rPr>
                <a:t>Presently 498 Bedded NABH Accredited Hospital </a:t>
              </a:r>
              <a:endParaRPr lang="en-US" sz="1500" kern="1200" dirty="0"/>
            </a:p>
          </p:txBody>
        </p:sp>
      </p:grpSp>
      <p:grpSp>
        <p:nvGrpSpPr>
          <p:cNvPr id="14" name="Group 13"/>
          <p:cNvGrpSpPr/>
          <p:nvPr/>
        </p:nvGrpSpPr>
        <p:grpSpPr>
          <a:xfrm>
            <a:off x="2421731" y="4248150"/>
            <a:ext cx="2047874" cy="1228725"/>
            <a:chOff x="1126331" y="3054350"/>
            <a:chExt cx="2047874" cy="1228725"/>
          </a:xfrm>
        </p:grpSpPr>
        <p:sp>
          <p:nvSpPr>
            <p:cNvPr id="18" name="Rectangle 17"/>
            <p:cNvSpPr/>
            <p:nvPr/>
          </p:nvSpPr>
          <p:spPr>
            <a:xfrm>
              <a:off x="1126331" y="3054350"/>
              <a:ext cx="2047874" cy="122872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p:cNvSpPr/>
            <p:nvPr/>
          </p:nvSpPr>
          <p:spPr>
            <a:xfrm>
              <a:off x="1126331" y="3054350"/>
              <a:ext cx="2047874" cy="1228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latin typeface="Arial Narrow" pitchFamily="34" charset="0"/>
                  <a:cs typeface="Times New Roman" pitchFamily="18" charset="0"/>
                </a:rPr>
                <a:t>Aims to Provide the Best Oncology Care </a:t>
              </a:r>
              <a:endParaRPr lang="en-US" sz="1500" kern="1200" dirty="0"/>
            </a:p>
          </p:txBody>
        </p:sp>
      </p:grpSp>
      <p:grpSp>
        <p:nvGrpSpPr>
          <p:cNvPr id="15" name="Group 14"/>
          <p:cNvGrpSpPr/>
          <p:nvPr/>
        </p:nvGrpSpPr>
        <p:grpSpPr>
          <a:xfrm>
            <a:off x="4674393" y="4248150"/>
            <a:ext cx="2047874" cy="1228725"/>
            <a:chOff x="3378993" y="3054350"/>
            <a:chExt cx="2047874" cy="1228725"/>
          </a:xfrm>
        </p:grpSpPr>
        <p:sp>
          <p:nvSpPr>
            <p:cNvPr id="16" name="Rectangle 15"/>
            <p:cNvSpPr/>
            <p:nvPr/>
          </p:nvSpPr>
          <p:spPr>
            <a:xfrm>
              <a:off x="3378993" y="3054350"/>
              <a:ext cx="2047874" cy="122872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16"/>
            <p:cNvSpPr/>
            <p:nvPr/>
          </p:nvSpPr>
          <p:spPr>
            <a:xfrm>
              <a:off x="3378993" y="3054350"/>
              <a:ext cx="2047874" cy="12287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kern="1200" dirty="0" smtClean="0">
                  <a:latin typeface="Arial Narrow" pitchFamily="34" charset="0"/>
                  <a:cs typeface="Times New Roman" pitchFamily="18" charset="0"/>
                </a:rPr>
                <a:t>Registered almost 2.6 </a:t>
              </a:r>
              <a:r>
                <a:rPr lang="en-US" sz="1500" b="1" i="0" kern="1200" dirty="0" err="1" smtClean="0">
                  <a:latin typeface="Arial Narrow" pitchFamily="34" charset="0"/>
                  <a:cs typeface="Times New Roman" pitchFamily="18" charset="0"/>
                </a:rPr>
                <a:t>lacs</a:t>
              </a:r>
              <a:r>
                <a:rPr lang="en-US" sz="1500" b="1" i="0" kern="1200" dirty="0" smtClean="0">
                  <a:latin typeface="Arial Narrow" pitchFamily="34" charset="0"/>
                  <a:cs typeface="Times New Roman" pitchFamily="18" charset="0"/>
                </a:rPr>
                <a:t> patients in last 23 </a:t>
              </a:r>
              <a:r>
                <a:rPr lang="en-US" sz="1500" b="1" i="0" kern="1200" dirty="0" err="1" smtClean="0">
                  <a:latin typeface="Arial Narrow" pitchFamily="34" charset="0"/>
                  <a:cs typeface="Times New Roman" pitchFamily="18" charset="0"/>
                </a:rPr>
                <a:t>yrs</a:t>
              </a:r>
              <a:r>
                <a:rPr lang="en-US" sz="1500" b="1" i="0" kern="1200" dirty="0" smtClean="0">
                  <a:latin typeface="Arial Narrow" pitchFamily="34" charset="0"/>
                  <a:cs typeface="Times New Roman" pitchFamily="18" charset="0"/>
                </a:rPr>
                <a:t> </a:t>
              </a:r>
              <a:endParaRPr lang="en-US" sz="1500" kern="1200" dirty="0"/>
            </a:p>
          </p:txBody>
        </p:sp>
      </p:grpSp>
    </p:spTree>
    <p:extLst>
      <p:ext uri="{BB962C8B-B14F-4D97-AF65-F5344CB8AC3E}">
        <p14:creationId xmlns:p14="http://schemas.microsoft.com/office/powerpoint/2010/main" val="416651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58"/>
          <p:cNvSpPr/>
          <p:nvPr/>
        </p:nvSpPr>
        <p:spPr>
          <a:xfrm>
            <a:off x="3098800" y="1371600"/>
            <a:ext cx="3518858" cy="3578818"/>
          </a:xfrm>
          <a:prstGeom prst="ellipse">
            <a:avLst/>
          </a:prstGeom>
          <a:solidFill>
            <a:schemeClr val="bg1">
              <a:lumMod val="50000"/>
            </a:schemeClr>
          </a:solidFill>
          <a:ln w="9525" cap="flat" cmpd="sng" algn="ctr">
            <a:noFill/>
            <a:prstDash val="solid"/>
          </a:ln>
          <a:effectLst/>
          <a:scene3d>
            <a:camera prst="orthographicFront"/>
            <a:lightRig rig="threePt" dir="t"/>
          </a:scene3d>
          <a:sp3d>
            <a:bevelT/>
          </a:sp3d>
        </p:spPr>
        <p:txBody>
          <a:bodyPr anchor="ctr"/>
          <a:lstStyle>
            <a:lvl1pPr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buFont typeface="Calibri" charset="0"/>
              <a:buAutoNum type="arabicPeriod"/>
              <a:defRPr/>
            </a:pPr>
            <a:endParaRPr lang="nb-NO" smtClean="0">
              <a:solidFill>
                <a:srgbClr val="FFFFFF"/>
              </a:solidFill>
              <a:latin typeface="Calibri" charset="0"/>
            </a:endParaRPr>
          </a:p>
        </p:txBody>
      </p:sp>
      <p:sp>
        <p:nvSpPr>
          <p:cNvPr id="18" name="Ellipse 6"/>
          <p:cNvSpPr/>
          <p:nvPr/>
        </p:nvSpPr>
        <p:spPr>
          <a:xfrm>
            <a:off x="3173413" y="1441450"/>
            <a:ext cx="3314700" cy="3371850"/>
          </a:xfrm>
          <a:prstGeom prst="ellipse">
            <a:avLst/>
          </a:prstGeom>
          <a:gradFill flip="none" rotWithShape="1">
            <a:gsLst>
              <a:gs pos="0">
                <a:schemeClr val="bg1"/>
              </a:gs>
              <a:gs pos="53000">
                <a:srgbClr val="D4DEFF"/>
              </a:gs>
              <a:gs pos="83000">
                <a:srgbClr val="D4DEFF"/>
              </a:gs>
              <a:gs pos="100000">
                <a:srgbClr val="96AB94"/>
              </a:gs>
            </a:gsLst>
            <a:lin ang="2700000" scaled="1"/>
            <a:tileRect/>
          </a:gradFill>
          <a:ln w="9525" cap="flat" cmpd="sng" algn="ctr">
            <a:noFill/>
            <a:prstDash val="solid"/>
          </a:ln>
          <a:effectLst/>
        </p:spPr>
        <p:txBody>
          <a:bodyPr anchor="ctr"/>
          <a:lstStyle/>
          <a:p>
            <a:pPr indent="-342900" algn="ctr">
              <a:buFont typeface="Calibri" charset="0"/>
              <a:buAutoNum type="arabicPeriod"/>
              <a:defRPr/>
            </a:pPr>
            <a:endParaRPr lang="nb-NO">
              <a:solidFill>
                <a:srgbClr val="FFFFFF"/>
              </a:solidFill>
              <a:ea typeface="ＭＳ Ｐゴシック" charset="-128"/>
            </a:endParaRPr>
          </a:p>
        </p:txBody>
      </p:sp>
      <p:sp>
        <p:nvSpPr>
          <p:cNvPr id="19" name="Ellipse 6"/>
          <p:cNvSpPr/>
          <p:nvPr/>
        </p:nvSpPr>
        <p:spPr>
          <a:xfrm>
            <a:off x="3179763" y="1479550"/>
            <a:ext cx="3314700" cy="3371850"/>
          </a:xfrm>
          <a:prstGeom prst="ellipse">
            <a:avLst/>
          </a:prstGeom>
          <a:gradFill flip="none" rotWithShape="1">
            <a:gsLst>
              <a:gs pos="25000">
                <a:schemeClr val="accent5">
                  <a:lumMod val="40000"/>
                  <a:lumOff val="60000"/>
                </a:schemeClr>
              </a:gs>
              <a:gs pos="100000">
                <a:srgbClr val="046D86"/>
              </a:gs>
            </a:gsLst>
            <a:lin ang="2700000" scaled="1"/>
            <a:tileRect/>
          </a:gradFill>
          <a:ln w="9525" cap="flat" cmpd="sng" algn="ctr">
            <a:noFill/>
            <a:prstDash val="solid"/>
          </a:ln>
          <a:effectLst/>
        </p:spPr>
        <p:txBody>
          <a:bodyPr anchor="ctr"/>
          <a:lstStyle/>
          <a:p>
            <a:pPr indent="-342900" algn="ctr">
              <a:buFont typeface="Calibri" charset="0"/>
              <a:buAutoNum type="arabicPeriod"/>
              <a:defRPr/>
            </a:pPr>
            <a:endParaRPr lang="nb-NO">
              <a:solidFill>
                <a:srgbClr val="FFFFFF"/>
              </a:solidFill>
              <a:ea typeface="ＭＳ Ｐゴシック" charset="-128"/>
            </a:endParaRPr>
          </a:p>
        </p:txBody>
      </p:sp>
      <p:sp>
        <p:nvSpPr>
          <p:cNvPr id="24" name="Ellipse 5"/>
          <p:cNvSpPr>
            <a:spLocks noChangeArrowheads="1"/>
          </p:cNvSpPr>
          <p:nvPr/>
        </p:nvSpPr>
        <p:spPr bwMode="auto">
          <a:xfrm>
            <a:off x="3454400" y="1733550"/>
            <a:ext cx="2667000" cy="2714625"/>
          </a:xfrm>
          <a:prstGeom prst="ellipse">
            <a:avLst/>
          </a:prstGeom>
          <a:gradFill rotWithShape="1">
            <a:gsLst>
              <a:gs pos="0">
                <a:srgbClr val="34A8CC"/>
              </a:gs>
              <a:gs pos="25000">
                <a:srgbClr val="34A8CC"/>
              </a:gs>
              <a:gs pos="100000">
                <a:srgbClr val="046D86"/>
              </a:gs>
            </a:gsLst>
            <a:lin ang="2700000" scaled="1"/>
          </a:gradFill>
          <a:ln w="9525">
            <a:noFill/>
            <a:round/>
            <a:headEnd/>
            <a:tailEnd/>
          </a:ln>
        </p:spPr>
        <p:txBody>
          <a:bodyPr anchor="ctr"/>
          <a:lstStyle/>
          <a:p>
            <a:pPr algn="ctr"/>
            <a:endParaRPr lang="nb-NO">
              <a:solidFill>
                <a:srgbClr val="FFFFFF"/>
              </a:solidFill>
            </a:endParaRPr>
          </a:p>
        </p:txBody>
      </p:sp>
      <p:sp>
        <p:nvSpPr>
          <p:cNvPr id="25" name="Ellipse 4"/>
          <p:cNvSpPr/>
          <p:nvPr/>
        </p:nvSpPr>
        <p:spPr>
          <a:xfrm>
            <a:off x="3797454" y="2090994"/>
            <a:ext cx="1875388" cy="1907344"/>
          </a:xfrm>
          <a:prstGeom prst="ellipse">
            <a:avLst/>
          </a:prstGeom>
          <a:gradFill flip="none" rotWithShape="1">
            <a:gsLst>
              <a:gs pos="58000">
                <a:srgbClr val="00577E"/>
              </a:gs>
              <a:gs pos="100000">
                <a:srgbClr val="78C5DD">
                  <a:lumMod val="75000"/>
                </a:srgbClr>
              </a:gs>
            </a:gsLst>
            <a:path path="circle">
              <a:fillToRect l="100000" t="100000"/>
            </a:path>
            <a:tileRect r="-100000" b="-100000"/>
          </a:gradFill>
          <a:ln w="9525" cap="flat" cmpd="sng" algn="ctr">
            <a:noFill/>
            <a:prstDash val="solid"/>
          </a:ln>
          <a:effec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endParaRPr lang="nb-NO" smtClean="0">
              <a:solidFill>
                <a:srgbClr val="FFFFFF"/>
              </a:solidFill>
              <a:latin typeface="Calibri" charset="0"/>
            </a:endParaRPr>
          </a:p>
        </p:txBody>
      </p:sp>
      <p:sp>
        <p:nvSpPr>
          <p:cNvPr id="26" name="Ellipse 53"/>
          <p:cNvSpPr/>
          <p:nvPr/>
        </p:nvSpPr>
        <p:spPr bwMode="auto">
          <a:xfrm>
            <a:off x="3027099" y="4974035"/>
            <a:ext cx="3794589" cy="560765"/>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endParaRPr lang="da-DK" smtClean="0">
              <a:solidFill>
                <a:srgbClr val="FFFFFF"/>
              </a:solidFill>
              <a:latin typeface="Calibri" charset="0"/>
            </a:endParaRPr>
          </a:p>
        </p:txBody>
      </p:sp>
      <p:sp>
        <p:nvSpPr>
          <p:cNvPr id="28" name="Ellipse 56"/>
          <p:cNvSpPr>
            <a:spLocks noChangeArrowheads="1"/>
          </p:cNvSpPr>
          <p:nvPr/>
        </p:nvSpPr>
        <p:spPr bwMode="auto">
          <a:xfrm rot="-6665633">
            <a:off x="3996531" y="2502694"/>
            <a:ext cx="1347788" cy="996950"/>
          </a:xfrm>
          <a:prstGeom prst="ellipse">
            <a:avLst/>
          </a:prstGeom>
          <a:solidFill>
            <a:srgbClr val="002060">
              <a:alpha val="27843"/>
            </a:srgbClr>
          </a:solidFill>
          <a:ln w="9525">
            <a:noFill/>
            <a:round/>
            <a:headEnd/>
            <a:tailEnd/>
          </a:ln>
        </p:spPr>
        <p:txBody>
          <a:bodyPr anchor="ctr"/>
          <a:lstStyle/>
          <a:p>
            <a:pPr algn="ctr"/>
            <a:endParaRPr lang="nb-NO">
              <a:solidFill>
                <a:srgbClr val="FFFFFF"/>
              </a:solidFill>
            </a:endParaRPr>
          </a:p>
        </p:txBody>
      </p:sp>
      <p:sp>
        <p:nvSpPr>
          <p:cNvPr id="30" name="Ellipse 57"/>
          <p:cNvSpPr/>
          <p:nvPr/>
        </p:nvSpPr>
        <p:spPr>
          <a:xfrm>
            <a:off x="4160093" y="2467879"/>
            <a:ext cx="1039337" cy="1057047"/>
          </a:xfrm>
          <a:prstGeom prst="ellipse">
            <a:avLst/>
          </a:prstGeom>
          <a:gradFill flip="none" rotWithShape="1">
            <a:gsLst>
              <a:gs pos="0">
                <a:srgbClr val="FFFFFF">
                  <a:lumMod val="95000"/>
                </a:srgbClr>
              </a:gs>
              <a:gs pos="72000">
                <a:srgbClr val="FFFFFF">
                  <a:lumMod val="50000"/>
                </a:srgbClr>
              </a:gs>
              <a:gs pos="100000">
                <a:sysClr val="window" lastClr="FFFFFF">
                  <a:lumMod val="65000"/>
                  <a:shade val="100000"/>
                  <a:satMod val="115000"/>
                </a:sysClr>
              </a:gs>
            </a:gsLst>
            <a:path path="circle">
              <a:fillToRect l="50000" t="50000" r="50000" b="50000"/>
            </a:path>
            <a:tileRect/>
          </a:gradFill>
          <a:ln w="25400" cap="flat" cmpd="sng" algn="ctr">
            <a:noFill/>
            <a:prstDash val="solid"/>
          </a:ln>
          <a:effectLst/>
        </p:spPr>
        <p:txBody>
          <a:bodyPr anchor="ctr"/>
          <a:lstStyle>
            <a:lvl1pPr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buFont typeface="Calibri" charset="0"/>
              <a:buAutoNum type="arabicPeriod"/>
              <a:defRPr/>
            </a:pPr>
            <a:endParaRPr lang="nb-NO" dirty="0" smtClean="0">
              <a:solidFill>
                <a:srgbClr val="FFFFFF"/>
              </a:solidFill>
              <a:latin typeface="Calibri" charset="0"/>
            </a:endParaRPr>
          </a:p>
        </p:txBody>
      </p:sp>
      <p:sp>
        <p:nvSpPr>
          <p:cNvPr id="33" name="Ellipse 29"/>
          <p:cNvSpPr/>
          <p:nvPr/>
        </p:nvSpPr>
        <p:spPr bwMode="auto">
          <a:xfrm>
            <a:off x="2781495" y="4767460"/>
            <a:ext cx="876105" cy="231577"/>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endParaRPr lang="da-DK" smtClean="0">
              <a:solidFill>
                <a:srgbClr val="FFFFFF"/>
              </a:solidFill>
              <a:latin typeface="Calibri" charset="0"/>
            </a:endParaRPr>
          </a:p>
        </p:txBody>
      </p:sp>
      <p:sp>
        <p:nvSpPr>
          <p:cNvPr id="35" name="Ellipse 30"/>
          <p:cNvSpPr/>
          <p:nvPr/>
        </p:nvSpPr>
        <p:spPr bwMode="auto">
          <a:xfrm>
            <a:off x="2896853" y="4202449"/>
            <a:ext cx="662835" cy="674188"/>
          </a:xfrm>
          <a:prstGeom prst="ellipse">
            <a:avLst/>
          </a:prstGeom>
          <a:gradFill flip="none" rotWithShape="1">
            <a:gsLst>
              <a:gs pos="0">
                <a:srgbClr val="FFFFFF">
                  <a:lumMod val="95000"/>
                </a:srgbClr>
              </a:gs>
              <a:gs pos="72000">
                <a:srgbClr val="FFFFFF">
                  <a:lumMod val="50000"/>
                </a:srgbClr>
              </a:gs>
              <a:gs pos="100000">
                <a:sysClr val="window" lastClr="FFFFFF">
                  <a:lumMod val="65000"/>
                  <a:shade val="100000"/>
                  <a:satMod val="115000"/>
                </a:sysClr>
              </a:gs>
            </a:gsLst>
            <a:path path="circle">
              <a:fillToRect l="50000" t="50000" r="50000" b="50000"/>
            </a:path>
            <a:tileRect/>
          </a:gradFill>
          <a:ln w="25400" cap="flat" cmpd="sng" algn="ctr">
            <a:noFill/>
            <a:prstDash val="solid"/>
          </a:ln>
          <a:effectLst/>
        </p:spPr>
        <p:txBody>
          <a:bodyPr anchor="ctr"/>
          <a:lstStyle>
            <a:lvl1pPr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buFont typeface="Calibri" charset="0"/>
              <a:buAutoNum type="arabicPeriod"/>
              <a:defRPr/>
            </a:pPr>
            <a:endParaRPr lang="da-DK" smtClean="0">
              <a:solidFill>
                <a:srgbClr val="FFFFFF"/>
              </a:solidFill>
              <a:latin typeface="Calibri" charset="0"/>
            </a:endParaRPr>
          </a:p>
        </p:txBody>
      </p:sp>
      <p:sp>
        <p:nvSpPr>
          <p:cNvPr id="36" name="Ellipse 32"/>
          <p:cNvSpPr/>
          <p:nvPr/>
        </p:nvSpPr>
        <p:spPr bwMode="auto">
          <a:xfrm>
            <a:off x="2085175" y="4966226"/>
            <a:ext cx="700867" cy="185212"/>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endParaRPr lang="da-DK" smtClean="0">
              <a:solidFill>
                <a:srgbClr val="FFFFFF"/>
              </a:solidFill>
              <a:latin typeface="Calibri" charset="0"/>
            </a:endParaRPr>
          </a:p>
        </p:txBody>
      </p:sp>
      <p:sp>
        <p:nvSpPr>
          <p:cNvPr id="37" name="Ellipse 33"/>
          <p:cNvSpPr/>
          <p:nvPr/>
        </p:nvSpPr>
        <p:spPr bwMode="auto">
          <a:xfrm>
            <a:off x="2100352" y="4304598"/>
            <a:ext cx="736511" cy="748946"/>
          </a:xfrm>
          <a:prstGeom prst="ellipse">
            <a:avLst/>
          </a:prstGeom>
          <a:gradFill flip="none" rotWithShape="1">
            <a:gsLst>
              <a:gs pos="0">
                <a:srgbClr val="FFFFFF">
                  <a:lumMod val="95000"/>
                </a:srgbClr>
              </a:gs>
              <a:gs pos="72000">
                <a:srgbClr val="FFFFFF">
                  <a:lumMod val="50000"/>
                </a:srgbClr>
              </a:gs>
              <a:gs pos="100000">
                <a:sysClr val="window" lastClr="FFFFFF">
                  <a:lumMod val="65000"/>
                  <a:shade val="100000"/>
                  <a:satMod val="115000"/>
                </a:sysClr>
              </a:gs>
            </a:gsLst>
            <a:path path="circle">
              <a:fillToRect l="50000" t="50000" r="50000" b="50000"/>
            </a:path>
            <a:tileRect/>
          </a:gradFill>
          <a:ln w="25400" cap="flat" cmpd="sng" algn="ctr">
            <a:noFill/>
            <a:prstDash val="solid"/>
          </a:ln>
          <a:effectLst/>
        </p:spPr>
        <p:txBody>
          <a:bodyPr anchor="ctr"/>
          <a:lstStyle>
            <a:lvl1pPr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buFont typeface="Calibri" charset="0"/>
              <a:buAutoNum type="arabicPeriod"/>
              <a:defRPr/>
            </a:pPr>
            <a:endParaRPr lang="da-DK" smtClean="0">
              <a:solidFill>
                <a:srgbClr val="FFFFFF"/>
              </a:solidFill>
              <a:latin typeface="Calibri" charset="0"/>
            </a:endParaRPr>
          </a:p>
        </p:txBody>
      </p:sp>
      <p:sp>
        <p:nvSpPr>
          <p:cNvPr id="38" name="Ellipse 35"/>
          <p:cNvSpPr/>
          <p:nvPr/>
        </p:nvSpPr>
        <p:spPr bwMode="auto">
          <a:xfrm>
            <a:off x="702522" y="4712095"/>
            <a:ext cx="497628" cy="131367"/>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endParaRPr lang="da-DK" smtClean="0">
              <a:solidFill>
                <a:srgbClr val="FFFFFF"/>
              </a:solidFill>
              <a:latin typeface="Calibri" charset="0"/>
            </a:endParaRPr>
          </a:p>
        </p:txBody>
      </p:sp>
      <p:sp>
        <p:nvSpPr>
          <p:cNvPr id="39" name="Ellipse 36"/>
          <p:cNvSpPr/>
          <p:nvPr/>
        </p:nvSpPr>
        <p:spPr bwMode="auto">
          <a:xfrm>
            <a:off x="768046" y="4391580"/>
            <a:ext cx="376490" cy="382448"/>
          </a:xfrm>
          <a:prstGeom prst="ellipse">
            <a:avLst/>
          </a:prstGeom>
          <a:gradFill flip="none" rotWithShape="1">
            <a:gsLst>
              <a:gs pos="0">
                <a:srgbClr val="FFFFFF">
                  <a:lumMod val="95000"/>
                </a:srgbClr>
              </a:gs>
              <a:gs pos="72000">
                <a:srgbClr val="FFFFFF">
                  <a:lumMod val="50000"/>
                </a:srgbClr>
              </a:gs>
              <a:gs pos="100000">
                <a:sysClr val="window" lastClr="FFFFFF">
                  <a:lumMod val="65000"/>
                  <a:shade val="100000"/>
                  <a:satMod val="115000"/>
                </a:sysClr>
              </a:gs>
            </a:gsLst>
            <a:path path="circle">
              <a:fillToRect l="50000" t="50000" r="50000" b="50000"/>
            </a:path>
            <a:tileRect/>
          </a:gradFill>
          <a:ln w="25400" cap="flat" cmpd="sng" algn="ctr">
            <a:noFill/>
            <a:prstDash val="solid"/>
          </a:ln>
          <a:effectLst/>
        </p:spPr>
        <p:txBody>
          <a:bodyPr anchor="ctr"/>
          <a:lstStyle>
            <a:lvl1pPr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buFont typeface="Calibri" charset="0"/>
              <a:buAutoNum type="arabicPeriod"/>
              <a:defRPr/>
            </a:pPr>
            <a:endParaRPr lang="da-DK" smtClean="0">
              <a:solidFill>
                <a:srgbClr val="FFFFFF"/>
              </a:solidFill>
              <a:latin typeface="Calibri" charset="0"/>
            </a:endParaRPr>
          </a:p>
        </p:txBody>
      </p:sp>
      <p:sp>
        <p:nvSpPr>
          <p:cNvPr id="40" name="Ellipse 38"/>
          <p:cNvSpPr/>
          <p:nvPr/>
        </p:nvSpPr>
        <p:spPr bwMode="auto">
          <a:xfrm>
            <a:off x="321570" y="4921755"/>
            <a:ext cx="497984" cy="131257"/>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endParaRPr lang="da-DK" smtClean="0">
              <a:solidFill>
                <a:srgbClr val="FFFFFF"/>
              </a:solidFill>
              <a:latin typeface="Calibri" charset="0"/>
            </a:endParaRPr>
          </a:p>
        </p:txBody>
      </p:sp>
      <p:sp>
        <p:nvSpPr>
          <p:cNvPr id="41" name="Ellipse 39"/>
          <p:cNvSpPr/>
          <p:nvPr/>
        </p:nvSpPr>
        <p:spPr bwMode="auto">
          <a:xfrm>
            <a:off x="332351" y="4452868"/>
            <a:ext cx="523311" cy="530768"/>
          </a:xfrm>
          <a:prstGeom prst="ellipse">
            <a:avLst/>
          </a:prstGeom>
          <a:gradFill flip="none" rotWithShape="1">
            <a:gsLst>
              <a:gs pos="0">
                <a:srgbClr val="FFFFFF">
                  <a:lumMod val="95000"/>
                </a:srgbClr>
              </a:gs>
              <a:gs pos="72000">
                <a:srgbClr val="FFFFFF">
                  <a:lumMod val="50000"/>
                </a:srgbClr>
              </a:gs>
              <a:gs pos="100000">
                <a:sysClr val="window" lastClr="FFFFFF">
                  <a:lumMod val="65000"/>
                  <a:shade val="100000"/>
                  <a:satMod val="115000"/>
                </a:sysClr>
              </a:gs>
            </a:gsLst>
            <a:path path="circle">
              <a:fillToRect l="50000" t="50000" r="50000" b="50000"/>
            </a:path>
            <a:tileRect/>
          </a:gradFill>
          <a:ln w="25400" cap="flat" cmpd="sng" algn="ctr">
            <a:noFill/>
            <a:prstDash val="solid"/>
          </a:ln>
          <a:effectLst/>
        </p:spPr>
        <p:txBody>
          <a:bodyPr anchor="ctr"/>
          <a:lstStyle>
            <a:lvl1pPr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buFont typeface="Calibri" charset="0"/>
              <a:buAutoNum type="arabicPeriod"/>
              <a:defRPr/>
            </a:pPr>
            <a:endParaRPr lang="da-DK" smtClean="0">
              <a:solidFill>
                <a:srgbClr val="FFFFFF"/>
              </a:solidFill>
              <a:latin typeface="Calibri" charset="0"/>
            </a:endParaRPr>
          </a:p>
        </p:txBody>
      </p:sp>
      <p:sp>
        <p:nvSpPr>
          <p:cNvPr id="42" name="Ellipse 41"/>
          <p:cNvSpPr/>
          <p:nvPr/>
        </p:nvSpPr>
        <p:spPr bwMode="auto">
          <a:xfrm>
            <a:off x="2462661" y="5486167"/>
            <a:ext cx="818117" cy="216133"/>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endParaRPr lang="da-DK" smtClean="0">
              <a:solidFill>
                <a:srgbClr val="FFFFFF"/>
              </a:solidFill>
              <a:latin typeface="Calibri" charset="0"/>
            </a:endParaRPr>
          </a:p>
        </p:txBody>
      </p:sp>
      <p:sp>
        <p:nvSpPr>
          <p:cNvPr id="43" name="Ellipse 42"/>
          <p:cNvSpPr/>
          <p:nvPr/>
        </p:nvSpPr>
        <p:spPr bwMode="auto">
          <a:xfrm>
            <a:off x="2480376" y="4714080"/>
            <a:ext cx="859724" cy="873982"/>
          </a:xfrm>
          <a:prstGeom prst="ellipse">
            <a:avLst/>
          </a:prstGeom>
          <a:gradFill flip="none" rotWithShape="1">
            <a:gsLst>
              <a:gs pos="0">
                <a:srgbClr val="FFFFFF">
                  <a:lumMod val="95000"/>
                </a:srgbClr>
              </a:gs>
              <a:gs pos="72000">
                <a:srgbClr val="FFFFFF">
                  <a:lumMod val="50000"/>
                </a:srgbClr>
              </a:gs>
              <a:gs pos="100000">
                <a:sysClr val="window" lastClr="FFFFFF">
                  <a:lumMod val="65000"/>
                  <a:shade val="100000"/>
                  <a:satMod val="115000"/>
                </a:sysClr>
              </a:gs>
            </a:gsLst>
            <a:path path="circle">
              <a:fillToRect l="50000" t="50000" r="50000" b="50000"/>
            </a:path>
            <a:tileRect/>
          </a:gradFill>
          <a:ln w="25400" cap="flat" cmpd="sng" algn="ctr">
            <a:noFill/>
            <a:prstDash val="solid"/>
          </a:ln>
          <a:effectLst/>
        </p:spPr>
        <p:txBody>
          <a:bodyPr anchor="ctr"/>
          <a:lstStyle>
            <a:lvl1pPr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buFont typeface="Calibri" charset="0"/>
              <a:buAutoNum type="arabicPeriod"/>
              <a:defRPr/>
            </a:pPr>
            <a:endParaRPr lang="da-DK" smtClean="0">
              <a:solidFill>
                <a:srgbClr val="FFFFFF"/>
              </a:solidFill>
              <a:latin typeface="Calibri" charset="0"/>
            </a:endParaRPr>
          </a:p>
        </p:txBody>
      </p:sp>
      <p:sp>
        <p:nvSpPr>
          <p:cNvPr id="44" name="Ellipse 44"/>
          <p:cNvSpPr/>
          <p:nvPr/>
        </p:nvSpPr>
        <p:spPr bwMode="auto">
          <a:xfrm>
            <a:off x="972445" y="5458330"/>
            <a:ext cx="497984" cy="131257"/>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endParaRPr lang="da-DK" smtClean="0">
              <a:solidFill>
                <a:srgbClr val="FFFFFF"/>
              </a:solidFill>
              <a:latin typeface="Calibri" charset="0"/>
            </a:endParaRPr>
          </a:p>
        </p:txBody>
      </p:sp>
      <p:sp>
        <p:nvSpPr>
          <p:cNvPr id="45" name="Ellipse 45"/>
          <p:cNvSpPr/>
          <p:nvPr/>
        </p:nvSpPr>
        <p:spPr bwMode="auto">
          <a:xfrm>
            <a:off x="983226" y="4989443"/>
            <a:ext cx="523311" cy="530768"/>
          </a:xfrm>
          <a:prstGeom prst="ellipse">
            <a:avLst/>
          </a:prstGeom>
          <a:gradFill flip="none" rotWithShape="1">
            <a:gsLst>
              <a:gs pos="0">
                <a:srgbClr val="FFFFFF">
                  <a:lumMod val="95000"/>
                </a:srgbClr>
              </a:gs>
              <a:gs pos="72000">
                <a:srgbClr val="FFFFFF">
                  <a:lumMod val="50000"/>
                </a:srgbClr>
              </a:gs>
              <a:gs pos="100000">
                <a:sysClr val="window" lastClr="FFFFFF">
                  <a:lumMod val="65000"/>
                  <a:shade val="100000"/>
                  <a:satMod val="115000"/>
                </a:sysClr>
              </a:gs>
            </a:gsLst>
            <a:path path="circle">
              <a:fillToRect l="50000" t="50000" r="50000" b="50000"/>
            </a:path>
            <a:tileRect/>
          </a:gradFill>
          <a:ln w="25400" cap="flat" cmpd="sng" algn="ctr">
            <a:noFill/>
            <a:prstDash val="solid"/>
          </a:ln>
          <a:effectLst/>
        </p:spPr>
        <p:txBody>
          <a:bodyPr anchor="ctr"/>
          <a:lstStyle>
            <a:lvl1pPr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buFont typeface="Calibri" charset="0"/>
              <a:buAutoNum type="arabicPeriod"/>
              <a:defRPr/>
            </a:pPr>
            <a:endParaRPr lang="da-DK" smtClean="0">
              <a:solidFill>
                <a:srgbClr val="FFFFFF"/>
              </a:solidFill>
              <a:latin typeface="Calibri" charset="0"/>
            </a:endParaRPr>
          </a:p>
        </p:txBody>
      </p:sp>
      <p:sp>
        <p:nvSpPr>
          <p:cNvPr id="46" name="Rektangulær billedforklaring 46"/>
          <p:cNvSpPr>
            <a:spLocks noChangeArrowheads="1"/>
          </p:cNvSpPr>
          <p:nvPr/>
        </p:nvSpPr>
        <p:spPr bwMode="auto">
          <a:xfrm>
            <a:off x="1371600" y="1555750"/>
            <a:ext cx="1863725" cy="1314450"/>
          </a:xfrm>
          <a:prstGeom prst="wedgeRectCallout">
            <a:avLst>
              <a:gd name="adj1" fmla="val 53630"/>
              <a:gd name="adj2" fmla="val 89060"/>
            </a:avLst>
          </a:prstGeom>
          <a:gradFill rotWithShape="1">
            <a:gsLst>
              <a:gs pos="0">
                <a:srgbClr val="F3F3F3"/>
              </a:gs>
              <a:gs pos="100000">
                <a:srgbClr val="E6E6E6"/>
              </a:gs>
            </a:gsLst>
            <a:lin ang="5400000"/>
          </a:gradFill>
          <a:ln w="9525">
            <a:solidFill>
              <a:srgbClr val="E1E1E1"/>
            </a:solidFill>
            <a:miter lim="800000"/>
            <a:headEnd/>
            <a:tailEnd/>
          </a:ln>
          <a:effectLst>
            <a:outerShdw dist="23000" dir="5400000" rotWithShape="0">
              <a:srgbClr val="808080">
                <a:alpha val="34998"/>
              </a:srgbClr>
            </a:outerShdw>
          </a:effectLst>
        </p:spPr>
        <p:txBody>
          <a:bodyPr anchor="ctr"/>
          <a:lstStyle/>
          <a:p>
            <a:pPr algn="ctr"/>
            <a:endParaRPr lang="en-US">
              <a:solidFill>
                <a:srgbClr val="FFFFFF"/>
              </a:solidFill>
            </a:endParaRPr>
          </a:p>
        </p:txBody>
      </p:sp>
      <p:sp>
        <p:nvSpPr>
          <p:cNvPr id="47" name="Tekstboks 47"/>
          <p:cNvSpPr txBox="1">
            <a:spLocks noChangeArrowheads="1"/>
          </p:cNvSpPr>
          <p:nvPr/>
        </p:nvSpPr>
        <p:spPr bwMode="auto">
          <a:xfrm>
            <a:off x="1371600" y="1573213"/>
            <a:ext cx="2057400" cy="1323975"/>
          </a:xfrm>
          <a:prstGeom prst="rect">
            <a:avLst/>
          </a:prstGeom>
          <a:noFill/>
          <a:ln w="9525">
            <a:noFill/>
            <a:miter lim="800000"/>
            <a:headEnd/>
            <a:tailEnd/>
          </a:ln>
        </p:spPr>
        <p:txBody>
          <a:bodyPr>
            <a:spAutoFit/>
          </a:bodyPr>
          <a:lstStyle/>
          <a:p>
            <a:r>
              <a:rPr lang="en-US" sz="1600" i="1" dirty="0">
                <a:solidFill>
                  <a:prstClr val="black"/>
                </a:solidFill>
                <a:ea typeface="MS PGothic" pitchFamily="34" charset="-128"/>
                <a:cs typeface="Times New Roman" pitchFamily="18" charset="0"/>
              </a:rPr>
              <a:t>To </a:t>
            </a:r>
            <a:r>
              <a:rPr lang="en-US" sz="1600" b="1" i="1" dirty="0">
                <a:solidFill>
                  <a:prstClr val="black"/>
                </a:solidFill>
                <a:ea typeface="MS PGothic" pitchFamily="34" charset="-128"/>
                <a:cs typeface="Times New Roman" pitchFamily="18" charset="0"/>
              </a:rPr>
              <a:t>prevent and treat </a:t>
            </a:r>
            <a:r>
              <a:rPr lang="en-US" sz="1600" i="1" dirty="0">
                <a:solidFill>
                  <a:prstClr val="black"/>
                </a:solidFill>
                <a:ea typeface="MS PGothic" pitchFamily="34" charset="-128"/>
                <a:cs typeface="Times New Roman" pitchFamily="18" charset="0"/>
              </a:rPr>
              <a:t>cancer by providing </a:t>
            </a:r>
            <a:r>
              <a:rPr lang="en-US" sz="1600" b="1" i="1" dirty="0">
                <a:solidFill>
                  <a:prstClr val="black"/>
                </a:solidFill>
                <a:ea typeface="MS PGothic" pitchFamily="34" charset="-128"/>
                <a:cs typeface="Times New Roman" pitchFamily="18" charset="0"/>
              </a:rPr>
              <a:t>affordable</a:t>
            </a:r>
            <a:r>
              <a:rPr lang="en-US" sz="1600" i="1" dirty="0">
                <a:solidFill>
                  <a:prstClr val="black"/>
                </a:solidFill>
                <a:ea typeface="MS PGothic" pitchFamily="34" charset="-128"/>
                <a:cs typeface="Times New Roman" pitchFamily="18" charset="0"/>
              </a:rPr>
              <a:t> oncology care of international standards in India</a:t>
            </a:r>
          </a:p>
        </p:txBody>
      </p:sp>
      <p:sp>
        <p:nvSpPr>
          <p:cNvPr id="48" name="Rektangulær billedforklaring 48"/>
          <p:cNvSpPr>
            <a:spLocks noChangeArrowheads="1"/>
          </p:cNvSpPr>
          <p:nvPr/>
        </p:nvSpPr>
        <p:spPr bwMode="auto">
          <a:xfrm>
            <a:off x="6200775" y="1706563"/>
            <a:ext cx="1876425" cy="1020762"/>
          </a:xfrm>
          <a:prstGeom prst="wedgeRectCallout">
            <a:avLst>
              <a:gd name="adj1" fmla="val -70796"/>
              <a:gd name="adj2" fmla="val 86569"/>
            </a:avLst>
          </a:prstGeom>
          <a:gradFill rotWithShape="1">
            <a:gsLst>
              <a:gs pos="0">
                <a:srgbClr val="F3F3F3"/>
              </a:gs>
              <a:gs pos="100000">
                <a:srgbClr val="E6E6E6"/>
              </a:gs>
            </a:gsLst>
            <a:lin ang="5400000"/>
          </a:gradFill>
          <a:ln w="9525">
            <a:solidFill>
              <a:srgbClr val="E1E1E1"/>
            </a:solidFill>
            <a:miter lim="800000"/>
            <a:headEnd/>
            <a:tailEnd/>
          </a:ln>
          <a:effectLst>
            <a:outerShdw dist="23000" dir="5400000" rotWithShape="0">
              <a:srgbClr val="808080">
                <a:alpha val="34998"/>
              </a:srgbClr>
            </a:outerShdw>
          </a:effectLst>
        </p:spPr>
        <p:txBody>
          <a:bodyPr anchor="ctr"/>
          <a:lstStyle/>
          <a:p>
            <a:pPr algn="ctr"/>
            <a:endParaRPr lang="en-US" sz="1400">
              <a:solidFill>
                <a:srgbClr val="FFFFFF"/>
              </a:solidFill>
            </a:endParaRPr>
          </a:p>
        </p:txBody>
      </p:sp>
      <p:sp>
        <p:nvSpPr>
          <p:cNvPr id="49" name="Tekstboks 49"/>
          <p:cNvSpPr txBox="1">
            <a:spLocks noChangeArrowheads="1"/>
          </p:cNvSpPr>
          <p:nvPr/>
        </p:nvSpPr>
        <p:spPr bwMode="auto">
          <a:xfrm>
            <a:off x="6132513" y="1709738"/>
            <a:ext cx="2008187" cy="830262"/>
          </a:xfrm>
          <a:prstGeom prst="rect">
            <a:avLst/>
          </a:prstGeom>
          <a:noFill/>
          <a:ln w="9525">
            <a:noFill/>
            <a:miter lim="800000"/>
            <a:headEnd/>
            <a:tailEnd/>
          </a:ln>
        </p:spPr>
        <p:txBody>
          <a:bodyPr>
            <a:spAutoFit/>
          </a:bodyPr>
          <a:lstStyle/>
          <a:p>
            <a:r>
              <a:rPr lang="en-US" sz="1600" i="1" dirty="0">
                <a:solidFill>
                  <a:prstClr val="black"/>
                </a:solidFill>
                <a:ea typeface="MS PGothic" pitchFamily="34" charset="-128"/>
                <a:cs typeface="Times New Roman" pitchFamily="18" charset="0"/>
              </a:rPr>
              <a:t>To be the largest cancer care provider in India by </a:t>
            </a:r>
            <a:r>
              <a:rPr lang="en-US" sz="1600" b="1" i="1" dirty="0">
                <a:solidFill>
                  <a:prstClr val="black"/>
                </a:solidFill>
                <a:ea typeface="MS PGothic" pitchFamily="34" charset="-128"/>
                <a:cs typeface="Times New Roman" pitchFamily="18" charset="0"/>
              </a:rPr>
              <a:t>2020</a:t>
            </a:r>
          </a:p>
        </p:txBody>
      </p:sp>
      <p:sp>
        <p:nvSpPr>
          <p:cNvPr id="50" name="Rektangulær billedforklaring 50"/>
          <p:cNvSpPr>
            <a:spLocks noChangeArrowheads="1"/>
          </p:cNvSpPr>
          <p:nvPr/>
        </p:nvSpPr>
        <p:spPr bwMode="auto">
          <a:xfrm>
            <a:off x="4603750" y="4632325"/>
            <a:ext cx="1735138" cy="1020763"/>
          </a:xfrm>
          <a:prstGeom prst="wedgeRectCallout">
            <a:avLst>
              <a:gd name="adj1" fmla="val -60898"/>
              <a:gd name="adj2" fmla="val -176921"/>
            </a:avLst>
          </a:prstGeom>
          <a:gradFill rotWithShape="1">
            <a:gsLst>
              <a:gs pos="0">
                <a:srgbClr val="F3F3F3"/>
              </a:gs>
              <a:gs pos="100000">
                <a:srgbClr val="E6E6E6"/>
              </a:gs>
            </a:gsLst>
            <a:lin ang="5400000"/>
          </a:gradFill>
          <a:ln w="9525">
            <a:solidFill>
              <a:srgbClr val="E1E1E1"/>
            </a:solidFill>
            <a:miter lim="800000"/>
            <a:headEnd/>
            <a:tailEnd/>
          </a:ln>
          <a:effectLst>
            <a:outerShdw dist="23000" dir="5400000" rotWithShape="0">
              <a:srgbClr val="808080">
                <a:alpha val="34998"/>
              </a:srgbClr>
            </a:outerShdw>
          </a:effectLst>
        </p:spPr>
        <p:txBody>
          <a:bodyPr anchor="ctr"/>
          <a:lstStyle/>
          <a:p>
            <a:pPr algn="ctr"/>
            <a:endParaRPr lang="en-US">
              <a:solidFill>
                <a:srgbClr val="FFFFFF"/>
              </a:solidFill>
            </a:endParaRPr>
          </a:p>
        </p:txBody>
      </p:sp>
      <p:sp>
        <p:nvSpPr>
          <p:cNvPr id="51" name="Tekstboks 51"/>
          <p:cNvSpPr txBox="1">
            <a:spLocks noChangeArrowheads="1"/>
          </p:cNvSpPr>
          <p:nvPr/>
        </p:nvSpPr>
        <p:spPr bwMode="auto">
          <a:xfrm>
            <a:off x="4560888" y="4610100"/>
            <a:ext cx="1890712" cy="1077913"/>
          </a:xfrm>
          <a:prstGeom prst="rect">
            <a:avLst/>
          </a:prstGeom>
          <a:noFill/>
          <a:ln w="9525">
            <a:noFill/>
            <a:miter lim="800000"/>
            <a:headEnd/>
            <a:tailEnd/>
          </a:ln>
        </p:spPr>
        <p:txBody>
          <a:bodyPr>
            <a:spAutoFit/>
          </a:bodyPr>
          <a:lstStyle/>
          <a:p>
            <a:r>
              <a:rPr lang="en-US" sz="1600" b="1" i="1">
                <a:solidFill>
                  <a:prstClr val="black"/>
                </a:solidFill>
                <a:ea typeface="MS PGothic" pitchFamily="34" charset="-128"/>
                <a:cs typeface="Times New Roman" pitchFamily="18" charset="0"/>
              </a:rPr>
              <a:t>Based on core values of quality, ethics, compassion and respect for all</a:t>
            </a:r>
          </a:p>
        </p:txBody>
      </p:sp>
      <p:sp>
        <p:nvSpPr>
          <p:cNvPr id="52" name="Rektangulær billedforklaring 61"/>
          <p:cNvSpPr>
            <a:spLocks noChangeArrowheads="1"/>
          </p:cNvSpPr>
          <p:nvPr/>
        </p:nvSpPr>
        <p:spPr bwMode="auto">
          <a:xfrm>
            <a:off x="6480175" y="3475038"/>
            <a:ext cx="1673225" cy="1452562"/>
          </a:xfrm>
          <a:prstGeom prst="wedgeRectCallout">
            <a:avLst>
              <a:gd name="adj1" fmla="val -111380"/>
              <a:gd name="adj2" fmla="val -72551"/>
            </a:avLst>
          </a:prstGeom>
          <a:gradFill rotWithShape="1">
            <a:gsLst>
              <a:gs pos="0">
                <a:srgbClr val="F3F3F3"/>
              </a:gs>
              <a:gs pos="100000">
                <a:srgbClr val="E6E6E6"/>
              </a:gs>
            </a:gsLst>
            <a:lin ang="5400000"/>
          </a:gradFill>
          <a:ln w="9525">
            <a:solidFill>
              <a:srgbClr val="E1E1E1"/>
            </a:solidFill>
            <a:miter lim="800000"/>
            <a:headEnd/>
            <a:tailEnd/>
          </a:ln>
          <a:effectLst>
            <a:outerShdw dist="23000" dir="5400000" rotWithShape="0">
              <a:srgbClr val="808080">
                <a:alpha val="34998"/>
              </a:srgbClr>
            </a:outerShdw>
          </a:effectLst>
        </p:spPr>
        <p:txBody>
          <a:bodyPr anchor="ctr"/>
          <a:lstStyle/>
          <a:p>
            <a:pPr algn="ctr"/>
            <a:endParaRPr lang="en-US">
              <a:solidFill>
                <a:srgbClr val="FFFFFF"/>
              </a:solidFill>
              <a:cs typeface="Times New Roman" pitchFamily="18" charset="0"/>
            </a:endParaRPr>
          </a:p>
        </p:txBody>
      </p:sp>
      <p:sp>
        <p:nvSpPr>
          <p:cNvPr id="53" name="Tekstboks 62"/>
          <p:cNvSpPr txBox="1">
            <a:spLocks noChangeArrowheads="1"/>
          </p:cNvSpPr>
          <p:nvPr/>
        </p:nvSpPr>
        <p:spPr bwMode="auto">
          <a:xfrm>
            <a:off x="6400800" y="3403600"/>
            <a:ext cx="1676400" cy="1570038"/>
          </a:xfrm>
          <a:prstGeom prst="rect">
            <a:avLst/>
          </a:prstGeom>
          <a:noFill/>
          <a:ln w="9525">
            <a:noFill/>
            <a:miter lim="800000"/>
            <a:headEnd/>
            <a:tailEnd/>
          </a:ln>
        </p:spPr>
        <p:txBody>
          <a:bodyPr>
            <a:spAutoFit/>
          </a:bodyPr>
          <a:lstStyle/>
          <a:p>
            <a:pPr algn="ctr"/>
            <a:r>
              <a:rPr lang="en-US" sz="1600" i="1">
                <a:solidFill>
                  <a:prstClr val="black"/>
                </a:solidFill>
                <a:ea typeface="MS PGothic" pitchFamily="34" charset="-128"/>
                <a:cs typeface="Times New Roman" pitchFamily="18" charset="0"/>
              </a:rPr>
              <a:t>Offering comprehensive services from </a:t>
            </a:r>
            <a:r>
              <a:rPr lang="en-US" sz="1600" b="1" i="1">
                <a:solidFill>
                  <a:prstClr val="black"/>
                </a:solidFill>
                <a:ea typeface="MS PGothic" pitchFamily="34" charset="-128"/>
                <a:cs typeface="Times New Roman" pitchFamily="18" charset="0"/>
              </a:rPr>
              <a:t>prevention to palliation </a:t>
            </a:r>
            <a:r>
              <a:rPr lang="en-US" sz="1600" i="1">
                <a:solidFill>
                  <a:prstClr val="black"/>
                </a:solidFill>
                <a:ea typeface="MS PGothic" pitchFamily="34" charset="-128"/>
                <a:cs typeface="Times New Roman" pitchFamily="18" charset="0"/>
              </a:rPr>
              <a:t>at an affordable price</a:t>
            </a:r>
          </a:p>
        </p:txBody>
      </p:sp>
      <p:sp>
        <p:nvSpPr>
          <p:cNvPr id="54" name="Rektangel 52"/>
          <p:cNvSpPr/>
          <p:nvPr/>
        </p:nvSpPr>
        <p:spPr>
          <a:xfrm>
            <a:off x="1371600" y="1143000"/>
            <a:ext cx="1868488" cy="403225"/>
          </a:xfrm>
          <a:prstGeom prst="rect">
            <a:avLst/>
          </a:prstGeom>
          <a:gradFill flip="none" rotWithShape="1">
            <a:gsLst>
              <a:gs pos="25000">
                <a:schemeClr val="accent5">
                  <a:lumMod val="40000"/>
                  <a:lumOff val="60000"/>
                </a:schemeClr>
              </a:gs>
              <a:gs pos="100000">
                <a:schemeClr val="accent5">
                  <a:lumMod val="60000"/>
                  <a:lumOff val="40000"/>
                </a:schemeClr>
              </a:gs>
            </a:gsLst>
            <a:lin ang="5400000" scaled="1"/>
            <a:tileRect/>
          </a:gradFill>
          <a:ln w="9525" cap="flat" cmpd="sng" algn="ctr">
            <a:solidFill>
              <a:schemeClr val="tx2">
                <a:lumMod val="60000"/>
                <a:lumOff val="40000"/>
              </a:schemeClr>
            </a:solidFill>
            <a:prstDash val="solid"/>
          </a:ln>
          <a:effectLst/>
        </p:spPr>
        <p:txBody>
          <a:bodyPr anchor="ctr"/>
          <a:lstStyle/>
          <a:p>
            <a:pPr indent="-342900" algn="ctr">
              <a:defRPr/>
            </a:pPr>
            <a:r>
              <a:rPr lang="nb-NO" b="1" dirty="0">
                <a:solidFill>
                  <a:prstClr val="black"/>
                </a:solidFill>
                <a:latin typeface="Arial Narrow" pitchFamily="34" charset="0"/>
                <a:ea typeface="ＭＳ Ｐゴシック" charset="-128"/>
              </a:rPr>
              <a:t>VISION</a:t>
            </a:r>
          </a:p>
        </p:txBody>
      </p:sp>
      <p:sp>
        <p:nvSpPr>
          <p:cNvPr id="55" name="Rektangel 54"/>
          <p:cNvSpPr>
            <a:spLocks noChangeArrowheads="1"/>
          </p:cNvSpPr>
          <p:nvPr/>
        </p:nvSpPr>
        <p:spPr bwMode="auto">
          <a:xfrm>
            <a:off x="6205538" y="1371600"/>
            <a:ext cx="1871662" cy="355600"/>
          </a:xfrm>
          <a:prstGeom prst="rect">
            <a:avLst/>
          </a:prstGeom>
          <a:gradFill rotWithShape="1">
            <a:gsLst>
              <a:gs pos="0">
                <a:srgbClr val="34A8CC"/>
              </a:gs>
              <a:gs pos="25000">
                <a:srgbClr val="34A8CC"/>
              </a:gs>
              <a:gs pos="100000">
                <a:srgbClr val="046D86"/>
              </a:gs>
            </a:gsLst>
            <a:lin ang="5400000" scaled="1"/>
          </a:gradFill>
          <a:ln w="9525">
            <a:noFill/>
            <a:miter lim="800000"/>
            <a:headEnd/>
            <a:tailEnd/>
          </a:ln>
        </p:spPr>
        <p:txBody>
          <a:bodyPr anchor="ctr"/>
          <a:lstStyle/>
          <a:p>
            <a:pPr indent="-342900" algn="ctr"/>
            <a:r>
              <a:rPr lang="nb-NO" b="1">
                <a:solidFill>
                  <a:prstClr val="white"/>
                </a:solidFill>
                <a:latin typeface="Arial Narrow" pitchFamily="34" charset="0"/>
              </a:rPr>
              <a:t>MISSION</a:t>
            </a:r>
          </a:p>
        </p:txBody>
      </p:sp>
      <p:sp>
        <p:nvSpPr>
          <p:cNvPr id="56" name="Rektangel 55"/>
          <p:cNvSpPr>
            <a:spLocks noChangeArrowheads="1"/>
          </p:cNvSpPr>
          <p:nvPr/>
        </p:nvSpPr>
        <p:spPr bwMode="auto">
          <a:xfrm>
            <a:off x="6477000" y="3048000"/>
            <a:ext cx="1673225" cy="431800"/>
          </a:xfrm>
          <a:prstGeom prst="rect">
            <a:avLst/>
          </a:prstGeom>
          <a:gradFill rotWithShape="1">
            <a:gsLst>
              <a:gs pos="0">
                <a:srgbClr val="34A8CC"/>
              </a:gs>
              <a:gs pos="42000">
                <a:srgbClr val="00577E"/>
              </a:gs>
              <a:gs pos="100000">
                <a:srgbClr val="00577E"/>
              </a:gs>
            </a:gsLst>
            <a:lin ang="5400000" scaled="1"/>
          </a:gradFill>
          <a:ln w="9525">
            <a:noFill/>
            <a:miter lim="800000"/>
            <a:headEnd/>
            <a:tailEnd/>
          </a:ln>
        </p:spPr>
        <p:txBody>
          <a:bodyPr anchor="ctr"/>
          <a:lstStyle/>
          <a:p>
            <a:pPr indent="-342900" algn="ctr"/>
            <a:r>
              <a:rPr lang="nb-NO" b="1">
                <a:solidFill>
                  <a:prstClr val="white"/>
                </a:solidFill>
                <a:latin typeface="Arial Narrow" pitchFamily="34" charset="0"/>
              </a:rPr>
              <a:t>MISSION</a:t>
            </a:r>
          </a:p>
        </p:txBody>
      </p:sp>
      <p:sp>
        <p:nvSpPr>
          <p:cNvPr id="57" name="Rektangel 63"/>
          <p:cNvSpPr>
            <a:spLocks noChangeArrowheads="1"/>
          </p:cNvSpPr>
          <p:nvPr/>
        </p:nvSpPr>
        <p:spPr bwMode="auto">
          <a:xfrm rot="10800000" flipV="1">
            <a:off x="4610100" y="4267200"/>
            <a:ext cx="1747838" cy="381000"/>
          </a:xfrm>
          <a:prstGeom prst="rect">
            <a:avLst/>
          </a:prstGeom>
          <a:gradFill rotWithShape="1">
            <a:gsLst>
              <a:gs pos="0">
                <a:srgbClr val="F2F2F2"/>
              </a:gs>
              <a:gs pos="72000">
                <a:srgbClr val="7F7F7F"/>
              </a:gs>
              <a:gs pos="100000">
                <a:srgbClr val="A6A6A6"/>
              </a:gs>
            </a:gsLst>
            <a:lin ang="5400000" scaled="1"/>
          </a:gradFill>
          <a:ln w="9525">
            <a:noFill/>
            <a:miter lim="800000"/>
            <a:headEnd/>
            <a:tailEnd/>
          </a:ln>
        </p:spPr>
        <p:txBody>
          <a:bodyPr anchor="ctr"/>
          <a:lstStyle/>
          <a:p>
            <a:pPr indent="-342900" algn="ctr"/>
            <a:r>
              <a:rPr lang="nb-NO" b="1">
                <a:solidFill>
                  <a:prstClr val="black"/>
                </a:solidFill>
                <a:latin typeface="Arial Narrow" pitchFamily="34" charset="0"/>
              </a:rPr>
              <a:t>MISSION</a:t>
            </a:r>
          </a:p>
        </p:txBody>
      </p:sp>
    </p:spTree>
    <p:extLst>
      <p:ext uri="{BB962C8B-B14F-4D97-AF65-F5344CB8AC3E}">
        <p14:creationId xmlns:p14="http://schemas.microsoft.com/office/powerpoint/2010/main" val="3820438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nodeType="afterGroup">
                            <p:stCondLst>
                              <p:cond delay="500"/>
                            </p:stCondLst>
                            <p:childTnLst>
                              <p:par>
                                <p:cTn id="11" presetID="2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8" presetClass="emph" presetSubtype="0" fill="hold" nodeType="withEffect">
                                  <p:stCondLst>
                                    <p:cond delay="0"/>
                                  </p:stCondLst>
                                  <p:childTnLst>
                                    <p:animRot by="21600000">
                                      <p:cBhvr>
                                        <p:cTn id="18" dur="1000" fill="hold"/>
                                        <p:tgtEl>
                                          <p:spTgt spid="19"/>
                                        </p:tgtEl>
                                        <p:attrNameLst>
                                          <p:attrName>r</p:attrName>
                                        </p:attrNameLst>
                                      </p:cBhvr>
                                    </p:animRot>
                                  </p:childTnLst>
                                </p:cTn>
                              </p:par>
                            </p:childTnLst>
                          </p:cTn>
                        </p:par>
                        <p:par>
                          <p:cTn id="19" fill="hold" nodeType="afterGroup">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56" presetClass="path" presetSubtype="0" accel="50000" decel="50000" fill="hold" grpId="1" nodeType="withEffect">
                                  <p:stCondLst>
                                    <p:cond delay="0"/>
                                  </p:stCondLst>
                                  <p:childTnLst>
                                    <p:animMotion origin="layout" path="M 4.72222E-6 -1.11111E-6 L -0.08091 0.10972 " pathEditMode="relative" rAng="0" ptsTypes="AA">
                                      <p:cBhvr>
                                        <p:cTn id="24" dur="1000" spd="-100000" fill="hold"/>
                                        <p:tgtEl>
                                          <p:spTgt spid="46"/>
                                        </p:tgtEl>
                                        <p:attrNameLst>
                                          <p:attrName>ppt_x</p:attrName>
                                          <p:attrName>ppt_y</p:attrName>
                                        </p:attrNameLst>
                                      </p:cBhvr>
                                      <p:rCtr x="-4045" y="5486"/>
                                    </p:animMotion>
                                  </p:childTnLst>
                                </p:cTn>
                              </p:par>
                            </p:childTnLst>
                          </p:cTn>
                        </p:par>
                        <p:par>
                          <p:cTn id="25" fill="hold" nodeType="afterGroup">
                            <p:stCondLst>
                              <p:cond delay="2500"/>
                            </p:stCondLst>
                            <p:childTnLst>
                              <p:par>
                                <p:cTn id="26" presetID="12" presetClass="entr" presetSubtype="2" fill="hold" grpId="0"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slide(fromRight)">
                                      <p:cBhvr>
                                        <p:cTn id="28" dur="500"/>
                                        <p:tgtEl>
                                          <p:spTgt spid="54"/>
                                        </p:tgtEl>
                                      </p:cBhvr>
                                    </p:animEffect>
                                  </p:childTnLst>
                                </p:cTn>
                              </p:par>
                            </p:childTnLst>
                          </p:cTn>
                        </p:par>
                        <p:par>
                          <p:cTn id="29" fill="hold" nodeType="afterGroup">
                            <p:stCondLst>
                              <p:cond delay="3000"/>
                            </p:stCondLst>
                            <p:childTnLst>
                              <p:par>
                                <p:cTn id="30" presetID="12" presetClass="entr" presetSubtype="1"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slide(fromTop)">
                                      <p:cBhvr>
                                        <p:cTn id="32" dur="500"/>
                                        <p:tgtEl>
                                          <p:spTgt spid="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56" presetClass="path" presetSubtype="0" accel="50000" decel="50000" fill="hold" nodeType="withEffect">
                                  <p:stCondLst>
                                    <p:cond delay="0"/>
                                  </p:stCondLst>
                                  <p:childTnLst>
                                    <p:animMotion origin="layout" path="M -1.11111E-6 -2.22222E-6 L -0.09878 0.05509 " pathEditMode="relative" rAng="0" ptsTypes="AA">
                                      <p:cBhvr>
                                        <p:cTn id="44" dur="500" spd="-100000" fill="hold"/>
                                        <p:tgtEl>
                                          <p:spTgt spid="48"/>
                                        </p:tgtEl>
                                        <p:attrNameLst>
                                          <p:attrName>ppt_x</p:attrName>
                                          <p:attrName>ppt_y</p:attrName>
                                        </p:attrNameLst>
                                      </p:cBhvr>
                                      <p:rCtr x="-4948" y="2755"/>
                                    </p:animMotion>
                                  </p:childTnLst>
                                </p:cTn>
                              </p:par>
                              <p:par>
                                <p:cTn id="45" presetID="12" presetClass="entr" presetSubtype="2"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slide(fromRight)">
                                      <p:cBhvr>
                                        <p:cTn id="47" dur="500"/>
                                        <p:tgtEl>
                                          <p:spTgt spid="55"/>
                                        </p:tgtEl>
                                      </p:cBhvr>
                                    </p:animEffect>
                                  </p:childTnLst>
                                </p:cTn>
                              </p:par>
                              <p:par>
                                <p:cTn id="48" presetID="12" presetClass="entr" presetSubtype="1"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slide(fromTop)">
                                      <p:cBhvr>
                                        <p:cTn id="50" dur="500"/>
                                        <p:tgtEl>
                                          <p:spTgt spid="4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5"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strVal val="#ppt_w*0.70"/>
                                          </p:val>
                                        </p:tav>
                                        <p:tav tm="100000">
                                          <p:val>
                                            <p:strVal val="#ppt_w"/>
                                          </p:val>
                                        </p:tav>
                                      </p:tavLst>
                                    </p:anim>
                                    <p:anim calcmode="lin" valueType="num">
                                      <p:cBhvr>
                                        <p:cTn id="56" dur="500" fill="hold"/>
                                        <p:tgtEl>
                                          <p:spTgt spid="25"/>
                                        </p:tgtEl>
                                        <p:attrNameLst>
                                          <p:attrName>ppt_h</p:attrName>
                                        </p:attrNameLst>
                                      </p:cBhvr>
                                      <p:tavLst>
                                        <p:tav tm="0">
                                          <p:val>
                                            <p:strVal val="#ppt_h"/>
                                          </p:val>
                                        </p:tav>
                                        <p:tav tm="100000">
                                          <p:val>
                                            <p:strVal val="#ppt_h"/>
                                          </p:val>
                                        </p:tav>
                                      </p:tavLst>
                                    </p:anim>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par>
                                <p:cTn id="61" presetID="49" presetClass="path" presetSubtype="0" accel="50000" decel="50000" fill="hold" grpId="1" nodeType="withEffect">
                                  <p:stCondLst>
                                    <p:cond delay="0"/>
                                  </p:stCondLst>
                                  <p:childTnLst>
                                    <p:animMotion origin="layout" path="M 3.33333E-6 1.11111E-6 L -0.10278 -0.04074 " pathEditMode="relative" rAng="0" ptsTypes="AA">
                                      <p:cBhvr>
                                        <p:cTn id="62" dur="500" spd="-100000" fill="hold"/>
                                        <p:tgtEl>
                                          <p:spTgt spid="52"/>
                                        </p:tgtEl>
                                        <p:attrNameLst>
                                          <p:attrName>ppt_x</p:attrName>
                                          <p:attrName>ppt_y</p:attrName>
                                        </p:attrNameLst>
                                      </p:cBhvr>
                                      <p:rCtr x="-5139" y="-2037"/>
                                    </p:animMotion>
                                  </p:childTnLst>
                                </p:cTn>
                              </p:par>
                              <p:par>
                                <p:cTn id="63" presetID="12" presetClass="entr" presetSubtype="2"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slide(fromRight)">
                                      <p:cBhvr>
                                        <p:cTn id="65" dur="500"/>
                                        <p:tgtEl>
                                          <p:spTgt spid="56"/>
                                        </p:tgtEl>
                                      </p:cBhvr>
                                    </p:animEffect>
                                  </p:childTnLst>
                                </p:cTn>
                              </p:par>
                              <p:par>
                                <p:cTn id="66" presetID="12" presetClass="entr" presetSubtype="1"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slide(fromTop)">
                                      <p:cBhvr>
                                        <p:cTn id="68" dur="500"/>
                                        <p:tgtEl>
                                          <p:spTgt spid="5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p:cTn id="73" dur="1000" fill="hold"/>
                                        <p:tgtEl>
                                          <p:spTgt spid="30"/>
                                        </p:tgtEl>
                                        <p:attrNameLst>
                                          <p:attrName>ppt_w</p:attrName>
                                        </p:attrNameLst>
                                      </p:cBhvr>
                                      <p:tavLst>
                                        <p:tav tm="0">
                                          <p:val>
                                            <p:strVal val="#ppt_w+.3"/>
                                          </p:val>
                                        </p:tav>
                                        <p:tav tm="100000">
                                          <p:val>
                                            <p:strVal val="#ppt_w"/>
                                          </p:val>
                                        </p:tav>
                                      </p:tavLst>
                                    </p:anim>
                                    <p:anim calcmode="lin" valueType="num">
                                      <p:cBhvr>
                                        <p:cTn id="74" dur="1000" fill="hold"/>
                                        <p:tgtEl>
                                          <p:spTgt spid="30"/>
                                        </p:tgtEl>
                                        <p:attrNameLst>
                                          <p:attrName>ppt_h</p:attrName>
                                        </p:attrNameLst>
                                      </p:cBhvr>
                                      <p:tavLst>
                                        <p:tav tm="0">
                                          <p:val>
                                            <p:strVal val="#ppt_h"/>
                                          </p:val>
                                        </p:tav>
                                        <p:tav tm="100000">
                                          <p:val>
                                            <p:strVal val="#ppt_h"/>
                                          </p:val>
                                        </p:tav>
                                      </p:tavLst>
                                    </p:anim>
                                    <p:animEffect transition="in" filter="fade">
                                      <p:cBhvr>
                                        <p:cTn id="75" dur="1000"/>
                                        <p:tgtEl>
                                          <p:spTgt spid="30"/>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p:cTn id="78" dur="500" fill="hold"/>
                                        <p:tgtEl>
                                          <p:spTgt spid="28"/>
                                        </p:tgtEl>
                                        <p:attrNameLst>
                                          <p:attrName>ppt_w</p:attrName>
                                        </p:attrNameLst>
                                      </p:cBhvr>
                                      <p:tavLst>
                                        <p:tav tm="0">
                                          <p:val>
                                            <p:fltVal val="0"/>
                                          </p:val>
                                        </p:tav>
                                        <p:tav tm="100000">
                                          <p:val>
                                            <p:strVal val="#ppt_w"/>
                                          </p:val>
                                        </p:tav>
                                      </p:tavLst>
                                    </p:anim>
                                    <p:anim calcmode="lin" valueType="num">
                                      <p:cBhvr>
                                        <p:cTn id="79" dur="500" fill="hold"/>
                                        <p:tgtEl>
                                          <p:spTgt spid="28"/>
                                        </p:tgtEl>
                                        <p:attrNameLst>
                                          <p:attrName>ppt_h</p:attrName>
                                        </p:attrNameLst>
                                      </p:cBhvr>
                                      <p:tavLst>
                                        <p:tav tm="0">
                                          <p:val>
                                            <p:fltVal val="0"/>
                                          </p:val>
                                        </p:tav>
                                        <p:tav tm="100000">
                                          <p:val>
                                            <p:strVal val="#ppt_h"/>
                                          </p:val>
                                        </p:tav>
                                      </p:tavLst>
                                    </p:anim>
                                    <p:animEffect transition="in" filter="fade">
                                      <p:cBhvr>
                                        <p:cTn id="80" dur="500"/>
                                        <p:tgtEl>
                                          <p:spTgt spid="2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par>
                                <p:cTn id="84" presetID="49" presetClass="path" presetSubtype="0" accel="50000" decel="50000" fill="hold" grpId="1" nodeType="withEffect">
                                  <p:stCondLst>
                                    <p:cond delay="0"/>
                                  </p:stCondLst>
                                  <p:childTnLst>
                                    <p:animMotion origin="layout" path="M 5.55556E-7 1.39685E-6 L -0.05139 -0.11633 " pathEditMode="relative" rAng="0" ptsTypes="AA">
                                      <p:cBhvr>
                                        <p:cTn id="85" dur="500" spd="-100000" fill="hold"/>
                                        <p:tgtEl>
                                          <p:spTgt spid="50"/>
                                        </p:tgtEl>
                                        <p:attrNameLst>
                                          <p:attrName>ppt_x</p:attrName>
                                          <p:attrName>ppt_y</p:attrName>
                                        </p:attrNameLst>
                                      </p:cBhvr>
                                      <p:rCtr x="-2569" y="-5828"/>
                                    </p:animMotion>
                                  </p:childTnLst>
                                </p:cTn>
                              </p:par>
                              <p:par>
                                <p:cTn id="86" presetID="12" presetClass="entr" presetSubtype="2" fill="hold" grpId="0" nodeType="with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slide(fromRight)">
                                      <p:cBhvr>
                                        <p:cTn id="88" dur="500"/>
                                        <p:tgtEl>
                                          <p:spTgt spid="57"/>
                                        </p:tgtEl>
                                      </p:cBhvr>
                                    </p:animEffect>
                                  </p:childTnLst>
                                </p:cTn>
                              </p:par>
                              <p:par>
                                <p:cTn id="89" presetID="12" presetClass="entr" presetSubtype="1"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slide(fromTop)">
                                      <p:cBhvr>
                                        <p:cTn id="91" dur="500"/>
                                        <p:tgtEl>
                                          <p:spTgt spid="51"/>
                                        </p:tgtEl>
                                      </p:cBhvr>
                                    </p:animEffect>
                                  </p:childTnLst>
                                </p:cTn>
                              </p:par>
                              <p:par>
                                <p:cTn id="92" presetID="12" presetClass="entr" presetSubtype="4" fill="hold"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slide(fromBottom)">
                                      <p:cBhvr>
                                        <p:cTn id="94" dur="500"/>
                                        <p:tgtEl>
                                          <p:spTgt spid="35"/>
                                        </p:tgtEl>
                                      </p:cBhvr>
                                    </p:animEffect>
                                  </p:childTnLst>
                                </p:cTn>
                              </p:par>
                              <p:par>
                                <p:cTn id="95" presetID="53" presetClass="entr" presetSubtype="0" fill="hold" nodeType="with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fill="hold"/>
                                        <p:tgtEl>
                                          <p:spTgt spid="33"/>
                                        </p:tgtEl>
                                        <p:attrNameLst>
                                          <p:attrName>ppt_w</p:attrName>
                                        </p:attrNameLst>
                                      </p:cBhvr>
                                      <p:tavLst>
                                        <p:tav tm="0">
                                          <p:val>
                                            <p:fltVal val="0"/>
                                          </p:val>
                                        </p:tav>
                                        <p:tav tm="100000">
                                          <p:val>
                                            <p:strVal val="#ppt_w"/>
                                          </p:val>
                                        </p:tav>
                                      </p:tavLst>
                                    </p:anim>
                                    <p:anim calcmode="lin" valueType="num">
                                      <p:cBhvr>
                                        <p:cTn id="98" dur="500" fill="hold"/>
                                        <p:tgtEl>
                                          <p:spTgt spid="33"/>
                                        </p:tgtEl>
                                        <p:attrNameLst>
                                          <p:attrName>ppt_h</p:attrName>
                                        </p:attrNameLst>
                                      </p:cBhvr>
                                      <p:tavLst>
                                        <p:tav tm="0">
                                          <p:val>
                                            <p:fltVal val="0"/>
                                          </p:val>
                                        </p:tav>
                                        <p:tav tm="100000">
                                          <p:val>
                                            <p:strVal val="#ppt_h"/>
                                          </p:val>
                                        </p:tav>
                                      </p:tavLst>
                                    </p:anim>
                                    <p:animEffect transition="in" filter="fade">
                                      <p:cBhvr>
                                        <p:cTn id="99" dur="500"/>
                                        <p:tgtEl>
                                          <p:spTgt spid="33"/>
                                        </p:tgtEl>
                                      </p:cBhvr>
                                    </p:animEffect>
                                  </p:childTnLst>
                                </p:cTn>
                              </p:par>
                              <p:par>
                                <p:cTn id="100" presetID="12" presetClass="entr" presetSubtype="4" fill="hold" nodeType="with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slide(fromBottom)">
                                      <p:cBhvr>
                                        <p:cTn id="102" dur="1000"/>
                                        <p:tgtEl>
                                          <p:spTgt spid="43"/>
                                        </p:tgtEl>
                                      </p:cBhvr>
                                    </p:animEffect>
                                  </p:childTnLst>
                                </p:cTn>
                              </p:par>
                              <p:par>
                                <p:cTn id="103" presetID="53" presetClass="entr" presetSubtype="0" fill="hold" nodeType="with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1000" fill="hold"/>
                                        <p:tgtEl>
                                          <p:spTgt spid="42"/>
                                        </p:tgtEl>
                                        <p:attrNameLst>
                                          <p:attrName>ppt_w</p:attrName>
                                        </p:attrNameLst>
                                      </p:cBhvr>
                                      <p:tavLst>
                                        <p:tav tm="0">
                                          <p:val>
                                            <p:fltVal val="0"/>
                                          </p:val>
                                        </p:tav>
                                        <p:tav tm="100000">
                                          <p:val>
                                            <p:strVal val="#ppt_w"/>
                                          </p:val>
                                        </p:tav>
                                      </p:tavLst>
                                    </p:anim>
                                    <p:anim calcmode="lin" valueType="num">
                                      <p:cBhvr>
                                        <p:cTn id="106" dur="1000" fill="hold"/>
                                        <p:tgtEl>
                                          <p:spTgt spid="42"/>
                                        </p:tgtEl>
                                        <p:attrNameLst>
                                          <p:attrName>ppt_h</p:attrName>
                                        </p:attrNameLst>
                                      </p:cBhvr>
                                      <p:tavLst>
                                        <p:tav tm="0">
                                          <p:val>
                                            <p:fltVal val="0"/>
                                          </p:val>
                                        </p:tav>
                                        <p:tav tm="100000">
                                          <p:val>
                                            <p:strVal val="#ppt_h"/>
                                          </p:val>
                                        </p:tav>
                                      </p:tavLst>
                                    </p:anim>
                                    <p:animEffect transition="in" filter="fade">
                                      <p:cBhvr>
                                        <p:cTn id="107" dur="1000"/>
                                        <p:tgtEl>
                                          <p:spTgt spid="42"/>
                                        </p:tgtEl>
                                      </p:cBhvr>
                                    </p:animEffect>
                                  </p:childTnLst>
                                </p:cTn>
                              </p:par>
                              <p:par>
                                <p:cTn id="108" presetID="12" presetClass="entr" presetSubtype="4"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slide(fromBottom)">
                                      <p:cBhvr>
                                        <p:cTn id="110" dur="2000"/>
                                        <p:tgtEl>
                                          <p:spTgt spid="37"/>
                                        </p:tgtEl>
                                      </p:cBhvr>
                                    </p:animEffect>
                                  </p:childTnLst>
                                </p:cTn>
                              </p:par>
                              <p:par>
                                <p:cTn id="111" presetID="53" presetClass="entr" presetSubtype="0" fill="hold" nodeType="withEffect">
                                  <p:stCondLst>
                                    <p:cond delay="0"/>
                                  </p:stCondLst>
                                  <p:childTnLst>
                                    <p:set>
                                      <p:cBhvr>
                                        <p:cTn id="112" dur="1" fill="hold">
                                          <p:stCondLst>
                                            <p:cond delay="0"/>
                                          </p:stCondLst>
                                        </p:cTn>
                                        <p:tgtEl>
                                          <p:spTgt spid="36"/>
                                        </p:tgtEl>
                                        <p:attrNameLst>
                                          <p:attrName>style.visibility</p:attrName>
                                        </p:attrNameLst>
                                      </p:cBhvr>
                                      <p:to>
                                        <p:strVal val="visible"/>
                                      </p:to>
                                    </p:set>
                                    <p:anim calcmode="lin" valueType="num">
                                      <p:cBhvr>
                                        <p:cTn id="113" dur="2000" fill="hold"/>
                                        <p:tgtEl>
                                          <p:spTgt spid="36"/>
                                        </p:tgtEl>
                                        <p:attrNameLst>
                                          <p:attrName>ppt_w</p:attrName>
                                        </p:attrNameLst>
                                      </p:cBhvr>
                                      <p:tavLst>
                                        <p:tav tm="0">
                                          <p:val>
                                            <p:fltVal val="0"/>
                                          </p:val>
                                        </p:tav>
                                        <p:tav tm="100000">
                                          <p:val>
                                            <p:strVal val="#ppt_w"/>
                                          </p:val>
                                        </p:tav>
                                      </p:tavLst>
                                    </p:anim>
                                    <p:anim calcmode="lin" valueType="num">
                                      <p:cBhvr>
                                        <p:cTn id="114" dur="2000" fill="hold"/>
                                        <p:tgtEl>
                                          <p:spTgt spid="36"/>
                                        </p:tgtEl>
                                        <p:attrNameLst>
                                          <p:attrName>ppt_h</p:attrName>
                                        </p:attrNameLst>
                                      </p:cBhvr>
                                      <p:tavLst>
                                        <p:tav tm="0">
                                          <p:val>
                                            <p:fltVal val="0"/>
                                          </p:val>
                                        </p:tav>
                                        <p:tav tm="100000">
                                          <p:val>
                                            <p:strVal val="#ppt_h"/>
                                          </p:val>
                                        </p:tav>
                                      </p:tavLst>
                                    </p:anim>
                                    <p:animEffect transition="in" filter="fade">
                                      <p:cBhvr>
                                        <p:cTn id="115" dur="2000"/>
                                        <p:tgtEl>
                                          <p:spTgt spid="36"/>
                                        </p:tgtEl>
                                      </p:cBhvr>
                                    </p:animEffect>
                                  </p:childTnLst>
                                </p:cTn>
                              </p:par>
                              <p:par>
                                <p:cTn id="116" presetID="12" presetClass="entr" presetSubtype="4" fill="hold" nodeType="with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slide(fromBottom)">
                                      <p:cBhvr>
                                        <p:cTn id="118" dur="2000"/>
                                        <p:tgtEl>
                                          <p:spTgt spid="45"/>
                                        </p:tgtEl>
                                      </p:cBhvr>
                                    </p:animEffect>
                                  </p:childTnLst>
                                </p:cTn>
                              </p:par>
                              <p:par>
                                <p:cTn id="119" presetID="53" presetClass="entr" presetSubtype="0" fill="hold" nodeType="withEffect">
                                  <p:stCondLst>
                                    <p:cond delay="0"/>
                                  </p:stCondLst>
                                  <p:childTnLst>
                                    <p:set>
                                      <p:cBhvr>
                                        <p:cTn id="120" dur="1" fill="hold">
                                          <p:stCondLst>
                                            <p:cond delay="0"/>
                                          </p:stCondLst>
                                        </p:cTn>
                                        <p:tgtEl>
                                          <p:spTgt spid="44"/>
                                        </p:tgtEl>
                                        <p:attrNameLst>
                                          <p:attrName>style.visibility</p:attrName>
                                        </p:attrNameLst>
                                      </p:cBhvr>
                                      <p:to>
                                        <p:strVal val="visible"/>
                                      </p:to>
                                    </p:set>
                                    <p:anim calcmode="lin" valueType="num">
                                      <p:cBhvr>
                                        <p:cTn id="121" dur="2000" fill="hold"/>
                                        <p:tgtEl>
                                          <p:spTgt spid="44"/>
                                        </p:tgtEl>
                                        <p:attrNameLst>
                                          <p:attrName>ppt_w</p:attrName>
                                        </p:attrNameLst>
                                      </p:cBhvr>
                                      <p:tavLst>
                                        <p:tav tm="0">
                                          <p:val>
                                            <p:fltVal val="0"/>
                                          </p:val>
                                        </p:tav>
                                        <p:tav tm="100000">
                                          <p:val>
                                            <p:strVal val="#ppt_w"/>
                                          </p:val>
                                        </p:tav>
                                      </p:tavLst>
                                    </p:anim>
                                    <p:anim calcmode="lin" valueType="num">
                                      <p:cBhvr>
                                        <p:cTn id="122" dur="2000" fill="hold"/>
                                        <p:tgtEl>
                                          <p:spTgt spid="44"/>
                                        </p:tgtEl>
                                        <p:attrNameLst>
                                          <p:attrName>ppt_h</p:attrName>
                                        </p:attrNameLst>
                                      </p:cBhvr>
                                      <p:tavLst>
                                        <p:tav tm="0">
                                          <p:val>
                                            <p:fltVal val="0"/>
                                          </p:val>
                                        </p:tav>
                                        <p:tav tm="100000">
                                          <p:val>
                                            <p:strVal val="#ppt_h"/>
                                          </p:val>
                                        </p:tav>
                                      </p:tavLst>
                                    </p:anim>
                                    <p:animEffect transition="in" filter="fade">
                                      <p:cBhvr>
                                        <p:cTn id="123" dur="2000"/>
                                        <p:tgtEl>
                                          <p:spTgt spid="44"/>
                                        </p:tgtEl>
                                      </p:cBhvr>
                                    </p:animEffect>
                                  </p:childTnLst>
                                </p:cTn>
                              </p:par>
                              <p:par>
                                <p:cTn id="124" presetID="12" presetClass="entr" presetSubtype="4" fill="hold" nodeType="withEffect">
                                  <p:stCondLst>
                                    <p:cond delay="0"/>
                                  </p:stCondLst>
                                  <p:childTnLst>
                                    <p:set>
                                      <p:cBhvr>
                                        <p:cTn id="125" dur="1" fill="hold">
                                          <p:stCondLst>
                                            <p:cond delay="0"/>
                                          </p:stCondLst>
                                        </p:cTn>
                                        <p:tgtEl>
                                          <p:spTgt spid="39"/>
                                        </p:tgtEl>
                                        <p:attrNameLst>
                                          <p:attrName>style.visibility</p:attrName>
                                        </p:attrNameLst>
                                      </p:cBhvr>
                                      <p:to>
                                        <p:strVal val="visible"/>
                                      </p:to>
                                    </p:set>
                                    <p:animEffect transition="in" filter="slide(fromBottom)">
                                      <p:cBhvr>
                                        <p:cTn id="126" dur="3000"/>
                                        <p:tgtEl>
                                          <p:spTgt spid="39"/>
                                        </p:tgtEl>
                                      </p:cBhvr>
                                    </p:animEffect>
                                  </p:childTnLst>
                                </p:cTn>
                              </p:par>
                              <p:par>
                                <p:cTn id="127" presetID="53" presetClass="entr" presetSubtype="0" fill="hold" nodeType="withEffect">
                                  <p:stCondLst>
                                    <p:cond delay="0"/>
                                  </p:stCondLst>
                                  <p:childTnLst>
                                    <p:set>
                                      <p:cBhvr>
                                        <p:cTn id="128" dur="1" fill="hold">
                                          <p:stCondLst>
                                            <p:cond delay="0"/>
                                          </p:stCondLst>
                                        </p:cTn>
                                        <p:tgtEl>
                                          <p:spTgt spid="38"/>
                                        </p:tgtEl>
                                        <p:attrNameLst>
                                          <p:attrName>style.visibility</p:attrName>
                                        </p:attrNameLst>
                                      </p:cBhvr>
                                      <p:to>
                                        <p:strVal val="visible"/>
                                      </p:to>
                                    </p:set>
                                    <p:anim calcmode="lin" valueType="num">
                                      <p:cBhvr>
                                        <p:cTn id="129" dur="3000" fill="hold"/>
                                        <p:tgtEl>
                                          <p:spTgt spid="38"/>
                                        </p:tgtEl>
                                        <p:attrNameLst>
                                          <p:attrName>ppt_w</p:attrName>
                                        </p:attrNameLst>
                                      </p:cBhvr>
                                      <p:tavLst>
                                        <p:tav tm="0">
                                          <p:val>
                                            <p:fltVal val="0"/>
                                          </p:val>
                                        </p:tav>
                                        <p:tav tm="100000">
                                          <p:val>
                                            <p:strVal val="#ppt_w"/>
                                          </p:val>
                                        </p:tav>
                                      </p:tavLst>
                                    </p:anim>
                                    <p:anim calcmode="lin" valueType="num">
                                      <p:cBhvr>
                                        <p:cTn id="130" dur="3000" fill="hold"/>
                                        <p:tgtEl>
                                          <p:spTgt spid="38"/>
                                        </p:tgtEl>
                                        <p:attrNameLst>
                                          <p:attrName>ppt_h</p:attrName>
                                        </p:attrNameLst>
                                      </p:cBhvr>
                                      <p:tavLst>
                                        <p:tav tm="0">
                                          <p:val>
                                            <p:fltVal val="0"/>
                                          </p:val>
                                        </p:tav>
                                        <p:tav tm="100000">
                                          <p:val>
                                            <p:strVal val="#ppt_h"/>
                                          </p:val>
                                        </p:tav>
                                      </p:tavLst>
                                    </p:anim>
                                    <p:animEffect transition="in" filter="fade">
                                      <p:cBhvr>
                                        <p:cTn id="131" dur="3000"/>
                                        <p:tgtEl>
                                          <p:spTgt spid="38"/>
                                        </p:tgtEl>
                                      </p:cBhvr>
                                    </p:animEffect>
                                  </p:childTnLst>
                                </p:cTn>
                              </p:par>
                              <p:par>
                                <p:cTn id="132" presetID="12" presetClass="entr" presetSubtype="4" fill="hold" nodeType="with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slide(fromBottom)">
                                      <p:cBhvr>
                                        <p:cTn id="134" dur="5000"/>
                                        <p:tgtEl>
                                          <p:spTgt spid="41"/>
                                        </p:tgtEl>
                                      </p:cBhvr>
                                    </p:animEffect>
                                  </p:childTnLst>
                                </p:cTn>
                              </p:par>
                              <p:par>
                                <p:cTn id="135" presetID="53" presetClass="entr" presetSubtype="0" fill="hold"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5000" fill="hold"/>
                                        <p:tgtEl>
                                          <p:spTgt spid="40"/>
                                        </p:tgtEl>
                                        <p:attrNameLst>
                                          <p:attrName>ppt_w</p:attrName>
                                        </p:attrNameLst>
                                      </p:cBhvr>
                                      <p:tavLst>
                                        <p:tav tm="0">
                                          <p:val>
                                            <p:fltVal val="0"/>
                                          </p:val>
                                        </p:tav>
                                        <p:tav tm="100000">
                                          <p:val>
                                            <p:strVal val="#ppt_w"/>
                                          </p:val>
                                        </p:tav>
                                      </p:tavLst>
                                    </p:anim>
                                    <p:anim calcmode="lin" valueType="num">
                                      <p:cBhvr>
                                        <p:cTn id="138" dur="5000" fill="hold"/>
                                        <p:tgtEl>
                                          <p:spTgt spid="40"/>
                                        </p:tgtEl>
                                        <p:attrNameLst>
                                          <p:attrName>ppt_h</p:attrName>
                                        </p:attrNameLst>
                                      </p:cBhvr>
                                      <p:tavLst>
                                        <p:tav tm="0">
                                          <p:val>
                                            <p:fltVal val="0"/>
                                          </p:val>
                                        </p:tav>
                                        <p:tav tm="100000">
                                          <p:val>
                                            <p:strVal val="#ppt_h"/>
                                          </p:val>
                                        </p:tav>
                                      </p:tavLst>
                                    </p:anim>
                                    <p:animEffect transition="in" filter="fade">
                                      <p:cBhvr>
                                        <p:cTn id="139" dur="5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P spid="28" grpId="0" animBg="1"/>
      <p:bldP spid="46" grpId="0" animBg="1"/>
      <p:bldP spid="46" grpId="1" animBg="1"/>
      <p:bldP spid="47" grpId="0"/>
      <p:bldP spid="48" grpId="0" animBg="1"/>
      <p:bldP spid="49" grpId="0"/>
      <p:bldP spid="50" grpId="0" animBg="1"/>
      <p:bldP spid="50" grpId="1" animBg="1"/>
      <p:bldP spid="51" grpId="0"/>
      <p:bldP spid="52" grpId="0" animBg="1"/>
      <p:bldP spid="52" grpId="1" animBg="1"/>
      <p:bldP spid="53" grpId="0"/>
      <p:bldP spid="54" grpId="0" animBg="1"/>
      <p:bldP spid="55" grpId="0" animBg="1"/>
      <p:bldP spid="56"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96975"/>
          </a:xfrm>
          <a:prstGeom prst="rect">
            <a:avLst/>
          </a:prstGeom>
          <a:solidFill>
            <a:srgbClr val="0971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prstClr val="white"/>
              </a:solidFill>
            </a:endParaRPr>
          </a:p>
        </p:txBody>
      </p:sp>
      <p:pic>
        <p:nvPicPr>
          <p:cNvPr id="20483" name="Picture 1"/>
          <p:cNvPicPr>
            <a:picLocks noChangeAspect="1"/>
          </p:cNvPicPr>
          <p:nvPr/>
        </p:nvPicPr>
        <p:blipFill>
          <a:blip r:embed="rId3"/>
          <a:srcRect/>
          <a:stretch>
            <a:fillRect/>
          </a:stretch>
        </p:blipFill>
        <p:spPr bwMode="auto">
          <a:xfrm>
            <a:off x="0" y="5837238"/>
            <a:ext cx="9144000" cy="1020762"/>
          </a:xfrm>
          <a:prstGeom prst="rect">
            <a:avLst/>
          </a:prstGeom>
          <a:noFill/>
          <a:ln w="9525">
            <a:noFill/>
            <a:miter lim="800000"/>
            <a:headEnd/>
            <a:tailEnd/>
          </a:ln>
        </p:spPr>
      </p:pic>
      <p:pic>
        <p:nvPicPr>
          <p:cNvPr id="20484" name="Picture 1"/>
          <p:cNvPicPr>
            <a:picLocks noChangeAspect="1"/>
          </p:cNvPicPr>
          <p:nvPr/>
        </p:nvPicPr>
        <p:blipFill>
          <a:blip r:embed="rId4"/>
          <a:srcRect/>
          <a:stretch>
            <a:fillRect/>
          </a:stretch>
        </p:blipFill>
        <p:spPr bwMode="auto">
          <a:xfrm>
            <a:off x="0" y="5840413"/>
            <a:ext cx="9144000" cy="1020762"/>
          </a:xfrm>
          <a:prstGeom prst="rect">
            <a:avLst/>
          </a:prstGeom>
          <a:noFill/>
          <a:ln w="9525">
            <a:noFill/>
            <a:miter lim="800000"/>
            <a:headEnd/>
            <a:tailEnd/>
          </a:ln>
        </p:spPr>
      </p:pic>
      <p:sp>
        <p:nvSpPr>
          <p:cNvPr id="11" name="Title 1"/>
          <p:cNvSpPr txBox="1">
            <a:spLocks/>
          </p:cNvSpPr>
          <p:nvPr/>
        </p:nvSpPr>
        <p:spPr bwMode="auto">
          <a:xfrm>
            <a:off x="495300" y="103187"/>
            <a:ext cx="8153400" cy="990600"/>
          </a:xfrm>
          <a:prstGeom prst="rect">
            <a:avLst/>
          </a:prstGeom>
          <a:noFill/>
          <a:ln w="9525">
            <a:noFill/>
            <a:miter lim="800000"/>
            <a:headEnd/>
            <a:tailEnd/>
          </a:ln>
        </p:spPr>
        <p:txBody>
          <a:bodyPr anchor="ctr">
            <a:normAutofit/>
          </a:bodyPr>
          <a:lstStyle/>
          <a:p>
            <a:pPr algn="ctr" eaLnBrk="0" hangingPunct="0">
              <a:defRPr/>
            </a:pPr>
            <a:r>
              <a:rPr lang="en-US" sz="2800" b="1" dirty="0">
                <a:solidFill>
                  <a:prstClr val="white"/>
                </a:solidFill>
              </a:rPr>
              <a:t>SOME  FACTS…</a:t>
            </a:r>
          </a:p>
        </p:txBody>
      </p:sp>
      <p:graphicFrame>
        <p:nvGraphicFramePr>
          <p:cNvPr id="2" name="Diagram 1"/>
          <p:cNvGraphicFramePr/>
          <p:nvPr>
            <p:extLst>
              <p:ext uri="{D42A27DB-BD31-4B8C-83A1-F6EECF244321}">
                <p14:modId xmlns:p14="http://schemas.microsoft.com/office/powerpoint/2010/main" val="996056637"/>
              </p:ext>
            </p:extLst>
          </p:nvPr>
        </p:nvGraphicFramePr>
        <p:xfrm>
          <a:off x="876300" y="1215368"/>
          <a:ext cx="7124700" cy="44234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4842433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1"/>
          <p:cNvPicPr>
            <a:picLocks noChangeAspect="1"/>
          </p:cNvPicPr>
          <p:nvPr/>
        </p:nvPicPr>
        <p:blipFill>
          <a:blip r:embed="rId3"/>
          <a:srcRect/>
          <a:stretch>
            <a:fillRect/>
          </a:stretch>
        </p:blipFill>
        <p:spPr bwMode="auto">
          <a:xfrm>
            <a:off x="0" y="5837238"/>
            <a:ext cx="9144000" cy="1020762"/>
          </a:xfrm>
          <a:prstGeom prst="rect">
            <a:avLst/>
          </a:prstGeom>
          <a:noFill/>
          <a:ln w="9525">
            <a:noFill/>
            <a:miter lim="800000"/>
            <a:headEnd/>
            <a:tailEnd/>
          </a:ln>
        </p:spPr>
      </p:pic>
      <p:pic>
        <p:nvPicPr>
          <p:cNvPr id="23556" name="Picture 1"/>
          <p:cNvPicPr>
            <a:picLocks noChangeAspect="1"/>
          </p:cNvPicPr>
          <p:nvPr/>
        </p:nvPicPr>
        <p:blipFill>
          <a:blip r:embed="rId4"/>
          <a:srcRect/>
          <a:stretch>
            <a:fillRect/>
          </a:stretch>
        </p:blipFill>
        <p:spPr bwMode="auto">
          <a:xfrm>
            <a:off x="0" y="5840413"/>
            <a:ext cx="9144000" cy="1020762"/>
          </a:xfrm>
          <a:prstGeom prst="rect">
            <a:avLst/>
          </a:prstGeom>
          <a:noFill/>
          <a:ln w="9525">
            <a:noFill/>
            <a:miter lim="800000"/>
            <a:headEnd/>
            <a:tailEnd/>
          </a:ln>
        </p:spPr>
      </p:pic>
      <p:sp>
        <p:nvSpPr>
          <p:cNvPr id="3" name="TextBox 2"/>
          <p:cNvSpPr txBox="1"/>
          <p:nvPr/>
        </p:nvSpPr>
        <p:spPr>
          <a:xfrm>
            <a:off x="0" y="0"/>
            <a:ext cx="9144000" cy="1200329"/>
          </a:xfrm>
          <a:prstGeom prst="rect">
            <a:avLst/>
          </a:prstGeom>
          <a:solidFill>
            <a:schemeClr val="bg1"/>
          </a:solidFill>
          <a:ln>
            <a:solidFill>
              <a:schemeClr val="bg1"/>
            </a:solidFill>
          </a:ln>
        </p:spPr>
        <p:txBody>
          <a:bodyPr wrap="square" rtlCol="0">
            <a:spAutoFit/>
          </a:bodyPr>
          <a:lstStyle/>
          <a:p>
            <a:endParaRPr lang="en-US" dirty="0" smtClean="0"/>
          </a:p>
          <a:p>
            <a:endParaRPr lang="en-US" dirty="0"/>
          </a:p>
          <a:p>
            <a:endParaRPr lang="en-US" dirty="0" smtClean="0"/>
          </a:p>
          <a:p>
            <a:endParaRPr lang="en-US" dirty="0"/>
          </a:p>
        </p:txBody>
      </p:sp>
      <p:graphicFrame>
        <p:nvGraphicFramePr>
          <p:cNvPr id="2" name="Diagram 1"/>
          <p:cNvGraphicFramePr/>
          <p:nvPr>
            <p:extLst>
              <p:ext uri="{D42A27DB-BD31-4B8C-83A1-F6EECF244321}">
                <p14:modId xmlns:p14="http://schemas.microsoft.com/office/powerpoint/2010/main" val="3763538966"/>
              </p:ext>
            </p:extLst>
          </p:nvPr>
        </p:nvGraphicFramePr>
        <p:xfrm>
          <a:off x="838200" y="152401"/>
          <a:ext cx="7620000" cy="55625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9012935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96975"/>
          </a:xfrm>
          <a:prstGeom prst="rect">
            <a:avLst/>
          </a:prstGeom>
          <a:solidFill>
            <a:srgbClr val="0971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prstClr val="white"/>
              </a:solidFill>
            </a:endParaRPr>
          </a:p>
        </p:txBody>
      </p:sp>
      <p:pic>
        <p:nvPicPr>
          <p:cNvPr id="24579" name="Picture 1"/>
          <p:cNvPicPr>
            <a:picLocks noChangeAspect="1"/>
          </p:cNvPicPr>
          <p:nvPr/>
        </p:nvPicPr>
        <p:blipFill>
          <a:blip r:embed="rId3"/>
          <a:srcRect/>
          <a:stretch>
            <a:fillRect/>
          </a:stretch>
        </p:blipFill>
        <p:spPr bwMode="auto">
          <a:xfrm>
            <a:off x="0" y="5837238"/>
            <a:ext cx="9144000" cy="1020762"/>
          </a:xfrm>
          <a:prstGeom prst="rect">
            <a:avLst/>
          </a:prstGeom>
          <a:noFill/>
          <a:ln w="9525">
            <a:noFill/>
            <a:miter lim="800000"/>
            <a:headEnd/>
            <a:tailEnd/>
          </a:ln>
        </p:spPr>
      </p:pic>
      <p:pic>
        <p:nvPicPr>
          <p:cNvPr id="24580" name="Picture 1"/>
          <p:cNvPicPr>
            <a:picLocks noChangeAspect="1"/>
          </p:cNvPicPr>
          <p:nvPr/>
        </p:nvPicPr>
        <p:blipFill>
          <a:blip r:embed="rId4"/>
          <a:srcRect/>
          <a:stretch>
            <a:fillRect/>
          </a:stretch>
        </p:blipFill>
        <p:spPr bwMode="auto">
          <a:xfrm>
            <a:off x="0" y="5840413"/>
            <a:ext cx="9144000" cy="1020762"/>
          </a:xfrm>
          <a:prstGeom prst="rect">
            <a:avLst/>
          </a:prstGeom>
          <a:noFill/>
          <a:ln w="9525">
            <a:noFill/>
            <a:miter lim="800000"/>
            <a:headEnd/>
            <a:tailEnd/>
          </a:ln>
        </p:spPr>
      </p:pic>
      <p:sp>
        <p:nvSpPr>
          <p:cNvPr id="7" name="Title 1"/>
          <p:cNvSpPr txBox="1">
            <a:spLocks/>
          </p:cNvSpPr>
          <p:nvPr/>
        </p:nvSpPr>
        <p:spPr bwMode="auto">
          <a:xfrm>
            <a:off x="347663" y="152400"/>
            <a:ext cx="8153400" cy="990600"/>
          </a:xfrm>
          <a:prstGeom prst="rect">
            <a:avLst/>
          </a:prstGeom>
          <a:noFill/>
          <a:ln w="9525">
            <a:noFill/>
            <a:miter lim="800000"/>
            <a:headEnd/>
            <a:tailEnd/>
          </a:ln>
        </p:spPr>
        <p:txBody>
          <a:bodyPr anchor="ctr">
            <a:normAutofit/>
          </a:bodyPr>
          <a:lstStyle/>
          <a:p>
            <a:pPr algn="ctr" eaLnBrk="0" hangingPunct="0">
              <a:defRPr/>
            </a:pPr>
            <a:r>
              <a:rPr lang="en-US" sz="2800" b="1" dirty="0">
                <a:solidFill>
                  <a:prstClr val="white"/>
                </a:solidFill>
              </a:rPr>
              <a:t>ACADEMIC PROGRAMS</a:t>
            </a:r>
          </a:p>
        </p:txBody>
      </p:sp>
      <p:sp>
        <p:nvSpPr>
          <p:cNvPr id="2" name="Rounded Rectangle 1"/>
          <p:cNvSpPr/>
          <p:nvPr/>
        </p:nvSpPr>
        <p:spPr>
          <a:xfrm>
            <a:off x="76200" y="1362511"/>
            <a:ext cx="8991600" cy="555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Post Graduate Program, DNB (Diploma of National Board) in Radiotherapy, Radiology, Anesthesiology, Surgical Oncology and Medical Oncology</a:t>
            </a:r>
          </a:p>
        </p:txBody>
      </p:sp>
      <p:sp>
        <p:nvSpPr>
          <p:cNvPr id="8" name="Rounded Rectangle 7"/>
          <p:cNvSpPr/>
          <p:nvPr/>
        </p:nvSpPr>
        <p:spPr>
          <a:xfrm>
            <a:off x="65691" y="1994337"/>
            <a:ext cx="899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2 year Fellowship Program in Pediatric </a:t>
            </a:r>
            <a:r>
              <a:rPr lang="en-US" b="1" dirty="0" err="1"/>
              <a:t>Hemato</a:t>
            </a:r>
            <a:r>
              <a:rPr lang="en-US" b="1" dirty="0"/>
              <a:t> Oncology </a:t>
            </a:r>
          </a:p>
        </p:txBody>
      </p:sp>
      <p:sp>
        <p:nvSpPr>
          <p:cNvPr id="9" name="Rounded Rectangle 8"/>
          <p:cNvSpPr/>
          <p:nvPr/>
        </p:nvSpPr>
        <p:spPr>
          <a:xfrm>
            <a:off x="65691" y="2506710"/>
            <a:ext cx="8991600" cy="555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B </a:t>
            </a:r>
            <a:r>
              <a:rPr lang="en-US" b="1" dirty="0" err="1"/>
              <a:t>Sc</a:t>
            </a:r>
            <a:r>
              <a:rPr lang="en-US" b="1" dirty="0"/>
              <a:t> Medical Technology (Radiotherapy)</a:t>
            </a:r>
          </a:p>
        </p:txBody>
      </p:sp>
      <p:sp>
        <p:nvSpPr>
          <p:cNvPr id="10" name="Rounded Rectangle 9"/>
          <p:cNvSpPr/>
          <p:nvPr/>
        </p:nvSpPr>
        <p:spPr>
          <a:xfrm>
            <a:off x="34158" y="3142596"/>
            <a:ext cx="9052037"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Diploma in </a:t>
            </a:r>
          </a:p>
          <a:p>
            <a:pPr marL="695325" indent="-285750">
              <a:buFont typeface="Arial" pitchFamily="34" charset="0"/>
              <a:buChar char="•"/>
            </a:pPr>
            <a:r>
              <a:rPr lang="en-US" b="1" dirty="0"/>
              <a:t>X-Ray &amp; Imaging Technology (DXIT)</a:t>
            </a:r>
          </a:p>
          <a:p>
            <a:pPr marL="695325" indent="-285750">
              <a:buFont typeface="Arial" pitchFamily="34" charset="0"/>
              <a:buChar char="•"/>
            </a:pPr>
            <a:r>
              <a:rPr lang="en-US" b="1" dirty="0"/>
              <a:t>Operation Theatre Technology (DOT)</a:t>
            </a:r>
          </a:p>
          <a:p>
            <a:pPr marL="695325" indent="-285750">
              <a:buFont typeface="Arial" pitchFamily="34" charset="0"/>
              <a:buChar char="•"/>
            </a:pPr>
            <a:r>
              <a:rPr lang="en-US" b="1" dirty="0"/>
              <a:t>Medical Laboratory Technology (DMLT)</a:t>
            </a:r>
          </a:p>
          <a:p>
            <a:pPr marL="695325" indent="-285750">
              <a:buFont typeface="Arial" pitchFamily="34" charset="0"/>
              <a:buChar char="•"/>
            </a:pPr>
            <a:r>
              <a:rPr lang="en-US" b="1" dirty="0"/>
              <a:t>Medical Records Technology (DMRT)</a:t>
            </a:r>
          </a:p>
        </p:txBody>
      </p:sp>
      <p:sp>
        <p:nvSpPr>
          <p:cNvPr id="11" name="Rounded Rectangle 10"/>
          <p:cNvSpPr/>
          <p:nvPr/>
        </p:nvSpPr>
        <p:spPr>
          <a:xfrm>
            <a:off x="76200" y="4666597"/>
            <a:ext cx="899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One year on job training course in “MRI in Oncology” exclusively at RGCIRC</a:t>
            </a:r>
          </a:p>
        </p:txBody>
      </p:sp>
      <p:sp>
        <p:nvSpPr>
          <p:cNvPr id="12" name="Rounded Rectangle 11"/>
          <p:cNvSpPr/>
          <p:nvPr/>
        </p:nvSpPr>
        <p:spPr>
          <a:xfrm>
            <a:off x="94596" y="5199996"/>
            <a:ext cx="8991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Fellowship in </a:t>
            </a:r>
            <a:r>
              <a:rPr lang="en-US" b="1" dirty="0" err="1"/>
              <a:t>Uro</a:t>
            </a:r>
            <a:r>
              <a:rPr lang="en-US" b="1" dirty="0"/>
              <a:t> – Oncology by SUI (Society Urology </a:t>
            </a:r>
            <a:r>
              <a:rPr lang="en-US" b="1" dirty="0" err="1"/>
              <a:t>Internationale</a:t>
            </a:r>
            <a:endParaRPr lang="en-US" b="1" dirty="0"/>
          </a:p>
        </p:txBody>
      </p:sp>
    </p:spTree>
    <p:extLst>
      <p:ext uri="{BB962C8B-B14F-4D97-AF65-F5344CB8AC3E}">
        <p14:creationId xmlns:p14="http://schemas.microsoft.com/office/powerpoint/2010/main" val="897248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96975"/>
          </a:xfrm>
          <a:prstGeom prst="rect">
            <a:avLst/>
          </a:prstGeom>
          <a:solidFill>
            <a:srgbClr val="0971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solidFill>
                  <a:prstClr val="white"/>
                </a:solidFill>
              </a:rPr>
              <a:t>REGISTRATION AT RGCIRC </a:t>
            </a:r>
            <a:endParaRPr lang="en-US" sz="2800" b="1" dirty="0">
              <a:solidFill>
                <a:prstClr val="white"/>
              </a:solidFill>
            </a:endParaRPr>
          </a:p>
        </p:txBody>
      </p:sp>
      <p:pic>
        <p:nvPicPr>
          <p:cNvPr id="19459" name="Picture 1"/>
          <p:cNvPicPr>
            <a:picLocks noChangeAspect="1"/>
          </p:cNvPicPr>
          <p:nvPr/>
        </p:nvPicPr>
        <p:blipFill>
          <a:blip r:embed="rId3"/>
          <a:srcRect/>
          <a:stretch>
            <a:fillRect/>
          </a:stretch>
        </p:blipFill>
        <p:spPr bwMode="auto">
          <a:xfrm>
            <a:off x="0" y="5837238"/>
            <a:ext cx="9144000" cy="1020762"/>
          </a:xfrm>
          <a:prstGeom prst="rect">
            <a:avLst/>
          </a:prstGeom>
          <a:noFill/>
          <a:ln w="9525">
            <a:noFill/>
            <a:miter lim="800000"/>
            <a:headEnd/>
            <a:tailEnd/>
          </a:ln>
        </p:spPr>
      </p:pic>
      <p:pic>
        <p:nvPicPr>
          <p:cNvPr id="19460" name="Picture 1"/>
          <p:cNvPicPr>
            <a:picLocks noChangeAspect="1"/>
          </p:cNvPicPr>
          <p:nvPr/>
        </p:nvPicPr>
        <p:blipFill>
          <a:blip r:embed="rId4"/>
          <a:srcRect/>
          <a:stretch>
            <a:fillRect/>
          </a:stretch>
        </p:blipFill>
        <p:spPr bwMode="auto">
          <a:xfrm>
            <a:off x="0" y="5837238"/>
            <a:ext cx="9144000" cy="1020762"/>
          </a:xfrm>
          <a:prstGeom prst="rect">
            <a:avLst/>
          </a:prstGeom>
          <a:noFill/>
          <a:ln w="9525">
            <a:noFill/>
            <a:miter lim="800000"/>
            <a:headEnd/>
            <a:tailEnd/>
          </a:ln>
        </p:spPr>
      </p:pic>
      <p:sp>
        <p:nvSpPr>
          <p:cNvPr id="8" name="Title 1"/>
          <p:cNvSpPr txBox="1">
            <a:spLocks/>
          </p:cNvSpPr>
          <p:nvPr/>
        </p:nvSpPr>
        <p:spPr bwMode="auto">
          <a:xfrm>
            <a:off x="685800" y="1524000"/>
            <a:ext cx="9144000" cy="1219200"/>
          </a:xfrm>
          <a:prstGeom prst="rect">
            <a:avLst/>
          </a:prstGeom>
          <a:noFill/>
          <a:ln w="9525">
            <a:noFill/>
            <a:miter lim="800000"/>
            <a:headEnd/>
            <a:tailEnd/>
          </a:ln>
        </p:spPr>
        <p:txBody>
          <a:bodyPr anchor="ctr"/>
          <a:lstStyle/>
          <a:p>
            <a:pPr algn="ctr" eaLnBrk="0" hangingPunct="0">
              <a:defRPr/>
            </a:pPr>
            <a:endParaRPr lang="en-US" sz="3600" b="1" dirty="0">
              <a:solidFill>
                <a:prstClr val="black"/>
              </a:solidFill>
            </a:endParaRPr>
          </a:p>
        </p:txBody>
      </p:sp>
      <p:sp>
        <p:nvSpPr>
          <p:cNvPr id="7" name="TextBox 6"/>
          <p:cNvSpPr txBox="1"/>
          <p:nvPr/>
        </p:nvSpPr>
        <p:spPr>
          <a:xfrm>
            <a:off x="0" y="5867400"/>
            <a:ext cx="4724400" cy="646331"/>
          </a:xfrm>
          <a:prstGeom prst="rect">
            <a:avLst/>
          </a:prstGeom>
          <a:noFill/>
        </p:spPr>
        <p:txBody>
          <a:bodyPr wrap="square" rtlCol="0">
            <a:spAutoFit/>
          </a:bodyPr>
          <a:lstStyle/>
          <a:p>
            <a:r>
              <a:rPr lang="en-US" dirty="0" smtClean="0">
                <a:solidFill>
                  <a:prstClr val="white"/>
                </a:solidFill>
              </a:rPr>
              <a:t>Medical Records Department – 1996</a:t>
            </a:r>
          </a:p>
          <a:p>
            <a:r>
              <a:rPr lang="en-US" dirty="0" smtClean="0">
                <a:solidFill>
                  <a:prstClr val="white"/>
                </a:solidFill>
              </a:rPr>
              <a:t>Total Registration- 226012</a:t>
            </a:r>
            <a:endParaRPr lang="en-US" dirty="0">
              <a:solidFill>
                <a:prstClr val="white"/>
              </a:solidFill>
            </a:endParaRPr>
          </a:p>
        </p:txBody>
      </p:sp>
      <p:graphicFrame>
        <p:nvGraphicFramePr>
          <p:cNvPr id="11" name="Chart 10"/>
          <p:cNvGraphicFramePr/>
          <p:nvPr/>
        </p:nvGraphicFramePr>
        <p:xfrm>
          <a:off x="0" y="1371600"/>
          <a:ext cx="9144000" cy="4343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0845923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96975"/>
          </a:xfrm>
          <a:prstGeom prst="rect">
            <a:avLst/>
          </a:prstGeom>
          <a:solidFill>
            <a:srgbClr val="0971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400" dirty="0">
              <a:solidFill>
                <a:prstClr val="white"/>
              </a:solidFill>
            </a:endParaRPr>
          </a:p>
        </p:txBody>
      </p:sp>
      <p:pic>
        <p:nvPicPr>
          <p:cNvPr id="19459" name="Picture 1"/>
          <p:cNvPicPr>
            <a:picLocks noChangeAspect="1"/>
          </p:cNvPicPr>
          <p:nvPr/>
        </p:nvPicPr>
        <p:blipFill>
          <a:blip r:embed="rId3"/>
          <a:srcRect/>
          <a:stretch>
            <a:fillRect/>
          </a:stretch>
        </p:blipFill>
        <p:spPr bwMode="auto">
          <a:xfrm>
            <a:off x="0" y="5837238"/>
            <a:ext cx="9144000" cy="1020762"/>
          </a:xfrm>
          <a:prstGeom prst="rect">
            <a:avLst/>
          </a:prstGeom>
          <a:noFill/>
          <a:ln w="9525">
            <a:noFill/>
            <a:miter lim="800000"/>
            <a:headEnd/>
            <a:tailEnd/>
          </a:ln>
        </p:spPr>
      </p:pic>
      <p:pic>
        <p:nvPicPr>
          <p:cNvPr id="19460" name="Picture 1"/>
          <p:cNvPicPr>
            <a:picLocks noChangeAspect="1"/>
          </p:cNvPicPr>
          <p:nvPr/>
        </p:nvPicPr>
        <p:blipFill>
          <a:blip r:embed="rId4"/>
          <a:srcRect/>
          <a:stretch>
            <a:fillRect/>
          </a:stretch>
        </p:blipFill>
        <p:spPr bwMode="auto">
          <a:xfrm>
            <a:off x="0" y="5837238"/>
            <a:ext cx="9144000" cy="1020762"/>
          </a:xfrm>
          <a:prstGeom prst="rect">
            <a:avLst/>
          </a:prstGeom>
          <a:noFill/>
          <a:ln w="9525">
            <a:noFill/>
            <a:miter lim="800000"/>
            <a:headEnd/>
            <a:tailEnd/>
          </a:ln>
        </p:spPr>
      </p:pic>
      <p:sp>
        <p:nvSpPr>
          <p:cNvPr id="8" name="Title 1"/>
          <p:cNvSpPr txBox="1">
            <a:spLocks/>
          </p:cNvSpPr>
          <p:nvPr/>
        </p:nvSpPr>
        <p:spPr bwMode="auto">
          <a:xfrm>
            <a:off x="0" y="0"/>
            <a:ext cx="9144000" cy="1219200"/>
          </a:xfrm>
          <a:prstGeom prst="rect">
            <a:avLst/>
          </a:prstGeom>
          <a:noFill/>
          <a:ln w="9525">
            <a:noFill/>
            <a:miter lim="800000"/>
            <a:headEnd/>
            <a:tailEnd/>
          </a:ln>
        </p:spPr>
        <p:txBody>
          <a:bodyPr anchor="ctr"/>
          <a:lstStyle/>
          <a:p>
            <a:pPr algn="ctr" eaLnBrk="0" hangingPunct="0">
              <a:defRPr/>
            </a:pPr>
            <a:endParaRPr lang="en-US" sz="3600" b="1" dirty="0">
              <a:solidFill>
                <a:prstClr val="black"/>
              </a:solidFill>
            </a:endParaRPr>
          </a:p>
        </p:txBody>
      </p:sp>
      <p:sp>
        <p:nvSpPr>
          <p:cNvPr id="11" name="TextBox 10"/>
          <p:cNvSpPr txBox="1"/>
          <p:nvPr/>
        </p:nvSpPr>
        <p:spPr>
          <a:xfrm>
            <a:off x="457200" y="457200"/>
            <a:ext cx="8458200" cy="523220"/>
          </a:xfrm>
          <a:prstGeom prst="rect">
            <a:avLst/>
          </a:prstGeom>
          <a:noFill/>
        </p:spPr>
        <p:txBody>
          <a:bodyPr wrap="square" rtlCol="0">
            <a:spAutoFit/>
          </a:bodyPr>
          <a:lstStyle/>
          <a:p>
            <a:pPr algn="ctr">
              <a:defRPr sz="1800" b="1" i="0" u="none" strike="noStrike" kern="1200" baseline="0">
                <a:solidFill>
                  <a:prstClr val="black"/>
                </a:solidFill>
                <a:latin typeface="+mn-lt"/>
                <a:ea typeface="+mn-ea"/>
                <a:cs typeface="+mn-cs"/>
              </a:defRPr>
            </a:pPr>
            <a:r>
              <a:rPr lang="en-US" sz="2800" b="1" dirty="0" smtClean="0">
                <a:solidFill>
                  <a:prstClr val="white"/>
                </a:solidFill>
              </a:rPr>
              <a:t>AGE WISE DISTRIBUTION OF ALL CANCERS 1996-2017</a:t>
            </a:r>
          </a:p>
        </p:txBody>
      </p:sp>
      <p:sp>
        <p:nvSpPr>
          <p:cNvPr id="12" name="Rectangle 11"/>
          <p:cNvSpPr/>
          <p:nvPr/>
        </p:nvSpPr>
        <p:spPr>
          <a:xfrm>
            <a:off x="0" y="5867400"/>
            <a:ext cx="2634119" cy="369332"/>
          </a:xfrm>
          <a:prstGeom prst="rect">
            <a:avLst/>
          </a:prstGeom>
        </p:spPr>
        <p:txBody>
          <a:bodyPr wrap="none">
            <a:spAutoFit/>
          </a:bodyPr>
          <a:lstStyle/>
          <a:p>
            <a:r>
              <a:rPr lang="en-US" dirty="0" smtClean="0">
                <a:solidFill>
                  <a:prstClr val="white"/>
                </a:solidFill>
              </a:rPr>
              <a:t>Total Registration- 226012</a:t>
            </a:r>
            <a:endParaRPr lang="en-US" dirty="0">
              <a:solidFill>
                <a:prstClr val="white"/>
              </a:solidFill>
            </a:endParaRPr>
          </a:p>
        </p:txBody>
      </p:sp>
      <p:graphicFrame>
        <p:nvGraphicFramePr>
          <p:cNvPr id="9" name="Chart 8"/>
          <p:cNvGraphicFramePr/>
          <p:nvPr>
            <p:extLst>
              <p:ext uri="{D42A27DB-BD31-4B8C-83A1-F6EECF244321}">
                <p14:modId xmlns:p14="http://schemas.microsoft.com/office/powerpoint/2010/main" val="3656938065"/>
              </p:ext>
            </p:extLst>
          </p:nvPr>
        </p:nvGraphicFramePr>
        <p:xfrm>
          <a:off x="152400" y="1219200"/>
          <a:ext cx="8763000" cy="4495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4832646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96975"/>
          </a:xfrm>
          <a:prstGeom prst="rect">
            <a:avLst/>
          </a:prstGeom>
          <a:solidFill>
            <a:srgbClr val="0971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IN" sz="2800" b="1" dirty="0" smtClean="0">
                <a:solidFill>
                  <a:prstClr val="white"/>
                </a:solidFill>
              </a:rPr>
              <a:t>MAGNITUDE OF CANCER BY GENDER</a:t>
            </a:r>
            <a:endParaRPr lang="en-IN" sz="2800" b="1" dirty="0">
              <a:solidFill>
                <a:prstClr val="white"/>
              </a:solidFill>
            </a:endParaRPr>
          </a:p>
        </p:txBody>
      </p:sp>
      <p:pic>
        <p:nvPicPr>
          <p:cNvPr id="9219" name="Picture 1"/>
          <p:cNvPicPr>
            <a:picLocks noChangeAspect="1"/>
          </p:cNvPicPr>
          <p:nvPr/>
        </p:nvPicPr>
        <p:blipFill>
          <a:blip r:embed="rId3"/>
          <a:srcRect/>
          <a:stretch>
            <a:fillRect/>
          </a:stretch>
        </p:blipFill>
        <p:spPr bwMode="auto">
          <a:xfrm>
            <a:off x="0" y="5837238"/>
            <a:ext cx="9144000" cy="1020762"/>
          </a:xfrm>
          <a:prstGeom prst="rect">
            <a:avLst/>
          </a:prstGeom>
          <a:noFill/>
          <a:ln w="9525">
            <a:noFill/>
            <a:miter lim="800000"/>
            <a:headEnd/>
            <a:tailEnd/>
          </a:ln>
        </p:spPr>
      </p:pic>
      <p:pic>
        <p:nvPicPr>
          <p:cNvPr id="9220" name="Picture 1"/>
          <p:cNvPicPr>
            <a:picLocks noChangeAspect="1"/>
          </p:cNvPicPr>
          <p:nvPr/>
        </p:nvPicPr>
        <p:blipFill>
          <a:blip r:embed="rId4"/>
          <a:srcRect/>
          <a:stretch>
            <a:fillRect/>
          </a:stretch>
        </p:blipFill>
        <p:spPr bwMode="auto">
          <a:xfrm>
            <a:off x="0" y="5837238"/>
            <a:ext cx="9144000" cy="1020762"/>
          </a:xfrm>
          <a:prstGeom prst="rect">
            <a:avLst/>
          </a:prstGeom>
          <a:noFill/>
          <a:ln w="9525">
            <a:noFill/>
            <a:miter lim="800000"/>
            <a:headEnd/>
            <a:tailEnd/>
          </a:ln>
        </p:spPr>
      </p:pic>
      <p:graphicFrame>
        <p:nvGraphicFramePr>
          <p:cNvPr id="12" name="Chart 11"/>
          <p:cNvGraphicFramePr/>
          <p:nvPr>
            <p:extLst>
              <p:ext uri="{D42A27DB-BD31-4B8C-83A1-F6EECF244321}">
                <p14:modId xmlns:p14="http://schemas.microsoft.com/office/powerpoint/2010/main" val="1525192018"/>
              </p:ext>
            </p:extLst>
          </p:nvPr>
        </p:nvGraphicFramePr>
        <p:xfrm>
          <a:off x="228600" y="1295400"/>
          <a:ext cx="8763000" cy="43433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2095502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96975"/>
          </a:xfrm>
          <a:prstGeom prst="rect">
            <a:avLst/>
          </a:prstGeom>
          <a:solidFill>
            <a:srgbClr val="0971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600" dirty="0">
              <a:solidFill>
                <a:prstClr val="white"/>
              </a:solidFill>
            </a:endParaRPr>
          </a:p>
        </p:txBody>
      </p:sp>
      <p:pic>
        <p:nvPicPr>
          <p:cNvPr id="16387" name="Picture 1"/>
          <p:cNvPicPr>
            <a:picLocks noChangeAspect="1"/>
          </p:cNvPicPr>
          <p:nvPr/>
        </p:nvPicPr>
        <p:blipFill>
          <a:blip r:embed="rId3"/>
          <a:srcRect/>
          <a:stretch>
            <a:fillRect/>
          </a:stretch>
        </p:blipFill>
        <p:spPr bwMode="auto">
          <a:xfrm>
            <a:off x="0" y="5837238"/>
            <a:ext cx="9144000" cy="1020762"/>
          </a:xfrm>
          <a:prstGeom prst="rect">
            <a:avLst/>
          </a:prstGeom>
          <a:noFill/>
          <a:ln w="9525">
            <a:noFill/>
            <a:miter lim="800000"/>
            <a:headEnd/>
            <a:tailEnd/>
          </a:ln>
        </p:spPr>
      </p:pic>
      <p:pic>
        <p:nvPicPr>
          <p:cNvPr id="16388" name="Picture 1"/>
          <p:cNvPicPr>
            <a:picLocks noChangeAspect="1"/>
          </p:cNvPicPr>
          <p:nvPr/>
        </p:nvPicPr>
        <p:blipFill>
          <a:blip r:embed="rId4"/>
          <a:srcRect/>
          <a:stretch>
            <a:fillRect/>
          </a:stretch>
        </p:blipFill>
        <p:spPr bwMode="auto">
          <a:xfrm>
            <a:off x="0" y="5840413"/>
            <a:ext cx="9144000" cy="1020762"/>
          </a:xfrm>
          <a:prstGeom prst="rect">
            <a:avLst/>
          </a:prstGeom>
          <a:noFill/>
          <a:ln w="9525">
            <a:noFill/>
            <a:miter lim="800000"/>
            <a:headEnd/>
            <a:tailEnd/>
          </a:ln>
        </p:spPr>
      </p:pic>
      <p:sp>
        <p:nvSpPr>
          <p:cNvPr id="9" name="TextBox 8"/>
          <p:cNvSpPr txBox="1"/>
          <p:nvPr/>
        </p:nvSpPr>
        <p:spPr>
          <a:xfrm>
            <a:off x="0" y="357166"/>
            <a:ext cx="9144000" cy="523220"/>
          </a:xfrm>
          <a:prstGeom prst="rect">
            <a:avLst/>
          </a:prstGeom>
          <a:noFill/>
        </p:spPr>
        <p:txBody>
          <a:bodyPr wrap="square" rtlCol="0">
            <a:spAutoFit/>
          </a:bodyPr>
          <a:lstStyle/>
          <a:p>
            <a:pPr algn="ctr"/>
            <a:r>
              <a:rPr lang="en-US" sz="2800" b="1" dirty="0" smtClean="0">
                <a:solidFill>
                  <a:prstClr val="white"/>
                </a:solidFill>
              </a:rPr>
              <a:t>LEADING SITES OF CANCER – MALE (1996-2017)</a:t>
            </a:r>
          </a:p>
        </p:txBody>
      </p:sp>
      <p:graphicFrame>
        <p:nvGraphicFramePr>
          <p:cNvPr id="15" name="Chart 14"/>
          <p:cNvGraphicFramePr/>
          <p:nvPr>
            <p:extLst>
              <p:ext uri="{D42A27DB-BD31-4B8C-83A1-F6EECF244321}">
                <p14:modId xmlns:p14="http://schemas.microsoft.com/office/powerpoint/2010/main" val="3914214654"/>
              </p:ext>
            </p:extLst>
          </p:nvPr>
        </p:nvGraphicFramePr>
        <p:xfrm>
          <a:off x="457200" y="1524000"/>
          <a:ext cx="8305800" cy="3886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9757039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96975"/>
          </a:xfrm>
          <a:prstGeom prst="rect">
            <a:avLst/>
          </a:prstGeom>
          <a:solidFill>
            <a:srgbClr val="0971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600" dirty="0">
              <a:solidFill>
                <a:prstClr val="white"/>
              </a:solidFill>
            </a:endParaRPr>
          </a:p>
        </p:txBody>
      </p:sp>
      <p:pic>
        <p:nvPicPr>
          <p:cNvPr id="16387" name="Picture 1"/>
          <p:cNvPicPr>
            <a:picLocks noChangeAspect="1"/>
          </p:cNvPicPr>
          <p:nvPr/>
        </p:nvPicPr>
        <p:blipFill>
          <a:blip r:embed="rId3"/>
          <a:srcRect/>
          <a:stretch>
            <a:fillRect/>
          </a:stretch>
        </p:blipFill>
        <p:spPr bwMode="auto">
          <a:xfrm>
            <a:off x="0" y="5834063"/>
            <a:ext cx="9144000" cy="1020762"/>
          </a:xfrm>
          <a:prstGeom prst="rect">
            <a:avLst/>
          </a:prstGeom>
          <a:noFill/>
          <a:ln w="9525">
            <a:noFill/>
            <a:miter lim="800000"/>
            <a:headEnd/>
            <a:tailEnd/>
          </a:ln>
        </p:spPr>
      </p:pic>
      <p:pic>
        <p:nvPicPr>
          <p:cNvPr id="16388" name="Picture 1"/>
          <p:cNvPicPr>
            <a:picLocks noChangeAspect="1"/>
          </p:cNvPicPr>
          <p:nvPr/>
        </p:nvPicPr>
        <p:blipFill>
          <a:blip r:embed="rId4"/>
          <a:srcRect/>
          <a:stretch>
            <a:fillRect/>
          </a:stretch>
        </p:blipFill>
        <p:spPr bwMode="auto">
          <a:xfrm>
            <a:off x="0" y="5837238"/>
            <a:ext cx="9144000" cy="1020762"/>
          </a:xfrm>
          <a:prstGeom prst="rect">
            <a:avLst/>
          </a:prstGeom>
          <a:noFill/>
          <a:ln w="9525">
            <a:noFill/>
            <a:miter lim="800000"/>
            <a:headEnd/>
            <a:tailEnd/>
          </a:ln>
        </p:spPr>
      </p:pic>
      <p:sp>
        <p:nvSpPr>
          <p:cNvPr id="9" name="TextBox 8"/>
          <p:cNvSpPr txBox="1"/>
          <p:nvPr/>
        </p:nvSpPr>
        <p:spPr>
          <a:xfrm>
            <a:off x="0" y="357166"/>
            <a:ext cx="9144000" cy="523220"/>
          </a:xfrm>
          <a:prstGeom prst="rect">
            <a:avLst/>
          </a:prstGeom>
          <a:noFill/>
        </p:spPr>
        <p:txBody>
          <a:bodyPr wrap="square" rtlCol="0">
            <a:spAutoFit/>
          </a:bodyPr>
          <a:lstStyle/>
          <a:p>
            <a:pPr algn="ctr"/>
            <a:r>
              <a:rPr lang="en-US" sz="2800" b="1" dirty="0" smtClean="0">
                <a:solidFill>
                  <a:prstClr val="white"/>
                </a:solidFill>
              </a:rPr>
              <a:t>LEADING SITES OF CANCER –FEMALE (1996-2017)</a:t>
            </a:r>
          </a:p>
        </p:txBody>
      </p:sp>
      <p:graphicFrame>
        <p:nvGraphicFramePr>
          <p:cNvPr id="14" name="Chart 13"/>
          <p:cNvGraphicFramePr/>
          <p:nvPr>
            <p:extLst>
              <p:ext uri="{D42A27DB-BD31-4B8C-83A1-F6EECF244321}">
                <p14:modId xmlns:p14="http://schemas.microsoft.com/office/powerpoint/2010/main" val="1034110674"/>
              </p:ext>
            </p:extLst>
          </p:nvPr>
        </p:nvGraphicFramePr>
        <p:xfrm>
          <a:off x="304800" y="1368425"/>
          <a:ext cx="8382000" cy="41910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152400" y="5943600"/>
            <a:ext cx="3733800" cy="369332"/>
          </a:xfrm>
          <a:prstGeom prst="rect">
            <a:avLst/>
          </a:prstGeom>
          <a:noFill/>
        </p:spPr>
        <p:txBody>
          <a:bodyPr wrap="square" rtlCol="0">
            <a:spAutoFit/>
          </a:bodyPr>
          <a:lstStyle/>
          <a:p>
            <a:r>
              <a:rPr lang="en-US" dirty="0" smtClean="0">
                <a:solidFill>
                  <a:schemeClr val="bg1"/>
                </a:solidFill>
              </a:rPr>
              <a:t>Represents Data of RGCIRC not India  </a:t>
            </a:r>
            <a:endParaRPr lang="en-US" dirty="0">
              <a:solidFill>
                <a:schemeClr val="bg1"/>
              </a:solidFill>
            </a:endParaRPr>
          </a:p>
        </p:txBody>
      </p:sp>
    </p:spTree>
    <p:extLst>
      <p:ext uri="{BB962C8B-B14F-4D97-AF65-F5344CB8AC3E}">
        <p14:creationId xmlns:p14="http://schemas.microsoft.com/office/powerpoint/2010/main" val="404158250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6900" y="381000"/>
            <a:ext cx="5410200" cy="523220"/>
          </a:xfrm>
          <a:prstGeom prst="rect">
            <a:avLst/>
          </a:prstGeom>
          <a:noFill/>
        </p:spPr>
        <p:txBody>
          <a:bodyPr wrap="square" rtlCol="0">
            <a:spAutoFit/>
          </a:bodyPr>
          <a:lstStyle/>
          <a:p>
            <a:pPr algn="ctr"/>
            <a:r>
              <a:rPr lang="en-US" sz="2800" b="1" dirty="0">
                <a:solidFill>
                  <a:schemeClr val="bg1"/>
                </a:solidFill>
              </a:rPr>
              <a:t>CANCER </a:t>
            </a:r>
            <a:r>
              <a:rPr lang="en-US" sz="2800" b="1" dirty="0" smtClean="0">
                <a:solidFill>
                  <a:schemeClr val="bg1"/>
                </a:solidFill>
              </a:rPr>
              <a:t>STATISTICS- </a:t>
            </a:r>
            <a:r>
              <a:rPr lang="en-US" sz="2800" b="1" dirty="0" smtClean="0">
                <a:solidFill>
                  <a:schemeClr val="bg1"/>
                </a:solidFill>
              </a:rPr>
              <a:t>WORLD</a:t>
            </a:r>
            <a:endParaRPr lang="en-US" sz="2800" b="1" dirty="0">
              <a:solidFill>
                <a:schemeClr val="bg1"/>
              </a:solidFill>
            </a:endParaRPr>
          </a:p>
        </p:txBody>
      </p:sp>
      <p:sp>
        <p:nvSpPr>
          <p:cNvPr id="3" name="TextBox 2"/>
          <p:cNvSpPr txBox="1"/>
          <p:nvPr/>
        </p:nvSpPr>
        <p:spPr>
          <a:xfrm>
            <a:off x="7257" y="6272821"/>
            <a:ext cx="3505200" cy="381000"/>
          </a:xfrm>
          <a:prstGeom prst="rect">
            <a:avLst/>
          </a:prstGeom>
          <a:noFill/>
        </p:spPr>
        <p:txBody>
          <a:bodyPr wrap="square" rtlCol="0">
            <a:spAutoFit/>
          </a:bodyPr>
          <a:lstStyle/>
          <a:p>
            <a:r>
              <a:rPr lang="en-US" b="1" dirty="0" err="1" smtClean="0">
                <a:solidFill>
                  <a:schemeClr val="bg1"/>
                </a:solidFill>
              </a:rPr>
              <a:t>Globocan</a:t>
            </a:r>
            <a:r>
              <a:rPr lang="en-US" b="1" dirty="0" smtClean="0">
                <a:solidFill>
                  <a:schemeClr val="bg1"/>
                </a:solidFill>
              </a:rPr>
              <a:t>- 2018</a:t>
            </a:r>
            <a:endParaRPr lang="en-US" b="1" dirty="0">
              <a:solidFill>
                <a:schemeClr val="bg1"/>
              </a:solidFill>
            </a:endParaRPr>
          </a:p>
        </p:txBody>
      </p:sp>
      <p:sp>
        <p:nvSpPr>
          <p:cNvPr id="26" name="Flowchart: Manual Operation 25"/>
          <p:cNvSpPr/>
          <p:nvPr/>
        </p:nvSpPr>
        <p:spPr>
          <a:xfrm rot="16200000">
            <a:off x="-1130488" y="2755710"/>
            <a:ext cx="4405088" cy="1818295"/>
          </a:xfrm>
          <a:prstGeom prst="flowChartManualOperation">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91966" y="2167762"/>
            <a:ext cx="1889238" cy="3385542"/>
          </a:xfrm>
          <a:prstGeom prst="rect">
            <a:avLst/>
          </a:prstGeom>
          <a:noFill/>
        </p:spPr>
        <p:txBody>
          <a:bodyPr wrap="square" rtlCol="0">
            <a:spAutoFit/>
          </a:bodyPr>
          <a:lstStyle/>
          <a:p>
            <a:pPr marL="174625" indent="-174625">
              <a:buFont typeface="Arial" pitchFamily="34" charset="0"/>
              <a:buChar char="•"/>
            </a:pPr>
            <a:r>
              <a:rPr lang="en-US" sz="1500" dirty="0"/>
              <a:t>Cancer is the second leading cause of death </a:t>
            </a:r>
            <a:r>
              <a:rPr lang="en-US" sz="1500" dirty="0" smtClean="0"/>
              <a:t>globally</a:t>
            </a:r>
          </a:p>
          <a:p>
            <a:pPr marL="174625" indent="-174625">
              <a:buFont typeface="Arial" pitchFamily="34" charset="0"/>
              <a:buChar char="•"/>
            </a:pPr>
            <a:r>
              <a:rPr lang="en-US" sz="1500" dirty="0" smtClean="0"/>
              <a:t>An </a:t>
            </a:r>
            <a:r>
              <a:rPr lang="en-US" sz="1500" dirty="0"/>
              <a:t>estimated 9.6 million deaths in 2018. Globally, </a:t>
            </a:r>
            <a:endParaRPr lang="en-US" sz="1500" dirty="0" smtClean="0"/>
          </a:p>
          <a:p>
            <a:pPr marL="174625" indent="-174625">
              <a:buFont typeface="Arial" pitchFamily="34" charset="0"/>
              <a:buChar char="•"/>
            </a:pPr>
            <a:r>
              <a:rPr lang="en-US" sz="1500" dirty="0"/>
              <a:t>Approximately 70% of deaths from cancer occur in low- and middle-income countries.</a:t>
            </a:r>
          </a:p>
          <a:p>
            <a:pPr marL="174625" indent="-174625">
              <a:buFont typeface="Arial" pitchFamily="34" charset="0"/>
              <a:buChar char="•"/>
            </a:pPr>
            <a:endParaRPr lang="en-US" sz="1600" dirty="0"/>
          </a:p>
          <a:p>
            <a:endParaRPr lang="en-US" dirty="0"/>
          </a:p>
        </p:txBody>
      </p:sp>
      <p:sp>
        <p:nvSpPr>
          <p:cNvPr id="28" name="Flowchart: Manual Operation 27"/>
          <p:cNvSpPr/>
          <p:nvPr/>
        </p:nvSpPr>
        <p:spPr>
          <a:xfrm rot="16200000">
            <a:off x="887504" y="2725431"/>
            <a:ext cx="4405088" cy="1818295"/>
          </a:xfrm>
          <a:prstGeom prst="flowChartManualOperati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2012732" y="2144038"/>
            <a:ext cx="1986463" cy="3323987"/>
          </a:xfrm>
          <a:prstGeom prst="rect">
            <a:avLst/>
          </a:prstGeom>
          <a:noFill/>
        </p:spPr>
        <p:txBody>
          <a:bodyPr wrap="square" rtlCol="0">
            <a:spAutoFit/>
          </a:bodyPr>
          <a:lstStyle/>
          <a:p>
            <a:pPr marL="285750" indent="-174625">
              <a:buFont typeface="Arial" pitchFamily="34" charset="0"/>
              <a:buChar char="•"/>
            </a:pPr>
            <a:r>
              <a:rPr lang="en-US" sz="1500" dirty="0"/>
              <a:t>Around one third of deaths from cancer are due to the 5 leading behavioral and dietary risks: high body mass index, low fruit and vegetable intake, lack of physical activity, tobacco use, and alcohol use.</a:t>
            </a:r>
          </a:p>
          <a:p>
            <a:endParaRPr lang="en-US" sz="1500" dirty="0"/>
          </a:p>
        </p:txBody>
      </p:sp>
      <p:sp>
        <p:nvSpPr>
          <p:cNvPr id="31" name="Flowchart: Manual Operation 30"/>
          <p:cNvSpPr/>
          <p:nvPr/>
        </p:nvSpPr>
        <p:spPr>
          <a:xfrm rot="16200000">
            <a:off x="3125075" y="2538752"/>
            <a:ext cx="4405088" cy="2252212"/>
          </a:xfrm>
          <a:prstGeom prst="flowChartManualOperation">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4114800" y="2141411"/>
            <a:ext cx="2267982" cy="2993127"/>
          </a:xfrm>
          <a:prstGeom prst="rect">
            <a:avLst/>
          </a:prstGeom>
          <a:noFill/>
        </p:spPr>
        <p:txBody>
          <a:bodyPr wrap="square" rtlCol="0">
            <a:spAutoFit/>
          </a:bodyPr>
          <a:lstStyle/>
          <a:p>
            <a:pPr marL="238125" indent="-174625">
              <a:buFont typeface="Arial" pitchFamily="34" charset="0"/>
              <a:buChar char="•"/>
            </a:pPr>
            <a:r>
              <a:rPr lang="en-US" sz="1450" dirty="0"/>
              <a:t>Tobacco use is the most important risk factor and is responsible for approximately 22% of cancer </a:t>
            </a:r>
            <a:r>
              <a:rPr lang="en-US" sz="1450" dirty="0" smtClean="0"/>
              <a:t>deaths.</a:t>
            </a:r>
          </a:p>
          <a:p>
            <a:pPr marL="238125" indent="-174625">
              <a:buFont typeface="Arial" pitchFamily="34" charset="0"/>
              <a:buChar char="•"/>
            </a:pPr>
            <a:r>
              <a:rPr lang="en-US" sz="1450" dirty="0"/>
              <a:t>Cancer causing infections, such as hepatitis and human papilloma virus (HPV), are responsible for up to 25% of cancer cases in low- and middle-income countries </a:t>
            </a:r>
            <a:endParaRPr lang="en-US" sz="1450" dirty="0" smtClean="0"/>
          </a:p>
        </p:txBody>
      </p:sp>
      <p:sp>
        <p:nvSpPr>
          <p:cNvPr id="33" name="Flowchart: Manual Operation 32"/>
          <p:cNvSpPr/>
          <p:nvPr/>
        </p:nvSpPr>
        <p:spPr>
          <a:xfrm rot="16200000">
            <a:off x="5641111" y="2486634"/>
            <a:ext cx="4405088" cy="2295890"/>
          </a:xfrm>
          <a:prstGeom prst="flowChartManualOperati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6648412" y="2075796"/>
            <a:ext cx="2109963" cy="4154984"/>
          </a:xfrm>
          <a:prstGeom prst="rect">
            <a:avLst/>
          </a:prstGeom>
          <a:noFill/>
        </p:spPr>
        <p:txBody>
          <a:bodyPr wrap="square" rtlCol="0">
            <a:spAutoFit/>
          </a:bodyPr>
          <a:lstStyle/>
          <a:p>
            <a:pPr marL="174625" indent="-174625">
              <a:buFont typeface="Arial" pitchFamily="34" charset="0"/>
              <a:buChar char="•"/>
            </a:pPr>
            <a:r>
              <a:rPr lang="en-US" sz="1500" dirty="0">
                <a:solidFill>
                  <a:schemeClr val="bg1"/>
                </a:solidFill>
              </a:rPr>
              <a:t>The economic impact of cancer is significant and is increasing. The total annual economic cost of cancer in 2010 was estimated at approximately US$ 1.16 trillion </a:t>
            </a:r>
            <a:endParaRPr lang="en-US" sz="1500" dirty="0" smtClean="0">
              <a:solidFill>
                <a:schemeClr val="bg1"/>
              </a:solidFill>
            </a:endParaRPr>
          </a:p>
          <a:p>
            <a:pPr marL="174625" indent="-174625">
              <a:buFont typeface="Arial" pitchFamily="34" charset="0"/>
              <a:buChar char="•"/>
            </a:pPr>
            <a:r>
              <a:rPr lang="en-US" sz="1600" dirty="0">
                <a:solidFill>
                  <a:schemeClr val="bg1"/>
                </a:solidFill>
              </a:rPr>
              <a:t>Only 1 in 5 low- and middle-income countries have the necessary data to drive cancer policy</a:t>
            </a:r>
          </a:p>
          <a:p>
            <a:pPr marL="174625" indent="-174625">
              <a:buFont typeface="Arial" pitchFamily="34" charset="0"/>
              <a:buChar char="•"/>
            </a:pPr>
            <a:endParaRPr lang="en-US" sz="1500" dirty="0" smtClean="0"/>
          </a:p>
          <a:p>
            <a:pPr marL="174625" indent="-174625">
              <a:buFont typeface="Arial" pitchFamily="34" charset="0"/>
              <a:buChar char="•"/>
            </a:pPr>
            <a:endParaRPr lang="en-US" sz="1500" dirty="0"/>
          </a:p>
          <a:p>
            <a:pPr marL="174625" indent="-174625">
              <a:buFont typeface="Arial" pitchFamily="34" charset="0"/>
              <a:buChar char="•"/>
            </a:pPr>
            <a:endParaRPr lang="en-US" sz="1600" dirty="0"/>
          </a:p>
          <a:p>
            <a:endParaRPr lang="en-US" dirty="0"/>
          </a:p>
        </p:txBody>
      </p:sp>
    </p:spTree>
    <p:extLst>
      <p:ext uri="{BB962C8B-B14F-4D97-AF65-F5344CB8AC3E}">
        <p14:creationId xmlns:p14="http://schemas.microsoft.com/office/powerpoint/2010/main" val="25271749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30" grpId="0"/>
      <p:bldP spid="31" grpId="0" animBg="1"/>
      <p:bldP spid="32" grpId="0"/>
      <p:bldP spid="33" grpId="0" animBg="1"/>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chemeClr val="bg1"/>
                </a:solidFill>
              </a:rPr>
              <a:t>MULTIPLE PRIMARY MALIGNANCY</a:t>
            </a:r>
            <a:endParaRPr lang="en-US" sz="2800" b="1" dirty="0">
              <a:solidFill>
                <a:schemeClr val="bg1"/>
              </a:solidFill>
            </a:endParaRPr>
          </a:p>
        </p:txBody>
      </p:sp>
      <p:sp>
        <p:nvSpPr>
          <p:cNvPr id="6" name="Rounded Rectangle 5"/>
          <p:cNvSpPr/>
          <p:nvPr/>
        </p:nvSpPr>
        <p:spPr>
          <a:xfrm>
            <a:off x="0" y="1600200"/>
            <a:ext cx="91440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Primary malignant tumors of different histological origins in an individual is defined as </a:t>
            </a:r>
            <a:r>
              <a:rPr lang="en-US" sz="2400" b="1" dirty="0" smtClean="0"/>
              <a:t>Multiple </a:t>
            </a:r>
            <a:r>
              <a:rPr lang="en-US" sz="2400" b="1" dirty="0"/>
              <a:t>P</a:t>
            </a:r>
            <a:r>
              <a:rPr lang="en-US" sz="2400" b="1" dirty="0" smtClean="0"/>
              <a:t>rimary </a:t>
            </a:r>
            <a:r>
              <a:rPr lang="en-US" sz="2400" b="1" dirty="0"/>
              <a:t>M</a:t>
            </a:r>
            <a:r>
              <a:rPr lang="en-US" sz="2400" b="1" dirty="0" smtClean="0"/>
              <a:t>alignancy</a:t>
            </a:r>
            <a:r>
              <a:rPr lang="en-US" sz="2400" b="1" dirty="0"/>
              <a:t>.</a:t>
            </a:r>
          </a:p>
        </p:txBody>
      </p:sp>
      <p:sp>
        <p:nvSpPr>
          <p:cNvPr id="7" name="Rounded Rectangle 6"/>
          <p:cNvSpPr/>
          <p:nvPr/>
        </p:nvSpPr>
        <p:spPr>
          <a:xfrm>
            <a:off x="0" y="2971800"/>
            <a:ext cx="9144000" cy="259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t>An increase in trend of people with multiple primary malignancies as a result of :</a:t>
            </a:r>
          </a:p>
          <a:p>
            <a:pPr marL="465138" indent="-349250" algn="just">
              <a:buFont typeface="Wingdings" pitchFamily="2" charset="2"/>
              <a:buChar char="v"/>
            </a:pPr>
            <a:r>
              <a:rPr lang="en-US" sz="2400" b="1" dirty="0" smtClean="0"/>
              <a:t>Improved diagnostics techniques &amp; treatment modalities</a:t>
            </a:r>
          </a:p>
          <a:p>
            <a:pPr marL="465138" indent="-349250" algn="just">
              <a:buFont typeface="Wingdings" pitchFamily="2" charset="2"/>
              <a:buChar char="v"/>
            </a:pPr>
            <a:r>
              <a:rPr lang="en-US" sz="2400" b="1" dirty="0" smtClean="0"/>
              <a:t>Prolonged Life span </a:t>
            </a:r>
          </a:p>
          <a:p>
            <a:pPr marL="465138" indent="-349250" algn="just">
              <a:buFont typeface="Wingdings" pitchFamily="2" charset="2"/>
              <a:buChar char="v"/>
            </a:pPr>
            <a:r>
              <a:rPr lang="en-US" sz="2400" b="1" dirty="0" smtClean="0"/>
              <a:t>Enhanced survival of patients with malignancy </a:t>
            </a:r>
            <a:endParaRPr lang="en-US" sz="2400" b="1" dirty="0"/>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chemeClr val="bg1"/>
                </a:solidFill>
              </a:rPr>
              <a:t>MULTIPLE PRIMARY MALIGNANCY</a:t>
            </a:r>
            <a:endParaRPr lang="en-US" sz="2800" b="1" dirty="0">
              <a:solidFill>
                <a:schemeClr val="bg1"/>
              </a:solidFill>
            </a:endParaRPr>
          </a:p>
        </p:txBody>
      </p:sp>
      <p:sp>
        <p:nvSpPr>
          <p:cNvPr id="4" name="Rounded Rectangle 3"/>
          <p:cNvSpPr/>
          <p:nvPr/>
        </p:nvSpPr>
        <p:spPr>
          <a:xfrm>
            <a:off x="1143000" y="1524000"/>
            <a:ext cx="6705600" cy="10668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Previous studies indicate the incidence of multiple primary cancers </a:t>
            </a:r>
            <a:r>
              <a:rPr lang="en-US" sz="2000" b="1" dirty="0" smtClean="0"/>
              <a:t>to </a:t>
            </a:r>
            <a:r>
              <a:rPr lang="en-US" sz="2000" b="1" dirty="0"/>
              <a:t>be between 0.734% and 11.7%. </a:t>
            </a:r>
          </a:p>
        </p:txBody>
      </p:sp>
      <p:graphicFrame>
        <p:nvGraphicFramePr>
          <p:cNvPr id="9" name="Diagram 8"/>
          <p:cNvGraphicFramePr/>
          <p:nvPr>
            <p:extLst>
              <p:ext uri="{D42A27DB-BD31-4B8C-83A1-F6EECF244321}">
                <p14:modId xmlns:p14="http://schemas.microsoft.com/office/powerpoint/2010/main" val="4170375405"/>
              </p:ext>
            </p:extLst>
          </p:nvPr>
        </p:nvGraphicFramePr>
        <p:xfrm>
          <a:off x="457200" y="2819400"/>
          <a:ext cx="8229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9598966"/>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chemeClr val="bg1"/>
                </a:solidFill>
              </a:rPr>
              <a:t>OBJECTIVE &amp; METHDOLOGY</a:t>
            </a:r>
            <a:endParaRPr lang="en-US" sz="2800" b="1" dirty="0">
              <a:solidFill>
                <a:schemeClr val="bg1"/>
              </a:solidFill>
            </a:endParaRPr>
          </a:p>
        </p:txBody>
      </p:sp>
      <p:sp>
        <p:nvSpPr>
          <p:cNvPr id="4" name="Oval 3"/>
          <p:cNvSpPr/>
          <p:nvPr/>
        </p:nvSpPr>
        <p:spPr>
          <a:xfrm>
            <a:off x="0" y="1524000"/>
            <a:ext cx="2438400" cy="42672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2375338"/>
            <a:ext cx="2057400" cy="2554545"/>
          </a:xfrm>
          <a:prstGeom prst="rect">
            <a:avLst/>
          </a:prstGeom>
          <a:noFill/>
        </p:spPr>
        <p:txBody>
          <a:bodyPr wrap="square" rtlCol="0">
            <a:spAutoFit/>
          </a:bodyPr>
          <a:lstStyle/>
          <a:p>
            <a:pPr algn="ctr"/>
            <a:r>
              <a:rPr lang="en-US" sz="2000" b="1" dirty="0"/>
              <a:t>To analyze the demographic, clinical and survival profile of patients with dual primary malignancies.</a:t>
            </a:r>
          </a:p>
          <a:p>
            <a:pPr algn="ctr"/>
            <a:endParaRPr lang="en-US" sz="2000" b="1" dirty="0"/>
          </a:p>
        </p:txBody>
      </p:sp>
      <p:graphicFrame>
        <p:nvGraphicFramePr>
          <p:cNvPr id="11" name="Diagram 10"/>
          <p:cNvGraphicFramePr/>
          <p:nvPr>
            <p:extLst>
              <p:ext uri="{D42A27DB-BD31-4B8C-83A1-F6EECF244321}">
                <p14:modId xmlns:p14="http://schemas.microsoft.com/office/powerpoint/2010/main" val="3089275206"/>
              </p:ext>
            </p:extLst>
          </p:nvPr>
        </p:nvGraphicFramePr>
        <p:xfrm>
          <a:off x="2819400" y="1524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2472559"/>
            <a:ext cx="4114800" cy="205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Total no. of malignant cases over a period of five years (2012-2016) </a:t>
            </a:r>
          </a:p>
          <a:p>
            <a:pPr algn="ctr"/>
            <a:r>
              <a:rPr lang="en-US" sz="2000" dirty="0"/>
              <a:t>41,000  </a:t>
            </a:r>
          </a:p>
        </p:txBody>
      </p:sp>
      <p:sp>
        <p:nvSpPr>
          <p:cNvPr id="7" name="Rounded Rectangle 6"/>
          <p:cNvSpPr/>
          <p:nvPr/>
        </p:nvSpPr>
        <p:spPr>
          <a:xfrm>
            <a:off x="4648200" y="2438400"/>
            <a:ext cx="4191000" cy="205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Total no. of patients with dual </a:t>
            </a:r>
            <a:r>
              <a:rPr lang="en-US" sz="2000" dirty="0" smtClean="0"/>
              <a:t>primary malignancy</a:t>
            </a:r>
            <a:r>
              <a:rPr lang="en-US" sz="2000" dirty="0"/>
              <a:t>, n=216</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723070294"/>
              </p:ext>
            </p:extLst>
          </p:nvPr>
        </p:nvGraphicFramePr>
        <p:xfrm>
          <a:off x="2286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752600" y="304800"/>
            <a:ext cx="6248400" cy="523220"/>
          </a:xfrm>
          <a:prstGeom prst="rect">
            <a:avLst/>
          </a:prstGeom>
          <a:noFill/>
        </p:spPr>
        <p:txBody>
          <a:bodyPr wrap="square" rtlCol="0">
            <a:spAutoFit/>
          </a:bodyPr>
          <a:lstStyle/>
          <a:p>
            <a:pPr algn="ctr"/>
            <a:r>
              <a:rPr lang="en-US" sz="2800" b="1" dirty="0" smtClean="0">
                <a:solidFill>
                  <a:schemeClr val="bg1"/>
                </a:solidFill>
              </a:rPr>
              <a:t>Gender-wise Distribution  </a:t>
            </a:r>
            <a:endParaRPr lang="en-US" sz="2800" b="1" dirty="0">
              <a:solidFill>
                <a:schemeClr val="bg1"/>
              </a:solidFill>
            </a:endParaRPr>
          </a:p>
        </p:txBody>
      </p:sp>
    </p:spTree>
    <p:extLst>
      <p:ext uri="{BB962C8B-B14F-4D97-AF65-F5344CB8AC3E}">
        <p14:creationId xmlns:p14="http://schemas.microsoft.com/office/powerpoint/2010/main" val="2827724109"/>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445833414"/>
              </p:ext>
            </p:extLst>
          </p:nvPr>
        </p:nvGraphicFramePr>
        <p:xfrm>
          <a:off x="0" y="19812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267524911"/>
              </p:ext>
            </p:extLst>
          </p:nvPr>
        </p:nvGraphicFramePr>
        <p:xfrm>
          <a:off x="4572000" y="198120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0" y="152400"/>
            <a:ext cx="4648200" cy="830997"/>
          </a:xfrm>
          <a:prstGeom prst="rect">
            <a:avLst/>
          </a:prstGeom>
          <a:noFill/>
        </p:spPr>
        <p:txBody>
          <a:bodyPr wrap="square" rtlCol="0">
            <a:spAutoFit/>
          </a:bodyPr>
          <a:lstStyle/>
          <a:p>
            <a:pPr algn="ctr"/>
            <a:r>
              <a:rPr lang="en-US" sz="2400" b="1" dirty="0">
                <a:solidFill>
                  <a:schemeClr val="bg1"/>
                </a:solidFill>
              </a:rPr>
              <a:t>Most </a:t>
            </a:r>
            <a:r>
              <a:rPr lang="en-US" sz="2400" b="1" dirty="0" smtClean="0">
                <a:solidFill>
                  <a:schemeClr val="bg1"/>
                </a:solidFill>
              </a:rPr>
              <a:t>Common First Primary Malignancy</a:t>
            </a:r>
            <a:endParaRPr lang="en-US" sz="2400" b="1" dirty="0">
              <a:solidFill>
                <a:schemeClr val="bg1"/>
              </a:solidFill>
            </a:endParaRPr>
          </a:p>
        </p:txBody>
      </p:sp>
      <p:sp>
        <p:nvSpPr>
          <p:cNvPr id="6" name="TextBox 5"/>
          <p:cNvSpPr txBox="1"/>
          <p:nvPr/>
        </p:nvSpPr>
        <p:spPr>
          <a:xfrm>
            <a:off x="4495800" y="158335"/>
            <a:ext cx="4648200" cy="830997"/>
          </a:xfrm>
          <a:prstGeom prst="rect">
            <a:avLst/>
          </a:prstGeom>
          <a:noFill/>
        </p:spPr>
        <p:txBody>
          <a:bodyPr wrap="square" rtlCol="0">
            <a:spAutoFit/>
          </a:bodyPr>
          <a:lstStyle/>
          <a:p>
            <a:pPr algn="ctr"/>
            <a:r>
              <a:rPr lang="en-US" sz="2400" b="1" dirty="0">
                <a:solidFill>
                  <a:schemeClr val="bg1"/>
                </a:solidFill>
              </a:rPr>
              <a:t>Most </a:t>
            </a:r>
            <a:r>
              <a:rPr lang="en-US" sz="2400" b="1" dirty="0" smtClean="0">
                <a:solidFill>
                  <a:schemeClr val="bg1"/>
                </a:solidFill>
              </a:rPr>
              <a:t>Common Second Primary Malignancy</a:t>
            </a:r>
            <a:endParaRPr lang="en-US" sz="2400" b="1" dirty="0">
              <a:solidFill>
                <a:schemeClr val="bg1"/>
              </a:solidFill>
            </a:endParaRPr>
          </a:p>
        </p:txBody>
      </p:sp>
    </p:spTree>
    <p:extLst>
      <p:ext uri="{BB962C8B-B14F-4D97-AF65-F5344CB8AC3E}">
        <p14:creationId xmlns:p14="http://schemas.microsoft.com/office/powerpoint/2010/main" val="4160169026"/>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427631688"/>
              </p:ext>
            </p:extLst>
          </p:nvPr>
        </p:nvGraphicFramePr>
        <p:xfrm>
          <a:off x="1295400" y="1524000"/>
          <a:ext cx="65532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295400" y="452735"/>
            <a:ext cx="6705600" cy="584775"/>
          </a:xfrm>
          <a:prstGeom prst="rect">
            <a:avLst/>
          </a:prstGeom>
          <a:noFill/>
        </p:spPr>
        <p:txBody>
          <a:bodyPr wrap="square" rtlCol="0">
            <a:spAutoFit/>
          </a:bodyPr>
          <a:lstStyle/>
          <a:p>
            <a:pPr algn="ctr"/>
            <a:r>
              <a:rPr lang="en-US" sz="3200" b="1" dirty="0" smtClean="0">
                <a:solidFill>
                  <a:schemeClr val="bg1"/>
                </a:solidFill>
              </a:rPr>
              <a:t>Distribution on the Basis of Age Group</a:t>
            </a:r>
            <a:endParaRPr lang="en-US" sz="3200" b="1" dirty="0">
              <a:solidFill>
                <a:schemeClr val="bg1"/>
              </a:solidFill>
            </a:endParaRPr>
          </a:p>
        </p:txBody>
      </p:sp>
    </p:spTree>
    <p:extLst>
      <p:ext uri="{BB962C8B-B14F-4D97-AF65-F5344CB8AC3E}">
        <p14:creationId xmlns:p14="http://schemas.microsoft.com/office/powerpoint/2010/main" val="1931985233"/>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161268534"/>
              </p:ext>
            </p:extLst>
          </p:nvPr>
        </p:nvGraphicFramePr>
        <p:xfrm>
          <a:off x="1295400" y="1447800"/>
          <a:ext cx="5943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57200" y="381000"/>
            <a:ext cx="8382000" cy="523220"/>
          </a:xfrm>
          <a:prstGeom prst="rect">
            <a:avLst/>
          </a:prstGeom>
          <a:noFill/>
        </p:spPr>
        <p:txBody>
          <a:bodyPr wrap="square" rtlCol="0">
            <a:spAutoFit/>
          </a:bodyPr>
          <a:lstStyle/>
          <a:p>
            <a:r>
              <a:rPr lang="en-US" sz="2800" b="1" dirty="0">
                <a:solidFill>
                  <a:schemeClr val="bg1"/>
                </a:solidFill>
              </a:rPr>
              <a:t>Distribution on the </a:t>
            </a:r>
            <a:r>
              <a:rPr lang="en-US" sz="2800" b="1" dirty="0" smtClean="0">
                <a:solidFill>
                  <a:schemeClr val="bg1"/>
                </a:solidFill>
              </a:rPr>
              <a:t>Basis </a:t>
            </a:r>
            <a:r>
              <a:rPr lang="en-US" sz="2800" b="1" dirty="0">
                <a:solidFill>
                  <a:schemeClr val="bg1"/>
                </a:solidFill>
              </a:rPr>
              <a:t>of </a:t>
            </a:r>
            <a:r>
              <a:rPr lang="en-US" sz="2800" b="1" dirty="0" smtClean="0">
                <a:solidFill>
                  <a:schemeClr val="bg1"/>
                </a:solidFill>
              </a:rPr>
              <a:t>Time Interval </a:t>
            </a:r>
            <a:r>
              <a:rPr lang="en-US" sz="2800" b="1" dirty="0">
                <a:solidFill>
                  <a:schemeClr val="bg1"/>
                </a:solidFill>
              </a:rPr>
              <a:t>of O</a:t>
            </a:r>
            <a:r>
              <a:rPr lang="en-US" sz="2800" b="1" dirty="0" smtClean="0">
                <a:solidFill>
                  <a:schemeClr val="bg1"/>
                </a:solidFill>
              </a:rPr>
              <a:t>ccurrence</a:t>
            </a:r>
            <a:endParaRPr lang="en-US" sz="2800" b="1" dirty="0">
              <a:solidFill>
                <a:schemeClr val="bg1"/>
              </a:solidFill>
            </a:endParaRPr>
          </a:p>
        </p:txBody>
      </p:sp>
    </p:spTree>
    <p:extLst>
      <p:ext uri="{BB962C8B-B14F-4D97-AF65-F5344CB8AC3E}">
        <p14:creationId xmlns:p14="http://schemas.microsoft.com/office/powerpoint/2010/main" val="58986367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45994826"/>
              </p:ext>
            </p:extLst>
          </p:nvPr>
        </p:nvGraphicFramePr>
        <p:xfrm>
          <a:off x="762001" y="1460937"/>
          <a:ext cx="7543798" cy="4121469"/>
        </p:xfrm>
        <a:graphic>
          <a:graphicData uri="http://schemas.openxmlformats.org/drawingml/2006/table">
            <a:tbl>
              <a:tblPr firstRow="1" firstCol="1" bandRow="1">
                <a:tableStyleId>{5C22544A-7EE6-4342-B048-85BDC9FD1C3A}</a:tableStyleId>
              </a:tblPr>
              <a:tblGrid>
                <a:gridCol w="3581399"/>
                <a:gridCol w="1524000"/>
                <a:gridCol w="1371600"/>
                <a:gridCol w="1066799"/>
              </a:tblGrid>
              <a:tr h="441421">
                <a:tc>
                  <a:txBody>
                    <a:bodyPr/>
                    <a:lstStyle/>
                    <a:p>
                      <a:pPr marL="0" marR="0">
                        <a:lnSpc>
                          <a:spcPct val="150000"/>
                        </a:lnSpc>
                        <a:spcBef>
                          <a:spcPts val="0"/>
                        </a:spcBef>
                        <a:spcAft>
                          <a:spcPts val="0"/>
                        </a:spcAft>
                      </a:pPr>
                      <a:r>
                        <a:rPr lang="en-US" sz="2000" dirty="0">
                          <a:effectLst/>
                        </a:rPr>
                        <a:t>Site of first primary malignancy</a:t>
                      </a:r>
                      <a:endParaRPr lang="en-US" sz="1800" dirty="0">
                        <a:effectLst/>
                        <a:latin typeface="Calibri"/>
                        <a:ea typeface="Times New Roman"/>
                        <a:cs typeface="Mangal"/>
                      </a:endParaRPr>
                    </a:p>
                  </a:txBody>
                  <a:tcPr marL="68580" marR="68580" marT="0" marB="0"/>
                </a:tc>
                <a:tc>
                  <a:txBody>
                    <a:bodyPr/>
                    <a:lstStyle/>
                    <a:p>
                      <a:pPr marL="0" marR="0">
                        <a:lnSpc>
                          <a:spcPct val="150000"/>
                        </a:lnSpc>
                        <a:spcBef>
                          <a:spcPts val="0"/>
                        </a:spcBef>
                        <a:spcAft>
                          <a:spcPts val="0"/>
                        </a:spcAft>
                      </a:pPr>
                      <a:r>
                        <a:rPr lang="en-US" sz="2000" dirty="0">
                          <a:effectLst/>
                        </a:rPr>
                        <a:t>Male </a:t>
                      </a:r>
                      <a:endParaRPr lang="en-US" sz="1800" dirty="0">
                        <a:effectLst/>
                        <a:latin typeface="Calibri"/>
                        <a:ea typeface="Times New Roman"/>
                        <a:cs typeface="Mangal"/>
                      </a:endParaRPr>
                    </a:p>
                  </a:txBody>
                  <a:tcPr marL="68580" marR="68580" marT="0" marB="0"/>
                </a:tc>
                <a:tc>
                  <a:txBody>
                    <a:bodyPr/>
                    <a:lstStyle/>
                    <a:p>
                      <a:pPr marL="0" marR="0">
                        <a:lnSpc>
                          <a:spcPct val="150000"/>
                        </a:lnSpc>
                        <a:spcBef>
                          <a:spcPts val="0"/>
                        </a:spcBef>
                        <a:spcAft>
                          <a:spcPts val="0"/>
                        </a:spcAft>
                      </a:pPr>
                      <a:r>
                        <a:rPr lang="en-US" sz="2000">
                          <a:effectLst/>
                        </a:rPr>
                        <a:t>Female</a:t>
                      </a:r>
                      <a:endParaRPr lang="en-US" sz="1800">
                        <a:effectLst/>
                        <a:latin typeface="Calibri"/>
                        <a:ea typeface="Times New Roman"/>
                        <a:cs typeface="Mangal"/>
                      </a:endParaRPr>
                    </a:p>
                  </a:txBody>
                  <a:tcPr marL="68580" marR="68580" marT="0" marB="0"/>
                </a:tc>
                <a:tc>
                  <a:txBody>
                    <a:bodyPr/>
                    <a:lstStyle/>
                    <a:p>
                      <a:pPr marL="0" marR="0">
                        <a:lnSpc>
                          <a:spcPct val="150000"/>
                        </a:lnSpc>
                        <a:spcBef>
                          <a:spcPts val="0"/>
                        </a:spcBef>
                        <a:spcAft>
                          <a:spcPts val="0"/>
                        </a:spcAft>
                      </a:pPr>
                      <a:r>
                        <a:rPr lang="en-US" sz="2000">
                          <a:effectLst/>
                        </a:rPr>
                        <a:t>Total</a:t>
                      </a:r>
                      <a:endParaRPr lang="en-US" sz="1800">
                        <a:effectLst/>
                        <a:latin typeface="Calibri"/>
                        <a:ea typeface="Times New Roman"/>
                        <a:cs typeface="Mangal"/>
                      </a:endParaRPr>
                    </a:p>
                  </a:txBody>
                  <a:tcPr marL="68580" marR="68580" marT="0" marB="0"/>
                </a:tc>
              </a:tr>
              <a:tr h="395808">
                <a:tc>
                  <a:txBody>
                    <a:bodyPr/>
                    <a:lstStyle/>
                    <a:p>
                      <a:pPr marL="0" marR="0">
                        <a:lnSpc>
                          <a:spcPct val="150000"/>
                        </a:lnSpc>
                        <a:spcBef>
                          <a:spcPts val="0"/>
                        </a:spcBef>
                        <a:spcAft>
                          <a:spcPts val="0"/>
                        </a:spcAft>
                      </a:pPr>
                      <a:r>
                        <a:rPr lang="en-US" sz="2000" dirty="0">
                          <a:effectLst/>
                        </a:rPr>
                        <a:t>Head &amp; Neck</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61</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7</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68</a:t>
                      </a:r>
                      <a:endParaRPr lang="en-US" sz="1800" dirty="0">
                        <a:effectLst/>
                        <a:latin typeface="Calibri"/>
                        <a:ea typeface="Times New Roman"/>
                        <a:cs typeface="Mangal"/>
                      </a:endParaRPr>
                    </a:p>
                  </a:txBody>
                  <a:tcPr marL="68580" marR="68580" marT="0" marB="0"/>
                </a:tc>
              </a:tr>
              <a:tr h="395808">
                <a:tc>
                  <a:txBody>
                    <a:bodyPr/>
                    <a:lstStyle/>
                    <a:p>
                      <a:pPr marL="0" marR="0">
                        <a:lnSpc>
                          <a:spcPct val="150000"/>
                        </a:lnSpc>
                        <a:spcBef>
                          <a:spcPts val="0"/>
                        </a:spcBef>
                        <a:spcAft>
                          <a:spcPts val="0"/>
                        </a:spcAft>
                      </a:pPr>
                      <a:r>
                        <a:rPr lang="en-US" sz="2000" dirty="0">
                          <a:effectLst/>
                        </a:rPr>
                        <a:t>Breast</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2</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46</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48</a:t>
                      </a:r>
                      <a:endParaRPr lang="en-US" sz="1800" dirty="0">
                        <a:effectLst/>
                        <a:latin typeface="Calibri"/>
                        <a:ea typeface="Times New Roman"/>
                        <a:cs typeface="Mangal"/>
                      </a:endParaRPr>
                    </a:p>
                  </a:txBody>
                  <a:tcPr marL="68580" marR="68580" marT="0" marB="0"/>
                </a:tc>
              </a:tr>
              <a:tr h="395808">
                <a:tc>
                  <a:txBody>
                    <a:bodyPr/>
                    <a:lstStyle/>
                    <a:p>
                      <a:pPr marL="0" marR="0">
                        <a:lnSpc>
                          <a:spcPct val="150000"/>
                        </a:lnSpc>
                        <a:spcBef>
                          <a:spcPts val="0"/>
                        </a:spcBef>
                        <a:spcAft>
                          <a:spcPts val="0"/>
                        </a:spcAft>
                      </a:pPr>
                      <a:r>
                        <a:rPr lang="en-US" sz="2000" dirty="0">
                          <a:effectLst/>
                        </a:rPr>
                        <a:t>Lung</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2</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1</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3</a:t>
                      </a:r>
                      <a:endParaRPr lang="en-US" sz="1800" dirty="0">
                        <a:effectLst/>
                        <a:latin typeface="Calibri"/>
                        <a:ea typeface="Times New Roman"/>
                        <a:cs typeface="Mangal"/>
                      </a:endParaRPr>
                    </a:p>
                  </a:txBody>
                  <a:tcPr marL="68580" marR="68580" marT="0" marB="0"/>
                </a:tc>
              </a:tr>
              <a:tr h="395808">
                <a:tc>
                  <a:txBody>
                    <a:bodyPr/>
                    <a:lstStyle/>
                    <a:p>
                      <a:pPr marL="0" marR="0">
                        <a:lnSpc>
                          <a:spcPct val="150000"/>
                        </a:lnSpc>
                        <a:spcBef>
                          <a:spcPts val="0"/>
                        </a:spcBef>
                        <a:spcAft>
                          <a:spcPts val="0"/>
                        </a:spcAft>
                      </a:pPr>
                      <a:r>
                        <a:rPr lang="en-US" sz="2000" dirty="0">
                          <a:effectLst/>
                        </a:rPr>
                        <a:t>Genitourinary</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26</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32</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58</a:t>
                      </a:r>
                      <a:endParaRPr lang="en-US" sz="1800" dirty="0">
                        <a:effectLst/>
                        <a:latin typeface="Calibri"/>
                        <a:ea typeface="Times New Roman"/>
                        <a:cs typeface="Mangal"/>
                      </a:endParaRPr>
                    </a:p>
                  </a:txBody>
                  <a:tcPr marL="68580" marR="68580" marT="0" marB="0"/>
                </a:tc>
              </a:tr>
              <a:tr h="395808">
                <a:tc>
                  <a:txBody>
                    <a:bodyPr/>
                    <a:lstStyle/>
                    <a:p>
                      <a:pPr marL="0" marR="0">
                        <a:lnSpc>
                          <a:spcPct val="150000"/>
                        </a:lnSpc>
                        <a:spcBef>
                          <a:spcPts val="0"/>
                        </a:spcBef>
                        <a:spcAft>
                          <a:spcPts val="0"/>
                        </a:spcAft>
                      </a:pPr>
                      <a:r>
                        <a:rPr lang="en-US" sz="2000" dirty="0">
                          <a:effectLst/>
                        </a:rPr>
                        <a:t>Gastrointestinal</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20</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11</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31</a:t>
                      </a:r>
                      <a:endParaRPr lang="en-US" sz="1800" dirty="0">
                        <a:effectLst/>
                        <a:latin typeface="Calibri"/>
                        <a:ea typeface="Times New Roman"/>
                        <a:cs typeface="Mangal"/>
                      </a:endParaRPr>
                    </a:p>
                  </a:txBody>
                  <a:tcPr marL="68580" marR="68580" marT="0" marB="0"/>
                </a:tc>
              </a:tr>
              <a:tr h="395808">
                <a:tc>
                  <a:txBody>
                    <a:bodyPr/>
                    <a:lstStyle/>
                    <a:p>
                      <a:pPr marL="0" marR="0">
                        <a:lnSpc>
                          <a:spcPct val="150000"/>
                        </a:lnSpc>
                        <a:spcBef>
                          <a:spcPts val="0"/>
                        </a:spcBef>
                        <a:spcAft>
                          <a:spcPts val="0"/>
                        </a:spcAft>
                      </a:pPr>
                      <a:r>
                        <a:rPr lang="en-US" sz="2000" dirty="0">
                          <a:effectLst/>
                        </a:rPr>
                        <a:t>Leukemia/ Lymphoma</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4</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2</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6</a:t>
                      </a:r>
                      <a:endParaRPr lang="en-US" sz="1800" dirty="0">
                        <a:effectLst/>
                        <a:latin typeface="Calibri"/>
                        <a:ea typeface="Times New Roman"/>
                        <a:cs typeface="Mangal"/>
                      </a:endParaRPr>
                    </a:p>
                  </a:txBody>
                  <a:tcPr marL="68580" marR="68580" marT="0" marB="0"/>
                </a:tc>
              </a:tr>
              <a:tr h="395808">
                <a:tc>
                  <a:txBody>
                    <a:bodyPr/>
                    <a:lstStyle/>
                    <a:p>
                      <a:pPr marL="0" marR="0">
                        <a:lnSpc>
                          <a:spcPct val="150000"/>
                        </a:lnSpc>
                        <a:spcBef>
                          <a:spcPts val="0"/>
                        </a:spcBef>
                        <a:spcAft>
                          <a:spcPts val="0"/>
                        </a:spcAft>
                      </a:pPr>
                      <a:r>
                        <a:rPr lang="en-US" sz="2000" dirty="0">
                          <a:effectLst/>
                        </a:rPr>
                        <a:t>Bone</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2</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0</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a:effectLst/>
                        </a:rPr>
                        <a:t>2</a:t>
                      </a:r>
                      <a:endParaRPr lang="en-US" sz="1800" dirty="0">
                        <a:effectLst/>
                        <a:latin typeface="Calibri"/>
                        <a:ea typeface="Times New Roman"/>
                        <a:cs typeface="Mangal"/>
                      </a:endParaRPr>
                    </a:p>
                  </a:txBody>
                  <a:tcPr marL="68580" marR="68580" marT="0" marB="0"/>
                </a:tc>
              </a:tr>
              <a:tr h="356202">
                <a:tc>
                  <a:txBody>
                    <a:bodyPr/>
                    <a:lstStyle/>
                    <a:p>
                      <a:pPr marL="0" marR="0">
                        <a:lnSpc>
                          <a:spcPct val="150000"/>
                        </a:lnSpc>
                        <a:spcBef>
                          <a:spcPts val="0"/>
                        </a:spcBef>
                        <a:spcAft>
                          <a:spcPts val="0"/>
                        </a:spcAft>
                      </a:pPr>
                      <a:r>
                        <a:rPr lang="en-US" sz="1800" dirty="0" smtClean="0">
                          <a:effectLst/>
                          <a:latin typeface="Calibri"/>
                          <a:ea typeface="Times New Roman"/>
                          <a:cs typeface="Mangal"/>
                        </a:rPr>
                        <a:t>Brain</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smtClean="0">
                          <a:effectLst/>
                          <a:latin typeface="Calibri"/>
                          <a:ea typeface="Times New Roman"/>
                          <a:cs typeface="Mangal"/>
                        </a:rPr>
                        <a:t>0</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smtClean="0">
                          <a:effectLst/>
                          <a:latin typeface="Calibri"/>
                          <a:ea typeface="Times New Roman"/>
                          <a:cs typeface="Mangal"/>
                        </a:rPr>
                        <a:t>0</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smtClean="0">
                          <a:effectLst/>
                          <a:latin typeface="Calibri"/>
                          <a:ea typeface="Times New Roman"/>
                          <a:cs typeface="Mangal"/>
                        </a:rPr>
                        <a:t>0</a:t>
                      </a:r>
                      <a:endParaRPr lang="en-US" sz="1800" dirty="0">
                        <a:effectLst/>
                        <a:latin typeface="Calibri"/>
                        <a:ea typeface="Times New Roman"/>
                        <a:cs typeface="Mangal"/>
                      </a:endParaRPr>
                    </a:p>
                  </a:txBody>
                  <a:tcPr marL="68580" marR="68580" marT="0" marB="0"/>
                </a:tc>
              </a:tr>
              <a:tr h="441421">
                <a:tc>
                  <a:txBody>
                    <a:bodyPr/>
                    <a:lstStyle/>
                    <a:p>
                      <a:pPr marL="0" marR="0">
                        <a:lnSpc>
                          <a:spcPct val="150000"/>
                        </a:lnSpc>
                        <a:spcBef>
                          <a:spcPts val="0"/>
                        </a:spcBef>
                        <a:spcAft>
                          <a:spcPts val="0"/>
                        </a:spcAft>
                      </a:pPr>
                      <a:r>
                        <a:rPr lang="en-US" sz="2000">
                          <a:effectLst/>
                        </a:rPr>
                        <a:t>Total</a:t>
                      </a:r>
                      <a:endParaRPr lang="en-US" sz="180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smtClean="0">
                          <a:effectLst/>
                        </a:rPr>
                        <a:t>117</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smtClean="0">
                          <a:effectLst/>
                        </a:rPr>
                        <a:t>99</a:t>
                      </a:r>
                      <a:endParaRPr lang="en-US" sz="18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2000" dirty="0" smtClean="0">
                          <a:effectLst/>
                        </a:rPr>
                        <a:t>216</a:t>
                      </a:r>
                      <a:endParaRPr lang="en-US" sz="1800" dirty="0">
                        <a:effectLst/>
                        <a:latin typeface="Calibri"/>
                        <a:ea typeface="Times New Roman"/>
                        <a:cs typeface="Mangal"/>
                      </a:endParaRPr>
                    </a:p>
                  </a:txBody>
                  <a:tcPr marL="68580" marR="68580" marT="0" marB="0"/>
                </a:tc>
              </a:tr>
            </a:tbl>
          </a:graphicData>
        </a:graphic>
      </p:graphicFrame>
      <p:sp>
        <p:nvSpPr>
          <p:cNvPr id="7" name="Rectangle 6"/>
          <p:cNvSpPr/>
          <p:nvPr/>
        </p:nvSpPr>
        <p:spPr>
          <a:xfrm>
            <a:off x="3785662" y="5495438"/>
            <a:ext cx="1590307" cy="369332"/>
          </a:xfrm>
          <a:prstGeom prst="rect">
            <a:avLst/>
          </a:prstGeom>
        </p:spPr>
        <p:txBody>
          <a:bodyPr wrap="none">
            <a:spAutoFit/>
          </a:bodyPr>
          <a:lstStyle/>
          <a:p>
            <a:r>
              <a:rPr lang="en-US" b="1" dirty="0"/>
              <a:t>p-value &lt;0.001</a:t>
            </a:r>
          </a:p>
        </p:txBody>
      </p:sp>
      <p:sp>
        <p:nvSpPr>
          <p:cNvPr id="8" name="TextBox 7"/>
          <p:cNvSpPr txBox="1"/>
          <p:nvPr/>
        </p:nvSpPr>
        <p:spPr>
          <a:xfrm>
            <a:off x="644950" y="306702"/>
            <a:ext cx="8404457" cy="646331"/>
          </a:xfrm>
          <a:prstGeom prst="rect">
            <a:avLst/>
          </a:prstGeom>
          <a:noFill/>
        </p:spPr>
        <p:txBody>
          <a:bodyPr wrap="square" rtlCol="0">
            <a:spAutoFit/>
          </a:bodyPr>
          <a:lstStyle/>
          <a:p>
            <a:pPr algn="ctr" fontAlgn="t">
              <a:lnSpc>
                <a:spcPct val="150000"/>
              </a:lnSpc>
            </a:pPr>
            <a:r>
              <a:rPr lang="en-US" sz="2400" b="1" dirty="0">
                <a:solidFill>
                  <a:srgbClr val="FFFFFF"/>
                </a:solidFill>
              </a:rPr>
              <a:t>Site of first primary </a:t>
            </a:r>
            <a:r>
              <a:rPr lang="en-US" sz="2400" b="1" dirty="0" smtClean="0">
                <a:solidFill>
                  <a:srgbClr val="FFFFFF"/>
                </a:solidFill>
              </a:rPr>
              <a:t>malignancy</a:t>
            </a:r>
            <a:r>
              <a:rPr lang="en-US" sz="2400" dirty="0" smtClean="0">
                <a:solidFill>
                  <a:schemeClr val="bg1"/>
                </a:solidFill>
                <a:latin typeface="Arial"/>
              </a:rPr>
              <a:t>- </a:t>
            </a:r>
            <a:r>
              <a:rPr lang="en-US" sz="2400" b="1" dirty="0" smtClean="0">
                <a:solidFill>
                  <a:schemeClr val="bg1"/>
                </a:solidFill>
              </a:rPr>
              <a:t>Results</a:t>
            </a:r>
            <a:endParaRPr lang="en-US" sz="2400" b="1" dirty="0">
              <a:solidFill>
                <a:schemeClr val="bg1"/>
              </a:solidFill>
            </a:endParaRPr>
          </a:p>
        </p:txBody>
      </p:sp>
    </p:spTree>
    <p:extLst>
      <p:ext uri="{BB962C8B-B14F-4D97-AF65-F5344CB8AC3E}">
        <p14:creationId xmlns:p14="http://schemas.microsoft.com/office/powerpoint/2010/main" val="65724569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96975"/>
          </a:xfrm>
          <a:prstGeom prst="rect">
            <a:avLst/>
          </a:prstGeom>
          <a:solidFill>
            <a:srgbClr val="0971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prstClr val="white"/>
              </a:solidFill>
            </a:endParaRPr>
          </a:p>
        </p:txBody>
      </p:sp>
      <p:pic>
        <p:nvPicPr>
          <p:cNvPr id="24579" name="Picture 1"/>
          <p:cNvPicPr>
            <a:picLocks noChangeAspect="1"/>
          </p:cNvPicPr>
          <p:nvPr/>
        </p:nvPicPr>
        <p:blipFill>
          <a:blip r:embed="rId3"/>
          <a:srcRect/>
          <a:stretch>
            <a:fillRect/>
          </a:stretch>
        </p:blipFill>
        <p:spPr bwMode="auto">
          <a:xfrm>
            <a:off x="0" y="5837238"/>
            <a:ext cx="9144000" cy="1020762"/>
          </a:xfrm>
          <a:prstGeom prst="rect">
            <a:avLst/>
          </a:prstGeom>
          <a:noFill/>
          <a:ln w="9525">
            <a:noFill/>
            <a:miter lim="800000"/>
            <a:headEnd/>
            <a:tailEnd/>
          </a:ln>
        </p:spPr>
      </p:pic>
      <p:pic>
        <p:nvPicPr>
          <p:cNvPr id="24580" name="Picture 1"/>
          <p:cNvPicPr>
            <a:picLocks noChangeAspect="1"/>
          </p:cNvPicPr>
          <p:nvPr/>
        </p:nvPicPr>
        <p:blipFill>
          <a:blip r:embed="rId4"/>
          <a:srcRect/>
          <a:stretch>
            <a:fillRect/>
          </a:stretch>
        </p:blipFill>
        <p:spPr bwMode="auto">
          <a:xfrm>
            <a:off x="0" y="5840413"/>
            <a:ext cx="9144000" cy="1020762"/>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2256961330"/>
              </p:ext>
            </p:extLst>
          </p:nvPr>
        </p:nvGraphicFramePr>
        <p:xfrm>
          <a:off x="457200" y="1524001"/>
          <a:ext cx="8153399" cy="4130582"/>
        </p:xfrm>
        <a:graphic>
          <a:graphicData uri="http://schemas.openxmlformats.org/drawingml/2006/table">
            <a:tbl>
              <a:tblPr firstRow="1" firstCol="1" bandRow="1">
                <a:tableStyleId>{5C22544A-7EE6-4342-B048-85BDC9FD1C3A}</a:tableStyleId>
              </a:tblPr>
              <a:tblGrid>
                <a:gridCol w="3886200"/>
                <a:gridCol w="1676400"/>
                <a:gridCol w="1600200"/>
                <a:gridCol w="990599"/>
              </a:tblGrid>
              <a:tr h="380999">
                <a:tc>
                  <a:txBody>
                    <a:bodyPr/>
                    <a:lstStyle/>
                    <a:p>
                      <a:pPr marL="0" marR="0">
                        <a:lnSpc>
                          <a:spcPct val="150000"/>
                        </a:lnSpc>
                        <a:spcBef>
                          <a:spcPts val="0"/>
                        </a:spcBef>
                        <a:spcAft>
                          <a:spcPts val="0"/>
                        </a:spcAft>
                      </a:pPr>
                      <a:r>
                        <a:rPr lang="en-US" sz="1800" dirty="0">
                          <a:effectLst/>
                        </a:rPr>
                        <a:t>Site of second primary malignancy</a:t>
                      </a:r>
                      <a:endParaRPr lang="en-US" sz="1600" dirty="0">
                        <a:effectLst/>
                        <a:latin typeface="Calibri"/>
                        <a:ea typeface="Times New Roman"/>
                        <a:cs typeface="Mangal"/>
                      </a:endParaRPr>
                    </a:p>
                  </a:txBody>
                  <a:tcPr marL="68580" marR="68580" marT="0" marB="0"/>
                </a:tc>
                <a:tc>
                  <a:txBody>
                    <a:bodyPr/>
                    <a:lstStyle/>
                    <a:p>
                      <a:pPr marL="0" marR="0">
                        <a:lnSpc>
                          <a:spcPct val="150000"/>
                        </a:lnSpc>
                        <a:spcBef>
                          <a:spcPts val="0"/>
                        </a:spcBef>
                        <a:spcAft>
                          <a:spcPts val="0"/>
                        </a:spcAft>
                      </a:pPr>
                      <a:r>
                        <a:rPr lang="en-US" sz="1800" dirty="0">
                          <a:effectLst/>
                        </a:rPr>
                        <a:t>Male </a:t>
                      </a:r>
                      <a:endParaRPr lang="en-US" sz="1600" dirty="0">
                        <a:effectLst/>
                        <a:latin typeface="Calibri"/>
                        <a:ea typeface="Times New Roman"/>
                        <a:cs typeface="Mangal"/>
                      </a:endParaRPr>
                    </a:p>
                  </a:txBody>
                  <a:tcPr marL="68580" marR="68580" marT="0" marB="0"/>
                </a:tc>
                <a:tc>
                  <a:txBody>
                    <a:bodyPr/>
                    <a:lstStyle/>
                    <a:p>
                      <a:pPr marL="0" marR="0">
                        <a:lnSpc>
                          <a:spcPct val="150000"/>
                        </a:lnSpc>
                        <a:spcBef>
                          <a:spcPts val="0"/>
                        </a:spcBef>
                        <a:spcAft>
                          <a:spcPts val="0"/>
                        </a:spcAft>
                      </a:pPr>
                      <a:r>
                        <a:rPr lang="en-US" sz="1800">
                          <a:effectLst/>
                        </a:rPr>
                        <a:t>Female</a:t>
                      </a:r>
                      <a:endParaRPr lang="en-US" sz="1600">
                        <a:effectLst/>
                        <a:latin typeface="Calibri"/>
                        <a:ea typeface="Times New Roman"/>
                        <a:cs typeface="Mangal"/>
                      </a:endParaRPr>
                    </a:p>
                  </a:txBody>
                  <a:tcPr marL="68580" marR="68580" marT="0" marB="0"/>
                </a:tc>
                <a:tc>
                  <a:txBody>
                    <a:bodyPr/>
                    <a:lstStyle/>
                    <a:p>
                      <a:pPr marL="0" marR="0">
                        <a:lnSpc>
                          <a:spcPct val="150000"/>
                        </a:lnSpc>
                        <a:spcBef>
                          <a:spcPts val="0"/>
                        </a:spcBef>
                        <a:spcAft>
                          <a:spcPts val="0"/>
                        </a:spcAft>
                      </a:pPr>
                      <a:r>
                        <a:rPr lang="en-US" sz="1800">
                          <a:effectLst/>
                        </a:rPr>
                        <a:t>Total</a:t>
                      </a:r>
                      <a:endParaRPr lang="en-US" sz="1600">
                        <a:effectLst/>
                        <a:latin typeface="Calibri"/>
                        <a:ea typeface="Times New Roman"/>
                        <a:cs typeface="Mangal"/>
                      </a:endParaRPr>
                    </a:p>
                  </a:txBody>
                  <a:tcPr marL="68580" marR="68580" marT="0" marB="0"/>
                </a:tc>
              </a:tr>
              <a:tr h="381000">
                <a:tc>
                  <a:txBody>
                    <a:bodyPr/>
                    <a:lstStyle/>
                    <a:p>
                      <a:pPr marL="0" marR="0">
                        <a:lnSpc>
                          <a:spcPct val="150000"/>
                        </a:lnSpc>
                        <a:spcBef>
                          <a:spcPts val="0"/>
                        </a:spcBef>
                        <a:spcAft>
                          <a:spcPts val="0"/>
                        </a:spcAft>
                      </a:pPr>
                      <a:r>
                        <a:rPr lang="en-US" sz="1800" dirty="0">
                          <a:effectLst/>
                        </a:rPr>
                        <a:t>Head &amp; Neck</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38</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14</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a:effectLst/>
                        </a:rPr>
                        <a:t>52</a:t>
                      </a:r>
                      <a:endParaRPr lang="en-US" sz="1600">
                        <a:effectLst/>
                        <a:latin typeface="Calibri"/>
                        <a:ea typeface="Times New Roman"/>
                        <a:cs typeface="Mangal"/>
                      </a:endParaRPr>
                    </a:p>
                  </a:txBody>
                  <a:tcPr marL="68580" marR="68580" marT="0" marB="0"/>
                </a:tc>
              </a:tr>
              <a:tr h="304800">
                <a:tc>
                  <a:txBody>
                    <a:bodyPr/>
                    <a:lstStyle/>
                    <a:p>
                      <a:pPr marL="0" marR="0">
                        <a:lnSpc>
                          <a:spcPct val="150000"/>
                        </a:lnSpc>
                        <a:spcBef>
                          <a:spcPts val="0"/>
                        </a:spcBef>
                        <a:spcAft>
                          <a:spcPts val="0"/>
                        </a:spcAft>
                      </a:pPr>
                      <a:r>
                        <a:rPr lang="en-US" sz="1800" dirty="0">
                          <a:effectLst/>
                        </a:rPr>
                        <a:t>Breast</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0</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13</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a:effectLst/>
                        </a:rPr>
                        <a:t>13</a:t>
                      </a:r>
                      <a:endParaRPr lang="en-US" sz="1600">
                        <a:effectLst/>
                        <a:latin typeface="Calibri"/>
                        <a:ea typeface="Times New Roman"/>
                        <a:cs typeface="Mangal"/>
                      </a:endParaRPr>
                    </a:p>
                  </a:txBody>
                  <a:tcPr marL="68580" marR="68580" marT="0" marB="0"/>
                </a:tc>
              </a:tr>
              <a:tr h="316865">
                <a:tc>
                  <a:txBody>
                    <a:bodyPr/>
                    <a:lstStyle/>
                    <a:p>
                      <a:pPr marL="0" marR="0">
                        <a:lnSpc>
                          <a:spcPct val="150000"/>
                        </a:lnSpc>
                        <a:spcBef>
                          <a:spcPts val="0"/>
                        </a:spcBef>
                        <a:spcAft>
                          <a:spcPts val="0"/>
                        </a:spcAft>
                      </a:pPr>
                      <a:r>
                        <a:rPr lang="en-US" sz="1800">
                          <a:effectLst/>
                        </a:rPr>
                        <a:t>Lung</a:t>
                      </a:r>
                      <a:endParaRPr lang="en-US" sz="160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15</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5</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a:effectLst/>
                        </a:rPr>
                        <a:t>20</a:t>
                      </a:r>
                      <a:endParaRPr lang="en-US" sz="1600">
                        <a:effectLst/>
                        <a:latin typeface="Calibri"/>
                        <a:ea typeface="Times New Roman"/>
                        <a:cs typeface="Mangal"/>
                      </a:endParaRPr>
                    </a:p>
                  </a:txBody>
                  <a:tcPr marL="68580" marR="68580" marT="0" marB="0"/>
                </a:tc>
              </a:tr>
              <a:tr h="328930">
                <a:tc>
                  <a:txBody>
                    <a:bodyPr/>
                    <a:lstStyle/>
                    <a:p>
                      <a:pPr marL="0" marR="0">
                        <a:lnSpc>
                          <a:spcPct val="150000"/>
                        </a:lnSpc>
                        <a:spcBef>
                          <a:spcPts val="0"/>
                        </a:spcBef>
                        <a:spcAft>
                          <a:spcPts val="0"/>
                        </a:spcAft>
                      </a:pPr>
                      <a:r>
                        <a:rPr lang="en-US" sz="1800">
                          <a:effectLst/>
                        </a:rPr>
                        <a:t>Genitourinary</a:t>
                      </a:r>
                      <a:endParaRPr lang="en-US" sz="160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24</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48</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a:effectLst/>
                        </a:rPr>
                        <a:t>72</a:t>
                      </a:r>
                      <a:endParaRPr lang="en-US" sz="1600">
                        <a:effectLst/>
                        <a:latin typeface="Calibri"/>
                        <a:ea typeface="Times New Roman"/>
                        <a:cs typeface="Mangal"/>
                      </a:endParaRPr>
                    </a:p>
                  </a:txBody>
                  <a:tcPr marL="68580" marR="68580" marT="0" marB="0"/>
                </a:tc>
              </a:tr>
              <a:tr h="340995">
                <a:tc>
                  <a:txBody>
                    <a:bodyPr/>
                    <a:lstStyle/>
                    <a:p>
                      <a:pPr marL="0" marR="0">
                        <a:lnSpc>
                          <a:spcPct val="150000"/>
                        </a:lnSpc>
                        <a:spcBef>
                          <a:spcPts val="0"/>
                        </a:spcBef>
                        <a:spcAft>
                          <a:spcPts val="0"/>
                        </a:spcAft>
                      </a:pPr>
                      <a:r>
                        <a:rPr lang="en-US" sz="1800">
                          <a:effectLst/>
                        </a:rPr>
                        <a:t>Gastrointestinal</a:t>
                      </a:r>
                      <a:endParaRPr lang="en-US" sz="160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32</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12</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44</a:t>
                      </a:r>
                      <a:endParaRPr lang="en-US" sz="1600" dirty="0">
                        <a:effectLst/>
                        <a:latin typeface="Calibri"/>
                        <a:ea typeface="Times New Roman"/>
                        <a:cs typeface="Mangal"/>
                      </a:endParaRPr>
                    </a:p>
                  </a:txBody>
                  <a:tcPr marL="68580" marR="68580" marT="0" marB="0"/>
                </a:tc>
              </a:tr>
              <a:tr h="276860">
                <a:tc>
                  <a:txBody>
                    <a:bodyPr/>
                    <a:lstStyle/>
                    <a:p>
                      <a:pPr marL="0" marR="0">
                        <a:lnSpc>
                          <a:spcPct val="150000"/>
                        </a:lnSpc>
                        <a:spcBef>
                          <a:spcPts val="0"/>
                        </a:spcBef>
                        <a:spcAft>
                          <a:spcPts val="0"/>
                        </a:spcAft>
                      </a:pPr>
                      <a:r>
                        <a:rPr lang="en-US" sz="1800">
                          <a:effectLst/>
                        </a:rPr>
                        <a:t>Leukemia/ Lymphoma</a:t>
                      </a:r>
                      <a:endParaRPr lang="en-US" sz="160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6</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5</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11</a:t>
                      </a:r>
                      <a:endParaRPr lang="en-US" sz="1600" dirty="0">
                        <a:effectLst/>
                        <a:latin typeface="Calibri"/>
                        <a:ea typeface="Times New Roman"/>
                        <a:cs typeface="Mangal"/>
                      </a:endParaRPr>
                    </a:p>
                  </a:txBody>
                  <a:tcPr marL="68580" marR="68580" marT="0" marB="0"/>
                </a:tc>
              </a:tr>
              <a:tr h="365125">
                <a:tc>
                  <a:txBody>
                    <a:bodyPr/>
                    <a:lstStyle/>
                    <a:p>
                      <a:pPr marL="0" marR="0">
                        <a:lnSpc>
                          <a:spcPct val="150000"/>
                        </a:lnSpc>
                        <a:spcBef>
                          <a:spcPts val="0"/>
                        </a:spcBef>
                        <a:spcAft>
                          <a:spcPts val="0"/>
                        </a:spcAft>
                      </a:pPr>
                      <a:r>
                        <a:rPr lang="en-US" sz="1800">
                          <a:effectLst/>
                        </a:rPr>
                        <a:t>Bone</a:t>
                      </a:r>
                      <a:endParaRPr lang="en-US" sz="160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1</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2</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3</a:t>
                      </a:r>
                      <a:endParaRPr lang="en-US" sz="1600" dirty="0">
                        <a:effectLst/>
                        <a:latin typeface="Calibri"/>
                        <a:ea typeface="Times New Roman"/>
                        <a:cs typeface="Mangal"/>
                      </a:endParaRPr>
                    </a:p>
                  </a:txBody>
                  <a:tcPr marL="68580" marR="68580" marT="0" marB="0"/>
                </a:tc>
              </a:tr>
              <a:tr h="377190">
                <a:tc>
                  <a:txBody>
                    <a:bodyPr/>
                    <a:lstStyle/>
                    <a:p>
                      <a:pPr marL="0" marR="0">
                        <a:lnSpc>
                          <a:spcPct val="150000"/>
                        </a:lnSpc>
                        <a:spcBef>
                          <a:spcPts val="0"/>
                        </a:spcBef>
                        <a:spcAft>
                          <a:spcPts val="0"/>
                        </a:spcAft>
                      </a:pPr>
                      <a:r>
                        <a:rPr lang="en-US" sz="1800">
                          <a:effectLst/>
                        </a:rPr>
                        <a:t>Brain</a:t>
                      </a:r>
                      <a:endParaRPr lang="en-US" sz="160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1</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0</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1</a:t>
                      </a:r>
                      <a:endParaRPr lang="en-US" sz="1600" dirty="0">
                        <a:effectLst/>
                        <a:latin typeface="Calibri"/>
                        <a:ea typeface="Times New Roman"/>
                        <a:cs typeface="Mangal"/>
                      </a:endParaRPr>
                    </a:p>
                  </a:txBody>
                  <a:tcPr marL="68580" marR="68580" marT="0" marB="0"/>
                </a:tc>
              </a:tr>
              <a:tr h="427262">
                <a:tc>
                  <a:txBody>
                    <a:bodyPr/>
                    <a:lstStyle/>
                    <a:p>
                      <a:pPr marL="0" marR="0">
                        <a:lnSpc>
                          <a:spcPct val="150000"/>
                        </a:lnSpc>
                        <a:spcBef>
                          <a:spcPts val="0"/>
                        </a:spcBef>
                        <a:spcAft>
                          <a:spcPts val="0"/>
                        </a:spcAft>
                      </a:pPr>
                      <a:r>
                        <a:rPr lang="en-US" sz="1800">
                          <a:effectLst/>
                        </a:rPr>
                        <a:t>Total</a:t>
                      </a:r>
                      <a:endParaRPr lang="en-US" sz="160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117</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a:effectLst/>
                        </a:rPr>
                        <a:t>99</a:t>
                      </a:r>
                      <a:endParaRPr lang="en-US" sz="160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r>
                        <a:rPr lang="en-US" sz="1800" dirty="0">
                          <a:effectLst/>
                        </a:rPr>
                        <a:t>216</a:t>
                      </a:r>
                      <a:endParaRPr lang="en-US" sz="1600" dirty="0">
                        <a:effectLst/>
                        <a:latin typeface="Calibri"/>
                        <a:ea typeface="Times New Roman"/>
                        <a:cs typeface="Mangal"/>
                      </a:endParaRPr>
                    </a:p>
                  </a:txBody>
                  <a:tcPr marL="68580" marR="68580" marT="0" marB="0"/>
                </a:tc>
              </a:tr>
            </a:tbl>
          </a:graphicData>
        </a:graphic>
      </p:graphicFrame>
      <p:sp>
        <p:nvSpPr>
          <p:cNvPr id="3" name="Rectangle 2"/>
          <p:cNvSpPr/>
          <p:nvPr/>
        </p:nvSpPr>
        <p:spPr>
          <a:xfrm>
            <a:off x="3854832" y="5511204"/>
            <a:ext cx="1590307" cy="369332"/>
          </a:xfrm>
          <a:prstGeom prst="rect">
            <a:avLst/>
          </a:prstGeom>
        </p:spPr>
        <p:txBody>
          <a:bodyPr wrap="none">
            <a:spAutoFit/>
          </a:bodyPr>
          <a:lstStyle/>
          <a:p>
            <a:r>
              <a:rPr lang="en-US" b="1" dirty="0"/>
              <a:t>p-value &lt;0.001</a:t>
            </a:r>
          </a:p>
        </p:txBody>
      </p:sp>
      <p:sp>
        <p:nvSpPr>
          <p:cNvPr id="9" name="TextBox 8"/>
          <p:cNvSpPr txBox="1"/>
          <p:nvPr/>
        </p:nvSpPr>
        <p:spPr>
          <a:xfrm>
            <a:off x="4038600" y="306099"/>
            <a:ext cx="1406539" cy="584775"/>
          </a:xfrm>
          <a:prstGeom prst="rect">
            <a:avLst/>
          </a:prstGeom>
          <a:noFill/>
        </p:spPr>
        <p:txBody>
          <a:bodyPr wrap="none" rtlCol="0">
            <a:spAutoFit/>
          </a:bodyPr>
          <a:lstStyle/>
          <a:p>
            <a:r>
              <a:rPr lang="en-US" sz="3200" b="1" dirty="0" smtClean="0">
                <a:solidFill>
                  <a:schemeClr val="bg1"/>
                </a:solidFill>
              </a:rPr>
              <a:t>Results</a:t>
            </a:r>
            <a:endParaRPr lang="en-US" sz="3200" b="1" dirty="0">
              <a:solidFill>
                <a:schemeClr val="bg1"/>
              </a:solidFill>
            </a:endParaRPr>
          </a:p>
        </p:txBody>
      </p:sp>
    </p:spTree>
    <p:extLst>
      <p:ext uri="{BB962C8B-B14F-4D97-AF65-F5344CB8AC3E}">
        <p14:creationId xmlns:p14="http://schemas.microsoft.com/office/powerpoint/2010/main" val="237626633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031" t="9810" r="46440" b="62296"/>
          <a:stretch/>
        </p:blipFill>
        <p:spPr bwMode="auto">
          <a:xfrm>
            <a:off x="2742637" y="28135"/>
            <a:ext cx="3581963" cy="278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93" t="65806" r="47746" b="6249"/>
          <a:stretch/>
        </p:blipFill>
        <p:spPr bwMode="auto">
          <a:xfrm>
            <a:off x="4572000" y="2767089"/>
            <a:ext cx="3707256" cy="305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16" t="37861" r="47159" b="34194"/>
          <a:stretch/>
        </p:blipFill>
        <p:spPr bwMode="auto">
          <a:xfrm>
            <a:off x="701249" y="2803865"/>
            <a:ext cx="3870751" cy="304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5867400"/>
            <a:ext cx="5715000" cy="954107"/>
          </a:xfrm>
          <a:prstGeom prst="rect">
            <a:avLst/>
          </a:prstGeom>
          <a:noFill/>
        </p:spPr>
        <p:txBody>
          <a:bodyPr wrap="square" rtlCol="0">
            <a:spAutoFit/>
          </a:bodyPr>
          <a:lstStyle/>
          <a:p>
            <a:r>
              <a:rPr lang="en-US" sz="1400" b="1" dirty="0">
                <a:solidFill>
                  <a:schemeClr val="bg1"/>
                </a:solidFill>
              </a:rPr>
              <a:t>Total population 7632819272</a:t>
            </a:r>
          </a:p>
          <a:p>
            <a:r>
              <a:rPr lang="en-US" sz="1400" b="1" dirty="0">
                <a:solidFill>
                  <a:schemeClr val="bg1"/>
                </a:solidFill>
              </a:rPr>
              <a:t>Number of new cases 18078957</a:t>
            </a:r>
          </a:p>
          <a:p>
            <a:r>
              <a:rPr lang="en-US" sz="1400" b="1" dirty="0">
                <a:solidFill>
                  <a:schemeClr val="bg1"/>
                </a:solidFill>
              </a:rPr>
              <a:t>Number of deaths 9555027</a:t>
            </a:r>
          </a:p>
          <a:p>
            <a:r>
              <a:rPr lang="en-US" sz="1400" b="1" dirty="0">
                <a:solidFill>
                  <a:schemeClr val="bg1"/>
                </a:solidFill>
              </a:rPr>
              <a:t>Number of prevalent cases (5-year) </a:t>
            </a:r>
            <a:r>
              <a:rPr lang="en-US" sz="1400" b="1" dirty="0" smtClean="0">
                <a:solidFill>
                  <a:schemeClr val="bg1"/>
                </a:solidFill>
              </a:rPr>
              <a:t>43841302</a:t>
            </a:r>
            <a:endParaRPr lang="en-US" sz="1400" b="1" dirty="0">
              <a:solidFill>
                <a:schemeClr val="bg1"/>
              </a:solidFill>
            </a:endParaRPr>
          </a:p>
        </p:txBody>
      </p:sp>
      <p:sp>
        <p:nvSpPr>
          <p:cNvPr id="3" name="TextBox 2"/>
          <p:cNvSpPr txBox="1"/>
          <p:nvPr/>
        </p:nvSpPr>
        <p:spPr>
          <a:xfrm>
            <a:off x="7467600" y="5853332"/>
            <a:ext cx="1676400" cy="307777"/>
          </a:xfrm>
          <a:prstGeom prst="rect">
            <a:avLst/>
          </a:prstGeom>
          <a:noFill/>
        </p:spPr>
        <p:txBody>
          <a:bodyPr wrap="square" rtlCol="0">
            <a:spAutoFit/>
          </a:bodyPr>
          <a:lstStyle/>
          <a:p>
            <a:pPr algn="r"/>
            <a:r>
              <a:rPr lang="en-US" sz="1400" b="1" dirty="0" err="1" smtClean="0">
                <a:solidFill>
                  <a:schemeClr val="bg1"/>
                </a:solidFill>
              </a:rPr>
              <a:t>Globocan</a:t>
            </a:r>
            <a:r>
              <a:rPr lang="en-US" sz="1400" b="1" dirty="0" smtClean="0">
                <a:solidFill>
                  <a:schemeClr val="bg1"/>
                </a:solidFill>
              </a:rPr>
              <a:t>- 2018</a:t>
            </a:r>
            <a:endParaRPr lang="en-US" sz="1400" b="1" dirty="0">
              <a:solidFill>
                <a:schemeClr val="bg1"/>
              </a:solidFill>
            </a:endParaRPr>
          </a:p>
        </p:txBody>
      </p:sp>
    </p:spTree>
    <p:extLst>
      <p:ext uri="{BB962C8B-B14F-4D97-AF65-F5344CB8AC3E}">
        <p14:creationId xmlns:p14="http://schemas.microsoft.com/office/powerpoint/2010/main" val="4284314732"/>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69430" y="464357"/>
            <a:ext cx="1053494" cy="584775"/>
          </a:xfrm>
          <a:prstGeom prst="rect">
            <a:avLst/>
          </a:prstGeom>
          <a:noFill/>
        </p:spPr>
        <p:txBody>
          <a:bodyPr wrap="none" rtlCol="0">
            <a:spAutoFit/>
          </a:bodyPr>
          <a:lstStyle/>
          <a:p>
            <a:r>
              <a:rPr lang="en-US" sz="3200" b="1" dirty="0" smtClean="0">
                <a:solidFill>
                  <a:schemeClr val="bg1"/>
                </a:solidFill>
              </a:rPr>
              <a:t>Male</a:t>
            </a:r>
            <a:endParaRPr lang="en-US" sz="3200" b="1" dirty="0">
              <a:solidFill>
                <a:schemeClr val="bg1"/>
              </a:solidFill>
            </a:endParaRPr>
          </a:p>
        </p:txBody>
      </p:sp>
      <p:graphicFrame>
        <p:nvGraphicFramePr>
          <p:cNvPr id="10" name="Chart 9"/>
          <p:cNvGraphicFramePr>
            <a:graphicFrameLocks/>
          </p:cNvGraphicFramePr>
          <p:nvPr>
            <p:extLst>
              <p:ext uri="{D42A27DB-BD31-4B8C-83A1-F6EECF244321}">
                <p14:modId xmlns:p14="http://schemas.microsoft.com/office/powerpoint/2010/main" val="2343785522"/>
              </p:ext>
            </p:extLst>
          </p:nvPr>
        </p:nvGraphicFramePr>
        <p:xfrm>
          <a:off x="0" y="495888"/>
          <a:ext cx="5022924" cy="61012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3946148773"/>
              </p:ext>
            </p:extLst>
          </p:nvPr>
        </p:nvGraphicFramePr>
        <p:xfrm>
          <a:off x="5334000" y="0"/>
          <a:ext cx="4572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152400" y="1049132"/>
            <a:ext cx="3276600" cy="369332"/>
          </a:xfrm>
          <a:prstGeom prst="rect">
            <a:avLst/>
          </a:prstGeom>
          <a:noFill/>
        </p:spPr>
        <p:txBody>
          <a:bodyPr wrap="square" rtlCol="0">
            <a:spAutoFit/>
          </a:bodyPr>
          <a:lstStyle/>
          <a:p>
            <a:pPr algn="ctr"/>
            <a:r>
              <a:rPr lang="en-US" b="1" dirty="0" smtClean="0">
                <a:solidFill>
                  <a:schemeClr val="bg1"/>
                </a:solidFill>
              </a:rPr>
              <a:t>Site of First Primary Malignancy </a:t>
            </a:r>
            <a:endParaRPr lang="en-US" b="1" dirty="0">
              <a:solidFill>
                <a:schemeClr val="bg1"/>
              </a:solidFill>
            </a:endParaRPr>
          </a:p>
        </p:txBody>
      </p:sp>
      <p:sp>
        <p:nvSpPr>
          <p:cNvPr id="13" name="TextBox 12"/>
          <p:cNvSpPr txBox="1"/>
          <p:nvPr/>
        </p:nvSpPr>
        <p:spPr>
          <a:xfrm>
            <a:off x="5486400" y="1049132"/>
            <a:ext cx="3505200" cy="369332"/>
          </a:xfrm>
          <a:prstGeom prst="rect">
            <a:avLst/>
          </a:prstGeom>
          <a:noFill/>
        </p:spPr>
        <p:txBody>
          <a:bodyPr wrap="square" rtlCol="0">
            <a:spAutoFit/>
          </a:bodyPr>
          <a:lstStyle/>
          <a:p>
            <a:pPr algn="ctr"/>
            <a:r>
              <a:rPr lang="en-US" b="1" dirty="0" smtClean="0">
                <a:solidFill>
                  <a:schemeClr val="bg1"/>
                </a:solidFill>
              </a:rPr>
              <a:t>Site of Second Primary Malignancy</a:t>
            </a:r>
            <a:endParaRPr lang="en-US" b="1" dirty="0">
              <a:solidFill>
                <a:schemeClr val="bg1"/>
              </a:solidFill>
            </a:endParaRPr>
          </a:p>
        </p:txBody>
      </p:sp>
    </p:spTree>
    <p:extLst>
      <p:ext uri="{BB962C8B-B14F-4D97-AF65-F5344CB8AC3E}">
        <p14:creationId xmlns:p14="http://schemas.microsoft.com/office/powerpoint/2010/main" val="352934586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69430" y="464357"/>
            <a:ext cx="1417760" cy="584775"/>
          </a:xfrm>
          <a:prstGeom prst="rect">
            <a:avLst/>
          </a:prstGeom>
          <a:noFill/>
        </p:spPr>
        <p:txBody>
          <a:bodyPr wrap="none" rtlCol="0">
            <a:spAutoFit/>
          </a:bodyPr>
          <a:lstStyle/>
          <a:p>
            <a:r>
              <a:rPr lang="en-US" sz="3200" b="1" dirty="0" smtClean="0">
                <a:solidFill>
                  <a:schemeClr val="bg1"/>
                </a:solidFill>
              </a:rPr>
              <a:t>Female</a:t>
            </a:r>
            <a:endParaRPr lang="en-US" sz="3200" b="1" dirty="0">
              <a:solidFill>
                <a:schemeClr val="bg1"/>
              </a:solidFill>
            </a:endParaRPr>
          </a:p>
        </p:txBody>
      </p:sp>
      <p:graphicFrame>
        <p:nvGraphicFramePr>
          <p:cNvPr id="5" name="Chart 4"/>
          <p:cNvGraphicFramePr>
            <a:graphicFrameLocks/>
          </p:cNvGraphicFramePr>
          <p:nvPr>
            <p:extLst>
              <p:ext uri="{D42A27DB-BD31-4B8C-83A1-F6EECF244321}">
                <p14:modId xmlns:p14="http://schemas.microsoft.com/office/powerpoint/2010/main" val="1618210768"/>
              </p:ext>
            </p:extLst>
          </p:nvPr>
        </p:nvGraphicFramePr>
        <p:xfrm>
          <a:off x="0" y="1080663"/>
          <a:ext cx="4678310" cy="51992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032899939"/>
              </p:ext>
            </p:extLst>
          </p:nvPr>
        </p:nvGraphicFramePr>
        <p:xfrm>
          <a:off x="5067300" y="1049132"/>
          <a:ext cx="4572000" cy="436106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152400" y="1049132"/>
            <a:ext cx="3429000" cy="369332"/>
          </a:xfrm>
          <a:prstGeom prst="rect">
            <a:avLst/>
          </a:prstGeom>
          <a:noFill/>
        </p:spPr>
        <p:txBody>
          <a:bodyPr wrap="square" rtlCol="0">
            <a:spAutoFit/>
          </a:bodyPr>
          <a:lstStyle/>
          <a:p>
            <a:r>
              <a:rPr lang="en-US" b="1" dirty="0">
                <a:solidFill>
                  <a:schemeClr val="bg1"/>
                </a:solidFill>
              </a:rPr>
              <a:t>Site of First Primary Malignancy </a:t>
            </a:r>
          </a:p>
        </p:txBody>
      </p:sp>
      <p:sp>
        <p:nvSpPr>
          <p:cNvPr id="9" name="TextBox 8"/>
          <p:cNvSpPr txBox="1"/>
          <p:nvPr/>
        </p:nvSpPr>
        <p:spPr>
          <a:xfrm>
            <a:off x="5562600" y="1049132"/>
            <a:ext cx="3581400" cy="369332"/>
          </a:xfrm>
          <a:prstGeom prst="rect">
            <a:avLst/>
          </a:prstGeom>
          <a:noFill/>
        </p:spPr>
        <p:txBody>
          <a:bodyPr wrap="square" rtlCol="0">
            <a:spAutoFit/>
          </a:bodyPr>
          <a:lstStyle/>
          <a:p>
            <a:r>
              <a:rPr lang="en-US" b="1" dirty="0">
                <a:solidFill>
                  <a:schemeClr val="bg1"/>
                </a:solidFill>
              </a:rPr>
              <a:t>Site of </a:t>
            </a:r>
            <a:r>
              <a:rPr lang="en-US" b="1" dirty="0" smtClean="0">
                <a:solidFill>
                  <a:schemeClr val="bg1"/>
                </a:solidFill>
              </a:rPr>
              <a:t>Second Primary </a:t>
            </a:r>
            <a:r>
              <a:rPr lang="en-US" b="1" dirty="0">
                <a:solidFill>
                  <a:schemeClr val="bg1"/>
                </a:solidFill>
              </a:rPr>
              <a:t>Malignancy </a:t>
            </a:r>
          </a:p>
        </p:txBody>
      </p:sp>
    </p:spTree>
    <p:extLst>
      <p:ext uri="{BB962C8B-B14F-4D97-AF65-F5344CB8AC3E}">
        <p14:creationId xmlns:p14="http://schemas.microsoft.com/office/powerpoint/2010/main" val="294659135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1"/>
          <p:cNvPicPr>
            <a:picLocks noChangeAspect="1"/>
          </p:cNvPicPr>
          <p:nvPr/>
        </p:nvPicPr>
        <p:blipFill>
          <a:blip r:embed="rId3"/>
          <a:srcRect/>
          <a:stretch>
            <a:fillRect/>
          </a:stretch>
        </p:blipFill>
        <p:spPr bwMode="auto">
          <a:xfrm>
            <a:off x="0" y="5837238"/>
            <a:ext cx="9144000" cy="1020762"/>
          </a:xfrm>
          <a:prstGeom prst="rect">
            <a:avLst/>
          </a:prstGeom>
          <a:noFill/>
          <a:ln w="9525">
            <a:noFill/>
            <a:miter lim="800000"/>
            <a:headEnd/>
            <a:tailEnd/>
          </a:ln>
        </p:spPr>
      </p:pic>
      <p:pic>
        <p:nvPicPr>
          <p:cNvPr id="19460" name="Picture 1"/>
          <p:cNvPicPr>
            <a:picLocks noChangeAspect="1"/>
          </p:cNvPicPr>
          <p:nvPr/>
        </p:nvPicPr>
        <p:blipFill>
          <a:blip r:embed="rId4"/>
          <a:srcRect/>
          <a:stretch>
            <a:fillRect/>
          </a:stretch>
        </p:blipFill>
        <p:spPr bwMode="auto">
          <a:xfrm>
            <a:off x="0" y="5837238"/>
            <a:ext cx="9144000" cy="1020762"/>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4180380929"/>
              </p:ext>
            </p:extLst>
          </p:nvPr>
        </p:nvGraphicFramePr>
        <p:xfrm>
          <a:off x="380999" y="1524000"/>
          <a:ext cx="8382002" cy="4251960"/>
        </p:xfrm>
        <a:graphic>
          <a:graphicData uri="http://schemas.openxmlformats.org/drawingml/2006/table">
            <a:tbl>
              <a:tblPr firstRow="1" firstCol="1" bandRow="1">
                <a:tableStyleId>{5C22544A-7EE6-4342-B048-85BDC9FD1C3A}</a:tableStyleId>
              </a:tblPr>
              <a:tblGrid>
                <a:gridCol w="1676401"/>
                <a:gridCol w="1739134"/>
                <a:gridCol w="1481227"/>
                <a:gridCol w="1219834"/>
                <a:gridCol w="2265406"/>
              </a:tblGrid>
              <a:tr h="1752600">
                <a:tc>
                  <a:txBody>
                    <a:bodyPr/>
                    <a:lstStyle/>
                    <a:p>
                      <a:pPr marL="0" marR="0">
                        <a:lnSpc>
                          <a:spcPct val="150000"/>
                        </a:lnSpc>
                        <a:spcBef>
                          <a:spcPts val="0"/>
                        </a:spcBef>
                        <a:spcAft>
                          <a:spcPts val="0"/>
                        </a:spcAft>
                      </a:pPr>
                      <a:r>
                        <a:rPr lang="en-US" sz="1600" dirty="0">
                          <a:effectLst/>
                        </a:rPr>
                        <a:t>Characteristics</a:t>
                      </a:r>
                      <a:endParaRPr lang="en-US" sz="1400" dirty="0">
                        <a:effectLst/>
                        <a:latin typeface="Calibri"/>
                        <a:ea typeface="Times New Roman"/>
                        <a:cs typeface="Mangal"/>
                      </a:endParaRPr>
                    </a:p>
                  </a:txBody>
                  <a:tcPr marL="68580" marR="68580" marT="0" marB="0"/>
                </a:tc>
                <a:tc>
                  <a:txBody>
                    <a:bodyPr/>
                    <a:lstStyle/>
                    <a:p>
                      <a:pPr marL="0" marR="0">
                        <a:lnSpc>
                          <a:spcPct val="150000"/>
                        </a:lnSpc>
                        <a:spcBef>
                          <a:spcPts val="0"/>
                        </a:spcBef>
                        <a:spcAft>
                          <a:spcPts val="0"/>
                        </a:spcAft>
                      </a:pPr>
                      <a:r>
                        <a:rPr lang="en-US" sz="1600" dirty="0">
                          <a:effectLst/>
                        </a:rPr>
                        <a:t>Age at first primary malignancy (years)</a:t>
                      </a:r>
                      <a:endParaRPr lang="en-US" sz="1400" dirty="0">
                        <a:effectLst/>
                        <a:latin typeface="Calibri"/>
                        <a:ea typeface="Times New Roman"/>
                        <a:cs typeface="Mangal"/>
                      </a:endParaRPr>
                    </a:p>
                  </a:txBody>
                  <a:tcPr marL="68580" marR="68580" marT="0" marB="0"/>
                </a:tc>
                <a:tc>
                  <a:txBody>
                    <a:bodyPr/>
                    <a:lstStyle/>
                    <a:p>
                      <a:pPr marL="0" marR="0">
                        <a:lnSpc>
                          <a:spcPct val="150000"/>
                        </a:lnSpc>
                        <a:spcBef>
                          <a:spcPts val="0"/>
                        </a:spcBef>
                        <a:spcAft>
                          <a:spcPts val="0"/>
                        </a:spcAft>
                      </a:pPr>
                      <a:r>
                        <a:rPr lang="en-US" sz="1600" dirty="0">
                          <a:effectLst/>
                        </a:rPr>
                        <a:t>Age at second primary malignancy (years</a:t>
                      </a:r>
                      <a:r>
                        <a:rPr lang="en-US" sz="1600" dirty="0" smtClean="0">
                          <a:effectLst/>
                        </a:rPr>
                        <a:t>)</a:t>
                      </a:r>
                    </a:p>
                    <a:p>
                      <a:pPr marL="0" marR="0">
                        <a:lnSpc>
                          <a:spcPct val="150000"/>
                        </a:lnSpc>
                        <a:spcBef>
                          <a:spcPts val="0"/>
                        </a:spcBef>
                        <a:spcAft>
                          <a:spcPts val="0"/>
                        </a:spcAft>
                      </a:pPr>
                      <a:endParaRPr lang="en-US" sz="1600" dirty="0" smtClean="0">
                        <a:effectLst/>
                        <a:latin typeface="Calibri"/>
                        <a:ea typeface="Times New Roman"/>
                        <a:cs typeface="Mangal"/>
                      </a:endParaRPr>
                    </a:p>
                  </a:txBody>
                  <a:tcPr marL="68580" marR="68580" marT="0" marB="0"/>
                </a:tc>
                <a:tc>
                  <a:txBody>
                    <a:bodyPr/>
                    <a:lstStyle/>
                    <a:p>
                      <a:pPr marL="0" marR="0">
                        <a:lnSpc>
                          <a:spcPct val="150000"/>
                        </a:lnSpc>
                        <a:spcBef>
                          <a:spcPts val="0"/>
                        </a:spcBef>
                        <a:spcAft>
                          <a:spcPts val="0"/>
                        </a:spcAft>
                      </a:pPr>
                      <a:r>
                        <a:rPr lang="en-US" sz="1600" dirty="0">
                          <a:effectLst/>
                        </a:rPr>
                        <a:t>Overall survival (months)</a:t>
                      </a:r>
                      <a:endParaRPr lang="en-US" sz="1400" dirty="0">
                        <a:effectLst/>
                        <a:latin typeface="Calibri"/>
                        <a:ea typeface="Times New Roman"/>
                        <a:cs typeface="Mangal"/>
                      </a:endParaRPr>
                    </a:p>
                  </a:txBody>
                  <a:tcPr marL="68580" marR="68580" marT="0" marB="0"/>
                </a:tc>
                <a:tc>
                  <a:txBody>
                    <a:bodyPr/>
                    <a:lstStyle/>
                    <a:p>
                      <a:pPr marL="0" marR="0">
                        <a:lnSpc>
                          <a:spcPct val="150000"/>
                        </a:lnSpc>
                        <a:spcBef>
                          <a:spcPts val="0"/>
                        </a:spcBef>
                        <a:spcAft>
                          <a:spcPts val="0"/>
                        </a:spcAft>
                      </a:pPr>
                      <a:r>
                        <a:rPr lang="en-US" sz="1600" dirty="0">
                          <a:effectLst/>
                        </a:rPr>
                        <a:t>Duration between diagnosis of first and second primary malignancies</a:t>
                      </a:r>
                      <a:endParaRPr lang="en-US" sz="1400" dirty="0">
                        <a:effectLst/>
                        <a:latin typeface="Calibri"/>
                        <a:ea typeface="Times New Roman"/>
                        <a:cs typeface="Mangal"/>
                      </a:endParaRPr>
                    </a:p>
                  </a:txBody>
                  <a:tcPr marL="68580" marR="68580" marT="0" marB="0"/>
                </a:tc>
              </a:tr>
              <a:tr h="469834">
                <a:tc>
                  <a:txBody>
                    <a:bodyPr/>
                    <a:lstStyle/>
                    <a:p>
                      <a:pPr marL="0" marR="0">
                        <a:lnSpc>
                          <a:spcPct val="150000"/>
                        </a:lnSpc>
                        <a:spcBef>
                          <a:spcPts val="0"/>
                        </a:spcBef>
                        <a:spcAft>
                          <a:spcPts val="0"/>
                        </a:spcAft>
                      </a:pPr>
                      <a:endParaRPr lang="en-US" sz="1800" dirty="0" smtClean="0">
                        <a:effectLst/>
                      </a:endParaRPr>
                    </a:p>
                    <a:p>
                      <a:pPr marL="0" marR="0">
                        <a:lnSpc>
                          <a:spcPct val="150000"/>
                        </a:lnSpc>
                        <a:spcBef>
                          <a:spcPts val="0"/>
                        </a:spcBef>
                        <a:spcAft>
                          <a:spcPts val="0"/>
                        </a:spcAft>
                      </a:pPr>
                      <a:r>
                        <a:rPr lang="en-US" sz="1800" dirty="0" smtClean="0">
                          <a:effectLst/>
                        </a:rPr>
                        <a:t>Mean </a:t>
                      </a:r>
                      <a:r>
                        <a:rPr lang="en-US" sz="1800" u="sng" dirty="0" smtClean="0">
                          <a:effectLst/>
                        </a:rPr>
                        <a:t>+</a:t>
                      </a:r>
                      <a:r>
                        <a:rPr lang="en-US" sz="1800" dirty="0" err="1" smtClean="0">
                          <a:effectLst/>
                        </a:rPr>
                        <a:t>std</a:t>
                      </a:r>
                      <a:r>
                        <a:rPr lang="en-US" sz="1800" dirty="0" smtClean="0">
                          <a:effectLst/>
                        </a:rPr>
                        <a:t> </a:t>
                      </a:r>
                      <a:r>
                        <a:rPr lang="en-US" sz="1800" dirty="0" err="1" smtClean="0">
                          <a:effectLst/>
                        </a:rPr>
                        <a:t>dev</a:t>
                      </a:r>
                      <a:endParaRPr lang="en-US" sz="1800" dirty="0" smtClean="0">
                        <a:effectLst/>
                      </a:endParaRPr>
                    </a:p>
                    <a:p>
                      <a:pPr marL="0" marR="0">
                        <a:lnSpc>
                          <a:spcPct val="150000"/>
                        </a:lnSpc>
                        <a:spcBef>
                          <a:spcPts val="0"/>
                        </a:spcBef>
                        <a:spcAft>
                          <a:spcPts val="0"/>
                        </a:spcAft>
                      </a:pPr>
                      <a:endParaRPr lang="en-US" sz="1800" dirty="0" smtClean="0">
                        <a:effectLst/>
                      </a:endParaRPr>
                    </a:p>
                  </a:txBody>
                  <a:tcPr marL="68580" marR="68580" marT="0" marB="0"/>
                </a:tc>
                <a:tc>
                  <a:txBody>
                    <a:bodyPr/>
                    <a:lstStyle/>
                    <a:p>
                      <a:pPr marL="0" marR="0">
                        <a:lnSpc>
                          <a:spcPct val="115000"/>
                        </a:lnSpc>
                        <a:spcBef>
                          <a:spcPts val="0"/>
                        </a:spcBef>
                        <a:spcAft>
                          <a:spcPts val="1000"/>
                        </a:spcAft>
                      </a:pPr>
                      <a:endParaRPr lang="en-US" sz="1800" dirty="0" smtClean="0">
                        <a:effectLst/>
                      </a:endParaRPr>
                    </a:p>
                    <a:p>
                      <a:pPr marL="0" marR="0">
                        <a:lnSpc>
                          <a:spcPct val="115000"/>
                        </a:lnSpc>
                        <a:spcBef>
                          <a:spcPts val="0"/>
                        </a:spcBef>
                        <a:spcAft>
                          <a:spcPts val="1000"/>
                        </a:spcAft>
                      </a:pPr>
                      <a:r>
                        <a:rPr lang="en-US" sz="1800" dirty="0" smtClean="0">
                          <a:effectLst/>
                        </a:rPr>
                        <a:t>54.6</a:t>
                      </a:r>
                      <a:r>
                        <a:rPr lang="en-US" sz="1800" u="sng" dirty="0" smtClean="0">
                          <a:effectLst/>
                        </a:rPr>
                        <a:t>+</a:t>
                      </a:r>
                      <a:r>
                        <a:rPr lang="en-US" sz="1800" dirty="0" smtClean="0">
                          <a:effectLst/>
                        </a:rPr>
                        <a:t>11.6</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endParaRPr lang="en-US" sz="1800" dirty="0" smtClean="0">
                        <a:effectLst/>
                      </a:endParaRPr>
                    </a:p>
                    <a:p>
                      <a:pPr marL="0" marR="0">
                        <a:lnSpc>
                          <a:spcPct val="115000"/>
                        </a:lnSpc>
                        <a:spcBef>
                          <a:spcPts val="0"/>
                        </a:spcBef>
                        <a:spcAft>
                          <a:spcPts val="1000"/>
                        </a:spcAft>
                      </a:pPr>
                      <a:r>
                        <a:rPr lang="en-US" sz="1800" dirty="0" smtClean="0">
                          <a:effectLst/>
                        </a:rPr>
                        <a:t>58.8</a:t>
                      </a:r>
                      <a:r>
                        <a:rPr lang="en-US" sz="1800" u="sng" dirty="0" smtClean="0">
                          <a:effectLst/>
                        </a:rPr>
                        <a:t>+</a:t>
                      </a:r>
                      <a:r>
                        <a:rPr lang="en-US" sz="1800" dirty="0" smtClean="0">
                          <a:effectLst/>
                        </a:rPr>
                        <a:t>11.3</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endParaRPr lang="en-US" sz="1800" dirty="0" smtClean="0">
                        <a:effectLst/>
                      </a:endParaRPr>
                    </a:p>
                    <a:p>
                      <a:pPr marL="0" marR="0">
                        <a:lnSpc>
                          <a:spcPct val="115000"/>
                        </a:lnSpc>
                        <a:spcBef>
                          <a:spcPts val="0"/>
                        </a:spcBef>
                        <a:spcAft>
                          <a:spcPts val="1000"/>
                        </a:spcAft>
                      </a:pPr>
                      <a:r>
                        <a:rPr lang="en-US" sz="1800" dirty="0" smtClean="0">
                          <a:effectLst/>
                        </a:rPr>
                        <a:t>75.1</a:t>
                      </a:r>
                      <a:r>
                        <a:rPr lang="en-US" sz="1800" u="sng" dirty="0" smtClean="0">
                          <a:effectLst/>
                        </a:rPr>
                        <a:t>+</a:t>
                      </a:r>
                      <a:r>
                        <a:rPr lang="en-US" sz="1800" dirty="0" smtClean="0">
                          <a:effectLst/>
                        </a:rPr>
                        <a:t>87.6</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endParaRPr lang="en-US" sz="1800" dirty="0" smtClean="0">
                        <a:effectLst/>
                      </a:endParaRPr>
                    </a:p>
                    <a:p>
                      <a:pPr marL="0" marR="0">
                        <a:lnSpc>
                          <a:spcPct val="115000"/>
                        </a:lnSpc>
                        <a:spcBef>
                          <a:spcPts val="0"/>
                        </a:spcBef>
                        <a:spcAft>
                          <a:spcPts val="1000"/>
                        </a:spcAft>
                      </a:pPr>
                      <a:r>
                        <a:rPr lang="en-US" sz="1800" dirty="0" smtClean="0">
                          <a:effectLst/>
                        </a:rPr>
                        <a:t>52.4</a:t>
                      </a:r>
                      <a:r>
                        <a:rPr lang="en-US" sz="1800" u="sng" dirty="0" smtClean="0">
                          <a:effectLst/>
                        </a:rPr>
                        <a:t>+</a:t>
                      </a:r>
                      <a:r>
                        <a:rPr lang="en-US" sz="1800" dirty="0" smtClean="0">
                          <a:effectLst/>
                        </a:rPr>
                        <a:t>79.7</a:t>
                      </a:r>
                    </a:p>
                    <a:p>
                      <a:pPr marL="0" marR="0">
                        <a:lnSpc>
                          <a:spcPct val="115000"/>
                        </a:lnSpc>
                        <a:spcBef>
                          <a:spcPts val="0"/>
                        </a:spcBef>
                        <a:spcAft>
                          <a:spcPts val="1000"/>
                        </a:spcAft>
                      </a:pPr>
                      <a:endParaRPr lang="en-US" sz="1600" dirty="0">
                        <a:effectLst/>
                        <a:latin typeface="Calibri"/>
                        <a:ea typeface="Times New Roman"/>
                        <a:cs typeface="Mangal"/>
                      </a:endParaRPr>
                    </a:p>
                  </a:txBody>
                  <a:tcPr marL="68580" marR="68580" marT="0" marB="0"/>
                </a:tc>
              </a:tr>
              <a:tr h="469834">
                <a:tc>
                  <a:txBody>
                    <a:bodyPr/>
                    <a:lstStyle/>
                    <a:p>
                      <a:pPr marL="0" marR="0">
                        <a:lnSpc>
                          <a:spcPct val="150000"/>
                        </a:lnSpc>
                        <a:spcBef>
                          <a:spcPts val="0"/>
                        </a:spcBef>
                        <a:spcAft>
                          <a:spcPts val="0"/>
                        </a:spcAft>
                      </a:pPr>
                      <a:endParaRPr lang="en-US" sz="1800" dirty="0" smtClean="0">
                        <a:effectLst/>
                      </a:endParaRPr>
                    </a:p>
                    <a:p>
                      <a:pPr marL="0" marR="0">
                        <a:lnSpc>
                          <a:spcPct val="150000"/>
                        </a:lnSpc>
                        <a:spcBef>
                          <a:spcPts val="0"/>
                        </a:spcBef>
                        <a:spcAft>
                          <a:spcPts val="0"/>
                        </a:spcAft>
                      </a:pPr>
                      <a:r>
                        <a:rPr lang="en-US" sz="1800" dirty="0" smtClean="0">
                          <a:effectLst/>
                        </a:rPr>
                        <a:t>Median </a:t>
                      </a:r>
                      <a:r>
                        <a:rPr lang="en-US" sz="1800" dirty="0">
                          <a:effectLst/>
                        </a:rPr>
                        <a:t>(Range</a:t>
                      </a:r>
                      <a:r>
                        <a:rPr lang="en-US" sz="1800" dirty="0" smtClean="0">
                          <a:effectLst/>
                        </a:rPr>
                        <a:t>)</a:t>
                      </a:r>
                    </a:p>
                    <a:p>
                      <a:pPr marL="0" marR="0">
                        <a:lnSpc>
                          <a:spcPct val="150000"/>
                        </a:lnSpc>
                        <a:spcBef>
                          <a:spcPts val="0"/>
                        </a:spcBef>
                        <a:spcAft>
                          <a:spcPts val="0"/>
                        </a:spcAft>
                      </a:pP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endParaRPr lang="en-US" sz="1800" dirty="0" smtClean="0">
                        <a:effectLst/>
                      </a:endParaRPr>
                    </a:p>
                    <a:p>
                      <a:pPr marL="0" marR="0">
                        <a:lnSpc>
                          <a:spcPct val="115000"/>
                        </a:lnSpc>
                        <a:spcBef>
                          <a:spcPts val="0"/>
                        </a:spcBef>
                        <a:spcAft>
                          <a:spcPts val="1000"/>
                        </a:spcAft>
                      </a:pPr>
                      <a:r>
                        <a:rPr lang="en-US" sz="1800" dirty="0" smtClean="0">
                          <a:effectLst/>
                        </a:rPr>
                        <a:t>55 </a:t>
                      </a:r>
                      <a:r>
                        <a:rPr lang="en-US" sz="1800" dirty="0">
                          <a:effectLst/>
                        </a:rPr>
                        <a:t>(23-88)</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endParaRPr lang="en-US" sz="1800" dirty="0" smtClean="0">
                        <a:effectLst/>
                      </a:endParaRPr>
                    </a:p>
                    <a:p>
                      <a:pPr marL="0" marR="0">
                        <a:lnSpc>
                          <a:spcPct val="115000"/>
                        </a:lnSpc>
                        <a:spcBef>
                          <a:spcPts val="0"/>
                        </a:spcBef>
                        <a:spcAft>
                          <a:spcPts val="1000"/>
                        </a:spcAft>
                      </a:pPr>
                      <a:r>
                        <a:rPr lang="en-US" sz="1800" dirty="0" smtClean="0">
                          <a:effectLst/>
                        </a:rPr>
                        <a:t>59 </a:t>
                      </a:r>
                      <a:r>
                        <a:rPr lang="en-US" sz="1800" dirty="0">
                          <a:effectLst/>
                        </a:rPr>
                        <a:t>(25-89)</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endParaRPr lang="en-US" sz="1800" dirty="0" smtClean="0">
                        <a:effectLst/>
                      </a:endParaRPr>
                    </a:p>
                    <a:p>
                      <a:pPr marL="0" marR="0">
                        <a:lnSpc>
                          <a:spcPct val="115000"/>
                        </a:lnSpc>
                        <a:spcBef>
                          <a:spcPts val="0"/>
                        </a:spcBef>
                        <a:spcAft>
                          <a:spcPts val="1000"/>
                        </a:spcAft>
                      </a:pPr>
                      <a:r>
                        <a:rPr lang="en-US" sz="1800" dirty="0" smtClean="0">
                          <a:effectLst/>
                        </a:rPr>
                        <a:t>47 </a:t>
                      </a:r>
                      <a:r>
                        <a:rPr lang="en-US" sz="1800" dirty="0">
                          <a:effectLst/>
                        </a:rPr>
                        <a:t>(0-502)</a:t>
                      </a:r>
                      <a:endParaRPr lang="en-US" sz="1600" dirty="0">
                        <a:effectLst/>
                        <a:latin typeface="Calibri"/>
                        <a:ea typeface="Times New Roman"/>
                        <a:cs typeface="Mangal"/>
                      </a:endParaRPr>
                    </a:p>
                  </a:txBody>
                  <a:tcPr marL="68580" marR="68580" marT="0" marB="0"/>
                </a:tc>
                <a:tc>
                  <a:txBody>
                    <a:bodyPr/>
                    <a:lstStyle/>
                    <a:p>
                      <a:pPr marL="0" marR="0">
                        <a:lnSpc>
                          <a:spcPct val="115000"/>
                        </a:lnSpc>
                        <a:spcBef>
                          <a:spcPts val="0"/>
                        </a:spcBef>
                        <a:spcAft>
                          <a:spcPts val="1000"/>
                        </a:spcAft>
                      </a:pPr>
                      <a:endParaRPr lang="en-US" sz="1800" dirty="0" smtClean="0">
                        <a:effectLst/>
                      </a:endParaRPr>
                    </a:p>
                    <a:p>
                      <a:pPr marL="0" marR="0">
                        <a:lnSpc>
                          <a:spcPct val="115000"/>
                        </a:lnSpc>
                        <a:spcBef>
                          <a:spcPts val="0"/>
                        </a:spcBef>
                        <a:spcAft>
                          <a:spcPts val="1000"/>
                        </a:spcAft>
                      </a:pPr>
                      <a:r>
                        <a:rPr lang="en-US" sz="1800" dirty="0" smtClean="0">
                          <a:effectLst/>
                        </a:rPr>
                        <a:t>19 </a:t>
                      </a:r>
                      <a:r>
                        <a:rPr lang="en-US" sz="1800" dirty="0">
                          <a:effectLst/>
                        </a:rPr>
                        <a:t>(0-501</a:t>
                      </a:r>
                      <a:r>
                        <a:rPr lang="en-US" sz="1800" dirty="0" smtClean="0">
                          <a:effectLst/>
                        </a:rPr>
                        <a:t>)</a:t>
                      </a:r>
                    </a:p>
                    <a:p>
                      <a:pPr marL="0" marR="0">
                        <a:lnSpc>
                          <a:spcPct val="115000"/>
                        </a:lnSpc>
                        <a:spcBef>
                          <a:spcPts val="0"/>
                        </a:spcBef>
                        <a:spcAft>
                          <a:spcPts val="1000"/>
                        </a:spcAft>
                      </a:pPr>
                      <a:endParaRPr lang="en-US" sz="1600" dirty="0">
                        <a:effectLst/>
                        <a:latin typeface="Calibri"/>
                        <a:ea typeface="Times New Roman"/>
                        <a:cs typeface="Mangal"/>
                      </a:endParaRPr>
                    </a:p>
                  </a:txBody>
                  <a:tcPr marL="68580" marR="68580" marT="0" marB="0"/>
                </a:tc>
              </a:tr>
            </a:tbl>
          </a:graphicData>
        </a:graphic>
      </p:graphicFrame>
    </p:spTree>
    <p:extLst>
      <p:ext uri="{BB962C8B-B14F-4D97-AF65-F5344CB8AC3E}">
        <p14:creationId xmlns:p14="http://schemas.microsoft.com/office/powerpoint/2010/main" val="379227958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457200"/>
            <a:ext cx="6705600" cy="523220"/>
          </a:xfrm>
          <a:prstGeom prst="rect">
            <a:avLst/>
          </a:prstGeom>
          <a:noFill/>
        </p:spPr>
        <p:txBody>
          <a:bodyPr wrap="square" rtlCol="0">
            <a:spAutoFit/>
          </a:bodyPr>
          <a:lstStyle/>
          <a:p>
            <a:pPr algn="ctr"/>
            <a:r>
              <a:rPr lang="en-US" sz="2800" b="1" dirty="0" smtClean="0">
                <a:solidFill>
                  <a:schemeClr val="bg1"/>
                </a:solidFill>
              </a:rPr>
              <a:t>SURVIVAL PROFILE </a:t>
            </a:r>
            <a:endParaRPr lang="en-US" sz="2800" b="1" dirty="0">
              <a:solidFill>
                <a:schemeClr val="bg1"/>
              </a:solidFill>
            </a:endParaRPr>
          </a:p>
        </p:txBody>
      </p:sp>
      <p:sp>
        <p:nvSpPr>
          <p:cNvPr id="2" name="TextBox 1"/>
          <p:cNvSpPr txBox="1"/>
          <p:nvPr/>
        </p:nvSpPr>
        <p:spPr>
          <a:xfrm>
            <a:off x="0" y="5867400"/>
            <a:ext cx="4191000" cy="923330"/>
          </a:xfrm>
          <a:prstGeom prst="rect">
            <a:avLst/>
          </a:prstGeom>
          <a:noFill/>
        </p:spPr>
        <p:txBody>
          <a:bodyPr wrap="square" rtlCol="0">
            <a:spAutoFit/>
          </a:bodyPr>
          <a:lstStyle/>
          <a:p>
            <a:r>
              <a:rPr lang="en-US" dirty="0" smtClean="0">
                <a:solidFill>
                  <a:schemeClr val="bg1"/>
                </a:solidFill>
              </a:rPr>
              <a:t>Alive: 32 (14.8 %)</a:t>
            </a:r>
          </a:p>
          <a:p>
            <a:r>
              <a:rPr lang="en-US" dirty="0" smtClean="0">
                <a:solidFill>
                  <a:schemeClr val="bg1"/>
                </a:solidFill>
              </a:rPr>
              <a:t>Dead :78 (36.1%)</a:t>
            </a:r>
          </a:p>
          <a:p>
            <a:r>
              <a:rPr lang="en-US" dirty="0" smtClean="0">
                <a:solidFill>
                  <a:schemeClr val="bg1"/>
                </a:solidFill>
              </a:rPr>
              <a:t>Lost to follow-up: 106 (49.1%)</a:t>
            </a:r>
            <a:endParaRPr lang="en-US" dirty="0">
              <a:solidFill>
                <a:schemeClr val="bg1"/>
              </a:solidFill>
            </a:endParaRPr>
          </a:p>
        </p:txBody>
      </p:sp>
      <p:graphicFrame>
        <p:nvGraphicFramePr>
          <p:cNvPr id="4" name="Chart 3"/>
          <p:cNvGraphicFramePr/>
          <p:nvPr>
            <p:extLst>
              <p:ext uri="{D42A27DB-BD31-4B8C-83A1-F6EECF244321}">
                <p14:modId xmlns:p14="http://schemas.microsoft.com/office/powerpoint/2010/main" val="720349225"/>
              </p:ext>
            </p:extLst>
          </p:nvPr>
        </p:nvGraphicFramePr>
        <p:xfrm>
          <a:off x="1707931" y="1524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6559945"/>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400" y="1905000"/>
            <a:ext cx="88392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b="1" dirty="0"/>
              <a:t>Early detection and treatment is the key to better management of patients with double primary malignancies.</a:t>
            </a:r>
            <a:endParaRPr lang="en-US" sz="2000" dirty="0"/>
          </a:p>
        </p:txBody>
      </p:sp>
      <p:sp>
        <p:nvSpPr>
          <p:cNvPr id="6" name="Rounded Rectangle 5"/>
          <p:cNvSpPr/>
          <p:nvPr/>
        </p:nvSpPr>
        <p:spPr>
          <a:xfrm>
            <a:off x="152400" y="3505200"/>
            <a:ext cx="88392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b="1" dirty="0"/>
              <a:t>In a developing country like India, regular screening and follow up visits may help in the early detection of both synchronous and </a:t>
            </a:r>
            <a:r>
              <a:rPr lang="en-US" sz="2000" b="1" dirty="0" err="1"/>
              <a:t>metachronous</a:t>
            </a:r>
            <a:r>
              <a:rPr lang="en-US" sz="2000" b="1" dirty="0"/>
              <a:t> double primary malignancies.</a:t>
            </a:r>
            <a:endParaRPr lang="en-US" sz="2000" dirty="0"/>
          </a:p>
        </p:txBody>
      </p:sp>
      <p:sp>
        <p:nvSpPr>
          <p:cNvPr id="7" name="TextBox 6"/>
          <p:cNvSpPr txBox="1"/>
          <p:nvPr/>
        </p:nvSpPr>
        <p:spPr>
          <a:xfrm>
            <a:off x="2057400" y="391180"/>
            <a:ext cx="4953000" cy="523220"/>
          </a:xfrm>
          <a:prstGeom prst="rect">
            <a:avLst/>
          </a:prstGeom>
          <a:noFill/>
        </p:spPr>
        <p:txBody>
          <a:bodyPr wrap="square" rtlCol="0">
            <a:spAutoFit/>
          </a:bodyPr>
          <a:lstStyle/>
          <a:p>
            <a:pPr algn="ctr"/>
            <a:r>
              <a:rPr lang="en-US" sz="2800" b="1" dirty="0">
                <a:solidFill>
                  <a:schemeClr val="bg1"/>
                </a:solidFill>
              </a:rPr>
              <a:t>CONCLUSION </a:t>
            </a:r>
          </a:p>
        </p:txBody>
      </p:sp>
    </p:spTree>
    <p:extLst>
      <p:ext uri="{BB962C8B-B14F-4D97-AF65-F5344CB8AC3E}">
        <p14:creationId xmlns:p14="http://schemas.microsoft.com/office/powerpoint/2010/main" val="4289504725"/>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381000"/>
            <a:ext cx="7010400" cy="523220"/>
          </a:xfrm>
          <a:prstGeom prst="rect">
            <a:avLst/>
          </a:prstGeom>
          <a:noFill/>
        </p:spPr>
        <p:txBody>
          <a:bodyPr wrap="square" rtlCol="0">
            <a:spAutoFit/>
          </a:bodyPr>
          <a:lstStyle/>
          <a:p>
            <a:pPr algn="ctr"/>
            <a:r>
              <a:rPr lang="en-US" sz="2800" b="1" dirty="0" smtClean="0">
                <a:solidFill>
                  <a:schemeClr val="bg1"/>
                </a:solidFill>
              </a:rPr>
              <a:t>REFERENCES</a:t>
            </a:r>
            <a:endParaRPr lang="en-US" sz="2800" b="1" dirty="0">
              <a:solidFill>
                <a:schemeClr val="bg1"/>
              </a:solidFill>
            </a:endParaRPr>
          </a:p>
        </p:txBody>
      </p:sp>
      <p:sp>
        <p:nvSpPr>
          <p:cNvPr id="4" name="Rectangle 3"/>
          <p:cNvSpPr/>
          <p:nvPr/>
        </p:nvSpPr>
        <p:spPr>
          <a:xfrm>
            <a:off x="0" y="1349891"/>
            <a:ext cx="9144000" cy="4401205"/>
          </a:xfrm>
          <a:prstGeom prst="rect">
            <a:avLst/>
          </a:prstGeom>
        </p:spPr>
        <p:txBody>
          <a:bodyPr wrap="square">
            <a:spAutoFit/>
          </a:bodyPr>
          <a:lstStyle/>
          <a:p>
            <a:pPr marL="231775" indent="-231775" algn="just">
              <a:buFont typeface="Wingdings" pitchFamily="2" charset="2"/>
              <a:buChar char="§"/>
            </a:pPr>
            <a:r>
              <a:rPr lang="en-US" sz="1400" dirty="0" err="1" smtClean="0"/>
              <a:t>Dhillon</a:t>
            </a:r>
            <a:r>
              <a:rPr lang="en-US" sz="1400" dirty="0" smtClean="0"/>
              <a:t>, </a:t>
            </a:r>
            <a:r>
              <a:rPr lang="en-US" sz="1400" dirty="0" err="1" smtClean="0"/>
              <a:t>Preet</a:t>
            </a:r>
            <a:r>
              <a:rPr lang="en-US" sz="1400" dirty="0" smtClean="0"/>
              <a:t> K., et al. "The burden of cancers and their variations across the states of India: the Global Burden of Disease Study 1990–2016." </a:t>
            </a:r>
            <a:r>
              <a:rPr lang="en-US" sz="1400" i="1" dirty="0" smtClean="0"/>
              <a:t>The Lancet Oncology</a:t>
            </a:r>
            <a:r>
              <a:rPr lang="en-US" sz="1400" dirty="0" smtClean="0"/>
              <a:t> 19.10 (2018): 1289-1306.</a:t>
            </a:r>
          </a:p>
          <a:p>
            <a:pPr marL="231775" indent="-231775" algn="just">
              <a:buFont typeface="Wingdings" pitchFamily="2" charset="2"/>
              <a:buChar char="§"/>
            </a:pPr>
            <a:r>
              <a:rPr lang="en-US" sz="1400" dirty="0" smtClean="0"/>
              <a:t>Vogt, Alexia, et al. "Multiple primary </a:t>
            </a:r>
            <a:r>
              <a:rPr lang="en-US" sz="1400" dirty="0" err="1" smtClean="0"/>
              <a:t>tumours</a:t>
            </a:r>
            <a:r>
              <a:rPr lang="en-US" sz="1400" dirty="0" smtClean="0"/>
              <a:t>: challenges and approaches, a review." </a:t>
            </a:r>
            <a:r>
              <a:rPr lang="en-US" sz="1400" i="1" dirty="0" smtClean="0"/>
              <a:t>ESMO open</a:t>
            </a:r>
            <a:r>
              <a:rPr lang="en-US" sz="1400" dirty="0" smtClean="0"/>
              <a:t> 2.2 (2017): e000172.</a:t>
            </a:r>
          </a:p>
          <a:p>
            <a:pPr marL="231775" indent="-231775" algn="just">
              <a:buFont typeface="Wingdings" pitchFamily="2" charset="2"/>
              <a:buChar char="§"/>
            </a:pPr>
            <a:r>
              <a:rPr lang="en-US" sz="1400" dirty="0" err="1" smtClean="0"/>
              <a:t>Dandona</a:t>
            </a:r>
            <a:r>
              <a:rPr lang="en-US" sz="1400" dirty="0" smtClean="0"/>
              <a:t>, L., et al. "India State-Level Disease Burden Initiative Collaborators. Nations within a nation: variations in epidemiological transition across the states of India, 1990–2016 in the Global Burden of Disease Study." </a:t>
            </a:r>
            <a:r>
              <a:rPr lang="en-US" sz="1400" i="1" dirty="0" smtClean="0"/>
              <a:t>Lancet</a:t>
            </a:r>
            <a:r>
              <a:rPr lang="en-US" sz="1400" dirty="0" smtClean="0"/>
              <a:t>390.10111 (2017): 2437-60.</a:t>
            </a:r>
          </a:p>
          <a:p>
            <a:pPr marL="231775" indent="-231775" algn="just">
              <a:buFont typeface="Wingdings" pitchFamily="2" charset="2"/>
              <a:buChar char="§"/>
            </a:pPr>
            <a:r>
              <a:rPr lang="en-US" sz="1400" dirty="0" smtClean="0"/>
              <a:t>Sullivan, Richard, et al. "Cancer research in India: national priorities, global results." </a:t>
            </a:r>
            <a:r>
              <a:rPr lang="en-US" sz="1400" i="1" dirty="0" smtClean="0"/>
              <a:t>The Lancet Oncology</a:t>
            </a:r>
            <a:r>
              <a:rPr lang="en-US" sz="1400" dirty="0" smtClean="0"/>
              <a:t> 15.6 (2014): e213-e222.</a:t>
            </a:r>
          </a:p>
          <a:p>
            <a:pPr marL="231775" indent="-231775" algn="just">
              <a:buFont typeface="Wingdings" pitchFamily="2" charset="2"/>
              <a:buChar char="§"/>
            </a:pPr>
            <a:r>
              <a:rPr lang="en-US" sz="1400" u="sng" dirty="0" smtClean="0">
                <a:hlinkClick r:id="rId3"/>
              </a:rPr>
              <a:t>www.who.int/news-room/fact-sheets/detail/cancer</a:t>
            </a:r>
            <a:endParaRPr lang="en-US" sz="1400" u="sng" dirty="0" smtClean="0"/>
          </a:p>
          <a:p>
            <a:pPr marL="231775" indent="-231775" algn="just"/>
            <a:r>
              <a:rPr lang="en-US" sz="1400" i="1" dirty="0"/>
              <a:t>(2)</a:t>
            </a:r>
            <a:r>
              <a:rPr lang="en-US" sz="1400" dirty="0"/>
              <a:t> GBD 2015 Risk Factors Collaborators. Global, regional, and national comparative risk assessment of 79 </a:t>
            </a:r>
            <a:r>
              <a:rPr lang="en-US" sz="1400" dirty="0" err="1"/>
              <a:t>behavioural</a:t>
            </a:r>
            <a:r>
              <a:rPr lang="en-US" sz="1400" dirty="0"/>
              <a:t>, environmental and occupational, and metabolic risks or clusters of risks, 1990-2015: a systematic analysis for the Global Burden of Disease Study 2015. Lancet. 2016 Oct; 388 (10053):1659-1724.</a:t>
            </a:r>
          </a:p>
          <a:p>
            <a:pPr marL="231775" indent="-231775" algn="just"/>
            <a:r>
              <a:rPr lang="en-US" sz="1400" i="1" dirty="0"/>
              <a:t>(3)</a:t>
            </a:r>
            <a:r>
              <a:rPr lang="en-US" sz="1400" dirty="0"/>
              <a:t> Plummer M, de Martel C, </a:t>
            </a:r>
            <a:r>
              <a:rPr lang="en-US" sz="1400" dirty="0" err="1"/>
              <a:t>Vignat</a:t>
            </a:r>
            <a:r>
              <a:rPr lang="en-US" sz="1400" dirty="0"/>
              <a:t> J, </a:t>
            </a:r>
            <a:r>
              <a:rPr lang="en-US" sz="1400" dirty="0" err="1"/>
              <a:t>Ferlay</a:t>
            </a:r>
            <a:r>
              <a:rPr lang="en-US" sz="1400" dirty="0"/>
              <a:t> J, Bray F, </a:t>
            </a:r>
            <a:r>
              <a:rPr lang="en-US" sz="1400" dirty="0" err="1"/>
              <a:t>Franceschi</a:t>
            </a:r>
            <a:r>
              <a:rPr lang="en-US" sz="1400" dirty="0"/>
              <a:t> S. Global burden of cancers attributable to infections in 2012: a synthetic analysis. Lancet Glob Health. 2016 Sep;4(9):e609-16. </a:t>
            </a:r>
            <a:r>
              <a:rPr lang="en-US" sz="1400" dirty="0" err="1"/>
              <a:t>doi</a:t>
            </a:r>
            <a:r>
              <a:rPr lang="en-US" sz="1400" dirty="0"/>
              <a:t>: 10.1016/S2214-109X(16)30143-7</a:t>
            </a:r>
            <a:r>
              <a:rPr lang="en-US" sz="1400" dirty="0" smtClean="0"/>
              <a:t>.</a:t>
            </a:r>
          </a:p>
          <a:p>
            <a:pPr marL="285750" indent="-285750" algn="just">
              <a:buFont typeface="Wingdings" pitchFamily="2" charset="2"/>
              <a:buChar char="§"/>
            </a:pPr>
            <a:r>
              <a:rPr lang="en-US" sz="1400" dirty="0">
                <a:hlinkClick r:id="rId4"/>
              </a:rPr>
              <a:t>https://</a:t>
            </a:r>
            <a:r>
              <a:rPr lang="en-US" sz="1400" dirty="0" smtClean="0">
                <a:hlinkClick r:id="rId4"/>
              </a:rPr>
              <a:t>www.indiatoday.in/education-today/gk-current-affairs/story/cancer-rate-india-stats-cure-treatment-1386739-2018-11-12</a:t>
            </a:r>
            <a:endParaRPr lang="en-US" sz="1400" dirty="0" smtClean="0"/>
          </a:p>
          <a:p>
            <a:pPr marL="285750" indent="-285750" algn="just">
              <a:buFont typeface="Wingdings" pitchFamily="2" charset="2"/>
              <a:buChar char="§"/>
            </a:pPr>
            <a:r>
              <a:rPr lang="en-US" sz="1400" b="1" dirty="0"/>
              <a:t>Dual malignancies: Do they have a worse prognosis than their individual counterparts </a:t>
            </a:r>
            <a:r>
              <a:rPr lang="en-US" sz="1400" dirty="0"/>
              <a:t/>
            </a:r>
            <a:br>
              <a:rPr lang="en-US" sz="1400" dirty="0"/>
            </a:br>
            <a:r>
              <a:rPr lang="en-US" sz="1400" dirty="0" smtClean="0">
                <a:hlinkClick r:id="rId5"/>
              </a:rPr>
              <a:t>TVA </a:t>
            </a:r>
            <a:r>
              <a:rPr lang="en-US" sz="1400" dirty="0" err="1">
                <a:hlinkClick r:id="rId5"/>
              </a:rPr>
              <a:t>Chowdary</a:t>
            </a:r>
            <a:r>
              <a:rPr lang="en-US" sz="1400" b="1" dirty="0"/>
              <a:t>, </a:t>
            </a:r>
            <a:r>
              <a:rPr lang="en-US" sz="1400" dirty="0">
                <a:hlinkClick r:id="rId6"/>
              </a:rPr>
              <a:t>SM </a:t>
            </a:r>
            <a:r>
              <a:rPr lang="en-US" sz="1400" dirty="0" err="1">
                <a:hlinkClick r:id="rId6"/>
              </a:rPr>
              <a:t>Sivaraj</a:t>
            </a:r>
            <a:r>
              <a:rPr lang="en-US" sz="1400" b="1" dirty="0"/>
              <a:t>, </a:t>
            </a:r>
            <a:r>
              <a:rPr lang="en-US" sz="1400" dirty="0">
                <a:hlinkClick r:id="rId7"/>
              </a:rPr>
              <a:t>GV Rao</a:t>
            </a:r>
            <a:r>
              <a:rPr lang="en-US" sz="1400" b="1" dirty="0"/>
              <a:t>, </a:t>
            </a:r>
            <a:r>
              <a:rPr lang="en-US" sz="1400" u="sng" dirty="0">
                <a:hlinkClick r:id="rId8"/>
              </a:rPr>
              <a:t>S </a:t>
            </a:r>
            <a:r>
              <a:rPr lang="en-US" sz="1400" u="sng" dirty="0" err="1" smtClean="0">
                <a:hlinkClick r:id="rId8"/>
              </a:rPr>
              <a:t>Thirunavukkarasu</a:t>
            </a:r>
            <a:r>
              <a:rPr lang="en-US" sz="1400" dirty="0" err="1" smtClean="0"/>
              <a:t>Department</a:t>
            </a:r>
            <a:r>
              <a:rPr lang="en-US" sz="1400" dirty="0" smtClean="0"/>
              <a:t> </a:t>
            </a:r>
            <a:r>
              <a:rPr lang="en-US" sz="1400" dirty="0"/>
              <a:t>of Surgical Gastroenterology, </a:t>
            </a:r>
            <a:r>
              <a:rPr lang="en-US" sz="1400" dirty="0" err="1"/>
              <a:t>Narayana</a:t>
            </a:r>
            <a:r>
              <a:rPr lang="en-US" sz="1400" dirty="0"/>
              <a:t> Medical College, </a:t>
            </a:r>
            <a:r>
              <a:rPr lang="en-US" sz="1400" dirty="0" err="1"/>
              <a:t>Chintareddipalem</a:t>
            </a:r>
            <a:r>
              <a:rPr lang="en-US" sz="1400" dirty="0"/>
              <a:t>, Nellore, Andhra Pradesh, India</a:t>
            </a:r>
          </a:p>
          <a:p>
            <a:pPr algn="just">
              <a:buFont typeface="Wingdings" pitchFamily="2" charset="2"/>
              <a:buChar char="§"/>
            </a:pPr>
            <a:endParaRPr lang="en-US" sz="1400" dirty="0"/>
          </a:p>
        </p:txBody>
      </p:sp>
    </p:spTree>
    <p:extLst>
      <p:ext uri="{BB962C8B-B14F-4D97-AF65-F5344CB8AC3E}">
        <p14:creationId xmlns:p14="http://schemas.microsoft.com/office/powerpoint/2010/main" val="3279010836"/>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thank you"/>
          <p:cNvPicPr>
            <a:picLocks noChangeAspect="1" noChangeArrowheads="1"/>
          </p:cNvPicPr>
          <p:nvPr/>
        </p:nvPicPr>
        <p:blipFill>
          <a:blip r:embed="rId3"/>
          <a:srcRect/>
          <a:stretch>
            <a:fillRect/>
          </a:stretch>
        </p:blipFill>
        <p:spPr bwMode="auto">
          <a:xfrm>
            <a:off x="1295400" y="1600200"/>
            <a:ext cx="6978529" cy="3932238"/>
          </a:xfrm>
          <a:prstGeom prst="rect">
            <a:avLst/>
          </a:prstGeom>
          <a:noFill/>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ndia on world map"/>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Oval 4"/>
          <p:cNvSpPr/>
          <p:nvPr/>
        </p:nvSpPr>
        <p:spPr>
          <a:xfrm>
            <a:off x="5943600" y="1905000"/>
            <a:ext cx="9144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7177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dian-flag-1079098_960_720.jpg"/>
          <p:cNvPicPr>
            <a:picLocks noChangeAspect="1"/>
          </p:cNvPicPr>
          <p:nvPr/>
        </p:nvPicPr>
        <p:blipFill>
          <a:blip r:embed="rId3">
            <a:lum bright="3000"/>
          </a:blip>
          <a:stretch>
            <a:fillRect/>
          </a:stretch>
        </p:blipFill>
        <p:spPr>
          <a:xfrm>
            <a:off x="0" y="0"/>
            <a:ext cx="9144000" cy="6858000"/>
          </a:xfrm>
          <a:prstGeom prst="rect">
            <a:avLst/>
          </a:prstGeom>
          <a:blipFill dpi="0" rotWithShape="1">
            <a:blip r:embed="rId4"/>
            <a:srcRect/>
            <a:tile tx="0" ty="0" sx="100000" sy="100000" flip="none" algn="tl"/>
          </a:blipFill>
        </p:spPr>
      </p:pic>
      <p:sp>
        <p:nvSpPr>
          <p:cNvPr id="6" name="TextBox 5"/>
          <p:cNvSpPr txBox="1"/>
          <p:nvPr/>
        </p:nvSpPr>
        <p:spPr>
          <a:xfrm>
            <a:off x="0" y="1317487"/>
            <a:ext cx="8458200" cy="5693866"/>
          </a:xfrm>
          <a:prstGeom prst="rect">
            <a:avLst/>
          </a:prstGeom>
          <a:noFill/>
        </p:spPr>
        <p:txBody>
          <a:bodyPr wrap="square" rtlCol="0">
            <a:spAutoFit/>
          </a:bodyPr>
          <a:lstStyle/>
          <a:p>
            <a:endParaRPr lang="en-US" dirty="0" smtClean="0">
              <a:solidFill>
                <a:srgbClr val="0000FF"/>
              </a:solidFill>
            </a:endParaRPr>
          </a:p>
          <a:p>
            <a:pPr>
              <a:spcAft>
                <a:spcPts val="1200"/>
              </a:spcAft>
              <a:buFont typeface="Wingdings" pitchFamily="2" charset="2"/>
              <a:buChar char="v"/>
            </a:pPr>
            <a:r>
              <a:rPr lang="en-US" dirty="0" smtClean="0">
                <a:solidFill>
                  <a:srgbClr val="0000FF"/>
                </a:solidFill>
              </a:rPr>
              <a:t> </a:t>
            </a:r>
            <a:r>
              <a:rPr lang="en-US" sz="2000" i="1" dirty="0" smtClean="0">
                <a:solidFill>
                  <a:srgbClr val="0000FF"/>
                </a:solidFill>
                <a:latin typeface="Times New Roman" pitchFamily="18" charset="0"/>
                <a:cs typeface="Times New Roman" pitchFamily="18" charset="0"/>
              </a:rPr>
              <a:t>5,000 year old civilization</a:t>
            </a:r>
          </a:p>
          <a:p>
            <a:pPr>
              <a:spcAft>
                <a:spcPts val="1200"/>
              </a:spcAft>
              <a:buFont typeface="Wingdings" pitchFamily="2" charset="2"/>
              <a:buChar char="v"/>
            </a:pPr>
            <a:r>
              <a:rPr lang="en-US" sz="2000" i="1" dirty="0" smtClean="0">
                <a:solidFill>
                  <a:srgbClr val="0000FF"/>
                </a:solidFill>
                <a:latin typeface="Times New Roman" pitchFamily="18" charset="0"/>
                <a:cs typeface="Times New Roman" pitchFamily="18" charset="0"/>
              </a:rPr>
              <a:t>419 Languages spoken</a:t>
            </a:r>
          </a:p>
          <a:p>
            <a:pPr>
              <a:spcAft>
                <a:spcPts val="1200"/>
              </a:spcAft>
              <a:buFont typeface="Wingdings" pitchFamily="2" charset="2"/>
              <a:buChar char="v"/>
            </a:pPr>
            <a:r>
              <a:rPr lang="en-US" sz="2000" i="1" dirty="0" smtClean="0">
                <a:solidFill>
                  <a:srgbClr val="0000FF"/>
                </a:solidFill>
                <a:latin typeface="Times New Roman" pitchFamily="18" charset="0"/>
                <a:cs typeface="Times New Roman" pitchFamily="18" charset="0"/>
              </a:rPr>
              <a:t>23 official languages</a:t>
            </a:r>
          </a:p>
          <a:p>
            <a:pPr>
              <a:spcAft>
                <a:spcPts val="1200"/>
              </a:spcAft>
              <a:buFont typeface="Wingdings" pitchFamily="2" charset="2"/>
              <a:buChar char="v"/>
            </a:pPr>
            <a:r>
              <a:rPr lang="en-US" sz="2000" i="1" dirty="0" smtClean="0">
                <a:solidFill>
                  <a:srgbClr val="0000FF"/>
                </a:solidFill>
                <a:latin typeface="Times New Roman" pitchFamily="18" charset="0"/>
                <a:cs typeface="Times New Roman" pitchFamily="18" charset="0"/>
              </a:rPr>
              <a:t>29 states, 7 union territories</a:t>
            </a:r>
          </a:p>
          <a:p>
            <a:pPr>
              <a:spcAft>
                <a:spcPts val="1200"/>
              </a:spcAft>
              <a:buFont typeface="Wingdings" pitchFamily="2" charset="2"/>
              <a:buChar char="v"/>
            </a:pPr>
            <a:r>
              <a:rPr lang="en-US" sz="2000" i="1" dirty="0" smtClean="0">
                <a:solidFill>
                  <a:srgbClr val="0000FF"/>
                </a:solidFill>
                <a:latin typeface="Times New Roman" pitchFamily="18" charset="0"/>
                <a:cs typeface="Times New Roman" pitchFamily="18" charset="0"/>
              </a:rPr>
              <a:t>Area – 3.28 million sq. kilometers</a:t>
            </a:r>
          </a:p>
          <a:p>
            <a:pPr>
              <a:spcAft>
                <a:spcPts val="1200"/>
              </a:spcAft>
              <a:buFont typeface="Wingdings" pitchFamily="2" charset="2"/>
              <a:buChar char="v"/>
            </a:pPr>
            <a:r>
              <a:rPr lang="en-US" sz="2000" i="1" dirty="0" smtClean="0">
                <a:solidFill>
                  <a:srgbClr val="0000FF"/>
                </a:solidFill>
                <a:latin typeface="Times New Roman" pitchFamily="18" charset="0"/>
                <a:cs typeface="Times New Roman" pitchFamily="18" charset="0"/>
              </a:rPr>
              <a:t>7</a:t>
            </a:r>
            <a:r>
              <a:rPr lang="en-US" sz="2000" i="1" baseline="30000" dirty="0" smtClean="0">
                <a:solidFill>
                  <a:srgbClr val="0000FF"/>
                </a:solidFill>
                <a:latin typeface="Times New Roman" pitchFamily="18" charset="0"/>
                <a:cs typeface="Times New Roman" pitchFamily="18" charset="0"/>
              </a:rPr>
              <a:t>th</a:t>
            </a:r>
            <a:r>
              <a:rPr lang="en-US" sz="2000" i="1" dirty="0" smtClean="0">
                <a:solidFill>
                  <a:srgbClr val="0000FF"/>
                </a:solidFill>
                <a:latin typeface="Times New Roman" pitchFamily="18" charset="0"/>
                <a:cs typeface="Times New Roman" pitchFamily="18" charset="0"/>
              </a:rPr>
              <a:t> Largest country in the world</a:t>
            </a:r>
          </a:p>
          <a:p>
            <a:pPr>
              <a:spcAft>
                <a:spcPts val="1200"/>
              </a:spcAft>
              <a:buFont typeface="Wingdings" pitchFamily="2" charset="2"/>
              <a:buChar char="v"/>
            </a:pPr>
            <a:r>
              <a:rPr lang="en-US" sz="2000" i="1" dirty="0" smtClean="0">
                <a:solidFill>
                  <a:srgbClr val="0000FF"/>
                </a:solidFill>
                <a:latin typeface="Times New Roman" pitchFamily="18" charset="0"/>
                <a:cs typeface="Times New Roman" pitchFamily="18" charset="0"/>
              </a:rPr>
              <a:t>2</a:t>
            </a:r>
            <a:r>
              <a:rPr lang="en-US" sz="2000" i="1" baseline="30000" dirty="0" smtClean="0">
                <a:solidFill>
                  <a:srgbClr val="0000FF"/>
                </a:solidFill>
                <a:latin typeface="Times New Roman" pitchFamily="18" charset="0"/>
                <a:cs typeface="Times New Roman" pitchFamily="18" charset="0"/>
              </a:rPr>
              <a:t>nd</a:t>
            </a:r>
            <a:r>
              <a:rPr lang="en-US" sz="2000" i="1" dirty="0" smtClean="0">
                <a:solidFill>
                  <a:srgbClr val="0000FF"/>
                </a:solidFill>
                <a:latin typeface="Times New Roman" pitchFamily="18" charset="0"/>
                <a:cs typeface="Times New Roman" pitchFamily="18" charset="0"/>
              </a:rPr>
              <a:t> most populous country in the world</a:t>
            </a:r>
          </a:p>
          <a:p>
            <a:pPr>
              <a:spcAft>
                <a:spcPts val="1200"/>
              </a:spcAft>
              <a:buFont typeface="Wingdings" pitchFamily="2" charset="2"/>
              <a:buChar char="v"/>
            </a:pPr>
            <a:r>
              <a:rPr lang="en-US" sz="2000" i="1" dirty="0" smtClean="0">
                <a:solidFill>
                  <a:srgbClr val="0000FF"/>
                </a:solidFill>
                <a:latin typeface="Times New Roman" pitchFamily="18" charset="0"/>
                <a:cs typeface="Times New Roman" pitchFamily="18" charset="0"/>
              </a:rPr>
              <a:t>Coastline- 7517 kilometers</a:t>
            </a:r>
          </a:p>
          <a:p>
            <a:pPr>
              <a:spcAft>
                <a:spcPts val="1200"/>
              </a:spcAft>
              <a:buFont typeface="Wingdings" pitchFamily="2" charset="2"/>
              <a:buChar char="v"/>
            </a:pPr>
            <a:r>
              <a:rPr lang="en-US" sz="2000" i="1" dirty="0" smtClean="0">
                <a:solidFill>
                  <a:srgbClr val="0000FF"/>
                </a:solidFill>
                <a:latin typeface="Times New Roman" pitchFamily="18" charset="0"/>
                <a:cs typeface="Times New Roman" pitchFamily="18" charset="0"/>
              </a:rPr>
              <a:t>133.92 </a:t>
            </a:r>
            <a:r>
              <a:rPr lang="en-US" sz="2000" i="1" dirty="0" err="1" smtClean="0">
                <a:solidFill>
                  <a:srgbClr val="0000FF"/>
                </a:solidFill>
                <a:latin typeface="Times New Roman" pitchFamily="18" charset="0"/>
                <a:cs typeface="Times New Roman" pitchFamily="18" charset="0"/>
              </a:rPr>
              <a:t>crores</a:t>
            </a:r>
            <a:r>
              <a:rPr lang="en-US" sz="2000" i="1" dirty="0" smtClean="0">
                <a:solidFill>
                  <a:srgbClr val="0000FF"/>
                </a:solidFill>
                <a:latin typeface="Times New Roman" pitchFamily="18" charset="0"/>
                <a:cs typeface="Times New Roman" pitchFamily="18" charset="0"/>
              </a:rPr>
              <a:t> people in 2017</a:t>
            </a:r>
          </a:p>
          <a:p>
            <a:pPr>
              <a:buFont typeface="Wingdings" pitchFamily="2" charset="2"/>
              <a:buChar char="v"/>
            </a:pPr>
            <a:endParaRPr lang="en-US" sz="2000" i="1" dirty="0" smtClean="0">
              <a:solidFill>
                <a:srgbClr val="0000FF"/>
              </a:solidFill>
              <a:latin typeface="Times New Roman" pitchFamily="18" charset="0"/>
              <a:cs typeface="Times New Roman" pitchFamily="18" charset="0"/>
            </a:endParaRPr>
          </a:p>
          <a:p>
            <a:endParaRPr lang="en-US" sz="2000" i="1" dirty="0" smtClean="0">
              <a:solidFill>
                <a:srgbClr val="0000FF"/>
              </a:solidFill>
              <a:latin typeface="Times New Roman" pitchFamily="18" charset="0"/>
              <a:cs typeface="Times New Roman" pitchFamily="18" charset="0"/>
            </a:endParaRPr>
          </a:p>
          <a:p>
            <a:pPr>
              <a:buFont typeface="Wingdings" pitchFamily="2" charset="2"/>
              <a:buChar char="§"/>
            </a:pPr>
            <a:endParaRPr lang="en-US" i="1" dirty="0" smtClean="0">
              <a:solidFill>
                <a:srgbClr val="0000FF"/>
              </a:solidFill>
            </a:endParaRPr>
          </a:p>
          <a:p>
            <a:pPr>
              <a:buFont typeface="Wingdings" pitchFamily="2" charset="2"/>
              <a:buChar char="§"/>
            </a:pPr>
            <a:endParaRPr lang="en-US" i="1" dirty="0">
              <a:solidFill>
                <a:srgbClr val="0000FF"/>
              </a:solidFill>
            </a:endParaRPr>
          </a:p>
        </p:txBody>
      </p:sp>
    </p:spTree>
    <p:extLst>
      <p:ext uri="{BB962C8B-B14F-4D97-AF65-F5344CB8AC3E}">
        <p14:creationId xmlns:p14="http://schemas.microsoft.com/office/powerpoint/2010/main" val="380435413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75" t="10498" r="47321" b="62054"/>
          <a:stretch/>
        </p:blipFill>
        <p:spPr bwMode="auto">
          <a:xfrm>
            <a:off x="2986314" y="0"/>
            <a:ext cx="3004457" cy="292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75" t="37648" r="47321" b="34028"/>
          <a:stretch/>
        </p:blipFill>
        <p:spPr bwMode="auto">
          <a:xfrm>
            <a:off x="939798" y="2833914"/>
            <a:ext cx="3846335" cy="295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75" t="67113" r="47321" b="6250"/>
          <a:stretch/>
        </p:blipFill>
        <p:spPr bwMode="auto">
          <a:xfrm>
            <a:off x="4804259" y="2891970"/>
            <a:ext cx="3591921" cy="295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5903893"/>
            <a:ext cx="4786133" cy="954107"/>
          </a:xfrm>
          <a:prstGeom prst="rect">
            <a:avLst/>
          </a:prstGeom>
          <a:noFill/>
        </p:spPr>
        <p:txBody>
          <a:bodyPr wrap="square" rtlCol="0">
            <a:spAutoFit/>
          </a:bodyPr>
          <a:lstStyle/>
          <a:p>
            <a:r>
              <a:rPr lang="en-US" sz="1400" dirty="0">
                <a:solidFill>
                  <a:schemeClr val="bg1"/>
                </a:solidFill>
              </a:rPr>
              <a:t>Total population: </a:t>
            </a:r>
            <a:r>
              <a:rPr lang="en-US" sz="1400" dirty="0" smtClean="0">
                <a:solidFill>
                  <a:schemeClr val="bg1"/>
                </a:solidFill>
              </a:rPr>
              <a:t>1354051855 </a:t>
            </a:r>
          </a:p>
          <a:p>
            <a:r>
              <a:rPr lang="en-US" sz="1400" dirty="0" smtClean="0">
                <a:solidFill>
                  <a:schemeClr val="bg1"/>
                </a:solidFill>
              </a:rPr>
              <a:t>Number of new cases: 1157294</a:t>
            </a:r>
          </a:p>
          <a:p>
            <a:r>
              <a:rPr lang="en-US" sz="1400" dirty="0" smtClean="0">
                <a:solidFill>
                  <a:schemeClr val="bg1"/>
                </a:solidFill>
              </a:rPr>
              <a:t>Number </a:t>
            </a:r>
            <a:r>
              <a:rPr lang="en-US" sz="1400" dirty="0">
                <a:solidFill>
                  <a:schemeClr val="bg1"/>
                </a:solidFill>
              </a:rPr>
              <a:t>of </a:t>
            </a:r>
            <a:r>
              <a:rPr lang="en-US" sz="1400" dirty="0" smtClean="0">
                <a:solidFill>
                  <a:schemeClr val="bg1"/>
                </a:solidFill>
              </a:rPr>
              <a:t>deaths: </a:t>
            </a:r>
            <a:r>
              <a:rPr lang="en-US" sz="1400" dirty="0">
                <a:solidFill>
                  <a:schemeClr val="bg1"/>
                </a:solidFill>
              </a:rPr>
              <a:t>784821</a:t>
            </a:r>
          </a:p>
          <a:p>
            <a:r>
              <a:rPr lang="en-US" sz="1400" dirty="0">
                <a:solidFill>
                  <a:schemeClr val="bg1"/>
                </a:solidFill>
              </a:rPr>
              <a:t>Number of prevalent cases (5-year</a:t>
            </a:r>
            <a:r>
              <a:rPr lang="en-US" sz="1400" dirty="0" smtClean="0">
                <a:solidFill>
                  <a:schemeClr val="bg1"/>
                </a:solidFill>
              </a:rPr>
              <a:t>): 2258208</a:t>
            </a:r>
            <a:endParaRPr lang="en-US" sz="1400" dirty="0">
              <a:solidFill>
                <a:schemeClr val="bg1"/>
              </a:solidFill>
            </a:endParaRPr>
          </a:p>
        </p:txBody>
      </p:sp>
      <p:sp>
        <p:nvSpPr>
          <p:cNvPr id="3" name="TextBox 2"/>
          <p:cNvSpPr txBox="1"/>
          <p:nvPr/>
        </p:nvSpPr>
        <p:spPr>
          <a:xfrm>
            <a:off x="7620000" y="5849256"/>
            <a:ext cx="1524000" cy="307777"/>
          </a:xfrm>
          <a:prstGeom prst="rect">
            <a:avLst/>
          </a:prstGeom>
          <a:noFill/>
        </p:spPr>
        <p:txBody>
          <a:bodyPr wrap="square" rtlCol="0">
            <a:spAutoFit/>
          </a:bodyPr>
          <a:lstStyle/>
          <a:p>
            <a:pPr algn="r"/>
            <a:r>
              <a:rPr lang="en-US" sz="1400" b="1" dirty="0" err="1" smtClean="0">
                <a:solidFill>
                  <a:schemeClr val="bg1"/>
                </a:solidFill>
              </a:rPr>
              <a:t>Globocan</a:t>
            </a:r>
            <a:r>
              <a:rPr lang="en-US" sz="1400" b="1" dirty="0" smtClean="0">
                <a:solidFill>
                  <a:schemeClr val="bg1"/>
                </a:solidFill>
              </a:rPr>
              <a:t> 2018</a:t>
            </a:r>
            <a:endParaRPr lang="en-US" sz="1400" b="1" dirty="0">
              <a:solidFill>
                <a:schemeClr val="bg1"/>
              </a:solidFill>
            </a:endParaRPr>
          </a:p>
        </p:txBody>
      </p:sp>
    </p:spTree>
    <p:extLst>
      <p:ext uri="{BB962C8B-B14F-4D97-AF65-F5344CB8AC3E}">
        <p14:creationId xmlns:p14="http://schemas.microsoft.com/office/powerpoint/2010/main" val="317487956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6900" y="381000"/>
            <a:ext cx="5410200" cy="523220"/>
          </a:xfrm>
          <a:prstGeom prst="rect">
            <a:avLst/>
          </a:prstGeom>
          <a:noFill/>
        </p:spPr>
        <p:txBody>
          <a:bodyPr wrap="square" rtlCol="0">
            <a:spAutoFit/>
          </a:bodyPr>
          <a:lstStyle/>
          <a:p>
            <a:pPr algn="ctr"/>
            <a:r>
              <a:rPr lang="en-US" sz="2800" b="1" dirty="0">
                <a:solidFill>
                  <a:schemeClr val="bg1"/>
                </a:solidFill>
              </a:rPr>
              <a:t>CANCER </a:t>
            </a:r>
            <a:r>
              <a:rPr lang="en-US" sz="2800" b="1" dirty="0" smtClean="0">
                <a:solidFill>
                  <a:schemeClr val="bg1"/>
                </a:solidFill>
              </a:rPr>
              <a:t>STATISTICS- </a:t>
            </a:r>
            <a:r>
              <a:rPr lang="en-US" sz="2800" b="1" dirty="0">
                <a:solidFill>
                  <a:schemeClr val="bg1"/>
                </a:solidFill>
              </a:rPr>
              <a:t>INDIA</a:t>
            </a:r>
          </a:p>
        </p:txBody>
      </p:sp>
      <p:sp>
        <p:nvSpPr>
          <p:cNvPr id="3" name="TextBox 2"/>
          <p:cNvSpPr txBox="1"/>
          <p:nvPr/>
        </p:nvSpPr>
        <p:spPr>
          <a:xfrm>
            <a:off x="7257" y="6272821"/>
            <a:ext cx="3505200" cy="381000"/>
          </a:xfrm>
          <a:prstGeom prst="rect">
            <a:avLst/>
          </a:prstGeom>
          <a:noFill/>
        </p:spPr>
        <p:txBody>
          <a:bodyPr wrap="square" rtlCol="0">
            <a:spAutoFit/>
          </a:bodyPr>
          <a:lstStyle/>
          <a:p>
            <a:r>
              <a:rPr lang="en-US" b="1" dirty="0" err="1" smtClean="0">
                <a:solidFill>
                  <a:schemeClr val="bg1"/>
                </a:solidFill>
              </a:rPr>
              <a:t>Globocan</a:t>
            </a:r>
            <a:r>
              <a:rPr lang="en-US" b="1" dirty="0" smtClean="0">
                <a:solidFill>
                  <a:schemeClr val="bg1"/>
                </a:solidFill>
              </a:rPr>
              <a:t>- 2018</a:t>
            </a:r>
            <a:endParaRPr lang="en-US" b="1" dirty="0">
              <a:solidFill>
                <a:schemeClr val="bg1"/>
              </a:solidFill>
            </a:endParaRPr>
          </a:p>
        </p:txBody>
      </p:sp>
      <p:sp>
        <p:nvSpPr>
          <p:cNvPr id="26" name="Flowchart: Manual Operation 25"/>
          <p:cNvSpPr/>
          <p:nvPr/>
        </p:nvSpPr>
        <p:spPr>
          <a:xfrm rot="16200000">
            <a:off x="-482790" y="2565209"/>
            <a:ext cx="4405088" cy="2199297"/>
          </a:xfrm>
          <a:prstGeom prst="flowChartManualOperation">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Manual Operation 27"/>
          <p:cNvSpPr/>
          <p:nvPr/>
        </p:nvSpPr>
        <p:spPr>
          <a:xfrm rot="16200000">
            <a:off x="2202607" y="2477127"/>
            <a:ext cx="4405088" cy="2314903"/>
          </a:xfrm>
          <a:prstGeom prst="flowChartManualOperati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Manual Operation 32"/>
          <p:cNvSpPr/>
          <p:nvPr/>
        </p:nvSpPr>
        <p:spPr>
          <a:xfrm rot="16200000">
            <a:off x="5120847" y="2486634"/>
            <a:ext cx="4405088" cy="2295890"/>
          </a:xfrm>
          <a:prstGeom prst="flowChartManualOperati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57040" y="2212430"/>
            <a:ext cx="2109960" cy="3108543"/>
          </a:xfrm>
          <a:prstGeom prst="rect">
            <a:avLst/>
          </a:prstGeom>
          <a:noFill/>
        </p:spPr>
        <p:txBody>
          <a:bodyPr wrap="square" rtlCol="0">
            <a:spAutoFit/>
          </a:bodyPr>
          <a:lstStyle/>
          <a:p>
            <a:pPr marL="165100" indent="-165100" algn="just">
              <a:buFont typeface="+mj-lt"/>
              <a:buAutoNum type="arabicPeriod"/>
            </a:pPr>
            <a:r>
              <a:rPr lang="en-US" sz="1400" dirty="0" smtClean="0"/>
              <a:t>The </a:t>
            </a:r>
            <a:r>
              <a:rPr lang="en-US" sz="1400" dirty="0"/>
              <a:t>five most frequent cancers </a:t>
            </a:r>
            <a:r>
              <a:rPr lang="en-US" sz="1400" dirty="0" smtClean="0"/>
              <a:t>in </a:t>
            </a:r>
            <a:r>
              <a:rPr lang="en-US" sz="1400" dirty="0"/>
              <a:t>India between men and women are </a:t>
            </a:r>
            <a:r>
              <a:rPr lang="en-US" sz="1400" b="1" dirty="0"/>
              <a:t>breast, cervical, oral cavity, lung, and colorectal.</a:t>
            </a:r>
            <a:r>
              <a:rPr lang="en-US" sz="1400" dirty="0"/>
              <a:t> </a:t>
            </a:r>
          </a:p>
          <a:p>
            <a:pPr marL="165100" indent="-165100" algn="just">
              <a:buFont typeface="+mj-lt"/>
              <a:buAutoNum type="arabicPeriod"/>
            </a:pPr>
            <a:r>
              <a:rPr lang="en-US" sz="1400" dirty="0"/>
              <a:t>These top five account for 47.2 per cent of all </a:t>
            </a:r>
            <a:r>
              <a:rPr lang="en-US" sz="1400" dirty="0" smtClean="0"/>
              <a:t>cancers</a:t>
            </a:r>
          </a:p>
          <a:p>
            <a:pPr marL="165100" indent="-165100" algn="just">
              <a:buFont typeface="+mj-lt"/>
              <a:buAutoNum type="arabicPeriod"/>
            </a:pPr>
            <a:r>
              <a:rPr lang="en-US" sz="1400" dirty="0" smtClean="0"/>
              <a:t>Cancer </a:t>
            </a:r>
            <a:r>
              <a:rPr lang="en-US" sz="1400" dirty="0"/>
              <a:t>is the </a:t>
            </a:r>
            <a:r>
              <a:rPr lang="en-US" sz="1400" b="1" dirty="0"/>
              <a:t>second most common cause of death</a:t>
            </a:r>
            <a:r>
              <a:rPr lang="en-US" sz="1400" dirty="0"/>
              <a:t> in India (after cardiovascular disease).</a:t>
            </a:r>
          </a:p>
          <a:p>
            <a:pPr marL="165100" indent="-165100" algn="just">
              <a:buFont typeface="+mj-lt"/>
              <a:buAutoNum type="arabicPeriod"/>
            </a:pPr>
            <a:endParaRPr lang="en-US" sz="1400" dirty="0"/>
          </a:p>
        </p:txBody>
      </p:sp>
      <p:sp>
        <p:nvSpPr>
          <p:cNvPr id="7" name="TextBox 6"/>
          <p:cNvSpPr txBox="1"/>
          <p:nvPr/>
        </p:nvSpPr>
        <p:spPr>
          <a:xfrm>
            <a:off x="3184632" y="2351544"/>
            <a:ext cx="2377971" cy="2677656"/>
          </a:xfrm>
          <a:prstGeom prst="rect">
            <a:avLst/>
          </a:prstGeom>
          <a:noFill/>
        </p:spPr>
        <p:txBody>
          <a:bodyPr wrap="square" rtlCol="0">
            <a:spAutoFit/>
          </a:bodyPr>
          <a:lstStyle/>
          <a:p>
            <a:pPr marL="236538" indent="-236538" algn="just"/>
            <a:r>
              <a:rPr lang="en-US" sz="1200" dirty="0" smtClean="0"/>
              <a:t>4. As </a:t>
            </a:r>
            <a:r>
              <a:rPr lang="en-US" sz="1200" dirty="0"/>
              <a:t>many as </a:t>
            </a:r>
            <a:r>
              <a:rPr lang="en-US" sz="1200" b="1" dirty="0"/>
              <a:t>2,500 persons die every day due to </a:t>
            </a:r>
            <a:r>
              <a:rPr lang="en-US" sz="1200" b="1" dirty="0" smtClean="0"/>
              <a:t>tobacco -</a:t>
            </a:r>
            <a:r>
              <a:rPr lang="en-US" sz="1200" b="1" dirty="0"/>
              <a:t>related diseases</a:t>
            </a:r>
            <a:r>
              <a:rPr lang="en-US" sz="1200" dirty="0"/>
              <a:t> in </a:t>
            </a:r>
            <a:r>
              <a:rPr lang="en-US" sz="1200" dirty="0" smtClean="0"/>
              <a:t>India.</a:t>
            </a:r>
          </a:p>
          <a:p>
            <a:pPr marL="236538" indent="-236538"/>
            <a:r>
              <a:rPr lang="en-US" sz="1200" dirty="0" smtClean="0"/>
              <a:t>5. 	More</a:t>
            </a:r>
            <a:r>
              <a:rPr lang="en-US" sz="1200" dirty="0"/>
              <a:t> </a:t>
            </a:r>
            <a:r>
              <a:rPr lang="en-US" sz="1200" b="1" dirty="0"/>
              <a:t>women in India die from cervical cancer</a:t>
            </a:r>
            <a:r>
              <a:rPr lang="en-US" sz="1200" dirty="0"/>
              <a:t> than in any other country. Rural women are at higher risk of developing cervical cancer as compared to their urban counterparts.</a:t>
            </a:r>
          </a:p>
          <a:p>
            <a:pPr marL="236538" indent="-236538"/>
            <a:r>
              <a:rPr lang="en-US" sz="1200" dirty="0" smtClean="0"/>
              <a:t>6. 	Breast </a:t>
            </a:r>
            <a:r>
              <a:rPr lang="en-US" sz="1200" dirty="0"/>
              <a:t>cancer is the most common cancer in women in India and </a:t>
            </a:r>
            <a:r>
              <a:rPr lang="en-US" sz="1200" b="1" dirty="0"/>
              <a:t>accounts for about a quarter of all cancers in women</a:t>
            </a:r>
            <a:r>
              <a:rPr lang="en-US" sz="1200" dirty="0"/>
              <a:t> in Indian </a:t>
            </a:r>
            <a:r>
              <a:rPr lang="en-US" sz="1200" dirty="0" smtClean="0"/>
              <a:t>cities</a:t>
            </a:r>
          </a:p>
        </p:txBody>
      </p:sp>
      <p:sp>
        <p:nvSpPr>
          <p:cNvPr id="9" name="TextBox 8"/>
          <p:cNvSpPr txBox="1"/>
          <p:nvPr/>
        </p:nvSpPr>
        <p:spPr>
          <a:xfrm>
            <a:off x="6096000" y="2133600"/>
            <a:ext cx="2295890" cy="2862322"/>
          </a:xfrm>
          <a:prstGeom prst="rect">
            <a:avLst/>
          </a:prstGeom>
          <a:noFill/>
        </p:spPr>
        <p:txBody>
          <a:bodyPr wrap="square" rtlCol="0">
            <a:spAutoFit/>
          </a:bodyPr>
          <a:lstStyle/>
          <a:p>
            <a:pPr algn="just"/>
            <a:endParaRPr lang="en-US" sz="1200" dirty="0"/>
          </a:p>
          <a:p>
            <a:pPr marL="236538" indent="-236538" algn="just"/>
            <a:r>
              <a:rPr lang="en-US" sz="1200" dirty="0" smtClean="0"/>
              <a:t>7. The </a:t>
            </a:r>
            <a:r>
              <a:rPr lang="en-US" sz="1200" dirty="0"/>
              <a:t>average age for breast cancer in India is almost a decade lower than that in the west.</a:t>
            </a:r>
          </a:p>
          <a:p>
            <a:pPr marL="236538" indent="-236538" algn="just"/>
            <a:r>
              <a:rPr lang="en-US" sz="1200" dirty="0" smtClean="0"/>
              <a:t>8. 	Cancers </a:t>
            </a:r>
            <a:r>
              <a:rPr lang="en-US" sz="1200" dirty="0"/>
              <a:t>of major public health relevance such as breast, oral, cervical, gastric, lung, and colorectal cancer </a:t>
            </a:r>
            <a:r>
              <a:rPr lang="en-US" sz="1200" b="1" dirty="0"/>
              <a:t>can be cured if detected early and treated adequately.</a:t>
            </a:r>
            <a:r>
              <a:rPr lang="en-US" sz="1200" dirty="0"/>
              <a:t> One woman dies of cervical cancer every 8 minutes in India</a:t>
            </a:r>
          </a:p>
          <a:p>
            <a:pPr marL="165100" indent="-165100"/>
            <a:endParaRPr lang="en-US" sz="1200" dirty="0"/>
          </a:p>
        </p:txBody>
      </p:sp>
    </p:spTree>
    <p:extLst>
      <p:ext uri="{BB962C8B-B14F-4D97-AF65-F5344CB8AC3E}">
        <p14:creationId xmlns:p14="http://schemas.microsoft.com/office/powerpoint/2010/main" val="187761339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09800" y="381000"/>
            <a:ext cx="5410200" cy="523220"/>
          </a:xfrm>
          <a:prstGeom prst="rect">
            <a:avLst/>
          </a:prstGeom>
          <a:noFill/>
        </p:spPr>
        <p:txBody>
          <a:bodyPr wrap="square" rtlCol="0">
            <a:spAutoFit/>
          </a:bodyPr>
          <a:lstStyle/>
          <a:p>
            <a:pPr algn="ctr"/>
            <a:r>
              <a:rPr lang="en-US" sz="2800" b="1" dirty="0">
                <a:solidFill>
                  <a:schemeClr val="bg1"/>
                </a:solidFill>
              </a:rPr>
              <a:t>CANCER </a:t>
            </a:r>
            <a:r>
              <a:rPr lang="en-US" sz="2800" b="1" dirty="0" smtClean="0">
                <a:solidFill>
                  <a:schemeClr val="bg1"/>
                </a:solidFill>
              </a:rPr>
              <a:t>STATSTICTS- INDIA</a:t>
            </a:r>
            <a:endParaRPr lang="en-US" sz="2800" b="1" dirty="0">
              <a:solidFill>
                <a:schemeClr val="bg1"/>
              </a:solidFill>
            </a:endParaRPr>
          </a:p>
        </p:txBody>
      </p:sp>
      <p:pic>
        <p:nvPicPr>
          <p:cNvPr id="1026" name="Picture 2" descr="https://akm-img-a-in.tosshub.com/indiatoday/images/bodyeditor/201811/distribuion-770x786.PNG?rLNkZKft0Jo5lBnrVb1j1SAO_V4hF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196" y="-29029"/>
            <a:ext cx="5947804" cy="58782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658" y="6211447"/>
            <a:ext cx="5747657" cy="523220"/>
          </a:xfrm>
          <a:prstGeom prst="rect">
            <a:avLst/>
          </a:prstGeom>
        </p:spPr>
        <p:txBody>
          <a:bodyPr wrap="square">
            <a:spAutoFit/>
          </a:bodyPr>
          <a:lstStyle/>
          <a:p>
            <a:r>
              <a:rPr lang="en-US" sz="1400" i="1" dirty="0">
                <a:solidFill>
                  <a:schemeClr val="bg1"/>
                </a:solidFill>
              </a:rPr>
              <a:t>Geographic distribution and burden of cancers in India. (Image: cancerindia.org)</a:t>
            </a:r>
          </a:p>
        </p:txBody>
      </p:sp>
    </p:spTree>
    <p:extLst>
      <p:ext uri="{BB962C8B-B14F-4D97-AF65-F5344CB8AC3E}">
        <p14:creationId xmlns:p14="http://schemas.microsoft.com/office/powerpoint/2010/main" val="424337148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32" y="0"/>
            <a:ext cx="9164638" cy="6858024"/>
            <a:chOff x="-32" y="0"/>
            <a:chExt cx="9164638" cy="6858024"/>
          </a:xfrm>
        </p:grpSpPr>
        <p:pic>
          <p:nvPicPr>
            <p:cNvPr id="5" name="Picture 2"/>
            <p:cNvPicPr>
              <a:picLocks noChangeAspect="1" noChangeArrowheads="1"/>
            </p:cNvPicPr>
            <p:nvPr/>
          </p:nvPicPr>
          <p:blipFill>
            <a:blip r:embed="rId3" cstate="print"/>
            <a:srcRect/>
            <a:stretch>
              <a:fillRect/>
            </a:stretch>
          </p:blipFill>
          <p:spPr bwMode="auto">
            <a:xfrm>
              <a:off x="0" y="1285860"/>
              <a:ext cx="9144000" cy="819150"/>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0" y="5110180"/>
              <a:ext cx="9144000" cy="1747820"/>
            </a:xfrm>
            <a:prstGeom prst="rect">
              <a:avLst/>
            </a:prstGeom>
            <a:noFill/>
            <a:ln w="9525">
              <a:noFill/>
              <a:miter lim="800000"/>
              <a:headEnd/>
              <a:tailEnd/>
            </a:ln>
            <a:effectLst/>
          </p:spPr>
        </p:pic>
        <p:pic>
          <p:nvPicPr>
            <p:cNvPr id="7" name="Picture 1"/>
            <p:cNvPicPr>
              <a:picLocks noChangeAspect="1"/>
            </p:cNvPicPr>
            <p:nvPr/>
          </p:nvPicPr>
          <p:blipFill>
            <a:blip r:embed="rId4" cstate="print"/>
            <a:srcRect t="19355" b="22581"/>
            <a:stretch>
              <a:fillRect/>
            </a:stretch>
          </p:blipFill>
          <p:spPr bwMode="auto">
            <a:xfrm>
              <a:off x="342818" y="4643446"/>
              <a:ext cx="7883570" cy="2214578"/>
            </a:xfrm>
            <a:prstGeom prst="rect">
              <a:avLst/>
            </a:prstGeom>
            <a:noFill/>
            <a:ln w="9525">
              <a:noFill/>
              <a:miter lim="800000"/>
              <a:headEnd/>
              <a:tailEnd/>
            </a:ln>
          </p:spPr>
        </p:pic>
        <p:pic>
          <p:nvPicPr>
            <p:cNvPr id="8" name="Picture 7" descr="RGCI_New Building.jpg"/>
            <p:cNvPicPr>
              <a:picLocks noChangeAspect="1"/>
            </p:cNvPicPr>
            <p:nvPr/>
          </p:nvPicPr>
          <p:blipFill>
            <a:blip r:embed="rId5" cstate="print"/>
            <a:stretch>
              <a:fillRect/>
            </a:stretch>
          </p:blipFill>
          <p:spPr>
            <a:xfrm>
              <a:off x="0" y="0"/>
              <a:ext cx="9144000" cy="4643446"/>
            </a:xfrm>
            <a:prstGeom prst="rect">
              <a:avLst/>
            </a:prstGeom>
          </p:spPr>
        </p:pic>
        <p:pic>
          <p:nvPicPr>
            <p:cNvPr id="9" name="Picture 1"/>
            <p:cNvPicPr>
              <a:picLocks noChangeAspect="1"/>
            </p:cNvPicPr>
            <p:nvPr/>
          </p:nvPicPr>
          <p:blipFill>
            <a:blip r:embed="rId4" cstate="print"/>
            <a:srcRect l="83428" t="19355" b="22581"/>
            <a:stretch>
              <a:fillRect/>
            </a:stretch>
          </p:blipFill>
          <p:spPr bwMode="auto">
            <a:xfrm>
              <a:off x="7858148" y="4643446"/>
              <a:ext cx="1306458" cy="2214578"/>
            </a:xfrm>
            <a:prstGeom prst="rect">
              <a:avLst/>
            </a:prstGeom>
            <a:noFill/>
            <a:ln w="9525">
              <a:noFill/>
              <a:miter lim="800000"/>
              <a:headEnd/>
              <a:tailEnd/>
            </a:ln>
          </p:spPr>
        </p:pic>
        <p:pic>
          <p:nvPicPr>
            <p:cNvPr id="10" name="Picture 1"/>
            <p:cNvPicPr>
              <a:picLocks noChangeAspect="1"/>
            </p:cNvPicPr>
            <p:nvPr/>
          </p:nvPicPr>
          <p:blipFill>
            <a:blip r:embed="rId4" cstate="print"/>
            <a:srcRect t="19355" r="82722" b="22581"/>
            <a:stretch>
              <a:fillRect/>
            </a:stretch>
          </p:blipFill>
          <p:spPr bwMode="auto">
            <a:xfrm>
              <a:off x="-32" y="4643446"/>
              <a:ext cx="1362138" cy="2214578"/>
            </a:xfrm>
            <a:prstGeom prst="rect">
              <a:avLst/>
            </a:prstGeom>
            <a:noFill/>
            <a:ln w="9525">
              <a:noFill/>
              <a:miter lim="800000"/>
              <a:headEnd/>
              <a:tailEnd/>
            </a:ln>
          </p:spPr>
        </p:pic>
      </p:grpSp>
    </p:spTree>
    <p:extLst>
      <p:ext uri="{BB962C8B-B14F-4D97-AF65-F5344CB8AC3E}">
        <p14:creationId xmlns:p14="http://schemas.microsoft.com/office/powerpoint/2010/main" val="270155799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6416</TotalTime>
  <Words>2197</Words>
  <Application>Microsoft Office PowerPoint</Application>
  <PresentationFormat>On-screen Show (4:3)</PresentationFormat>
  <Paragraphs>346</Paragraphs>
  <Slides>36</Slides>
  <Notes>36</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Office Theme</vt:lpstr>
      <vt:lpstr>Presentation1</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PROFILE OF THE INSTITUTE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PRIMARY MALIGNANCY</vt:lpstr>
      <vt:lpstr>MULTIPLE PRIMARY MALIGNANCY</vt:lpstr>
      <vt:lpstr>OBJECTIVE &amp; METHDOLOGY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research</dc:creator>
  <cp:lastModifiedBy>research</cp:lastModifiedBy>
  <cp:revision>523</cp:revision>
  <cp:lastPrinted>2019-06-06T11:26:20Z</cp:lastPrinted>
  <dcterms:created xsi:type="dcterms:W3CDTF">2006-08-16T00:00:00Z</dcterms:created>
  <dcterms:modified xsi:type="dcterms:W3CDTF">2019-06-07T07:21:35Z</dcterms:modified>
</cp:coreProperties>
</file>