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8" r:id="rId2"/>
  </p:sldMasterIdLst>
  <p:notesMasterIdLst>
    <p:notesMasterId r:id="rId22"/>
  </p:notesMasterIdLst>
  <p:handoutMasterIdLst>
    <p:handoutMasterId r:id="rId23"/>
  </p:handoutMasterIdLst>
  <p:sldIdLst>
    <p:sldId id="265" r:id="rId3"/>
    <p:sldId id="337" r:id="rId4"/>
    <p:sldId id="338" r:id="rId5"/>
    <p:sldId id="339" r:id="rId6"/>
    <p:sldId id="319" r:id="rId7"/>
    <p:sldId id="341" r:id="rId8"/>
    <p:sldId id="348" r:id="rId9"/>
    <p:sldId id="346" r:id="rId10"/>
    <p:sldId id="345" r:id="rId11"/>
    <p:sldId id="349" r:id="rId12"/>
    <p:sldId id="333" r:id="rId13"/>
    <p:sldId id="328" r:id="rId14"/>
    <p:sldId id="330" r:id="rId15"/>
    <p:sldId id="331" r:id="rId16"/>
    <p:sldId id="350" r:id="rId17"/>
    <p:sldId id="351" r:id="rId18"/>
    <p:sldId id="336" r:id="rId19"/>
    <p:sldId id="343" r:id="rId20"/>
    <p:sldId id="344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67301" autoAdjust="0"/>
  </p:normalViewPr>
  <p:slideViewPr>
    <p:cSldViewPr showGuides="1">
      <p:cViewPr varScale="1">
        <p:scale>
          <a:sx n="80" d="100"/>
          <a:sy n="80" d="100"/>
        </p:scale>
        <p:origin x="1614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B2174-4BE9-4150-8799-E17ADDF467CE}" type="doc">
      <dgm:prSet loTypeId="urn:microsoft.com/office/officeart/2005/8/layout/chevronAccent+Icon" loCatId="officeonlin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2CCC5-2A72-46E8-BB01-68171DD85B3C}">
      <dgm:prSet phldrT="[Text]"/>
      <dgm:spPr/>
      <dgm:t>
        <a:bodyPr/>
        <a:lstStyle/>
        <a:p>
          <a:r>
            <a:rPr lang="en-US" dirty="0"/>
            <a:t>Receive New Files</a:t>
          </a:r>
        </a:p>
      </dgm:t>
    </dgm:pt>
    <dgm:pt modelId="{6C7E65B9-2151-4A51-9C2A-243BE037727E}" type="parTrans" cxnId="{F94C5CFD-48EF-409F-A241-9AE9DD1796D1}">
      <dgm:prSet/>
      <dgm:spPr/>
      <dgm:t>
        <a:bodyPr/>
        <a:lstStyle/>
        <a:p>
          <a:endParaRPr lang="en-US"/>
        </a:p>
      </dgm:t>
    </dgm:pt>
    <dgm:pt modelId="{23A01482-A5AD-4B38-8B31-0E16B8A3B648}" type="sibTrans" cxnId="{F94C5CFD-48EF-409F-A241-9AE9DD1796D1}">
      <dgm:prSet/>
      <dgm:spPr/>
      <dgm:t>
        <a:bodyPr/>
        <a:lstStyle/>
        <a:p>
          <a:endParaRPr lang="en-US"/>
        </a:p>
      </dgm:t>
    </dgm:pt>
    <dgm:pt modelId="{620C1F00-480C-4954-9BDF-5DDB1A79468F}">
      <dgm:prSet phldrT="[Text]"/>
      <dgm:spPr/>
      <dgm:t>
        <a:bodyPr/>
        <a:lstStyle/>
        <a:p>
          <a:r>
            <a:rPr lang="en-US" dirty="0"/>
            <a:t>Check for NIST errors</a:t>
          </a:r>
        </a:p>
      </dgm:t>
    </dgm:pt>
    <dgm:pt modelId="{DDBCF24F-A442-462A-AEF5-F3E06799AC9D}" type="parTrans" cxnId="{4657007C-57ED-4AB9-9529-FC25A30A5BDC}">
      <dgm:prSet/>
      <dgm:spPr/>
      <dgm:t>
        <a:bodyPr/>
        <a:lstStyle/>
        <a:p>
          <a:endParaRPr lang="en-US"/>
        </a:p>
      </dgm:t>
    </dgm:pt>
    <dgm:pt modelId="{7A4FFADC-B2AD-40E1-A2D6-CBD9BB10B6C2}" type="sibTrans" cxnId="{4657007C-57ED-4AB9-9529-FC25A30A5BDC}">
      <dgm:prSet/>
      <dgm:spPr/>
      <dgm:t>
        <a:bodyPr/>
        <a:lstStyle/>
        <a:p>
          <a:endParaRPr lang="en-US"/>
        </a:p>
      </dgm:t>
    </dgm:pt>
    <dgm:pt modelId="{89C70180-AA45-4F98-8E86-1D47EAA756BA}">
      <dgm:prSet phldrT="[Text]"/>
      <dgm:spPr/>
      <dgm:t>
        <a:bodyPr/>
        <a:lstStyle/>
        <a:p>
          <a:r>
            <a:rPr lang="en-US" dirty="0"/>
            <a:t>Check for Content errors </a:t>
          </a:r>
        </a:p>
      </dgm:t>
    </dgm:pt>
    <dgm:pt modelId="{B47DF28D-087B-45AB-B2F3-B9A63C69A066}" type="parTrans" cxnId="{1105D93A-6693-4129-9B4E-35AC365C2FC9}">
      <dgm:prSet/>
      <dgm:spPr/>
      <dgm:t>
        <a:bodyPr/>
        <a:lstStyle/>
        <a:p>
          <a:endParaRPr lang="en-US"/>
        </a:p>
      </dgm:t>
    </dgm:pt>
    <dgm:pt modelId="{15CCA48B-2416-4E58-B4A7-C887B3981501}" type="sibTrans" cxnId="{1105D93A-6693-4129-9B4E-35AC365C2FC9}">
      <dgm:prSet/>
      <dgm:spPr/>
      <dgm:t>
        <a:bodyPr/>
        <a:lstStyle/>
        <a:p>
          <a:endParaRPr lang="en-US"/>
        </a:p>
      </dgm:t>
    </dgm:pt>
    <dgm:pt modelId="{5BB035AE-46B5-49C1-A4C4-F8AA979E5132}">
      <dgm:prSet phldrT="[Text]"/>
      <dgm:spPr/>
      <dgm:t>
        <a:bodyPr/>
        <a:lstStyle/>
        <a:p>
          <a:r>
            <a:rPr lang="en-US" dirty="0"/>
            <a:t>MU2 team provide feedback</a:t>
          </a:r>
        </a:p>
      </dgm:t>
    </dgm:pt>
    <dgm:pt modelId="{D2BF07E2-003A-44BB-9024-0EE0442416EF}" type="parTrans" cxnId="{15052709-E63F-40B1-ABA3-CC48E2AF7140}">
      <dgm:prSet/>
      <dgm:spPr/>
      <dgm:t>
        <a:bodyPr/>
        <a:lstStyle/>
        <a:p>
          <a:endParaRPr lang="en-US"/>
        </a:p>
      </dgm:t>
    </dgm:pt>
    <dgm:pt modelId="{F04804E8-6D2E-45A9-AA2D-5D3F4BD9AE10}" type="sibTrans" cxnId="{15052709-E63F-40B1-ABA3-CC48E2AF7140}">
      <dgm:prSet/>
      <dgm:spPr/>
      <dgm:t>
        <a:bodyPr/>
        <a:lstStyle/>
        <a:p>
          <a:endParaRPr lang="en-US"/>
        </a:p>
      </dgm:t>
    </dgm:pt>
    <dgm:pt modelId="{6E16E201-D0E9-4463-9E3E-EF5F719112B7}">
      <dgm:prSet phldrT="[Text]" custT="1"/>
      <dgm:spPr/>
      <dgm:t>
        <a:bodyPr/>
        <a:lstStyle/>
        <a:p>
          <a:r>
            <a:rPr lang="en-US" sz="1100" b="0" baseline="0" dirty="0">
              <a:latin typeface="+mn-lt"/>
              <a:cs typeface="Arial" panose="020B0604020202020204" pitchFamily="34" charset="0"/>
            </a:rPr>
            <a:t>EP Office makes required fixes and re-sends the files.</a:t>
          </a:r>
          <a:endParaRPr lang="en-US" sz="1100" b="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13B28-90F2-457D-8DA1-73B76BE70C68}" type="parTrans" cxnId="{B80EF836-6474-4803-917D-FEB36B5596A5}">
      <dgm:prSet/>
      <dgm:spPr/>
      <dgm:t>
        <a:bodyPr/>
        <a:lstStyle/>
        <a:p>
          <a:endParaRPr lang="en-US"/>
        </a:p>
      </dgm:t>
    </dgm:pt>
    <dgm:pt modelId="{A28FEBF0-28D9-42B7-87EE-81CF27A924A7}" type="sibTrans" cxnId="{B80EF836-6474-4803-917D-FEB36B5596A5}">
      <dgm:prSet/>
      <dgm:spPr/>
      <dgm:t>
        <a:bodyPr/>
        <a:lstStyle/>
        <a:p>
          <a:endParaRPr lang="en-US"/>
        </a:p>
      </dgm:t>
    </dgm:pt>
    <dgm:pt modelId="{B7AD2D64-9296-447E-B980-656F2B39F689}" type="pres">
      <dgm:prSet presAssocID="{889B2174-4BE9-4150-8799-E17ADDF467CE}" presName="Name0" presStyleCnt="0">
        <dgm:presLayoutVars>
          <dgm:dir/>
          <dgm:resizeHandles val="exact"/>
        </dgm:presLayoutVars>
      </dgm:prSet>
      <dgm:spPr/>
    </dgm:pt>
    <dgm:pt modelId="{0795FBA3-D904-496B-9A2D-490DD9AA1D88}" type="pres">
      <dgm:prSet presAssocID="{7D82CCC5-2A72-46E8-BB01-68171DD85B3C}" presName="composite" presStyleCnt="0"/>
      <dgm:spPr/>
    </dgm:pt>
    <dgm:pt modelId="{D07FA3FB-9136-48F0-946C-8A53D2B6BCBE}" type="pres">
      <dgm:prSet presAssocID="{7D82CCC5-2A72-46E8-BB01-68171DD85B3C}" presName="bgChev" presStyleLbl="node1" presStyleIdx="0" presStyleCnt="5"/>
      <dgm:spPr>
        <a:gradFill rotWithShape="0">
          <a:gsLst>
            <a:gs pos="69000">
              <a:srgbClr val="002060"/>
            </a:gs>
            <a:gs pos="77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</a:gradFill>
      </dgm:spPr>
    </dgm:pt>
    <dgm:pt modelId="{F588EBE2-4B3B-4495-839C-C0056875948A}" type="pres">
      <dgm:prSet presAssocID="{7D82CCC5-2A72-46E8-BB01-68171DD85B3C}" presName="txNode" presStyleLbl="fgAcc1" presStyleIdx="0" presStyleCnt="5">
        <dgm:presLayoutVars>
          <dgm:bulletEnabled val="1"/>
        </dgm:presLayoutVars>
      </dgm:prSet>
      <dgm:spPr/>
    </dgm:pt>
    <dgm:pt modelId="{930446EA-D288-4E06-AD7F-C8381F1A2057}" type="pres">
      <dgm:prSet presAssocID="{23A01482-A5AD-4B38-8B31-0E16B8A3B648}" presName="compositeSpace" presStyleCnt="0"/>
      <dgm:spPr/>
    </dgm:pt>
    <dgm:pt modelId="{111843F3-43C2-4309-B1A5-69C48B18E8F6}" type="pres">
      <dgm:prSet presAssocID="{620C1F00-480C-4954-9BDF-5DDB1A79468F}" presName="composite" presStyleCnt="0"/>
      <dgm:spPr/>
    </dgm:pt>
    <dgm:pt modelId="{52467F96-3B6E-43E7-BF4C-732A5058E135}" type="pres">
      <dgm:prSet presAssocID="{620C1F00-480C-4954-9BDF-5DDB1A79468F}" presName="bgChev" presStyleLbl="nod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E3F22B7-C8F3-4C37-BE20-88FC82BA8644}" type="pres">
      <dgm:prSet presAssocID="{620C1F00-480C-4954-9BDF-5DDB1A79468F}" presName="txNode" presStyleLbl="fgAcc1" presStyleIdx="1" presStyleCnt="5">
        <dgm:presLayoutVars>
          <dgm:bulletEnabled val="1"/>
        </dgm:presLayoutVars>
      </dgm:prSet>
      <dgm:spPr/>
    </dgm:pt>
    <dgm:pt modelId="{2B4823D5-0B4D-4490-A961-F7A3873AC817}" type="pres">
      <dgm:prSet presAssocID="{7A4FFADC-B2AD-40E1-A2D6-CBD9BB10B6C2}" presName="compositeSpace" presStyleCnt="0"/>
      <dgm:spPr/>
    </dgm:pt>
    <dgm:pt modelId="{1062220B-7778-4583-80B3-D9B1A9F3833E}" type="pres">
      <dgm:prSet presAssocID="{89C70180-AA45-4F98-8E86-1D47EAA756BA}" presName="composite" presStyleCnt="0"/>
      <dgm:spPr/>
    </dgm:pt>
    <dgm:pt modelId="{9CBF7B32-6B77-4691-957E-6A6AC3970C65}" type="pres">
      <dgm:prSet presAssocID="{89C70180-AA45-4F98-8E86-1D47EAA756BA}" presName="bgChev" presStyleLbl="nod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143D13-0D13-404A-9159-AF88AF763A27}" type="pres">
      <dgm:prSet presAssocID="{89C70180-AA45-4F98-8E86-1D47EAA756BA}" presName="txNode" presStyleLbl="fgAcc1" presStyleIdx="2" presStyleCnt="5">
        <dgm:presLayoutVars>
          <dgm:bulletEnabled val="1"/>
        </dgm:presLayoutVars>
      </dgm:prSet>
      <dgm:spPr/>
    </dgm:pt>
    <dgm:pt modelId="{B5681978-C593-4776-8776-6C1F33B271FA}" type="pres">
      <dgm:prSet presAssocID="{15CCA48B-2416-4E58-B4A7-C887B3981501}" presName="compositeSpace" presStyleCnt="0"/>
      <dgm:spPr/>
    </dgm:pt>
    <dgm:pt modelId="{8E7643D2-E6A9-4BD1-AF2A-E4808118C345}" type="pres">
      <dgm:prSet presAssocID="{5BB035AE-46B5-49C1-A4C4-F8AA979E5132}" presName="composite" presStyleCnt="0"/>
      <dgm:spPr/>
    </dgm:pt>
    <dgm:pt modelId="{F534AD20-F8A6-450C-91AE-9CE2EACD8A2A}" type="pres">
      <dgm:prSet presAssocID="{5BB035AE-46B5-49C1-A4C4-F8AA979E5132}" presName="bgChev" presStyleLbl="nod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96E016-C97E-4A4F-A05D-9E941BD14DF1}" type="pres">
      <dgm:prSet presAssocID="{5BB035AE-46B5-49C1-A4C4-F8AA979E5132}" presName="txNode" presStyleLbl="fgAcc1" presStyleIdx="3" presStyleCnt="5">
        <dgm:presLayoutVars>
          <dgm:bulletEnabled val="1"/>
        </dgm:presLayoutVars>
      </dgm:prSet>
      <dgm:spPr/>
    </dgm:pt>
    <dgm:pt modelId="{3C0668E9-0DB6-4944-A1E0-114ABE554F0A}" type="pres">
      <dgm:prSet presAssocID="{F04804E8-6D2E-45A9-AA2D-5D3F4BD9AE10}" presName="compositeSpace" presStyleCnt="0"/>
      <dgm:spPr/>
    </dgm:pt>
    <dgm:pt modelId="{645BDCC1-7D76-4B0E-AF5D-BC33F7793F41}" type="pres">
      <dgm:prSet presAssocID="{6E16E201-D0E9-4463-9E3E-EF5F719112B7}" presName="composite" presStyleCnt="0"/>
      <dgm:spPr/>
    </dgm:pt>
    <dgm:pt modelId="{71FB3ED1-DCCF-46CF-8CB5-F7244D882A70}" type="pres">
      <dgm:prSet presAssocID="{6E16E201-D0E9-4463-9E3E-EF5F719112B7}" presName="bgChev" presStyleLbl="nod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2FA20B-90A5-41E6-A166-5E28B224A349}" type="pres">
      <dgm:prSet presAssocID="{6E16E201-D0E9-4463-9E3E-EF5F719112B7}" presName="txNode" presStyleLbl="fgAcc1" presStyleIdx="4" presStyleCnt="5" custLinFactNeighborX="-16859" custLinFactNeighborY="5265">
        <dgm:presLayoutVars>
          <dgm:bulletEnabled val="1"/>
        </dgm:presLayoutVars>
      </dgm:prSet>
      <dgm:spPr/>
    </dgm:pt>
  </dgm:ptLst>
  <dgm:cxnLst>
    <dgm:cxn modelId="{F94C5CFD-48EF-409F-A241-9AE9DD1796D1}" srcId="{889B2174-4BE9-4150-8799-E17ADDF467CE}" destId="{7D82CCC5-2A72-46E8-BB01-68171DD85B3C}" srcOrd="0" destOrd="0" parTransId="{6C7E65B9-2151-4A51-9C2A-243BE037727E}" sibTransId="{23A01482-A5AD-4B38-8B31-0E16B8A3B648}"/>
    <dgm:cxn modelId="{863781B4-E415-4E37-A346-C9C0F9002D05}" type="presOf" srcId="{7D82CCC5-2A72-46E8-BB01-68171DD85B3C}" destId="{F588EBE2-4B3B-4495-839C-C0056875948A}" srcOrd="0" destOrd="0" presId="urn:microsoft.com/office/officeart/2005/8/layout/chevronAccent+Icon"/>
    <dgm:cxn modelId="{5AD6C76D-CDAB-4956-B3EC-2C83E9A89E1D}" type="presOf" srcId="{889B2174-4BE9-4150-8799-E17ADDF467CE}" destId="{B7AD2D64-9296-447E-B980-656F2B39F689}" srcOrd="0" destOrd="0" presId="urn:microsoft.com/office/officeart/2005/8/layout/chevronAccent+Icon"/>
    <dgm:cxn modelId="{1105D93A-6693-4129-9B4E-35AC365C2FC9}" srcId="{889B2174-4BE9-4150-8799-E17ADDF467CE}" destId="{89C70180-AA45-4F98-8E86-1D47EAA756BA}" srcOrd="2" destOrd="0" parTransId="{B47DF28D-087B-45AB-B2F3-B9A63C69A066}" sibTransId="{15CCA48B-2416-4E58-B4A7-C887B3981501}"/>
    <dgm:cxn modelId="{DECC6B2D-8E9D-4848-ABAD-666C19412B4C}" type="presOf" srcId="{89C70180-AA45-4F98-8E86-1D47EAA756BA}" destId="{D5143D13-0D13-404A-9159-AF88AF763A27}" srcOrd="0" destOrd="0" presId="urn:microsoft.com/office/officeart/2005/8/layout/chevronAccent+Icon"/>
    <dgm:cxn modelId="{3DD3A608-9FF7-4B9B-A244-772F2E463306}" type="presOf" srcId="{5BB035AE-46B5-49C1-A4C4-F8AA979E5132}" destId="{6196E016-C97E-4A4F-A05D-9E941BD14DF1}" srcOrd="0" destOrd="0" presId="urn:microsoft.com/office/officeart/2005/8/layout/chevronAccent+Icon"/>
    <dgm:cxn modelId="{B80EF836-6474-4803-917D-FEB36B5596A5}" srcId="{889B2174-4BE9-4150-8799-E17ADDF467CE}" destId="{6E16E201-D0E9-4463-9E3E-EF5F719112B7}" srcOrd="4" destOrd="0" parTransId="{9B113B28-90F2-457D-8DA1-73B76BE70C68}" sibTransId="{A28FEBF0-28D9-42B7-87EE-81CF27A924A7}"/>
    <dgm:cxn modelId="{6440207E-A81D-4C08-A00C-6E7E457FC4C9}" type="presOf" srcId="{620C1F00-480C-4954-9BDF-5DDB1A79468F}" destId="{AE3F22B7-C8F3-4C37-BE20-88FC82BA8644}" srcOrd="0" destOrd="0" presId="urn:microsoft.com/office/officeart/2005/8/layout/chevronAccent+Icon"/>
    <dgm:cxn modelId="{D108DFE5-D85B-43D5-B564-49CF39F6B1FC}" type="presOf" srcId="{6E16E201-D0E9-4463-9E3E-EF5F719112B7}" destId="{5F2FA20B-90A5-41E6-A166-5E28B224A349}" srcOrd="0" destOrd="0" presId="urn:microsoft.com/office/officeart/2005/8/layout/chevronAccent+Icon"/>
    <dgm:cxn modelId="{15052709-E63F-40B1-ABA3-CC48E2AF7140}" srcId="{889B2174-4BE9-4150-8799-E17ADDF467CE}" destId="{5BB035AE-46B5-49C1-A4C4-F8AA979E5132}" srcOrd="3" destOrd="0" parTransId="{D2BF07E2-003A-44BB-9024-0EE0442416EF}" sibTransId="{F04804E8-6D2E-45A9-AA2D-5D3F4BD9AE10}"/>
    <dgm:cxn modelId="{4657007C-57ED-4AB9-9529-FC25A30A5BDC}" srcId="{889B2174-4BE9-4150-8799-E17ADDF467CE}" destId="{620C1F00-480C-4954-9BDF-5DDB1A79468F}" srcOrd="1" destOrd="0" parTransId="{DDBCF24F-A442-462A-AEF5-F3E06799AC9D}" sibTransId="{7A4FFADC-B2AD-40E1-A2D6-CBD9BB10B6C2}"/>
    <dgm:cxn modelId="{37D77206-658B-4BA6-B288-5FD9371D9873}" type="presParOf" srcId="{B7AD2D64-9296-447E-B980-656F2B39F689}" destId="{0795FBA3-D904-496B-9A2D-490DD9AA1D88}" srcOrd="0" destOrd="0" presId="urn:microsoft.com/office/officeart/2005/8/layout/chevronAccent+Icon"/>
    <dgm:cxn modelId="{EDDAD3EF-7632-475E-907A-B9B288153480}" type="presParOf" srcId="{0795FBA3-D904-496B-9A2D-490DD9AA1D88}" destId="{D07FA3FB-9136-48F0-946C-8A53D2B6BCBE}" srcOrd="0" destOrd="0" presId="urn:microsoft.com/office/officeart/2005/8/layout/chevronAccent+Icon"/>
    <dgm:cxn modelId="{F06024EA-68B8-474E-A21A-EDBA88BCD5D5}" type="presParOf" srcId="{0795FBA3-D904-496B-9A2D-490DD9AA1D88}" destId="{F588EBE2-4B3B-4495-839C-C0056875948A}" srcOrd="1" destOrd="0" presId="urn:microsoft.com/office/officeart/2005/8/layout/chevronAccent+Icon"/>
    <dgm:cxn modelId="{C746CBD2-0562-4E88-8462-FD0C99CC41E6}" type="presParOf" srcId="{B7AD2D64-9296-447E-B980-656F2B39F689}" destId="{930446EA-D288-4E06-AD7F-C8381F1A2057}" srcOrd="1" destOrd="0" presId="urn:microsoft.com/office/officeart/2005/8/layout/chevronAccent+Icon"/>
    <dgm:cxn modelId="{B6017B99-6987-463F-98DD-D6B05F0481D1}" type="presParOf" srcId="{B7AD2D64-9296-447E-B980-656F2B39F689}" destId="{111843F3-43C2-4309-B1A5-69C48B18E8F6}" srcOrd="2" destOrd="0" presId="urn:microsoft.com/office/officeart/2005/8/layout/chevronAccent+Icon"/>
    <dgm:cxn modelId="{3230A344-3EE3-401F-A3D9-A93843C01EA4}" type="presParOf" srcId="{111843F3-43C2-4309-B1A5-69C48B18E8F6}" destId="{52467F96-3B6E-43E7-BF4C-732A5058E135}" srcOrd="0" destOrd="0" presId="urn:microsoft.com/office/officeart/2005/8/layout/chevronAccent+Icon"/>
    <dgm:cxn modelId="{C91F2A6F-E721-4A38-AA15-68C346681EF2}" type="presParOf" srcId="{111843F3-43C2-4309-B1A5-69C48B18E8F6}" destId="{AE3F22B7-C8F3-4C37-BE20-88FC82BA8644}" srcOrd="1" destOrd="0" presId="urn:microsoft.com/office/officeart/2005/8/layout/chevronAccent+Icon"/>
    <dgm:cxn modelId="{BD8B1881-9B11-4581-A9F9-92B178299366}" type="presParOf" srcId="{B7AD2D64-9296-447E-B980-656F2B39F689}" destId="{2B4823D5-0B4D-4490-A961-F7A3873AC817}" srcOrd="3" destOrd="0" presId="urn:microsoft.com/office/officeart/2005/8/layout/chevronAccent+Icon"/>
    <dgm:cxn modelId="{13643FF0-CED4-4990-BBF0-B6241E834367}" type="presParOf" srcId="{B7AD2D64-9296-447E-B980-656F2B39F689}" destId="{1062220B-7778-4583-80B3-D9B1A9F3833E}" srcOrd="4" destOrd="0" presId="urn:microsoft.com/office/officeart/2005/8/layout/chevronAccent+Icon"/>
    <dgm:cxn modelId="{A097CE27-6D66-48D0-A605-741BE9167445}" type="presParOf" srcId="{1062220B-7778-4583-80B3-D9B1A9F3833E}" destId="{9CBF7B32-6B77-4691-957E-6A6AC3970C65}" srcOrd="0" destOrd="0" presId="urn:microsoft.com/office/officeart/2005/8/layout/chevronAccent+Icon"/>
    <dgm:cxn modelId="{8E36D751-5D00-4A87-86B1-07E0B2B10BAE}" type="presParOf" srcId="{1062220B-7778-4583-80B3-D9B1A9F3833E}" destId="{D5143D13-0D13-404A-9159-AF88AF763A27}" srcOrd="1" destOrd="0" presId="urn:microsoft.com/office/officeart/2005/8/layout/chevronAccent+Icon"/>
    <dgm:cxn modelId="{93A4924E-6A96-4FC0-ADD0-E8AB69F27120}" type="presParOf" srcId="{B7AD2D64-9296-447E-B980-656F2B39F689}" destId="{B5681978-C593-4776-8776-6C1F33B271FA}" srcOrd="5" destOrd="0" presId="urn:microsoft.com/office/officeart/2005/8/layout/chevronAccent+Icon"/>
    <dgm:cxn modelId="{0A5A4258-97F2-4347-BA90-F539A194A70E}" type="presParOf" srcId="{B7AD2D64-9296-447E-B980-656F2B39F689}" destId="{8E7643D2-E6A9-4BD1-AF2A-E4808118C345}" srcOrd="6" destOrd="0" presId="urn:microsoft.com/office/officeart/2005/8/layout/chevronAccent+Icon"/>
    <dgm:cxn modelId="{24DB9C89-2BD3-49B0-B513-D4939296C8E2}" type="presParOf" srcId="{8E7643D2-E6A9-4BD1-AF2A-E4808118C345}" destId="{F534AD20-F8A6-450C-91AE-9CE2EACD8A2A}" srcOrd="0" destOrd="0" presId="urn:microsoft.com/office/officeart/2005/8/layout/chevronAccent+Icon"/>
    <dgm:cxn modelId="{2C8F2AF3-FF47-406F-B4E0-C5909DB273B6}" type="presParOf" srcId="{8E7643D2-E6A9-4BD1-AF2A-E4808118C345}" destId="{6196E016-C97E-4A4F-A05D-9E941BD14DF1}" srcOrd="1" destOrd="0" presId="urn:microsoft.com/office/officeart/2005/8/layout/chevronAccent+Icon"/>
    <dgm:cxn modelId="{F6FE8A84-D64B-46E4-863A-D17475F1D8C6}" type="presParOf" srcId="{B7AD2D64-9296-447E-B980-656F2B39F689}" destId="{3C0668E9-0DB6-4944-A1E0-114ABE554F0A}" srcOrd="7" destOrd="0" presId="urn:microsoft.com/office/officeart/2005/8/layout/chevronAccent+Icon"/>
    <dgm:cxn modelId="{2A0448A9-56B5-432F-AC27-4DDF006A6F77}" type="presParOf" srcId="{B7AD2D64-9296-447E-B980-656F2B39F689}" destId="{645BDCC1-7D76-4B0E-AF5D-BC33F7793F41}" srcOrd="8" destOrd="0" presId="urn:microsoft.com/office/officeart/2005/8/layout/chevronAccent+Icon"/>
    <dgm:cxn modelId="{D498EDE2-A3FE-4F4A-AA72-A2A5DC393DEF}" type="presParOf" srcId="{645BDCC1-7D76-4B0E-AF5D-BC33F7793F41}" destId="{71FB3ED1-DCCF-46CF-8CB5-F7244D882A70}" srcOrd="0" destOrd="0" presId="urn:microsoft.com/office/officeart/2005/8/layout/chevronAccent+Icon"/>
    <dgm:cxn modelId="{E41195B0-06DB-4C0D-B5C4-D46260F586EF}" type="presParOf" srcId="{645BDCC1-7D76-4B0E-AF5D-BC33F7793F41}" destId="{5F2FA20B-90A5-41E6-A166-5E28B224A34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FA3FB-9136-48F0-946C-8A53D2B6BCBE}">
      <dsp:nvSpPr>
        <dsp:cNvPr id="0" name=""/>
        <dsp:cNvSpPr/>
      </dsp:nvSpPr>
      <dsp:spPr>
        <a:xfrm>
          <a:off x="1605" y="1890546"/>
          <a:ext cx="1797110" cy="693684"/>
        </a:xfrm>
        <a:prstGeom prst="chevron">
          <a:avLst>
            <a:gd name="adj" fmla="val 40000"/>
          </a:avLst>
        </a:prstGeom>
        <a:gradFill rotWithShape="0">
          <a:gsLst>
            <a:gs pos="69000">
              <a:srgbClr val="002060"/>
            </a:gs>
            <a:gs pos="77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8EBE2-4B3B-4495-839C-C0056875948A}">
      <dsp:nvSpPr>
        <dsp:cNvPr id="0" name=""/>
        <dsp:cNvSpPr/>
      </dsp:nvSpPr>
      <dsp:spPr>
        <a:xfrm>
          <a:off x="480834" y="2063967"/>
          <a:ext cx="1517560" cy="693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Receive New Files</a:t>
          </a:r>
        </a:p>
      </dsp:txBody>
      <dsp:txXfrm>
        <a:off x="501151" y="2084284"/>
        <a:ext cx="1476926" cy="653050"/>
      </dsp:txXfrm>
    </dsp:sp>
    <dsp:sp modelId="{52467F96-3B6E-43E7-BF4C-732A5058E135}">
      <dsp:nvSpPr>
        <dsp:cNvPr id="0" name=""/>
        <dsp:cNvSpPr/>
      </dsp:nvSpPr>
      <dsp:spPr>
        <a:xfrm>
          <a:off x="2054305" y="1890546"/>
          <a:ext cx="1797110" cy="693684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F22B7-C8F3-4C37-BE20-88FC82BA8644}">
      <dsp:nvSpPr>
        <dsp:cNvPr id="0" name=""/>
        <dsp:cNvSpPr/>
      </dsp:nvSpPr>
      <dsp:spPr>
        <a:xfrm>
          <a:off x="2533534" y="2063967"/>
          <a:ext cx="1517560" cy="693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 for NIST errors</a:t>
          </a:r>
        </a:p>
      </dsp:txBody>
      <dsp:txXfrm>
        <a:off x="2553851" y="2084284"/>
        <a:ext cx="1476926" cy="653050"/>
      </dsp:txXfrm>
    </dsp:sp>
    <dsp:sp modelId="{9CBF7B32-6B77-4691-957E-6A6AC3970C65}">
      <dsp:nvSpPr>
        <dsp:cNvPr id="0" name=""/>
        <dsp:cNvSpPr/>
      </dsp:nvSpPr>
      <dsp:spPr>
        <a:xfrm>
          <a:off x="4107005" y="1890546"/>
          <a:ext cx="1797110" cy="693684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43D13-0D13-404A-9159-AF88AF763A27}">
      <dsp:nvSpPr>
        <dsp:cNvPr id="0" name=""/>
        <dsp:cNvSpPr/>
      </dsp:nvSpPr>
      <dsp:spPr>
        <a:xfrm>
          <a:off x="4586234" y="2063967"/>
          <a:ext cx="1517560" cy="693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 for Content errors </a:t>
          </a:r>
        </a:p>
      </dsp:txBody>
      <dsp:txXfrm>
        <a:off x="4606551" y="2084284"/>
        <a:ext cx="1476926" cy="653050"/>
      </dsp:txXfrm>
    </dsp:sp>
    <dsp:sp modelId="{F534AD20-F8A6-450C-91AE-9CE2EACD8A2A}">
      <dsp:nvSpPr>
        <dsp:cNvPr id="0" name=""/>
        <dsp:cNvSpPr/>
      </dsp:nvSpPr>
      <dsp:spPr>
        <a:xfrm>
          <a:off x="6159704" y="1890546"/>
          <a:ext cx="1797110" cy="693684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6E016-C97E-4A4F-A05D-9E941BD14DF1}">
      <dsp:nvSpPr>
        <dsp:cNvPr id="0" name=""/>
        <dsp:cNvSpPr/>
      </dsp:nvSpPr>
      <dsp:spPr>
        <a:xfrm>
          <a:off x="6638934" y="2063967"/>
          <a:ext cx="1517560" cy="693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MU2 team provide feedback</a:t>
          </a:r>
        </a:p>
      </dsp:txBody>
      <dsp:txXfrm>
        <a:off x="6659251" y="2084284"/>
        <a:ext cx="1476926" cy="653050"/>
      </dsp:txXfrm>
    </dsp:sp>
    <dsp:sp modelId="{71FB3ED1-DCCF-46CF-8CB5-F7244D882A70}">
      <dsp:nvSpPr>
        <dsp:cNvPr id="0" name=""/>
        <dsp:cNvSpPr/>
      </dsp:nvSpPr>
      <dsp:spPr>
        <a:xfrm>
          <a:off x="8212404" y="1890546"/>
          <a:ext cx="1797110" cy="693684"/>
        </a:xfrm>
        <a:prstGeom prst="chevron">
          <a:avLst>
            <a:gd name="adj" fmla="val 4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FA20B-90A5-41E6-A166-5E28B224A349}">
      <dsp:nvSpPr>
        <dsp:cNvPr id="0" name=""/>
        <dsp:cNvSpPr/>
      </dsp:nvSpPr>
      <dsp:spPr>
        <a:xfrm>
          <a:off x="8435788" y="2100490"/>
          <a:ext cx="1517560" cy="693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baseline="0" dirty="0">
              <a:latin typeface="+mn-lt"/>
              <a:cs typeface="Arial" panose="020B0604020202020204" pitchFamily="34" charset="0"/>
            </a:rPr>
            <a:t>EP Office makes required fixes and re-sends the files.</a:t>
          </a:r>
          <a:endParaRPr lang="en-US" sz="1100" b="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56105" y="2120807"/>
        <a:ext cx="1476926" cy="65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10/19/2016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10/19/2016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1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3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Once we onboard a practice, we have to add that</a:t>
            </a:r>
            <a:r>
              <a:rPr lang="en-US" baseline="0" dirty="0"/>
              <a:t> reporting source to our registry database and our system generates the reporting source number which can be used as the Facility Identification Number in </a:t>
            </a:r>
            <a:r>
              <a:rPr lang="en-US" baseline="0" dirty="0" err="1"/>
              <a:t>eMaRC</a:t>
            </a:r>
            <a:r>
              <a:rPr lang="en-US" baseline="0" dirty="0"/>
              <a:t> PLUS.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Before importing any CDA files we set up the facility mappings using Manage Facility in </a:t>
            </a:r>
            <a:r>
              <a:rPr lang="en-US" baseline="0" dirty="0" err="1"/>
              <a:t>eMaRC</a:t>
            </a:r>
            <a:r>
              <a:rPr lang="en-US" baseline="0" dirty="0"/>
              <a:t> Plus application.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When we parsed those 5 practices’ successful MU2 data  into our registry database, we had to do a lot of manual manipulation as </a:t>
            </a:r>
            <a:r>
              <a:rPr lang="en-US" baseline="0" dirty="0" err="1"/>
              <a:t>eMaRc</a:t>
            </a:r>
            <a:r>
              <a:rPr lang="en-US" baseline="0" dirty="0"/>
              <a:t> was not pulling the Reporting Facility Information into the Abstract screen as shown in the screen shot. CDC is aware of this issue and is working to fix it.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For the registry system we use currently, Reporting Facility is one of the required data item without which we cannot upload or parse the files into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1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did manual</a:t>
            </a:r>
            <a:r>
              <a:rPr lang="en-US" baseline="0" dirty="0"/>
              <a:t> manipulation after exporting the file from </a:t>
            </a:r>
            <a:r>
              <a:rPr lang="en-US" baseline="0" dirty="0" err="1"/>
              <a:t>eMaRC</a:t>
            </a:r>
            <a:r>
              <a:rPr lang="en-US" baseline="0" dirty="0"/>
              <a:t> to make it compliant to parse into our registry system.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So, after export, we manually find the NAACCR Column number for Reporting Facility number which is Column# 701-710 and added the Reporting Facility number that our registry system generated and uploaded the file in our registry system for further processing.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And here is what we see after we parse it in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how we see it in our registry system after parsing.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do see a lot of extra texts,</a:t>
            </a:r>
            <a:r>
              <a:rPr lang="en-US" baseline="0" dirty="0"/>
              <a:t> for example labels right next to each value in the text boxes. This needs a lot f cleaning up before saving it and further processing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86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 you see all the Cancer Diagnosis specific information is neatly mapped and automatically filled in the boxes as you see here.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Also the TNM staging we received is mapped correctly in the</a:t>
            </a:r>
            <a:r>
              <a:rPr lang="en-US" baseline="0" dirty="0"/>
              <a:t> right field.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really thank CDC especially, both </a:t>
            </a:r>
            <a:r>
              <a:rPr lang="en-US" baseline="0" dirty="0" err="1"/>
              <a:t>Wendys</a:t>
            </a:r>
            <a:r>
              <a:rPr lang="en-US" baseline="0" dirty="0"/>
              <a:t>, </a:t>
            </a:r>
            <a:r>
              <a:rPr lang="en-US" baseline="0" dirty="0" err="1"/>
              <a:t>Shailendra</a:t>
            </a:r>
            <a:r>
              <a:rPr lang="en-US" baseline="0" dirty="0"/>
              <a:t> and all other staff behind the scenes for their continued support.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21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ability to support parallel MU stages across many clients)- new versions of EHR have to be reconciled with older versions- one EHR with address issue, another with consistent structure issues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01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ability to support parallel MU stages across many clients)- new versions of EHR have to be reconciled with older versions- one EHR with address issue, another with consistent structure issues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2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47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 you see all the Cancer Diagnosis specific information is neatly mapped and automatically filled in the boxes as you see here.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Also the TNM staging we received is mapped correctly in the</a:t>
            </a:r>
            <a:r>
              <a:rPr lang="en-US" baseline="0" dirty="0"/>
              <a:t> right field.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really thank CDC especially, both </a:t>
            </a:r>
            <a:r>
              <a:rPr lang="en-US" baseline="0" dirty="0" err="1"/>
              <a:t>Wendys</a:t>
            </a:r>
            <a:r>
              <a:rPr lang="en-US" baseline="0" dirty="0"/>
              <a:t>, </a:t>
            </a:r>
            <a:r>
              <a:rPr lang="en-US" baseline="0" dirty="0" err="1"/>
              <a:t>Shailendra</a:t>
            </a:r>
            <a:r>
              <a:rPr lang="en-US" baseline="0" dirty="0"/>
              <a:t> and all other staff behind the scenes for their continued support.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31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7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4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6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 you see all the Cancer Diagnosis specific information is neatly mapped and automatically filled in the boxes as you see here.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Also the TNM staging we received is mapped correctly in the</a:t>
            </a:r>
            <a:r>
              <a:rPr lang="en-US" baseline="0" dirty="0"/>
              <a:t> right field.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really thank CDC especially, both </a:t>
            </a:r>
            <a:r>
              <a:rPr lang="en-US" baseline="0" dirty="0" err="1"/>
              <a:t>Wendys</a:t>
            </a:r>
            <a:r>
              <a:rPr lang="en-US" baseline="0" dirty="0"/>
              <a:t>, </a:t>
            </a:r>
            <a:r>
              <a:rPr lang="en-US" baseline="0" dirty="0" err="1"/>
              <a:t>Shailendra</a:t>
            </a:r>
            <a:r>
              <a:rPr lang="en-US" baseline="0" dirty="0"/>
              <a:t> and all other staff behind the scenes for their continued support.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3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first step for eligible professionals is to register their intent</a:t>
            </a:r>
            <a:r>
              <a:rPr lang="en-US" baseline="0" dirty="0"/>
              <a:t> to report cancer for MU2 to the public health agency.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Information will be reviewed and contacted if anything is missing.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Based on the EPs EHR’s readiness, we send the invite to onboard and request EHRs and/or practices to fill out the </a:t>
            </a:r>
            <a:r>
              <a:rPr lang="en-US" baseline="0" dirty="0" err="1"/>
              <a:t>sFTP</a:t>
            </a:r>
            <a:r>
              <a:rPr lang="en-US" baseline="0" dirty="0"/>
              <a:t> request forms which is required by our IT team to set up an account.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assist them with the relevant document to download/install required software to connect to our secure FTP site to test the connection and upload files.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Once we receive files we do both structural and content validation using NIST as well as CDC’s CDA Validation Plus tools.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Then we work closely with the practice if we find any errors and work with them to assist during the process, this includes visiting the practice to understand the EHR.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Once the files are compliant we process them using </a:t>
            </a:r>
            <a:r>
              <a:rPr lang="en-US" baseline="0" dirty="0" err="1"/>
              <a:t>eMaRC</a:t>
            </a:r>
            <a:r>
              <a:rPr lang="en-US" baseline="0" dirty="0"/>
              <a:t> Plus application.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have successfully received complete cases from 5 dermatology offices and here is how we processed them in our current registry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4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 you see all the Cancer Diagnosis specific information is neatly mapped and automatically filled in the boxes as you see here.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Also the TNM staging we received is mapped correctly in the</a:t>
            </a:r>
            <a:r>
              <a:rPr lang="en-US" baseline="0" dirty="0"/>
              <a:t> right field.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really thank CDC especially, both </a:t>
            </a:r>
            <a:r>
              <a:rPr lang="en-US" baseline="0" dirty="0" err="1"/>
              <a:t>Wendys</a:t>
            </a:r>
            <a:r>
              <a:rPr lang="en-US" baseline="0" dirty="0"/>
              <a:t>, </a:t>
            </a:r>
            <a:r>
              <a:rPr lang="en-US" baseline="0" dirty="0" err="1"/>
              <a:t>Shailendra</a:t>
            </a:r>
            <a:r>
              <a:rPr lang="en-US" baseline="0" dirty="0"/>
              <a:t> and all other staff behind the scenes for their continued support.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SFTP- enables secure data transfer of cancer cases from the physician offices.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2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ability to support parallel MU stages across many clients)- new versions of EHR have to be reconciled with older versions- one EHR with address issue, another with consistent structure issues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2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ability to support parallel MU stages across many clients)- new versions of EHR have to be reconciled with older versions- one EHR with address issue, another with consistent structure issues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6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47" y="770467"/>
            <a:ext cx="10779492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797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339" y="4206876"/>
            <a:ext cx="9225798" cy="1645920"/>
          </a:xfrm>
        </p:spPr>
        <p:txBody>
          <a:bodyPr>
            <a:normAutofit/>
          </a:bodyPr>
          <a:lstStyle>
            <a:lvl1pPr marL="0" indent="0" algn="l">
              <a:buNone/>
              <a:defRPr sz="3199">
                <a:solidFill>
                  <a:schemeClr val="bg1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1673" y="695325"/>
            <a:ext cx="262821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324" y="714376"/>
            <a:ext cx="7732286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47" y="767419"/>
            <a:ext cx="10777969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797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38" y="4204209"/>
            <a:ext cx="9223893" cy="1645920"/>
          </a:xfrm>
        </p:spPr>
        <p:txBody>
          <a:bodyPr anchor="t">
            <a:normAutofit/>
          </a:bodyPr>
          <a:lstStyle>
            <a:lvl1pPr marL="0" indent="0">
              <a:buNone/>
              <a:defRPr sz="3199">
                <a:solidFill>
                  <a:schemeClr val="tx1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480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9764" y="1998134"/>
            <a:ext cx="4662226" cy="376732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40467"/>
            <a:ext cx="4662226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0" y="2753084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6043" y="2038435"/>
            <a:ext cx="4662226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6043" y="2750990"/>
            <a:ext cx="4662226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8016" y="0"/>
            <a:ext cx="45708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59253" y="542282"/>
            <a:ext cx="3382399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999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1" y="762000"/>
            <a:ext cx="6094413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3827" y="2511813"/>
            <a:ext cx="3397635" cy="3126987"/>
          </a:xfr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99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55" y="5418668"/>
            <a:ext cx="10777969" cy="613283"/>
          </a:xfrm>
        </p:spPr>
        <p:txBody>
          <a:bodyPr anchor="b">
            <a:normAutofit/>
          </a:bodyPr>
          <a:lstStyle>
            <a:lvl1pPr>
              <a:defRPr sz="31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88825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1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480" y="5909735"/>
            <a:ext cx="9226941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36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053" y="499533"/>
            <a:ext cx="10769970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480" y="2011680"/>
            <a:ext cx="107509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22" y="6412447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2" y="6554697"/>
            <a:ext cx="502789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44" y="5876413"/>
            <a:ext cx="2925318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97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5398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368" indent="-342797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3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475" indent="-548475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999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713" indent="-822713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6951" indent="-109695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64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58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52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460" indent="-228531" algn="l" defTabSz="914126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igar.salahuddin@dhhs.nc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sumana.nagaraj@dhhs.nc.go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7212" y="1524000"/>
            <a:ext cx="8229600" cy="1447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Navigating through the Meaningful Use Stage 2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5272880"/>
            <a:ext cx="10668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6" y="5211762"/>
            <a:ext cx="1790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20" y="5353050"/>
            <a:ext cx="11953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60412" y="277817"/>
            <a:ext cx="5638799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askerville Old Face" panose="02020602080505020303" pitchFamily="18" charset="0"/>
              </a:rPr>
              <a:t>Exporting MU2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0" y="825380"/>
            <a:ext cx="72771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3" y="1443578"/>
            <a:ext cx="5737041" cy="3089176"/>
          </a:xfrm>
          <a:prstGeom prst="rect">
            <a:avLst/>
          </a:prstGeom>
        </p:spPr>
      </p:pic>
      <p:pic>
        <p:nvPicPr>
          <p:cNvPr id="1026" name="Picture 3" descr="cid:image003.png@01D1B771.C9C5DC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441649"/>
            <a:ext cx="6019800" cy="320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5812" y="312420"/>
            <a:ext cx="86868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Baskerville Old Face" panose="02020602080505020303" pitchFamily="18" charset="0"/>
              </a:rPr>
              <a:t>Adding Reporting Facility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212" y="4706945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Eureka - Reporting Source Management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8029" y="4724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eMaRc</a:t>
            </a:r>
            <a:r>
              <a:rPr lang="en-US" b="1" dirty="0"/>
              <a:t> – Manage Facility                 </a:t>
            </a:r>
            <a:r>
              <a:rPr lang="en-US" b="1" dirty="0" err="1"/>
              <a:t>eMaRc</a:t>
            </a:r>
            <a:r>
              <a:rPr lang="en-US" b="1" dirty="0"/>
              <a:t> – Abstract screen</a:t>
            </a:r>
          </a:p>
        </p:txBody>
      </p:sp>
    </p:spTree>
    <p:extLst>
      <p:ext uri="{BB962C8B-B14F-4D97-AF65-F5344CB8AC3E}">
        <p14:creationId xmlns:p14="http://schemas.microsoft.com/office/powerpoint/2010/main" val="1679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012" y="304800"/>
            <a:ext cx="9296400" cy="5029200"/>
          </a:xfrm>
        </p:spPr>
        <p:txBody>
          <a:bodyPr/>
          <a:lstStyle/>
          <a:p>
            <a:r>
              <a:rPr lang="en-US" sz="4000" dirty="0">
                <a:latin typeface="Baskerville Old Face" panose="02020602080505020303" pitchFamily="18" charset="0"/>
              </a:rPr>
              <a:t>Processing Dermatology case in the registry system</a:t>
            </a:r>
          </a:p>
          <a:p>
            <a:endParaRPr lang="en-US" sz="2800" dirty="0"/>
          </a:p>
          <a:p>
            <a:r>
              <a:rPr lang="en-US" sz="2800" dirty="0"/>
              <a:t>Following manipulation needed before uploading.</a:t>
            </a:r>
          </a:p>
          <a:p>
            <a:pPr marL="742950" lvl="1" indent="-285750">
              <a:buFontTx/>
              <a:buChar char="-"/>
            </a:pPr>
            <a:r>
              <a:rPr lang="en-US" sz="2200" dirty="0"/>
              <a:t>Adding Facility Identification Number (FIN) manually</a:t>
            </a:r>
          </a:p>
          <a:p>
            <a:pPr marL="742950" lvl="1" indent="-285750">
              <a:buFontTx/>
              <a:buChar char="-"/>
            </a:pPr>
            <a:r>
              <a:rPr lang="en-US" sz="2200" dirty="0"/>
              <a:t>Making sure that all the data fields are according to NAACCR layout. </a:t>
            </a:r>
            <a:endParaRPr lang="en-US" sz="2800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3505200"/>
            <a:ext cx="9486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0" y="1284790"/>
            <a:ext cx="10537554" cy="553454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890" y="304800"/>
            <a:ext cx="11120122" cy="990600"/>
          </a:xfrm>
        </p:spPr>
        <p:txBody>
          <a:bodyPr>
            <a:normAutofit fontScale="62500" lnSpcReduction="20000"/>
          </a:bodyPr>
          <a:lstStyle/>
          <a:p>
            <a:r>
              <a:rPr lang="en-US" sz="6400" dirty="0">
                <a:latin typeface="Baskerville Old Face" panose="02020602080505020303" pitchFamily="18" charset="0"/>
              </a:rPr>
              <a:t>Processing Dermatology case in the registry system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12" y="457200"/>
            <a:ext cx="11277600" cy="5334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Staging in the Registry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51" y="1219200"/>
            <a:ext cx="11515805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1" y="3810000"/>
            <a:ext cx="64198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779080" y="435429"/>
            <a:ext cx="84395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Baskerville Old Face" panose="02020602080505020303" pitchFamily="18" charset="0"/>
              </a:rPr>
              <a:t>Our Experiences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412" y="1295400"/>
            <a:ext cx="10287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Vendor capability for data exchange remains varied.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Missing key data items in the cancer record.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Helpful to engage with the appropriate personnel from the physician office.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Onsite physician office walkthroughs and webinars to alleviate training issues.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Providing periodic data reviews through consolidated reports for feedback.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Comparing MU data to the data received through Registry reporting.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Linking MU2 cancer cases outside the registry database to reduce redundancy.</a:t>
            </a: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779080" y="435429"/>
            <a:ext cx="84395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Future 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412" y="1295400"/>
            <a:ext cx="1028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Comparing MU data to the data received through Registry reporting.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Linking MU2 cancer cases outside the registry database to reduce redundancy.</a:t>
            </a: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gninsurance.com/wp-content/uploads/rollover/Blue-man-Questions-Com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685800"/>
            <a:ext cx="6934200" cy="53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1217612" y="457200"/>
            <a:ext cx="5638799" cy="1145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Meaningful Use Contacts</a:t>
            </a:r>
          </a:p>
          <a:p>
            <a:endParaRPr lang="en-US" sz="32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412" y="1295400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6612" y="2286000"/>
            <a:ext cx="83042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Nigar Salahuddin- </a:t>
            </a:r>
          </a:p>
          <a:p>
            <a:r>
              <a:rPr lang="en-US" sz="3200" i="1" dirty="0">
                <a:hlinkClick r:id="rId3"/>
              </a:rPr>
              <a:t>nigar.salahuddin@dhhs.nc.gov</a:t>
            </a:r>
            <a:endParaRPr lang="en-US" sz="3200" i="1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Sumana Nagaraj-</a:t>
            </a:r>
          </a:p>
          <a:p>
            <a:r>
              <a:rPr lang="en-US" sz="3200" i="1" dirty="0">
                <a:hlinkClick r:id="rId4"/>
              </a:rPr>
              <a:t>sumana.nagaraj@dhhs.nc.gov</a:t>
            </a:r>
            <a:r>
              <a:rPr lang="en-US" sz="3200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0412" y="1295400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7612" y="20574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002060"/>
                </a:solidFill>
                <a:latin typeface="Blackadder ITC" panose="04020505051007020D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823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779080" y="457200"/>
            <a:ext cx="56387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Agenda for this Segment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412" y="1295400"/>
            <a:ext cx="10287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Progress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Journey of MU2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Transport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Testing and Validation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Processing MU2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Future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779080" y="457200"/>
            <a:ext cx="56387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Progress to 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412" y="1295400"/>
            <a:ext cx="10287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2000 EPs registered on the NC-CCR MU2 portal.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Actively testing with 43 different physician offices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Collaboration with 5 EHR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Successful data submission from 6-7 dermatology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Successfully tested the parsing of MU2 data into the registry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779080" y="457200"/>
            <a:ext cx="56387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Active EHRs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412" y="1295400"/>
            <a:ext cx="10287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Modernizing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Nextgen</a:t>
            </a:r>
            <a:r>
              <a:rPr lang="en-US" sz="2800" dirty="0"/>
              <a:t>/TSI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Nextech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Flat Iron (Previously Altos Solutions)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Athena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32012" y="186691"/>
            <a:ext cx="86868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skerville Old Face" panose="02020602080505020303" pitchFamily="18" charset="0"/>
              </a:rPr>
              <a:t>MU2 Onboarding process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720091"/>
            <a:ext cx="5638800" cy="60524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198812" y="6019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27612" y="44958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7612" y="44958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1212" y="944049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 Process to test MU2 files</a:t>
            </a: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475412" y="1134549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4612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Future plan to process MU2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761412" y="5562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12" y="3410452"/>
            <a:ext cx="6015567" cy="21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779080" y="457200"/>
            <a:ext cx="56387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Testing and Validation Process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858765"/>
              </p:ext>
            </p:extLst>
          </p:nvPr>
        </p:nvGraphicFramePr>
        <p:xfrm>
          <a:off x="703562" y="1066800"/>
          <a:ext cx="102108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9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 noGrp="1"/>
          </p:cNvSpPr>
          <p:nvPr>
            <p:ph type="body" sz="half" idx="2"/>
          </p:nvPr>
        </p:nvSpPr>
        <p:spPr>
          <a:xfrm>
            <a:off x="779080" y="457200"/>
            <a:ext cx="56387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askerville Old Face" panose="02020602080505020303" pitchFamily="18" charset="0"/>
              </a:rPr>
              <a:t>Transport Mechanism</a:t>
            </a:r>
          </a:p>
        </p:txBody>
      </p:sp>
      <p:pic>
        <p:nvPicPr>
          <p:cNvPr id="4" name="Content Placeholder 3" descr="C:\Users\snagaraj\Desktop\noh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12" y="1295400"/>
            <a:ext cx="8001000" cy="48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4" y="1070833"/>
            <a:ext cx="9682163" cy="5755083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710987" y="304800"/>
            <a:ext cx="9498225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askerville Old Face" panose="02020602080505020303" pitchFamily="18" charset="0"/>
              </a:rPr>
              <a:t>Testing and Validation Process – CDA Validation Plus</a:t>
            </a:r>
          </a:p>
        </p:txBody>
      </p:sp>
    </p:spTree>
    <p:extLst>
      <p:ext uri="{BB962C8B-B14F-4D97-AF65-F5344CB8AC3E}">
        <p14:creationId xmlns:p14="http://schemas.microsoft.com/office/powerpoint/2010/main" val="40589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94656" y="214043"/>
            <a:ext cx="1050515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300"/>
              </a:spcBef>
              <a:buFont typeface="Arial" pitchFamily="34" charset="0"/>
              <a:buNone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914126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askerville Old Face" panose="02020602080505020303" pitchFamily="18" charset="0"/>
              </a:rPr>
              <a:t>Testing and Validation Process - </a:t>
            </a:r>
            <a:r>
              <a:rPr lang="en-US" sz="3200" b="1" dirty="0" err="1">
                <a:latin typeface="Baskerville Old Face" panose="02020602080505020303" pitchFamily="18" charset="0"/>
              </a:rPr>
              <a:t>eMaRCPlus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0" y="745563"/>
            <a:ext cx="10523332" cy="60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1190</Words>
  <Application>Microsoft Office PowerPoint</Application>
  <PresentationFormat>Custom</PresentationFormat>
  <Paragraphs>126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Baskerville Old Face</vt:lpstr>
      <vt:lpstr>Blackadder ITC</vt:lpstr>
      <vt:lpstr>Calibri</vt:lpstr>
      <vt:lpstr>Calibri Light</vt:lpstr>
      <vt:lpstr>Corbel</vt:lpstr>
      <vt:lpstr>Metropolitan</vt:lpstr>
      <vt:lpstr>Navigating through the Meaningful Use Stage 2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2016-04-18T15:17:16Z</dcterms:created>
  <dcterms:modified xsi:type="dcterms:W3CDTF">2016-10-19T17:49:22Z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