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304" r:id="rId3"/>
    <p:sldId id="311" r:id="rId4"/>
    <p:sldId id="299" r:id="rId5"/>
    <p:sldId id="258" r:id="rId6"/>
    <p:sldId id="260" r:id="rId7"/>
    <p:sldId id="307" r:id="rId8"/>
    <p:sldId id="261" r:id="rId9"/>
    <p:sldId id="301" r:id="rId10"/>
    <p:sldId id="310" r:id="rId11"/>
    <p:sldId id="276" r:id="rId12"/>
    <p:sldId id="264" r:id="rId13"/>
    <p:sldId id="302" r:id="rId14"/>
    <p:sldId id="265" r:id="rId15"/>
    <p:sldId id="274" r:id="rId16"/>
    <p:sldId id="298" r:id="rId17"/>
    <p:sldId id="306" r:id="rId18"/>
    <p:sldId id="308" r:id="rId19"/>
    <p:sldId id="309" r:id="rId20"/>
    <p:sldId id="300" r:id="rId21"/>
    <p:sldId id="295"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B2603"/>
    <a:srgbClr val="290CDA"/>
    <a:srgbClr val="F420F9"/>
    <a:srgbClr val="ACFA9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5" autoAdjust="0"/>
    <p:restoredTop sz="93769" autoAdjust="0"/>
  </p:normalViewPr>
  <p:slideViewPr>
    <p:cSldViewPr>
      <p:cViewPr varScale="1">
        <p:scale>
          <a:sx n="112" d="100"/>
          <a:sy n="112" d="100"/>
        </p:scale>
        <p:origin x="-5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520" y="-8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4" tIns="46658" rIns="93314" bIns="46658"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4" tIns="46658" rIns="93314" bIns="46658" rtlCol="0"/>
          <a:lstStyle>
            <a:lvl1pPr algn="r">
              <a:defRPr sz="1200"/>
            </a:lvl1pPr>
          </a:lstStyle>
          <a:p>
            <a:fld id="{3F9B9EC3-8C56-47AE-AEBF-CDA55DC34489}" type="datetimeFigureOut">
              <a:rPr lang="en-US" smtClean="0"/>
              <a:pPr/>
              <a:t>6/12/2009</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14" tIns="46658" rIns="93314"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4" tIns="46658" rIns="93314" bIns="46658" rtlCol="0" anchor="b"/>
          <a:lstStyle>
            <a:lvl1pPr algn="r">
              <a:defRPr sz="1200"/>
            </a:lvl1pPr>
          </a:lstStyle>
          <a:p>
            <a:fld id="{A7851599-1C0D-45F6-A77B-B480A8B156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4" tIns="46658" rIns="93314" bIns="466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4" tIns="46658" rIns="93314" bIns="46658" rtlCol="0"/>
          <a:lstStyle>
            <a:lvl1pPr algn="r">
              <a:defRPr sz="1200"/>
            </a:lvl1pPr>
          </a:lstStyle>
          <a:p>
            <a:fld id="{4A6530ED-1E3B-4FE4-9D42-7CCCFC2C0104}" type="datetimeFigureOut">
              <a:rPr lang="en-US" smtClean="0"/>
              <a:pPr/>
              <a:t>6/12/2009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4" tIns="46658" rIns="93314" bIns="46658"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4" tIns="46658" rIns="93314"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14" tIns="46658" rIns="93314"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4" tIns="46658" rIns="93314" bIns="46658" rtlCol="0" anchor="b"/>
          <a:lstStyle>
            <a:lvl1pPr algn="r">
              <a:defRPr sz="1200"/>
            </a:lvl1pPr>
          </a:lstStyle>
          <a:p>
            <a:fld id="{FDBB3249-A2BA-4D34-8EA6-0DA4EEC1E1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B3249-A2BA-4D34-8EA6-0DA4EEC1E1A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B3249-A2BA-4D34-8EA6-0DA4EEC1E1A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main areas of the recoding screen:</a:t>
            </a:r>
          </a:p>
          <a:p>
            <a:pPr marL="233286" indent="-233286">
              <a:buFont typeface="+mj-lt"/>
              <a:buAutoNum type="arabicPeriod"/>
            </a:pPr>
            <a:r>
              <a:rPr lang="en-US" dirty="0" smtClean="0"/>
              <a:t>The</a:t>
            </a:r>
            <a:r>
              <a:rPr lang="en-US" baseline="0" dirty="0" smtClean="0"/>
              <a:t> Recoding Area</a:t>
            </a:r>
          </a:p>
          <a:p>
            <a:pPr marL="233286" indent="-233286">
              <a:buFont typeface="+mj-lt"/>
              <a:buAutoNum type="arabicPeriod"/>
            </a:pPr>
            <a:r>
              <a:rPr lang="en-US" baseline="0" dirty="0" smtClean="0"/>
              <a:t>Admission Level Text</a:t>
            </a:r>
          </a:p>
          <a:p>
            <a:pPr marL="233286" indent="-233286">
              <a:buFont typeface="+mj-lt"/>
              <a:buAutoNum type="arabicPeriod"/>
            </a:pPr>
            <a:r>
              <a:rPr lang="en-US" baseline="0" dirty="0" smtClean="0"/>
              <a:t>Auditor Comment Fields</a:t>
            </a:r>
          </a:p>
          <a:p>
            <a:pPr marL="233286" indent="-233286">
              <a:buFont typeface="+mj-lt"/>
              <a:buAutoNum type="arabicPeriod"/>
            </a:pPr>
            <a:endParaRPr lang="en-US" baseline="0" dirty="0" smtClean="0"/>
          </a:p>
          <a:p>
            <a:pPr marL="233286" indent="-233286"/>
            <a:r>
              <a:rPr lang="en-US" b="1" u="sng" dirty="0" smtClean="0"/>
              <a:t>The Recoding Area:</a:t>
            </a:r>
          </a:p>
          <a:p>
            <a:pPr marL="233286" indent="-233286"/>
            <a:r>
              <a:rPr lang="en-US" dirty="0" smtClean="0"/>
              <a:t>This is the area in which recodes that are deemed</a:t>
            </a:r>
            <a:r>
              <a:rPr lang="en-US" baseline="0" dirty="0" smtClean="0"/>
              <a:t> appropriate by viewing the text located to the right of the screen (the Admission Level Text)</a:t>
            </a:r>
          </a:p>
          <a:p>
            <a:pPr marL="233286" indent="-233286"/>
            <a:endParaRPr lang="en-US" baseline="0" dirty="0" smtClean="0"/>
          </a:p>
          <a:p>
            <a:pPr marL="233286" indent="-233286"/>
            <a:r>
              <a:rPr lang="en-US" b="1" u="sng" baseline="0" dirty="0" smtClean="0"/>
              <a:t>The Admission Level Text:</a:t>
            </a:r>
          </a:p>
          <a:p>
            <a:pPr marL="233286" indent="-233286"/>
            <a:r>
              <a:rPr lang="en-US" baseline="0" dirty="0" smtClean="0"/>
              <a:t>This is the text from the admission that is being used to audit.  Use this text to code the data items located in the Recoding Area. </a:t>
            </a:r>
          </a:p>
          <a:p>
            <a:pPr marL="233286" indent="-233286"/>
            <a:endParaRPr lang="en-US" baseline="0" dirty="0" smtClean="0"/>
          </a:p>
          <a:p>
            <a:pPr marL="233286" indent="-233286"/>
            <a:r>
              <a:rPr lang="en-US" b="1" u="sng" baseline="0" dirty="0" smtClean="0"/>
              <a:t>Auditor Comment Fields:</a:t>
            </a:r>
          </a:p>
          <a:p>
            <a:pPr marL="233286" indent="-233286"/>
            <a:r>
              <a:rPr lang="en-US" baseline="0" dirty="0" smtClean="0"/>
              <a:t>There are two separate “comment” fields; The “Record Comments” and “Field Comments.”  These are discussed further on slide…Slide 11.</a:t>
            </a:r>
          </a:p>
          <a:p>
            <a:pPr marL="233286" indent="-233286"/>
            <a:endParaRPr lang="en-US" baseline="0" dirty="0" smtClean="0"/>
          </a:p>
          <a:p>
            <a:pPr marL="233286" indent="-233286"/>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is an example of what</a:t>
            </a:r>
            <a:r>
              <a:rPr lang="en-US" baseline="0" dirty="0" smtClean="0"/>
              <a:t> a typical recoding screen will look like.  </a:t>
            </a:r>
          </a:p>
          <a:p>
            <a:endParaRPr lang="en-US" baseline="0" dirty="0" smtClean="0"/>
          </a:p>
          <a:p>
            <a:r>
              <a:rPr lang="en-US" baseline="0" dirty="0" smtClean="0"/>
              <a:t>When the auditor enters a code that is the same as the original code the field remains white. </a:t>
            </a:r>
          </a:p>
          <a:p>
            <a:endParaRPr lang="en-US" baseline="0" dirty="0" smtClean="0"/>
          </a:p>
          <a:p>
            <a:r>
              <a:rPr lang="en-US" baseline="0" dirty="0" smtClean="0"/>
              <a:t>When the auditor enters a code that is different from the original code the field highlights in yellow after tabbed out of the field.  This is a signal to the auditor to make sure that what they entered is accurate and if so place a comment in the Data Comment sections of the screen.  In the above example, the discrepancy just occurred in the CS Extension  field, therefore the comment is placed into the CS Extension Comment field. </a:t>
            </a:r>
          </a:p>
          <a:p>
            <a:endParaRPr lang="en-US" baseline="0" dirty="0" smtClean="0"/>
          </a:p>
          <a:p>
            <a:r>
              <a:rPr lang="en-US" b="1" u="sng" baseline="0" dirty="0" smtClean="0"/>
              <a:t>TAKE NOTE:</a:t>
            </a:r>
            <a:r>
              <a:rPr lang="en-US" b="0" u="none" baseline="0" dirty="0" smtClean="0"/>
              <a:t>  </a:t>
            </a:r>
            <a:r>
              <a:rPr lang="en-US" baseline="0" dirty="0" smtClean="0"/>
              <a:t>Every code that is entered is being complied in a complex equation that eventually tallies:</a:t>
            </a:r>
          </a:p>
          <a:p>
            <a:r>
              <a:rPr lang="en-US" baseline="0" dirty="0" smtClean="0"/>
              <a:t>	how many cases were recoded</a:t>
            </a:r>
          </a:p>
          <a:p>
            <a:r>
              <a:rPr lang="en-US" baseline="0" dirty="0" smtClean="0"/>
              <a:t>	how many cases had discrepancies</a:t>
            </a:r>
          </a:p>
          <a:p>
            <a:r>
              <a:rPr lang="en-US" baseline="0" dirty="0" smtClean="0"/>
              <a:t>	how many cases did not have discrepancies</a:t>
            </a:r>
          </a:p>
          <a:p>
            <a:r>
              <a:rPr lang="en-US" baseline="0" dirty="0" smtClean="0"/>
              <a:t>	how many discrepancies there were total</a:t>
            </a:r>
          </a:p>
          <a:p>
            <a:r>
              <a:rPr lang="en-US" baseline="0" dirty="0" smtClean="0"/>
              <a:t>	and then randomizes each data item according to VE status (</a:t>
            </a:r>
            <a:r>
              <a:rPr lang="en-US" baseline="0" dirty="0" err="1" smtClean="0"/>
              <a:t>VE’d</a:t>
            </a:r>
            <a:r>
              <a:rPr lang="en-US" baseline="0" dirty="0" smtClean="0"/>
              <a:t> or not </a:t>
            </a:r>
            <a:r>
              <a:rPr lang="en-US" baseline="0" dirty="0" err="1" smtClean="0"/>
              <a:t>VE’d</a:t>
            </a:r>
            <a:r>
              <a:rPr lang="en-US" baseline="0" dirty="0" smtClean="0"/>
              <a:t>)</a:t>
            </a:r>
          </a:p>
          <a:p>
            <a:r>
              <a:rPr lang="en-US" baseline="0" dirty="0" smtClean="0"/>
              <a:t>	and calculates these rates individually</a:t>
            </a:r>
          </a:p>
          <a:p>
            <a:endParaRPr lang="en-US" baseline="0" dirty="0" smtClean="0"/>
          </a:p>
          <a:p>
            <a:r>
              <a:rPr lang="en-US" baseline="0" dirty="0" smtClean="0"/>
              <a:t>This is why it is important to make sure that only cases that get the “Save and Finish”  button clicked are those that are to remain in the audit.   If for some reason a case needs to be excluded then that feature can be used but only as a last resort.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secondary auditor opens a case in the same fashion as the primary auditor, by clicking on the “Secondary Recode” link to the right of any patient. </a:t>
            </a:r>
          </a:p>
          <a:p>
            <a:endParaRPr lang="en-US" baseline="0" dirty="0" smtClean="0"/>
          </a:p>
          <a:p>
            <a:r>
              <a:rPr lang="en-US" sz="1800" b="1" u="sng" dirty="0" smtClean="0"/>
              <a:t>NOTE:</a:t>
            </a:r>
            <a:r>
              <a:rPr lang="en-US" sz="1800" dirty="0" smtClean="0"/>
              <a:t>  </a:t>
            </a:r>
            <a:r>
              <a:rPr lang="en-US" baseline="0" dirty="0" smtClean="0"/>
              <a:t>Unlike the primary auditor, the secondary auditor does not have to do the cases in any particular order. </a:t>
            </a:r>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secondary auditor recodes the case the</a:t>
            </a:r>
            <a:r>
              <a:rPr lang="en-US" baseline="0" dirty="0" smtClean="0"/>
              <a:t> same way the primary auditor recodes the case.  </a:t>
            </a:r>
            <a:endParaRPr lang="en-US" dirty="0"/>
          </a:p>
        </p:txBody>
      </p:sp>
      <p:sp>
        <p:nvSpPr>
          <p:cNvPr id="4" name="Slide Number Placeholder 3"/>
          <p:cNvSpPr>
            <a:spLocks noGrp="1"/>
          </p:cNvSpPr>
          <p:nvPr>
            <p:ph type="sldNum" sz="quarter" idx="10"/>
          </p:nvPr>
        </p:nvSpPr>
        <p:spPr/>
        <p:txBody>
          <a:bodyPr/>
          <a:lstStyle/>
          <a:p>
            <a:fld id="{FDBB3249-A2BA-4D34-8EA6-0DA4EEC1E1A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994951B-9219-4D93-BA1C-E6BF254C32AD}" type="datetime1">
              <a:rPr lang="en-US" smtClean="0"/>
              <a:pPr/>
              <a:t>6/12/2009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r>
              <a:rPr lang="en-US" smtClean="0"/>
              <a:t>Slide </a:t>
            </a:r>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FBD425-4E80-4180-AB3F-C736F83D55F0}" type="datetime1">
              <a:rPr lang="en-US" smtClean="0"/>
              <a:pPr/>
              <a:t>6/12/2009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664E60-EB98-4B1B-AD13-F7E5C8B3055D}" type="datetime1">
              <a:rPr lang="en-US" smtClean="0"/>
              <a:pPr/>
              <a:t>6/12/2009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94951B-9219-4D93-BA1C-E6BF254C32AD}" type="datetime1">
              <a:rPr lang="en-US" smtClean="0"/>
              <a:pPr/>
              <a:t>6/12/2009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3A8D7-8218-48E4-AB8F-22A21F8E3CD0}" type="datetime1">
              <a:rPr lang="en-US" smtClean="0"/>
              <a:pPr/>
              <a:t>6/12/2009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78AEF-94F1-4865-9800-4AEF2EF9BFD0}" type="datetime1">
              <a:rPr lang="en-US" smtClean="0"/>
              <a:pPr/>
              <a:t>6/12/2009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830AA-2352-4B63-93F6-27AAD8783230}" type="datetime1">
              <a:rPr lang="en-US" smtClean="0"/>
              <a:pPr/>
              <a:t>6/12/2009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84DDF-3CF5-472C-AAB4-FE3ED90078CB}" type="datetime1">
              <a:rPr lang="en-US" smtClean="0"/>
              <a:pPr/>
              <a:t>6/12/2009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D9F5D-3753-4315-ABC2-DC2708DA7A87}" type="datetime1">
              <a:rPr lang="en-US" smtClean="0"/>
              <a:pPr/>
              <a:t>6/12/2009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E49F1-EA87-4B2A-977D-8B4ED834526F}" type="datetime1">
              <a:rPr lang="en-US" smtClean="0"/>
              <a:pPr/>
              <a:t>6/12/2009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36529-3F20-4CFE-95CF-5C3A4ADC339A}" type="datetime1">
              <a:rPr lang="en-US" smtClean="0"/>
              <a:pPr/>
              <a:t>6/12/2009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B3A8D7-8218-48E4-AB8F-22A21F8E3CD0}" type="datetime1">
              <a:rPr lang="en-US" smtClean="0"/>
              <a:pPr/>
              <a:t>6/12/2009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F56C9-95B8-48F8-AD9E-8019351EEF64}" type="datetime1">
              <a:rPr lang="en-US" smtClean="0"/>
              <a:pPr/>
              <a:t>6/12/2009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BD425-4E80-4180-AB3F-C736F83D55F0}" type="datetime1">
              <a:rPr lang="en-US" smtClean="0"/>
              <a:pPr/>
              <a:t>6/12/2009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4E60-EB98-4B1B-AD13-F7E5C8B3055D}" type="datetime1">
              <a:rPr lang="en-US" smtClean="0"/>
              <a:pPr/>
              <a:t>6/12/2009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CE78AEF-94F1-4865-9800-4AEF2EF9BFD0}" type="datetime1">
              <a:rPr lang="en-US" smtClean="0"/>
              <a:pPr/>
              <a:t>6/12/2009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1830AA-2352-4B63-93F6-27AAD8783230}" type="datetime1">
              <a:rPr lang="en-US" smtClean="0"/>
              <a:pPr/>
              <a:t>6/12/2009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A84DDF-3CF5-472C-AAB4-FE3ED90078CB}" type="datetime1">
              <a:rPr lang="en-US" smtClean="0"/>
              <a:pPr/>
              <a:t>6/12/2009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91D9F5D-3753-4315-ABC2-DC2708DA7A87}" type="datetime1">
              <a:rPr lang="en-US" smtClean="0"/>
              <a:pPr/>
              <a:t>6/12/2009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6E49F1-EA87-4B2A-977D-8B4ED834526F}" type="datetime1">
              <a:rPr lang="en-US" smtClean="0"/>
              <a:pPr/>
              <a:t>6/12/2009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BC36529-3F20-4CFE-95CF-5C3A4ADC339A}" type="datetime1">
              <a:rPr lang="en-US" smtClean="0"/>
              <a:pPr/>
              <a:t>6/12/2009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2F56C9-95B8-48F8-AD9E-8019351EEF64}" type="datetime1">
              <a:rPr lang="en-US" smtClean="0"/>
              <a:pPr/>
              <a:t>6/12/2009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8B29DC-48FE-4549-BF96-5018B37A3588}" type="datetime1">
              <a:rPr lang="en-US" smtClean="0"/>
              <a:pPr/>
              <a:t>6/12/2009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B29DC-48FE-4549-BF96-5018B37A3588}" type="datetime1">
              <a:rPr lang="en-US" smtClean="0"/>
              <a:pPr/>
              <a:t>6/12/2009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ziegler@ccr.c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CR3"/>
          <p:cNvPicPr>
            <a:picLocks noChangeAspect="1" noChangeArrowheads="1"/>
          </p:cNvPicPr>
          <p:nvPr/>
        </p:nvPicPr>
        <p:blipFill>
          <a:blip r:embed="rId2" cstate="print"/>
          <a:srcRect/>
          <a:stretch>
            <a:fillRect/>
          </a:stretch>
        </p:blipFill>
        <p:spPr bwMode="auto">
          <a:xfrm>
            <a:off x="11113" y="990600"/>
            <a:ext cx="9170987" cy="5241925"/>
          </a:xfrm>
          <a:prstGeom prst="rect">
            <a:avLst/>
          </a:prstGeom>
          <a:noFill/>
          <a:ln w="9525">
            <a:noFill/>
            <a:miter lim="800000"/>
            <a:headEnd/>
            <a:tailEnd/>
          </a:ln>
        </p:spPr>
      </p:pic>
      <p:sp>
        <p:nvSpPr>
          <p:cNvPr id="2051" name="Text Box 6"/>
          <p:cNvSpPr txBox="1">
            <a:spLocks noChangeArrowheads="1"/>
          </p:cNvSpPr>
          <p:nvPr/>
        </p:nvSpPr>
        <p:spPr bwMode="auto">
          <a:xfrm>
            <a:off x="228600" y="1524000"/>
            <a:ext cx="5943600" cy="1200329"/>
          </a:xfrm>
          <a:prstGeom prst="rect">
            <a:avLst/>
          </a:prstGeom>
          <a:noFill/>
          <a:ln w="9525">
            <a:noFill/>
            <a:miter lim="800000"/>
            <a:headEnd/>
            <a:tailEnd/>
          </a:ln>
        </p:spPr>
        <p:txBody>
          <a:bodyPr>
            <a:spAutoFit/>
          </a:bodyPr>
          <a:lstStyle/>
          <a:p>
            <a:r>
              <a:rPr lang="en-US" sz="3600" b="1" dirty="0" smtClean="0">
                <a:solidFill>
                  <a:schemeClr val="bg1"/>
                </a:solidFill>
                <a:latin typeface="Californian FB" pitchFamily="18" charset="0"/>
              </a:rPr>
              <a:t>Recoding Audit Module (RAM)</a:t>
            </a:r>
            <a:endParaRPr lang="en-US" sz="3600" b="1" dirty="0">
              <a:solidFill>
                <a:schemeClr val="bg1"/>
              </a:solidFill>
              <a:latin typeface="Californian FB" pitchFamily="18" charset="0"/>
            </a:endParaRPr>
          </a:p>
        </p:txBody>
      </p:sp>
      <p:sp>
        <p:nvSpPr>
          <p:cNvPr id="2052" name="Text Box 8"/>
          <p:cNvSpPr txBox="1">
            <a:spLocks noChangeArrowheads="1"/>
          </p:cNvSpPr>
          <p:nvPr/>
        </p:nvSpPr>
        <p:spPr bwMode="auto">
          <a:xfrm>
            <a:off x="6324600" y="2057400"/>
            <a:ext cx="2819400" cy="923330"/>
          </a:xfrm>
          <a:prstGeom prst="rect">
            <a:avLst/>
          </a:prstGeom>
          <a:noFill/>
          <a:ln w="9525">
            <a:noFill/>
            <a:miter lim="800000"/>
            <a:headEnd/>
            <a:tailEnd/>
          </a:ln>
        </p:spPr>
        <p:txBody>
          <a:bodyPr wrap="square">
            <a:spAutoFit/>
          </a:bodyPr>
          <a:lstStyle/>
          <a:p>
            <a:r>
              <a:rPr lang="en-US" b="1" dirty="0" smtClean="0">
                <a:solidFill>
                  <a:schemeClr val="accent2"/>
                </a:solidFill>
                <a:latin typeface="Californian FB" pitchFamily="18" charset="0"/>
              </a:rPr>
              <a:t>Kyle L. Ziegler, </a:t>
            </a:r>
            <a:r>
              <a:rPr lang="en-US" b="1" dirty="0">
                <a:solidFill>
                  <a:schemeClr val="accent2"/>
                </a:solidFill>
                <a:latin typeface="Californian FB" pitchFamily="18" charset="0"/>
              </a:rPr>
              <a:t>CTR</a:t>
            </a:r>
          </a:p>
          <a:p>
            <a:r>
              <a:rPr lang="en-US" b="1" i="1" dirty="0" smtClean="0">
                <a:solidFill>
                  <a:schemeClr val="accent2"/>
                </a:solidFill>
                <a:latin typeface="Californian FB" pitchFamily="18" charset="0"/>
              </a:rPr>
              <a:t>Quality Control Specialist</a:t>
            </a:r>
          </a:p>
          <a:p>
            <a:r>
              <a:rPr lang="en-US" b="1" i="1" dirty="0" smtClean="0">
                <a:solidFill>
                  <a:schemeClr val="accent2"/>
                </a:solidFill>
                <a:latin typeface="Californian FB" pitchFamily="18" charset="0"/>
              </a:rPr>
              <a:t>Audit Coordinator</a:t>
            </a:r>
            <a:endParaRPr lang="en-US" dirty="0">
              <a:solidFill>
                <a:schemeClr val="accent2"/>
              </a:solidFill>
              <a:latin typeface="Californian FB" pitchFamily="18" charset="0"/>
            </a:endParaRPr>
          </a:p>
        </p:txBody>
      </p:sp>
      <p:sp>
        <p:nvSpPr>
          <p:cNvPr id="2053" name="Text Box 9"/>
          <p:cNvSpPr txBox="1">
            <a:spLocks noChangeArrowheads="1"/>
          </p:cNvSpPr>
          <p:nvPr/>
        </p:nvSpPr>
        <p:spPr bwMode="auto">
          <a:xfrm>
            <a:off x="2743200" y="5181600"/>
            <a:ext cx="6096000" cy="396875"/>
          </a:xfrm>
          <a:prstGeom prst="rect">
            <a:avLst/>
          </a:prstGeom>
          <a:noFill/>
          <a:ln w="9525">
            <a:noFill/>
            <a:miter lim="800000"/>
            <a:headEnd/>
            <a:tailEnd/>
          </a:ln>
        </p:spPr>
        <p:txBody>
          <a:bodyPr>
            <a:spAutoFit/>
          </a:bodyPr>
          <a:lstStyle/>
          <a:p>
            <a:pPr algn="ctr">
              <a:spcBef>
                <a:spcPct val="50000"/>
              </a:spcBef>
            </a:pPr>
            <a:r>
              <a:rPr lang="en-US" sz="2000" b="1" i="1">
                <a:solidFill>
                  <a:schemeClr val="accent2"/>
                </a:solidFill>
                <a:latin typeface="Californian FB" pitchFamily="18" charset="0"/>
              </a:rPr>
              <a:t>NAACCR: June 13-19, 2009, San Diego, 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2" name="Title 1"/>
          <p:cNvSpPr>
            <a:spLocks noGrp="1"/>
          </p:cNvSpPr>
          <p:nvPr>
            <p:ph type="title"/>
          </p:nvPr>
        </p:nvSpPr>
        <p:spPr>
          <a:xfrm>
            <a:off x="533400" y="274638"/>
            <a:ext cx="8229600" cy="639762"/>
          </a:xfrm>
          <a:solidFill>
            <a:schemeClr val="bg2">
              <a:lumMod val="50000"/>
            </a:schemeClr>
          </a:solidFill>
          <a:ln w="28575">
            <a:solidFill>
              <a:schemeClr val="bg2">
                <a:lumMod val="75000"/>
              </a:schemeClr>
            </a:solidFill>
          </a:ln>
        </p:spPr>
        <p:txBody>
          <a:bodyPr vert="horz" lIns="91440" tIns="45720" rIns="91440" bIns="45720" rtlCol="0" anchor="ctr">
            <a:normAutofit/>
          </a:bodyPr>
          <a:lstStyle/>
          <a:p>
            <a:pPr algn="ctr"/>
            <a:r>
              <a:rPr lang="en-US" sz="3200" dirty="0" smtClean="0">
                <a:solidFill>
                  <a:schemeClr val="bg1"/>
                </a:solidFill>
              </a:rPr>
              <a:t>Recoding Screen Orientation</a:t>
            </a:r>
            <a:endParaRPr lang="en-US" sz="3200" dirty="0">
              <a:solidFill>
                <a:schemeClr val="bg1"/>
              </a:solidFill>
            </a:endParaRPr>
          </a:p>
        </p:txBody>
      </p:sp>
      <p:pic>
        <p:nvPicPr>
          <p:cNvPr id="6149" name="Picture 5"/>
          <p:cNvPicPr>
            <a:picLocks noChangeAspect="1" noChangeArrowheads="1"/>
          </p:cNvPicPr>
          <p:nvPr/>
        </p:nvPicPr>
        <p:blipFill>
          <a:blip r:embed="rId3" cstate="print"/>
          <a:srcRect/>
          <a:stretch>
            <a:fillRect/>
          </a:stretch>
        </p:blipFill>
        <p:spPr bwMode="auto">
          <a:xfrm>
            <a:off x="533400" y="1219200"/>
            <a:ext cx="8229600" cy="5143500"/>
          </a:xfrm>
          <a:prstGeom prst="rect">
            <a:avLst/>
          </a:prstGeom>
          <a:noFill/>
          <a:ln w="28575">
            <a:solidFill>
              <a:schemeClr val="tx1"/>
            </a:solidFill>
            <a:miter lim="800000"/>
            <a:headEnd/>
            <a:tailEnd/>
          </a:ln>
          <a:effectLst/>
        </p:spPr>
      </p:pic>
      <p:sp>
        <p:nvSpPr>
          <p:cNvPr id="5" name="Rounded Rectangle 4"/>
          <p:cNvSpPr/>
          <p:nvPr/>
        </p:nvSpPr>
        <p:spPr>
          <a:xfrm>
            <a:off x="6019800" y="1295400"/>
            <a:ext cx="2743200" cy="381000"/>
          </a:xfrm>
          <a:prstGeom prst="roundRect">
            <a:avLst>
              <a:gd name="adj" fmla="val 18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Admission Level Text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2" name="Title 1"/>
          <p:cNvSpPr>
            <a:spLocks noGrp="1"/>
          </p:cNvSpPr>
          <p:nvPr>
            <p:ph type="title"/>
          </p:nvPr>
        </p:nvSpPr>
        <p:spPr>
          <a:xfrm>
            <a:off x="457200" y="274638"/>
            <a:ext cx="8229600" cy="715962"/>
          </a:xfrm>
          <a:solidFill>
            <a:schemeClr val="bg2">
              <a:lumMod val="50000"/>
            </a:schemeClr>
          </a:solidFill>
          <a:ln w="19050">
            <a:solidFill>
              <a:schemeClr val="bg2">
                <a:lumMod val="75000"/>
              </a:schemeClr>
            </a:solidFill>
          </a:ln>
        </p:spPr>
        <p:txBody>
          <a:bodyPr vert="horz" lIns="91440" tIns="45720" rIns="91440" bIns="45720" rtlCol="0" anchor="ctr">
            <a:normAutofit fontScale="90000"/>
          </a:bodyPr>
          <a:lstStyle/>
          <a:p>
            <a:pPr algn="ctr">
              <a:lnSpc>
                <a:spcPts val="4000"/>
              </a:lnSpc>
            </a:pPr>
            <a:r>
              <a:rPr lang="en-US" sz="4000" dirty="0" smtClean="0">
                <a:solidFill>
                  <a:schemeClr val="bg1"/>
                </a:solidFill>
              </a:rPr>
              <a:t>Primary Auditor Recoding Screen</a:t>
            </a:r>
            <a:endParaRPr lang="en-US" sz="40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453632" y="1295400"/>
            <a:ext cx="8229600" cy="4847262"/>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66850"/>
          </a:xfrm>
        </p:spPr>
        <p:txBody>
          <a:bodyPr>
            <a:normAutofit fontScale="90000"/>
          </a:bodyPr>
          <a:lstStyle/>
          <a:p>
            <a:pPr algn="ctr"/>
            <a:r>
              <a:rPr lang="en-US" sz="4000" dirty="0" smtClean="0"/>
              <a:t/>
            </a:r>
            <a:br>
              <a:rPr lang="en-US" sz="4000" dirty="0" smtClean="0"/>
            </a:br>
            <a:r>
              <a:rPr lang="en-US" dirty="0" smtClean="0"/>
              <a:t>Secondary Auditor</a:t>
            </a:r>
            <a:br>
              <a:rPr lang="en-US" dirty="0" smtClean="0"/>
            </a:br>
            <a:endParaRPr lang="en-US" dirty="0"/>
          </a:p>
        </p:txBody>
      </p:sp>
      <p:sp>
        <p:nvSpPr>
          <p:cNvPr id="3" name="Subtitle 2"/>
          <p:cNvSpPr>
            <a:spLocks noGrp="1"/>
          </p:cNvSpPr>
          <p:nvPr>
            <p:ph type="subTitle" idx="1"/>
          </p:nvPr>
        </p:nvSpPr>
        <p:spPr>
          <a:xfrm flipV="1">
            <a:off x="1371600" y="4191000"/>
            <a:ext cx="6934200" cy="1523999"/>
          </a:xfrm>
        </p:spPr>
        <p:txBody>
          <a:bodyPr>
            <a:normAutofit/>
          </a:bodyPr>
          <a:lstStyle/>
          <a:p>
            <a:endParaRPr lang="en-US" dirty="0" smtClean="0"/>
          </a:p>
          <a:p>
            <a:r>
              <a:rPr lang="en-US" dirty="0" smtClean="0"/>
              <a:t>	</a:t>
            </a:r>
            <a:endParaRPr lang="en-US" dirty="0"/>
          </a:p>
        </p:txBody>
      </p:sp>
      <p:sp>
        <p:nvSpPr>
          <p:cNvPr id="4" name="Slide Number Placeholder 3"/>
          <p:cNvSpPr>
            <a:spLocks noGrp="1"/>
          </p:cNvSpPr>
          <p:nvPr>
            <p:ph type="sldNum" sz="quarter" idx="12"/>
          </p:nvPr>
        </p:nvSpPr>
        <p:spPr>
          <a:xfrm>
            <a:off x="8647272" y="6553200"/>
            <a:ext cx="365760" cy="219869"/>
          </a:xfrm>
        </p:spPr>
        <p:txBody>
          <a:bodyPr/>
          <a:lstStyle/>
          <a:p>
            <a:r>
              <a:rPr lang="en-US" dirty="0" smtClean="0"/>
              <a:t> </a:t>
            </a:r>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2" name="Title 1"/>
          <p:cNvSpPr>
            <a:spLocks noGrp="1"/>
          </p:cNvSpPr>
          <p:nvPr>
            <p:ph type="title"/>
          </p:nvPr>
        </p:nvSpPr>
        <p:spPr>
          <a:xfrm>
            <a:off x="381000" y="304800"/>
            <a:ext cx="8305800" cy="838200"/>
          </a:xfrm>
          <a:solidFill>
            <a:schemeClr val="bg2">
              <a:lumMod val="50000"/>
            </a:schemeClr>
          </a:solidFill>
          <a:ln w="19050">
            <a:solidFill>
              <a:schemeClr val="bg2">
                <a:lumMod val="75000"/>
              </a:schemeClr>
            </a:solidFill>
          </a:ln>
        </p:spPr>
        <p:txBody>
          <a:bodyPr vert="horz" lIns="91440" tIns="45720" rIns="91440" bIns="45720" rtlCol="0" anchor="ctr">
            <a:normAutofit fontScale="90000"/>
          </a:bodyPr>
          <a:lstStyle/>
          <a:p>
            <a:pPr algn="ctr"/>
            <a:r>
              <a:rPr lang="en-US" dirty="0" smtClean="0">
                <a:solidFill>
                  <a:schemeClr val="bg1"/>
                </a:solidFill>
              </a:rPr>
              <a:t/>
            </a:r>
            <a:br>
              <a:rPr lang="en-US" dirty="0" smtClean="0">
                <a:solidFill>
                  <a:schemeClr val="bg1"/>
                </a:solidFill>
              </a:rPr>
            </a:br>
            <a:r>
              <a:rPr lang="en-US" sz="4400" dirty="0" smtClean="0">
                <a:solidFill>
                  <a:schemeClr val="bg1"/>
                </a:solidFill>
              </a:rPr>
              <a:t>Secondary Auditor</a:t>
            </a:r>
            <a:br>
              <a:rPr lang="en-US" sz="4400" dirty="0" smtClean="0">
                <a:solidFill>
                  <a:schemeClr val="bg1"/>
                </a:solidFill>
              </a:rPr>
            </a:br>
            <a:endParaRPr lang="en-US" sz="4400" dirty="0">
              <a:solidFill>
                <a:schemeClr val="bg1"/>
              </a:solidFill>
            </a:endParaRPr>
          </a:p>
        </p:txBody>
      </p:sp>
      <p:pic>
        <p:nvPicPr>
          <p:cNvPr id="1028" name="Picture 4"/>
          <p:cNvPicPr>
            <a:picLocks noChangeAspect="1" noChangeArrowheads="1"/>
          </p:cNvPicPr>
          <p:nvPr/>
        </p:nvPicPr>
        <p:blipFill>
          <a:blip r:embed="rId3" cstate="print"/>
          <a:srcRect/>
          <a:stretch>
            <a:fillRect/>
          </a:stretch>
        </p:blipFill>
        <p:spPr bwMode="auto">
          <a:xfrm>
            <a:off x="446544" y="1866008"/>
            <a:ext cx="8229600" cy="1191511"/>
          </a:xfrm>
          <a:prstGeom prst="rect">
            <a:avLst/>
          </a:prstGeom>
          <a:noFill/>
          <a:ln w="28575">
            <a:solidFill>
              <a:schemeClr val="tx1"/>
            </a:solidFill>
            <a:miter lim="800000"/>
            <a:headEnd/>
            <a:tailEnd/>
          </a:ln>
          <a:effectLst/>
        </p:spPr>
      </p:pic>
      <p:sp>
        <p:nvSpPr>
          <p:cNvPr id="5" name="TextBox 4"/>
          <p:cNvSpPr txBox="1"/>
          <p:nvPr/>
        </p:nvSpPr>
        <p:spPr>
          <a:xfrm>
            <a:off x="609600" y="3657600"/>
            <a:ext cx="8001000" cy="1384995"/>
          </a:xfrm>
          <a:prstGeom prst="rect">
            <a:avLst/>
          </a:prstGeom>
          <a:noFill/>
        </p:spPr>
        <p:txBody>
          <a:bodyPr wrap="square" rtlCol="0">
            <a:spAutoFit/>
          </a:bodyPr>
          <a:lstStyle/>
          <a:p>
            <a:endParaRPr lang="en-US" dirty="0" smtClean="0"/>
          </a:p>
          <a:p>
            <a:pPr algn="ctr"/>
            <a:r>
              <a:rPr lang="en-US" sz="2400" b="1" dirty="0" smtClean="0"/>
              <a:t>This queue will populate only when the primary auditor has completed a case</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2" name="Title 1"/>
          <p:cNvSpPr>
            <a:spLocks noGrp="1"/>
          </p:cNvSpPr>
          <p:nvPr>
            <p:ph type="title"/>
          </p:nvPr>
        </p:nvSpPr>
        <p:spPr>
          <a:xfrm>
            <a:off x="457200" y="228600"/>
            <a:ext cx="8229600" cy="838200"/>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lnSpc>
                <a:spcPts val="4000"/>
              </a:lnSpc>
            </a:pPr>
            <a:r>
              <a:rPr lang="en-US" sz="3600" dirty="0" smtClean="0">
                <a:solidFill>
                  <a:schemeClr val="bg1"/>
                </a:solidFill>
              </a:rPr>
              <a:t>Secondary Auditor Recoding Screen</a:t>
            </a:r>
            <a:endParaRPr lang="en-US" sz="3600" dirty="0">
              <a:solidFill>
                <a:schemeClr val="bg1"/>
              </a:solidFill>
            </a:endParaRPr>
          </a:p>
        </p:txBody>
      </p:sp>
      <p:pic>
        <p:nvPicPr>
          <p:cNvPr id="2052" name="Picture 4"/>
          <p:cNvPicPr>
            <a:picLocks noChangeAspect="1" noChangeArrowheads="1"/>
          </p:cNvPicPr>
          <p:nvPr/>
        </p:nvPicPr>
        <p:blipFill>
          <a:blip r:embed="rId3" cstate="print"/>
          <a:srcRect/>
          <a:stretch>
            <a:fillRect/>
          </a:stretch>
        </p:blipFill>
        <p:spPr bwMode="auto">
          <a:xfrm>
            <a:off x="464272" y="1382240"/>
            <a:ext cx="8229600" cy="4972929"/>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000" dirty="0" smtClean="0"/>
          </a:p>
          <a:p>
            <a:pPr algn="ctr">
              <a:buNone/>
            </a:pPr>
            <a:r>
              <a:rPr lang="en-US" sz="4000" dirty="0" smtClean="0"/>
              <a:t>Orientation and Features</a:t>
            </a:r>
          </a:p>
          <a:p>
            <a:pPr algn="ctr">
              <a:buNone/>
            </a:pPr>
            <a:r>
              <a:rPr lang="en-US" sz="4000" dirty="0" smtClean="0"/>
              <a:t> of the </a:t>
            </a:r>
          </a:p>
          <a:p>
            <a:pPr algn="ctr">
              <a:buNone/>
            </a:pPr>
            <a:r>
              <a:rPr lang="en-US" sz="4000" dirty="0" smtClean="0"/>
              <a:t>Reconciliation Screen</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066800" y="4307305"/>
            <a:ext cx="6549191" cy="2449707"/>
          </a:xfrm>
          <a:prstGeom prst="rect">
            <a:avLst/>
          </a:prstGeom>
          <a:noFill/>
          <a:ln w="9525">
            <a:noFill/>
            <a:miter lim="800000"/>
            <a:headEnd/>
            <a:tailEnd/>
          </a:ln>
        </p:spPr>
      </p:pic>
      <p:sp>
        <p:nvSpPr>
          <p:cNvPr id="6" name="Title 1"/>
          <p:cNvSpPr>
            <a:spLocks noGrp="1"/>
          </p:cNvSpPr>
          <p:nvPr>
            <p:ph type="title"/>
          </p:nvPr>
        </p:nvSpPr>
        <p:spPr>
          <a:xfrm>
            <a:off x="962526" y="304800"/>
            <a:ext cx="6705600" cy="762000"/>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lnSpc>
                <a:spcPts val="4000"/>
              </a:lnSpc>
            </a:pPr>
            <a:r>
              <a:rPr lang="en-US" sz="3600" dirty="0" smtClean="0">
                <a:solidFill>
                  <a:schemeClr val="bg1"/>
                </a:solidFill>
              </a:rPr>
              <a:t>Reconciliation Screen</a:t>
            </a:r>
            <a:endParaRPr lang="en-US" sz="3600" dirty="0">
              <a:solidFill>
                <a:schemeClr val="bg1"/>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066800" y="1183105"/>
            <a:ext cx="6553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Disposition Report</a:t>
            </a:r>
          </a:p>
          <a:p>
            <a:pPr lvl="1"/>
            <a:r>
              <a:rPr lang="en-US" dirty="0" smtClean="0"/>
              <a:t>Discrepancy Rate </a:t>
            </a:r>
          </a:p>
          <a:p>
            <a:pPr lvl="2"/>
            <a:r>
              <a:rPr lang="en-US" dirty="0" smtClean="0"/>
              <a:t>Data Item</a:t>
            </a:r>
          </a:p>
          <a:p>
            <a:pPr lvl="1"/>
            <a:r>
              <a:rPr lang="en-US" dirty="0" smtClean="0"/>
              <a:t>Overall Accuracy Rate </a:t>
            </a:r>
          </a:p>
          <a:p>
            <a:endParaRPr lang="en-US" dirty="0" smtClean="0"/>
          </a:p>
          <a:p>
            <a:r>
              <a:rPr lang="en-US" dirty="0" smtClean="0"/>
              <a:t>Spreadsheet</a:t>
            </a:r>
          </a:p>
          <a:p>
            <a:pPr lvl="1"/>
            <a:r>
              <a:rPr lang="en-US" dirty="0" smtClean="0"/>
              <a:t>Simple excel spreadsheet that dynamically documents audit results </a:t>
            </a:r>
          </a:p>
          <a:p>
            <a:pPr lvl="2">
              <a:buNone/>
            </a:pPr>
            <a:endParaRPr lang="en-US" dirty="0" smtClean="0"/>
          </a:p>
          <a:p>
            <a:pPr lvl="1">
              <a:buNone/>
            </a:pPr>
            <a:endParaRPr lang="en-US" dirty="0" smtClean="0"/>
          </a:p>
          <a:p>
            <a:pPr lvl="2">
              <a:buNone/>
            </a:pPr>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5" name="Title 1"/>
          <p:cNvSpPr>
            <a:spLocks noGrp="1"/>
          </p:cNvSpPr>
          <p:nvPr>
            <p:ph type="title"/>
          </p:nvPr>
        </p:nvSpPr>
        <p:spPr>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lnSpc>
                <a:spcPts val="4000"/>
              </a:lnSpc>
            </a:pPr>
            <a:r>
              <a:rPr lang="en-US" sz="3600" dirty="0" smtClean="0">
                <a:solidFill>
                  <a:schemeClr val="bg1"/>
                </a:solidFill>
              </a:rPr>
              <a:t>RAM Reports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5" name="Title 1"/>
          <p:cNvSpPr>
            <a:spLocks noGrp="1"/>
          </p:cNvSpPr>
          <p:nvPr>
            <p:ph type="title"/>
          </p:nvPr>
        </p:nvSpPr>
        <p:spPr>
          <a:xfrm>
            <a:off x="457200" y="274638"/>
            <a:ext cx="8229600" cy="868362"/>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lnSpc>
                <a:spcPts val="4000"/>
              </a:lnSpc>
            </a:pPr>
            <a:r>
              <a:rPr lang="en-US" sz="3600" dirty="0" smtClean="0">
                <a:solidFill>
                  <a:schemeClr val="bg1"/>
                </a:solidFill>
              </a:rPr>
              <a:t>RAM Reports – Disposition Report</a:t>
            </a:r>
            <a:endParaRPr lang="en-US" sz="3600" dirty="0">
              <a:solidFill>
                <a:schemeClr val="bg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239450"/>
            <a:ext cx="7772400" cy="54661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r>
              <a:rPr lang="en-US" sz="3200" dirty="0" smtClean="0"/>
              <a:t>Educational Tool</a:t>
            </a:r>
          </a:p>
          <a:p>
            <a:pPr lvl="1"/>
            <a:r>
              <a:rPr lang="en-US" sz="2800" dirty="0" smtClean="0"/>
              <a:t>Training Visual Editors</a:t>
            </a:r>
          </a:p>
          <a:p>
            <a:pPr lvl="1"/>
            <a:r>
              <a:rPr lang="en-US" sz="2800" dirty="0" smtClean="0"/>
              <a:t>Training New CTR’s</a:t>
            </a:r>
          </a:p>
          <a:p>
            <a:pPr lvl="2"/>
            <a:r>
              <a:rPr lang="en-US" sz="2400" dirty="0" smtClean="0"/>
              <a:t>Central Registries</a:t>
            </a:r>
          </a:p>
          <a:p>
            <a:pPr lvl="2"/>
            <a:r>
              <a:rPr lang="en-US" sz="2400" dirty="0" smtClean="0"/>
              <a:t>Hospitals</a:t>
            </a:r>
          </a:p>
          <a:p>
            <a:r>
              <a:rPr lang="en-US" sz="3200" dirty="0" smtClean="0"/>
              <a:t>Visual Editing</a:t>
            </a:r>
          </a:p>
          <a:p>
            <a:r>
              <a:rPr lang="en-US" sz="3200" dirty="0" smtClean="0"/>
              <a:t>Special Studies</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le 1"/>
          <p:cNvSpPr>
            <a:spLocks noGrp="1"/>
          </p:cNvSpPr>
          <p:nvPr>
            <p:ph type="title"/>
          </p:nvPr>
        </p:nvSpPr>
        <p:spPr>
          <a:xfrm>
            <a:off x="609600" y="304800"/>
            <a:ext cx="7924800" cy="838200"/>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r>
              <a:rPr lang="en-US" sz="4000" dirty="0" smtClean="0">
                <a:solidFill>
                  <a:schemeClr val="bg1"/>
                </a:solidFill>
              </a:rPr>
              <a:t>Future RAM Development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724399"/>
          </a:xfrm>
        </p:spPr>
        <p:txBody>
          <a:bodyPr>
            <a:noAutofit/>
          </a:bodyPr>
          <a:lstStyle/>
          <a:p>
            <a:r>
              <a:rPr lang="en-US" sz="3200" dirty="0" smtClean="0"/>
              <a:t>What is a Recoding Audit?</a:t>
            </a:r>
          </a:p>
          <a:p>
            <a:pPr lvl="1"/>
            <a:r>
              <a:rPr lang="en-US" sz="2800" dirty="0" smtClean="0"/>
              <a:t>Verify codes match the text documentation</a:t>
            </a:r>
          </a:p>
          <a:p>
            <a:pPr lvl="1"/>
            <a:r>
              <a:rPr lang="en-US" sz="2800" dirty="0" smtClean="0"/>
              <a:t>Original </a:t>
            </a:r>
            <a:r>
              <a:rPr lang="en-US" sz="2800" dirty="0" smtClean="0"/>
              <a:t>code must match the recode by the </a:t>
            </a:r>
            <a:r>
              <a:rPr lang="en-US" sz="2800" dirty="0" smtClean="0"/>
              <a:t>auditor</a:t>
            </a:r>
          </a:p>
          <a:p>
            <a:pPr lvl="1"/>
            <a:r>
              <a:rPr lang="en-US" sz="2800" dirty="0" smtClean="0"/>
              <a:t>A discrepancy </a:t>
            </a:r>
            <a:r>
              <a:rPr lang="en-US" sz="2800" dirty="0" smtClean="0"/>
              <a:t>results </a:t>
            </a:r>
            <a:r>
              <a:rPr lang="en-US" sz="2800" dirty="0" smtClean="0"/>
              <a:t>if these codes </a:t>
            </a:r>
            <a:r>
              <a:rPr lang="en-US" sz="2800" dirty="0" smtClean="0"/>
              <a:t>do </a:t>
            </a:r>
            <a:r>
              <a:rPr lang="en-US" sz="2800" dirty="0" smtClean="0"/>
              <a:t>not </a:t>
            </a:r>
            <a:r>
              <a:rPr lang="en-US" sz="2800" dirty="0" smtClean="0"/>
              <a:t>match</a:t>
            </a:r>
          </a:p>
          <a:p>
            <a:pPr lvl="1"/>
            <a:r>
              <a:rPr lang="en-US" sz="2800" dirty="0" smtClean="0"/>
              <a:t>260 cases recoded per audit</a:t>
            </a:r>
          </a:p>
          <a:p>
            <a:pPr lvl="2"/>
            <a:r>
              <a:rPr lang="en-US" sz="2600" dirty="0" smtClean="0"/>
              <a:t>Consolidated Record</a:t>
            </a:r>
          </a:p>
          <a:p>
            <a:pPr lvl="2"/>
            <a:r>
              <a:rPr lang="en-US" sz="2600" dirty="0" smtClean="0"/>
              <a:t>Single Admission</a:t>
            </a:r>
          </a:p>
          <a:p>
            <a:pPr lvl="1"/>
            <a:endParaRPr lang="en-US" sz="2800" dirty="0" smtClean="0"/>
          </a:p>
          <a:p>
            <a:pPr lvl="1">
              <a:lnSpc>
                <a:spcPct val="150000"/>
              </a:lnSpc>
              <a:spcBef>
                <a:spcPts val="0"/>
              </a:spcBef>
            </a:pP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2" name="Title 1"/>
          <p:cNvSpPr>
            <a:spLocks noGrp="1"/>
          </p:cNvSpPr>
          <p:nvPr>
            <p:ph type="title"/>
          </p:nvPr>
        </p:nvSpPr>
        <p:spPr>
          <a:xfrm>
            <a:off x="457200" y="274638"/>
            <a:ext cx="8229600" cy="715962"/>
          </a:xfrm>
          <a:solidFill>
            <a:schemeClr val="bg2">
              <a:lumMod val="50000"/>
            </a:schemeClr>
          </a:solidFill>
          <a:ln w="28575">
            <a:solidFill>
              <a:schemeClr val="bg2">
                <a:lumMod val="75000"/>
              </a:schemeClr>
            </a:solidFill>
          </a:ln>
        </p:spPr>
        <p:txBody>
          <a:bodyPr>
            <a:normAutofit/>
          </a:bodyPr>
          <a:lstStyle/>
          <a:p>
            <a:pPr algn="ctr"/>
            <a:r>
              <a:rPr lang="en-US" sz="4000" dirty="0" smtClean="0">
                <a:solidFill>
                  <a:schemeClr val="bg1"/>
                </a:solidFill>
              </a:rPr>
              <a:t>Recoding Audit Background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hlinkClick r:id="rId3"/>
            </a:endParaRPr>
          </a:p>
          <a:p>
            <a:pPr algn="ctr"/>
            <a:r>
              <a:rPr lang="en-US" sz="4000" u="sng" dirty="0" smtClean="0">
                <a:solidFill>
                  <a:schemeClr val="bg2">
                    <a:lumMod val="50000"/>
                  </a:schemeClr>
                </a:solidFill>
                <a:hlinkClick r:id="rId3"/>
              </a:rPr>
              <a:t>Kyle L. Ziegler, CTR</a:t>
            </a:r>
          </a:p>
          <a:p>
            <a:pPr lvl="1" algn="ctr"/>
            <a:endParaRPr lang="en-US" sz="3200" dirty="0" smtClean="0">
              <a:solidFill>
                <a:schemeClr val="bg2">
                  <a:lumMod val="50000"/>
                </a:schemeClr>
              </a:solidFill>
              <a:hlinkClick r:id="rId3"/>
            </a:endParaRPr>
          </a:p>
          <a:p>
            <a:pPr lvl="1" algn="ctr"/>
            <a:r>
              <a:rPr lang="en-US" sz="3200" dirty="0" smtClean="0">
                <a:solidFill>
                  <a:schemeClr val="bg2">
                    <a:lumMod val="50000"/>
                  </a:schemeClr>
                </a:solidFill>
                <a:hlinkClick r:id="rId3"/>
              </a:rPr>
              <a:t>kziegler@ccr.ca.gov</a:t>
            </a:r>
            <a:endParaRPr lang="en-US" sz="3200" dirty="0" smtClean="0">
              <a:solidFill>
                <a:schemeClr val="bg2">
                  <a:lumMod val="50000"/>
                </a:schemeClr>
              </a:solidFill>
            </a:endParaRP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724399"/>
          </a:xfrm>
        </p:spPr>
        <p:txBody>
          <a:bodyPr>
            <a:noAutofit/>
          </a:bodyPr>
          <a:lstStyle/>
          <a:p>
            <a:r>
              <a:rPr lang="en-US" sz="3200" dirty="0" smtClean="0"/>
              <a:t>PEER Review Method of Auditing</a:t>
            </a:r>
          </a:p>
          <a:p>
            <a:pPr lvl="1"/>
            <a:r>
              <a:rPr lang="en-US" sz="2800" dirty="0" smtClean="0"/>
              <a:t>Two auditors audit case blindly and independent of each other</a:t>
            </a:r>
          </a:p>
          <a:p>
            <a:pPr>
              <a:lnSpc>
                <a:spcPct val="150000"/>
              </a:lnSpc>
            </a:pPr>
            <a:r>
              <a:rPr lang="en-US" sz="3200" dirty="0" smtClean="0"/>
              <a:t>Identify Trends in Discrepancies</a:t>
            </a:r>
          </a:p>
          <a:p>
            <a:pPr>
              <a:lnSpc>
                <a:spcPct val="150000"/>
              </a:lnSpc>
              <a:spcBef>
                <a:spcPts val="0"/>
              </a:spcBef>
            </a:pPr>
            <a:r>
              <a:rPr lang="en-US" sz="3200" dirty="0" smtClean="0"/>
              <a:t>Identify Educational Needs</a:t>
            </a:r>
          </a:p>
          <a:p>
            <a:pPr lvl="1">
              <a:spcBef>
                <a:spcPts val="0"/>
              </a:spcBef>
            </a:pPr>
            <a:r>
              <a:rPr lang="en-US" sz="2800" dirty="0" smtClean="0"/>
              <a:t>Presentations</a:t>
            </a:r>
          </a:p>
          <a:p>
            <a:pPr lvl="1">
              <a:spcBef>
                <a:spcPts val="0"/>
              </a:spcBef>
            </a:pPr>
            <a:r>
              <a:rPr lang="en-US" sz="2800" dirty="0" smtClean="0"/>
              <a:t>On-line modules</a:t>
            </a:r>
          </a:p>
          <a:p>
            <a:pPr lvl="1">
              <a:spcBef>
                <a:spcPts val="0"/>
              </a:spcBef>
            </a:pPr>
            <a:r>
              <a:rPr lang="en-US" sz="2800" dirty="0" smtClean="0"/>
              <a:t>DSQC Memos</a:t>
            </a:r>
          </a:p>
          <a:p>
            <a:pPr lvl="1">
              <a:spcBef>
                <a:spcPts val="0"/>
              </a:spcBef>
            </a:pPr>
            <a:r>
              <a:rPr lang="en-US" sz="2800" dirty="0" smtClean="0"/>
              <a:t>Volume I revisions</a:t>
            </a:r>
          </a:p>
          <a:p>
            <a:pPr lvl="1">
              <a:lnSpc>
                <a:spcPct val="150000"/>
              </a:lnSpc>
              <a:spcBef>
                <a:spcPts val="0"/>
              </a:spcBef>
            </a:pP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2" name="Title 1"/>
          <p:cNvSpPr>
            <a:spLocks noGrp="1"/>
          </p:cNvSpPr>
          <p:nvPr>
            <p:ph type="title"/>
          </p:nvPr>
        </p:nvSpPr>
        <p:spPr>
          <a:xfrm>
            <a:off x="457200" y="274638"/>
            <a:ext cx="8229600" cy="715962"/>
          </a:xfrm>
          <a:solidFill>
            <a:schemeClr val="bg2">
              <a:lumMod val="50000"/>
            </a:schemeClr>
          </a:solidFill>
          <a:ln w="28575">
            <a:solidFill>
              <a:schemeClr val="bg2">
                <a:lumMod val="75000"/>
              </a:schemeClr>
            </a:solidFill>
          </a:ln>
        </p:spPr>
        <p:txBody>
          <a:bodyPr>
            <a:normAutofit/>
          </a:bodyPr>
          <a:lstStyle/>
          <a:p>
            <a:pPr algn="ctr"/>
            <a:r>
              <a:rPr lang="en-US" sz="4000" dirty="0" smtClean="0">
                <a:solidFill>
                  <a:schemeClr val="bg1"/>
                </a:solidFill>
              </a:rPr>
              <a:t>Recoding Audit Background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686800" cy="4525963"/>
          </a:xfrm>
        </p:spPr>
        <p:txBody>
          <a:bodyPr>
            <a:noAutofit/>
          </a:bodyPr>
          <a:lstStyle/>
          <a:p>
            <a:pPr>
              <a:lnSpc>
                <a:spcPct val="120000"/>
              </a:lnSpc>
            </a:pPr>
            <a:r>
              <a:rPr lang="en-US" sz="3200" dirty="0" smtClean="0"/>
              <a:t>Increase audit efficiency</a:t>
            </a:r>
          </a:p>
          <a:p>
            <a:pPr>
              <a:lnSpc>
                <a:spcPct val="120000"/>
              </a:lnSpc>
            </a:pPr>
            <a:r>
              <a:rPr lang="en-US" sz="3200" dirty="0" smtClean="0"/>
              <a:t>Versatile audit parameters</a:t>
            </a:r>
          </a:p>
          <a:p>
            <a:pPr lvl="1">
              <a:lnSpc>
                <a:spcPct val="120000"/>
              </a:lnSpc>
            </a:pPr>
            <a:r>
              <a:rPr lang="en-US" sz="2800" dirty="0" smtClean="0"/>
              <a:t>Ability to change audited data items</a:t>
            </a:r>
          </a:p>
          <a:p>
            <a:pPr>
              <a:lnSpc>
                <a:spcPct val="120000"/>
              </a:lnSpc>
            </a:pPr>
            <a:r>
              <a:rPr lang="en-US" sz="3200" dirty="0" smtClean="0"/>
              <a:t>Allows audits to be conducted on current data</a:t>
            </a:r>
          </a:p>
          <a:p>
            <a:pPr>
              <a:lnSpc>
                <a:spcPct val="120000"/>
              </a:lnSpc>
            </a:pPr>
            <a:r>
              <a:rPr lang="en-US" sz="3200" dirty="0" smtClean="0"/>
              <a:t>Reduce time intervals between education and training efforts</a:t>
            </a:r>
          </a:p>
          <a:p>
            <a:endParaRPr lang="en-US" sz="2800" dirty="0" smtClean="0"/>
          </a:p>
          <a:p>
            <a:pPr>
              <a:buNone/>
            </a:pPr>
            <a:endParaRPr lang="en-US" sz="2800"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2" name="Title 1"/>
          <p:cNvSpPr>
            <a:spLocks noGrp="1"/>
          </p:cNvSpPr>
          <p:nvPr>
            <p:ph type="title"/>
          </p:nvPr>
        </p:nvSpPr>
        <p:spPr>
          <a:xfrm>
            <a:off x="457200" y="274638"/>
            <a:ext cx="8229600" cy="1249362"/>
          </a:xfrm>
          <a:solidFill>
            <a:schemeClr val="bg2">
              <a:lumMod val="50000"/>
            </a:schemeClr>
          </a:solidFill>
          <a:ln w="28575">
            <a:solidFill>
              <a:schemeClr val="bg2">
                <a:lumMod val="75000"/>
              </a:schemeClr>
            </a:solidFill>
          </a:ln>
          <a:effectLst/>
        </p:spPr>
        <p:txBody>
          <a:bodyPr>
            <a:normAutofit fontScale="90000"/>
          </a:bodyPr>
          <a:lstStyle/>
          <a:p>
            <a:pPr algn="ctr"/>
            <a:r>
              <a:rPr lang="en-US" sz="4000" dirty="0" smtClean="0">
                <a:solidFill>
                  <a:schemeClr val="bg1"/>
                </a:solidFill>
              </a:rPr>
              <a:t>Recoding Audit Module (RAM)</a:t>
            </a:r>
            <a:br>
              <a:rPr lang="en-US" sz="4000" dirty="0" smtClean="0">
                <a:solidFill>
                  <a:schemeClr val="bg1"/>
                </a:solidFill>
              </a:rPr>
            </a:br>
            <a:r>
              <a:rPr lang="en-US" sz="4000" dirty="0" smtClean="0">
                <a:solidFill>
                  <a:schemeClr val="bg1"/>
                </a:solidFill>
              </a:rPr>
              <a:t> Objectives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468376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752600"/>
                <a:gridCol w="6477000"/>
              </a:tblGrid>
              <a:tr h="370840">
                <a:tc>
                  <a:txBody>
                    <a:bodyPr/>
                    <a:lstStyle/>
                    <a:p>
                      <a:r>
                        <a:rPr lang="en-US" b="0" dirty="0" smtClean="0">
                          <a:solidFill>
                            <a:schemeClr val="tx1"/>
                          </a:solidFill>
                        </a:rPr>
                        <a:t>EUREKA</a:t>
                      </a:r>
                      <a:endParaRPr lang="en-US" b="0" dirty="0">
                        <a:solidFill>
                          <a:schemeClr val="tx1"/>
                        </a:solidFill>
                      </a:endParaRPr>
                    </a:p>
                  </a:txBody>
                  <a:tcPr>
                    <a:solidFill>
                      <a:srgbClr val="FFFFCC"/>
                    </a:solidFill>
                  </a:tcPr>
                </a:tc>
                <a:tc>
                  <a:txBody>
                    <a:bodyPr/>
                    <a:lstStyle/>
                    <a:p>
                      <a:r>
                        <a:rPr lang="en-US" b="0" dirty="0" smtClean="0">
                          <a:solidFill>
                            <a:schemeClr val="tx1"/>
                          </a:solidFill>
                        </a:rPr>
                        <a:t>California</a:t>
                      </a:r>
                      <a:r>
                        <a:rPr lang="en-US" b="0" baseline="0" dirty="0" smtClean="0">
                          <a:solidFill>
                            <a:schemeClr val="tx1"/>
                          </a:solidFill>
                        </a:rPr>
                        <a:t> State Data Management System</a:t>
                      </a:r>
                      <a:endParaRPr lang="en-US" b="0" dirty="0">
                        <a:solidFill>
                          <a:schemeClr val="tx1"/>
                        </a:solidFill>
                      </a:endParaRPr>
                    </a:p>
                  </a:txBody>
                  <a:tcPr>
                    <a:solidFill>
                      <a:srgbClr val="FFFFCC"/>
                    </a:solidFill>
                  </a:tcPr>
                </a:tc>
              </a:tr>
              <a:tr h="924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Recoding Audit Module (RAM)</a:t>
                      </a:r>
                      <a:endParaRPr lang="en-US" b="0" dirty="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Application program within Eureka that provides an interface between auditors and data.</a:t>
                      </a:r>
                    </a:p>
                    <a:p>
                      <a:endParaRPr lang="en-US" b="0" dirty="0">
                        <a:solidFill>
                          <a:schemeClr val="tx1"/>
                        </a:solidFill>
                      </a:endParaRPr>
                    </a:p>
                  </a:txBody>
                  <a:tcPr>
                    <a:solidFill>
                      <a:schemeClr val="accent1">
                        <a:lumMod val="20000"/>
                        <a:lumOff val="80000"/>
                      </a:schemeClr>
                    </a:solidFill>
                  </a:tcPr>
                </a:tc>
              </a:tr>
              <a:tr h="370840">
                <a:tc>
                  <a:txBody>
                    <a:bodyPr/>
                    <a:lstStyle/>
                    <a:p>
                      <a:r>
                        <a:rPr lang="en-US" dirty="0" smtClean="0"/>
                        <a:t>RAAQ</a:t>
                      </a:r>
                      <a:endParaRPr lang="en-US" dirty="0"/>
                    </a:p>
                  </a:txBody>
                  <a:tcPr>
                    <a:solidFill>
                      <a:srgbClr val="FFFFCC"/>
                    </a:solidFill>
                  </a:tcPr>
                </a:tc>
                <a:tc>
                  <a:txBody>
                    <a:bodyPr/>
                    <a:lstStyle/>
                    <a:p>
                      <a:r>
                        <a:rPr lang="en-US" b="1" dirty="0" smtClean="0"/>
                        <a:t>R</a:t>
                      </a:r>
                      <a:r>
                        <a:rPr lang="en-US" dirty="0" smtClean="0"/>
                        <a:t>ecoding </a:t>
                      </a:r>
                      <a:r>
                        <a:rPr lang="en-US" b="1" dirty="0" smtClean="0"/>
                        <a:t>A</a:t>
                      </a:r>
                      <a:r>
                        <a:rPr lang="en-US" dirty="0" smtClean="0"/>
                        <a:t>udit </a:t>
                      </a:r>
                      <a:r>
                        <a:rPr lang="en-US" b="1" dirty="0" smtClean="0"/>
                        <a:t>A</a:t>
                      </a:r>
                      <a:r>
                        <a:rPr lang="en-US" dirty="0" smtClean="0"/>
                        <a:t>ction </a:t>
                      </a:r>
                      <a:r>
                        <a:rPr lang="en-US" b="1" dirty="0" smtClean="0"/>
                        <a:t>Q</a:t>
                      </a:r>
                      <a:r>
                        <a:rPr lang="en-US" dirty="0" smtClean="0"/>
                        <a:t>ueue (Individual</a:t>
                      </a:r>
                      <a:r>
                        <a:rPr lang="en-US" baseline="0" dirty="0" smtClean="0"/>
                        <a:t> Work List)</a:t>
                      </a:r>
                      <a:endParaRPr lang="en-US" dirty="0"/>
                    </a:p>
                  </a:txBody>
                  <a:tcPr>
                    <a:solidFill>
                      <a:srgbClr val="FFFFCC"/>
                    </a:solidFill>
                  </a:tcPr>
                </a:tc>
              </a:tr>
              <a:tr h="370840">
                <a:tc>
                  <a:txBody>
                    <a:bodyPr/>
                    <a:lstStyle/>
                    <a:p>
                      <a:r>
                        <a:rPr lang="en-US" dirty="0" smtClean="0"/>
                        <a:t>Primary Auditor</a:t>
                      </a:r>
                      <a:endParaRPr lang="en-US" dirty="0"/>
                    </a:p>
                  </a:txBody>
                  <a:tcPr>
                    <a:solidFill>
                      <a:schemeClr val="accent1">
                        <a:lumMod val="20000"/>
                        <a:lumOff val="80000"/>
                      </a:schemeClr>
                    </a:solidFill>
                  </a:tcPr>
                </a:tc>
                <a:tc>
                  <a:txBody>
                    <a:bodyPr/>
                    <a:lstStyle/>
                    <a:p>
                      <a:r>
                        <a:rPr lang="en-US" dirty="0" smtClean="0"/>
                        <a:t>Performs the audit first</a:t>
                      </a:r>
                      <a:endParaRPr lang="en-US" dirty="0"/>
                    </a:p>
                  </a:txBody>
                  <a:tcPr>
                    <a:solidFill>
                      <a:schemeClr val="accent1">
                        <a:lumMod val="20000"/>
                        <a:lumOff val="80000"/>
                      </a:schemeClr>
                    </a:solidFill>
                  </a:tcPr>
                </a:tc>
              </a:tr>
              <a:tr h="370840">
                <a:tc>
                  <a:txBody>
                    <a:bodyPr/>
                    <a:lstStyle/>
                    <a:p>
                      <a:r>
                        <a:rPr lang="en-US" dirty="0" smtClean="0"/>
                        <a:t>Secondary Auditor</a:t>
                      </a:r>
                      <a:endParaRPr lang="en-US" dirty="0"/>
                    </a:p>
                  </a:txBody>
                  <a:tcPr>
                    <a:solidFill>
                      <a:srgbClr val="FFFFCC"/>
                    </a:solidFill>
                  </a:tcPr>
                </a:tc>
                <a:tc>
                  <a:txBody>
                    <a:bodyPr/>
                    <a:lstStyle/>
                    <a:p>
                      <a:r>
                        <a:rPr lang="en-US" dirty="0" smtClean="0"/>
                        <a:t>Performs the audit</a:t>
                      </a:r>
                      <a:r>
                        <a:rPr lang="en-US" baseline="0" dirty="0" smtClean="0"/>
                        <a:t> after the primary auditor</a:t>
                      </a:r>
                      <a:endParaRPr lang="en-US" dirty="0"/>
                    </a:p>
                  </a:txBody>
                  <a:tcPr>
                    <a:solidFill>
                      <a:srgbClr val="FFFFCC"/>
                    </a:solidFill>
                  </a:tcPr>
                </a:tc>
              </a:tr>
              <a:tr h="370840">
                <a:tc>
                  <a:txBody>
                    <a:bodyPr/>
                    <a:lstStyle/>
                    <a:p>
                      <a:r>
                        <a:rPr lang="en-US" dirty="0" smtClean="0"/>
                        <a:t>Reconciliation Process</a:t>
                      </a:r>
                      <a:endParaRPr lang="en-US" dirty="0"/>
                    </a:p>
                  </a:txBody>
                  <a:tcPr>
                    <a:solidFill>
                      <a:schemeClr val="accent1">
                        <a:lumMod val="20000"/>
                        <a:lumOff val="80000"/>
                      </a:schemeClr>
                    </a:solidFill>
                  </a:tcPr>
                </a:tc>
                <a:tc>
                  <a:txBody>
                    <a:bodyPr/>
                    <a:lstStyle/>
                    <a:p>
                      <a:r>
                        <a:rPr lang="en-US" dirty="0" smtClean="0"/>
                        <a:t>The process where the Primary and Secondary Auditor negotiate an agreement on discrepant data items.  This</a:t>
                      </a:r>
                      <a:r>
                        <a:rPr lang="en-US" baseline="0" dirty="0" smtClean="0"/>
                        <a:t> process is conducted in the Reconciliation Screen at the end of the recoding process.  The reconciliation screen demonstrates differences between the two auditors and the original admission.</a:t>
                      </a:r>
                      <a:endParaRPr lang="en-US" dirty="0"/>
                    </a:p>
                  </a:txBody>
                  <a:tcPr>
                    <a:solidFill>
                      <a:schemeClr val="accent1">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2" name="Title 1"/>
          <p:cNvSpPr>
            <a:spLocks noGrp="1"/>
          </p:cNvSpPr>
          <p:nvPr>
            <p:ph type="title"/>
          </p:nvPr>
        </p:nvSpPr>
        <p:spPr>
          <a:xfrm>
            <a:off x="457200" y="274638"/>
            <a:ext cx="8229600" cy="792162"/>
          </a:xfrm>
          <a:solidFill>
            <a:schemeClr val="bg2">
              <a:lumMod val="50000"/>
            </a:schemeClr>
          </a:solidFill>
          <a:ln w="28575">
            <a:solidFill>
              <a:schemeClr val="bg2">
                <a:lumMod val="75000"/>
              </a:schemeClr>
            </a:solidFill>
          </a:ln>
        </p:spPr>
        <p:txBody>
          <a:bodyPr>
            <a:normAutofit/>
          </a:bodyPr>
          <a:lstStyle/>
          <a:p>
            <a:pPr algn="ctr"/>
            <a:r>
              <a:rPr lang="en-US" dirty="0" smtClean="0">
                <a:solidFill>
                  <a:schemeClr val="bg1"/>
                </a:solidFill>
              </a:rPr>
              <a:t>Terms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5" name="Title 1"/>
          <p:cNvSpPr>
            <a:spLocks noGrp="1"/>
          </p:cNvSpPr>
          <p:nvPr>
            <p:ph type="title"/>
          </p:nvPr>
        </p:nvSpPr>
        <p:spPr>
          <a:xfrm>
            <a:off x="381000" y="304800"/>
            <a:ext cx="8229600" cy="762000"/>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r>
              <a:rPr lang="en-US" dirty="0" smtClean="0">
                <a:solidFill>
                  <a:schemeClr val="bg1"/>
                </a:solidFill>
              </a:rPr>
              <a:t>Recoding Audit Model</a:t>
            </a:r>
            <a:endParaRPr lang="en-US" dirty="0">
              <a:solidFill>
                <a:schemeClr val="bg1"/>
              </a:solidFill>
            </a:endParaRPr>
          </a:p>
        </p:txBody>
      </p:sp>
      <p:pic>
        <p:nvPicPr>
          <p:cNvPr id="1028" name="Picture 4"/>
          <p:cNvPicPr>
            <a:picLocks noGrp="1" noChangeAspect="1" noChangeArrowheads="1"/>
          </p:cNvPicPr>
          <p:nvPr>
            <p:ph idx="1"/>
          </p:nvPr>
        </p:nvPicPr>
        <p:blipFill>
          <a:blip r:embed="rId2" cstate="print"/>
          <a:srcRect/>
          <a:stretch>
            <a:fillRect/>
          </a:stretch>
        </p:blipFill>
        <p:spPr bwMode="auto">
          <a:xfrm>
            <a:off x="914400" y="1295400"/>
            <a:ext cx="7162800" cy="505626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6634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981200"/>
                <a:gridCol w="6248400"/>
              </a:tblGrid>
              <a:tr h="370840">
                <a:tc>
                  <a:txBody>
                    <a:bodyPr/>
                    <a:lstStyle/>
                    <a:p>
                      <a:r>
                        <a:rPr lang="en-US" b="0" dirty="0" smtClean="0">
                          <a:solidFill>
                            <a:schemeClr val="tx1"/>
                          </a:solidFill>
                        </a:rPr>
                        <a:t>Audit Coordinator</a:t>
                      </a:r>
                      <a:endParaRPr lang="en-US" b="0" dirty="0">
                        <a:solidFill>
                          <a:schemeClr val="tx1"/>
                        </a:solidFill>
                      </a:endParaRPr>
                    </a:p>
                  </a:txBody>
                  <a:tcPr>
                    <a:solidFill>
                      <a:schemeClr val="accent1">
                        <a:lumMod val="20000"/>
                        <a:lumOff val="80000"/>
                      </a:schemeClr>
                    </a:solidFill>
                  </a:tcPr>
                </a:tc>
                <a:tc>
                  <a:txBody>
                    <a:bodyPr/>
                    <a:lstStyle/>
                    <a:p>
                      <a:r>
                        <a:rPr lang="en-US" b="0" dirty="0" smtClean="0">
                          <a:solidFill>
                            <a:schemeClr val="tx1"/>
                          </a:solidFill>
                        </a:rPr>
                        <a:t>Responsible</a:t>
                      </a:r>
                      <a:r>
                        <a:rPr lang="en-US" b="0" baseline="0" dirty="0" smtClean="0">
                          <a:solidFill>
                            <a:schemeClr val="tx1"/>
                          </a:solidFill>
                        </a:rPr>
                        <a:t> for Audit design, organization, and execution of audit.  Manages auditors, monitors audit progress, addresses issues and provides audit final report to CCR administration.</a:t>
                      </a:r>
                      <a:endParaRPr lang="en-US" b="0" dirty="0">
                        <a:solidFill>
                          <a:schemeClr val="tx1"/>
                        </a:solidFill>
                      </a:endParaRPr>
                    </a:p>
                  </a:txBody>
                  <a:tcPr>
                    <a:solidFill>
                      <a:schemeClr val="accent1">
                        <a:lumMod val="20000"/>
                        <a:lumOff val="80000"/>
                      </a:schemeClr>
                    </a:solidFill>
                  </a:tcPr>
                </a:tc>
              </a:tr>
              <a:tr h="370840">
                <a:tc>
                  <a:txBody>
                    <a:bodyPr/>
                    <a:lstStyle/>
                    <a:p>
                      <a:r>
                        <a:rPr lang="en-US" dirty="0" smtClean="0"/>
                        <a:t>Primary Auditor</a:t>
                      </a:r>
                      <a:endParaRPr lang="en-US" dirty="0"/>
                    </a:p>
                  </a:txBody>
                  <a:tcPr>
                    <a:solidFill>
                      <a:srgbClr val="FFFFCC"/>
                    </a:solidFill>
                  </a:tcPr>
                </a:tc>
                <a:tc>
                  <a:txBody>
                    <a:bodyPr/>
                    <a:lstStyle/>
                    <a:p>
                      <a:r>
                        <a:rPr lang="en-US" dirty="0" smtClean="0"/>
                        <a:t>Select case from the</a:t>
                      </a:r>
                      <a:r>
                        <a:rPr lang="en-US" baseline="0" dirty="0" smtClean="0"/>
                        <a:t> RAAQ, recodes the case and “saves and finishes” the case.</a:t>
                      </a:r>
                      <a:endParaRPr lang="en-US" dirty="0"/>
                    </a:p>
                  </a:txBody>
                  <a:tcPr>
                    <a:solidFill>
                      <a:srgbClr val="FFFFCC"/>
                    </a:solidFill>
                  </a:tcPr>
                </a:tc>
              </a:tr>
              <a:tr h="370840">
                <a:tc>
                  <a:txBody>
                    <a:bodyPr/>
                    <a:lstStyle/>
                    <a:p>
                      <a:r>
                        <a:rPr lang="en-US" dirty="0" smtClean="0"/>
                        <a:t>System</a:t>
                      </a:r>
                      <a:endParaRPr lang="en-US" dirty="0"/>
                    </a:p>
                  </a:txBody>
                  <a:tcPr>
                    <a:solidFill>
                      <a:schemeClr val="accent1">
                        <a:lumMod val="20000"/>
                        <a:lumOff val="80000"/>
                      </a:schemeClr>
                    </a:solidFill>
                  </a:tcPr>
                </a:tc>
                <a:tc>
                  <a:txBody>
                    <a:bodyPr/>
                    <a:lstStyle/>
                    <a:p>
                      <a:r>
                        <a:rPr lang="en-US" dirty="0" smtClean="0"/>
                        <a:t>Transfers</a:t>
                      </a:r>
                      <a:r>
                        <a:rPr lang="en-US" baseline="0" dirty="0" smtClean="0"/>
                        <a:t> the case out of the Primary Auditors RAAQ to the Secondary Auditors RAAQ.</a:t>
                      </a:r>
                      <a:endParaRPr lang="en-US" dirty="0"/>
                    </a:p>
                  </a:txBody>
                  <a:tcPr>
                    <a:solidFill>
                      <a:schemeClr val="accent1">
                        <a:lumMod val="20000"/>
                        <a:lumOff val="80000"/>
                      </a:schemeClr>
                    </a:solidFill>
                  </a:tcPr>
                </a:tc>
              </a:tr>
              <a:tr h="370840">
                <a:tc>
                  <a:txBody>
                    <a:bodyPr/>
                    <a:lstStyle/>
                    <a:p>
                      <a:r>
                        <a:rPr lang="en-US" dirty="0" smtClean="0"/>
                        <a:t>Secondary Auditor</a:t>
                      </a:r>
                      <a:endParaRPr lang="en-US" dirty="0"/>
                    </a:p>
                  </a:txBody>
                  <a:tcPr>
                    <a:solidFill>
                      <a:srgbClr val="FFFFCC"/>
                    </a:solidFill>
                  </a:tcPr>
                </a:tc>
                <a:tc>
                  <a:txBody>
                    <a:bodyPr/>
                    <a:lstStyle/>
                    <a:p>
                      <a:r>
                        <a:rPr lang="en-US" dirty="0" smtClean="0"/>
                        <a:t>Selects case from the</a:t>
                      </a:r>
                      <a:r>
                        <a:rPr lang="en-US" baseline="0" dirty="0" smtClean="0"/>
                        <a:t> RAAQ, recodes the case and “saves and finishes” the case.</a:t>
                      </a:r>
                      <a:endParaRPr lang="en-US" dirty="0"/>
                    </a:p>
                  </a:txBody>
                  <a:tcPr>
                    <a:solidFill>
                      <a:srgbClr val="FFFFCC"/>
                    </a:solidFill>
                  </a:tcPr>
                </a:tc>
              </a:tr>
              <a:tr h="370840">
                <a:tc>
                  <a:txBody>
                    <a:bodyPr/>
                    <a:lstStyle/>
                    <a:p>
                      <a:r>
                        <a:rPr lang="en-US" dirty="0" smtClean="0"/>
                        <a:t>System</a:t>
                      </a:r>
                      <a:endParaRPr lang="en-US" dirty="0"/>
                    </a:p>
                  </a:txBody>
                  <a:tcPr>
                    <a:solidFill>
                      <a:schemeClr val="accent1">
                        <a:lumMod val="20000"/>
                        <a:lumOff val="80000"/>
                      </a:schemeClr>
                    </a:solidFill>
                  </a:tcPr>
                </a:tc>
                <a:tc>
                  <a:txBody>
                    <a:bodyPr/>
                    <a:lstStyle/>
                    <a:p>
                      <a:r>
                        <a:rPr lang="en-US" dirty="0" smtClean="0"/>
                        <a:t>Transfers</a:t>
                      </a:r>
                      <a:r>
                        <a:rPr lang="en-US" baseline="0" dirty="0" smtClean="0"/>
                        <a:t> the case out of the Secondary Auditors RAAQ to the Primary Auditors RAAQ and names it “Reconciliation 1”.</a:t>
                      </a:r>
                      <a:endParaRPr lang="en-US" dirty="0"/>
                    </a:p>
                  </a:txBody>
                  <a:tcPr>
                    <a:solidFill>
                      <a:schemeClr val="accent1">
                        <a:lumMod val="20000"/>
                        <a:lumOff val="80000"/>
                      </a:schemeClr>
                    </a:solidFill>
                  </a:tcPr>
                </a:tc>
              </a:tr>
              <a:tr h="370840">
                <a:tc>
                  <a:txBody>
                    <a:bodyPr/>
                    <a:lstStyle/>
                    <a:p>
                      <a:r>
                        <a:rPr lang="en-US" dirty="0" smtClean="0"/>
                        <a:t>Primary</a:t>
                      </a:r>
                      <a:r>
                        <a:rPr lang="en-US" baseline="0" dirty="0" smtClean="0"/>
                        <a:t> Auditor</a:t>
                      </a:r>
                      <a:endParaRPr lang="en-US" dirty="0"/>
                    </a:p>
                  </a:txBody>
                  <a:tcPr>
                    <a:solidFill>
                      <a:srgbClr val="FFFFCC"/>
                    </a:solidFill>
                  </a:tcPr>
                </a:tc>
                <a:tc>
                  <a:txBody>
                    <a:bodyPr/>
                    <a:lstStyle/>
                    <a:p>
                      <a:r>
                        <a:rPr lang="en-US" baseline="0" dirty="0" smtClean="0"/>
                        <a:t>Selects case from the Reconciliation screen and resolves differences between the auditors.</a:t>
                      </a:r>
                      <a:endParaRPr lang="en-US" dirty="0"/>
                    </a:p>
                  </a:txBody>
                  <a:tcPr>
                    <a:solidFill>
                      <a:srgbClr val="FFFFCC"/>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2" name="Title 1"/>
          <p:cNvSpPr>
            <a:spLocks noGrp="1"/>
          </p:cNvSpPr>
          <p:nvPr>
            <p:ph type="title"/>
          </p:nvPr>
        </p:nvSpPr>
        <p:spPr>
          <a:xfrm>
            <a:off x="457200" y="274638"/>
            <a:ext cx="8229600" cy="792162"/>
          </a:xfrm>
          <a:solidFill>
            <a:schemeClr val="bg2">
              <a:lumMod val="50000"/>
            </a:schemeClr>
          </a:solidFill>
          <a:ln w="19050">
            <a:solidFill>
              <a:schemeClr val="bg2">
                <a:lumMod val="75000"/>
              </a:schemeClr>
            </a:solidFill>
          </a:ln>
        </p:spPr>
        <p:txBody>
          <a:bodyPr vert="horz" lIns="91440" tIns="45720" rIns="91440" bIns="45720" rtlCol="0" anchor="ctr">
            <a:normAutofit/>
          </a:bodyPr>
          <a:lstStyle/>
          <a:p>
            <a:pPr algn="ctr"/>
            <a:r>
              <a:rPr lang="en-US" dirty="0" smtClean="0">
                <a:solidFill>
                  <a:schemeClr val="bg1"/>
                </a:solidFill>
              </a:rPr>
              <a:t>Recoding Audit Model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828799"/>
          </a:xfrm>
        </p:spPr>
        <p:txBody>
          <a:bodyPr>
            <a:normAutofit/>
          </a:bodyPr>
          <a:lstStyle/>
          <a:p>
            <a:pPr algn="ctr"/>
            <a:r>
              <a:rPr lang="en-US" sz="4000" b="0" dirty="0" smtClean="0">
                <a:effectLst/>
              </a:rPr>
              <a:t>Orientation and Features</a:t>
            </a:r>
            <a:br>
              <a:rPr lang="en-US" sz="4000" b="0" dirty="0" smtClean="0">
                <a:effectLst/>
              </a:rPr>
            </a:br>
            <a:r>
              <a:rPr lang="en-US" sz="4000" b="0" dirty="0" smtClean="0">
                <a:effectLst/>
              </a:rPr>
              <a:t> of the </a:t>
            </a:r>
            <a:endParaRPr lang="en-US" sz="4000" b="0" dirty="0">
              <a:effectLst/>
            </a:endParaRPr>
          </a:p>
        </p:txBody>
      </p:sp>
      <p:sp>
        <p:nvSpPr>
          <p:cNvPr id="3" name="Subtitle 2"/>
          <p:cNvSpPr>
            <a:spLocks noGrp="1"/>
          </p:cNvSpPr>
          <p:nvPr>
            <p:ph type="subTitle" idx="1"/>
          </p:nvPr>
        </p:nvSpPr>
        <p:spPr>
          <a:xfrm>
            <a:off x="685800" y="2819401"/>
            <a:ext cx="7772400" cy="990600"/>
          </a:xfrm>
        </p:spPr>
        <p:txBody>
          <a:bodyPr/>
          <a:lstStyle/>
          <a:p>
            <a:pPr algn="ctr"/>
            <a:r>
              <a:rPr lang="en-US" sz="4000" dirty="0" smtClean="0"/>
              <a:t>Audit Recoding Screen</a:t>
            </a:r>
          </a:p>
          <a:p>
            <a:endParaRPr lang="en-US" dirty="0"/>
          </a:p>
        </p:txBody>
      </p:sp>
      <p:sp>
        <p:nvSpPr>
          <p:cNvPr id="4" name="Slide Number Placeholder 3"/>
          <p:cNvSpPr>
            <a:spLocks noGrp="1"/>
          </p:cNvSpPr>
          <p:nvPr>
            <p:ph type="sldNum" sz="quarter" idx="12"/>
          </p:nvPr>
        </p:nvSpPr>
        <p:spPr>
          <a:xfrm>
            <a:off x="8763000" y="6477000"/>
            <a:ext cx="250032" cy="296069"/>
          </a:xfrm>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81000" y="1524000"/>
            <a:ext cx="8382000" cy="4267200"/>
          </a:xfrm>
          <a:prstGeom prst="rect">
            <a:avLst/>
          </a:prstGeom>
          <a:noFill/>
          <a:ln w="12700">
            <a:solidFill>
              <a:schemeClr val="tx1"/>
            </a:solidFill>
            <a:miter lim="800000"/>
            <a:headEnd/>
            <a:tailEnd/>
          </a:ln>
        </p:spPr>
      </p:pic>
      <p:sp>
        <p:nvSpPr>
          <p:cNvPr id="6" name="Title 1"/>
          <p:cNvSpPr>
            <a:spLocks noGrp="1"/>
          </p:cNvSpPr>
          <p:nvPr>
            <p:ph type="title"/>
          </p:nvPr>
        </p:nvSpPr>
        <p:spPr>
          <a:xfrm>
            <a:off x="457200" y="274638"/>
            <a:ext cx="8229600" cy="868362"/>
          </a:xfrm>
          <a:solidFill>
            <a:schemeClr val="bg2">
              <a:lumMod val="50000"/>
            </a:schemeClr>
          </a:solidFill>
          <a:ln w="28575">
            <a:solidFill>
              <a:schemeClr val="bg2">
                <a:lumMod val="75000"/>
              </a:schemeClr>
            </a:solidFill>
          </a:ln>
        </p:spPr>
        <p:txBody>
          <a:bodyPr vert="horz" lIns="91440" tIns="45720" rIns="91440" bIns="45720" rtlCol="0" anchor="ctr">
            <a:normAutofit fontScale="90000"/>
          </a:bodyPr>
          <a:lstStyle/>
          <a:p>
            <a:pPr algn="ctr"/>
            <a:r>
              <a:rPr lang="en-US" sz="4000" dirty="0" smtClean="0">
                <a:solidFill>
                  <a:schemeClr val="bg1"/>
                </a:solidFill>
              </a:rPr>
              <a:t>Orientation to the Recoding Queue</a:t>
            </a:r>
            <a:endParaRPr lang="en-US" sz="40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4076</TotalTime>
  <Words>815</Words>
  <Application>Microsoft Office PowerPoint</Application>
  <PresentationFormat>On-screen Show (4:3)</PresentationFormat>
  <Paragraphs>165</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Concourse</vt:lpstr>
      <vt:lpstr>Office Theme</vt:lpstr>
      <vt:lpstr>Slide 1</vt:lpstr>
      <vt:lpstr>Recoding Audit Background</vt:lpstr>
      <vt:lpstr>Recoding Audit Background</vt:lpstr>
      <vt:lpstr>Recoding Audit Module (RAM)  Objectives</vt:lpstr>
      <vt:lpstr>Terms</vt:lpstr>
      <vt:lpstr>Recoding Audit Model</vt:lpstr>
      <vt:lpstr>Recoding Audit Model</vt:lpstr>
      <vt:lpstr>Orientation and Features  of the </vt:lpstr>
      <vt:lpstr>Orientation to the Recoding Queue</vt:lpstr>
      <vt:lpstr>Recoding Screen Orientation</vt:lpstr>
      <vt:lpstr>Primary Auditor Recoding Screen</vt:lpstr>
      <vt:lpstr> Secondary Auditor </vt:lpstr>
      <vt:lpstr> Secondary Auditor </vt:lpstr>
      <vt:lpstr>Secondary Auditor Recoding Screen</vt:lpstr>
      <vt:lpstr> </vt:lpstr>
      <vt:lpstr>Reconciliation Screen</vt:lpstr>
      <vt:lpstr>RAM Reports</vt:lpstr>
      <vt:lpstr>RAM Reports – Disposition Report</vt:lpstr>
      <vt:lpstr>Future RAM Development</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Recoding Audit Module (Recoding Audit Module)</dc:title>
  <dc:creator/>
  <cp:lastModifiedBy>kziegler</cp:lastModifiedBy>
  <cp:revision>350</cp:revision>
  <dcterms:created xsi:type="dcterms:W3CDTF">2006-08-16T00:00:00Z</dcterms:created>
  <dcterms:modified xsi:type="dcterms:W3CDTF">2009-06-12T23:56:10Z</dcterms:modified>
</cp:coreProperties>
</file>