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1" r:id="rId2"/>
  </p:sldMasterIdLst>
  <p:notesMasterIdLst>
    <p:notesMasterId r:id="rId24"/>
  </p:notesMasterIdLst>
  <p:handoutMasterIdLst>
    <p:handoutMasterId r:id="rId25"/>
  </p:handoutMasterIdLst>
  <p:sldIdLst>
    <p:sldId id="298" r:id="rId3"/>
    <p:sldId id="354" r:id="rId4"/>
    <p:sldId id="299" r:id="rId5"/>
    <p:sldId id="371" r:id="rId6"/>
    <p:sldId id="355" r:id="rId7"/>
    <p:sldId id="356" r:id="rId8"/>
    <p:sldId id="357" r:id="rId9"/>
    <p:sldId id="358" r:id="rId10"/>
    <p:sldId id="304" r:id="rId11"/>
    <p:sldId id="360" r:id="rId12"/>
    <p:sldId id="361" r:id="rId13"/>
    <p:sldId id="362" r:id="rId14"/>
    <p:sldId id="363" r:id="rId15"/>
    <p:sldId id="364" r:id="rId16"/>
    <p:sldId id="368" r:id="rId17"/>
    <p:sldId id="373" r:id="rId18"/>
    <p:sldId id="366" r:id="rId19"/>
    <p:sldId id="367" r:id="rId20"/>
    <p:sldId id="365" r:id="rId21"/>
    <p:sldId id="369" r:id="rId22"/>
    <p:sldId id="370" r:id="rId2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Serifa BT" pitchFamily="18" charset="0"/>
        <a:ea typeface="+mn-ea"/>
        <a:cs typeface="+mn-cs"/>
      </a:defRPr>
    </a:lvl1pPr>
    <a:lvl2pPr marL="457200" algn="l" rtl="0" fontAlgn="base">
      <a:spcBef>
        <a:spcPct val="0"/>
      </a:spcBef>
      <a:spcAft>
        <a:spcPct val="0"/>
      </a:spcAft>
      <a:defRPr sz="2400" kern="1200">
        <a:solidFill>
          <a:schemeClr val="tx1"/>
        </a:solidFill>
        <a:latin typeface="Serifa BT" pitchFamily="18" charset="0"/>
        <a:ea typeface="+mn-ea"/>
        <a:cs typeface="+mn-cs"/>
      </a:defRPr>
    </a:lvl2pPr>
    <a:lvl3pPr marL="914400" algn="l" rtl="0" fontAlgn="base">
      <a:spcBef>
        <a:spcPct val="0"/>
      </a:spcBef>
      <a:spcAft>
        <a:spcPct val="0"/>
      </a:spcAft>
      <a:defRPr sz="2400" kern="1200">
        <a:solidFill>
          <a:schemeClr val="tx1"/>
        </a:solidFill>
        <a:latin typeface="Serifa BT" pitchFamily="18" charset="0"/>
        <a:ea typeface="+mn-ea"/>
        <a:cs typeface="+mn-cs"/>
      </a:defRPr>
    </a:lvl3pPr>
    <a:lvl4pPr marL="1371600" algn="l" rtl="0" fontAlgn="base">
      <a:spcBef>
        <a:spcPct val="0"/>
      </a:spcBef>
      <a:spcAft>
        <a:spcPct val="0"/>
      </a:spcAft>
      <a:defRPr sz="2400" kern="1200">
        <a:solidFill>
          <a:schemeClr val="tx1"/>
        </a:solidFill>
        <a:latin typeface="Serifa BT" pitchFamily="18" charset="0"/>
        <a:ea typeface="+mn-ea"/>
        <a:cs typeface="+mn-cs"/>
      </a:defRPr>
    </a:lvl4pPr>
    <a:lvl5pPr marL="1828800" algn="l" rtl="0" fontAlgn="base">
      <a:spcBef>
        <a:spcPct val="0"/>
      </a:spcBef>
      <a:spcAft>
        <a:spcPct val="0"/>
      </a:spcAft>
      <a:defRPr sz="2400" kern="1200">
        <a:solidFill>
          <a:schemeClr val="tx1"/>
        </a:solidFill>
        <a:latin typeface="Serifa BT" pitchFamily="18" charset="0"/>
        <a:ea typeface="+mn-ea"/>
        <a:cs typeface="+mn-cs"/>
      </a:defRPr>
    </a:lvl5pPr>
    <a:lvl6pPr marL="2286000" algn="l" defTabSz="914400" rtl="0" eaLnBrk="1" latinLnBrk="0" hangingPunct="1">
      <a:defRPr sz="2400" kern="1200">
        <a:solidFill>
          <a:schemeClr val="tx1"/>
        </a:solidFill>
        <a:latin typeface="Serifa BT" pitchFamily="18" charset="0"/>
        <a:ea typeface="+mn-ea"/>
        <a:cs typeface="+mn-cs"/>
      </a:defRPr>
    </a:lvl6pPr>
    <a:lvl7pPr marL="2743200" algn="l" defTabSz="914400" rtl="0" eaLnBrk="1" latinLnBrk="0" hangingPunct="1">
      <a:defRPr sz="2400" kern="1200">
        <a:solidFill>
          <a:schemeClr val="tx1"/>
        </a:solidFill>
        <a:latin typeface="Serifa BT" pitchFamily="18" charset="0"/>
        <a:ea typeface="+mn-ea"/>
        <a:cs typeface="+mn-cs"/>
      </a:defRPr>
    </a:lvl7pPr>
    <a:lvl8pPr marL="3200400" algn="l" defTabSz="914400" rtl="0" eaLnBrk="1" latinLnBrk="0" hangingPunct="1">
      <a:defRPr sz="2400" kern="1200">
        <a:solidFill>
          <a:schemeClr val="tx1"/>
        </a:solidFill>
        <a:latin typeface="Serifa BT" pitchFamily="18" charset="0"/>
        <a:ea typeface="+mn-ea"/>
        <a:cs typeface="+mn-cs"/>
      </a:defRPr>
    </a:lvl8pPr>
    <a:lvl9pPr marL="3657600" algn="l" defTabSz="914400" rtl="0" eaLnBrk="1" latinLnBrk="0" hangingPunct="1">
      <a:defRPr sz="2400" kern="1200">
        <a:solidFill>
          <a:schemeClr val="tx1"/>
        </a:solidFill>
        <a:latin typeface="Serifa BT"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3366FF"/>
    <a:srgbClr val="000066"/>
    <a:srgbClr val="FFFF99"/>
    <a:srgbClr val="000099"/>
    <a:srgbClr val="99003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0028" autoAdjust="0"/>
  </p:normalViewPr>
  <p:slideViewPr>
    <p:cSldViewPr>
      <p:cViewPr varScale="1">
        <p:scale>
          <a:sx n="83" d="100"/>
          <a:sy n="83" d="100"/>
        </p:scale>
        <p:origin x="-118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39" d="100"/>
          <a:sy n="39" d="100"/>
        </p:scale>
        <p:origin x="-1518"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451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451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451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F34CE6B-FEA0-4B3B-A977-BA93D20A86A4}"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7680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768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7680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680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680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683A434-9496-45D0-B4A7-1024B8C4DEB7}"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6B229A-8AE8-4B29-9ADD-58F81501A1BC}" type="slidenum">
              <a:rPr lang="en-US"/>
              <a:pPr/>
              <a:t>1</a:t>
            </a:fld>
            <a:endParaRPr lang="en-US"/>
          </a:p>
        </p:txBody>
      </p:sp>
      <p:sp>
        <p:nvSpPr>
          <p:cNvPr id="7782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782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cs typeface="Times New Roman" pitchFamily="18" charset="0"/>
              </a:rPr>
              <a:t>The mission of NAACCR is to develop and promote uniform data standards for cancer registration; provide education and training in cancer registry operations and surveillance; certify population-based registries that have achieved high quality for producing</a:t>
            </a:r>
            <a:r>
              <a:rPr lang="en-US" baseline="0" dirty="0" smtClean="0">
                <a:cs typeface="Times New Roman" pitchFamily="18" charset="0"/>
              </a:rPr>
              <a:t> an incidence rate</a:t>
            </a:r>
            <a:r>
              <a:rPr lang="en-US" dirty="0" smtClean="0">
                <a:cs typeface="Times New Roman" pitchFamily="18" charset="0"/>
              </a:rPr>
              <a:t>; aggregate and publish data from central cancer registries throughout the U.S.</a:t>
            </a:r>
            <a:r>
              <a:rPr lang="en-US" baseline="0" dirty="0" smtClean="0">
                <a:cs typeface="Times New Roman" pitchFamily="18" charset="0"/>
              </a:rPr>
              <a:t> and Canada</a:t>
            </a:r>
            <a:r>
              <a:rPr lang="en-US" dirty="0" smtClean="0">
                <a:cs typeface="Times New Roman" pitchFamily="18" charset="0"/>
              </a:rPr>
              <a:t>; and promote the use of cancer surveillance data and systems for cancer control and epidemiologic research, public health programs, and patient care </a:t>
            </a:r>
            <a:r>
              <a:rPr lang="en-US" dirty="0" smtClean="0">
                <a:solidFill>
                  <a:srgbClr val="FFFF99"/>
                </a:solidFill>
                <a:cs typeface="Times New Roman" pitchFamily="18" charset="0"/>
              </a:rPr>
              <a:t>to reduce the burden of cancer in North America.</a:t>
            </a:r>
          </a:p>
          <a:p>
            <a:endParaRPr lang="en-US" dirty="0"/>
          </a:p>
        </p:txBody>
      </p:sp>
      <p:sp>
        <p:nvSpPr>
          <p:cNvPr id="4" name="Slide Number Placeholder 3"/>
          <p:cNvSpPr>
            <a:spLocks noGrp="1"/>
          </p:cNvSpPr>
          <p:nvPr>
            <p:ph type="sldNum" sz="quarter" idx="10"/>
          </p:nvPr>
        </p:nvSpPr>
        <p:spPr/>
        <p:txBody>
          <a:bodyPr/>
          <a:lstStyle/>
          <a:p>
            <a:fld id="{8683A434-9496-45D0-B4A7-1024B8C4DEB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Consensus on standards for data elements</a:t>
            </a:r>
          </a:p>
          <a:p>
            <a:endParaRPr lang="en-US" dirty="0"/>
          </a:p>
        </p:txBody>
      </p:sp>
      <p:sp>
        <p:nvSpPr>
          <p:cNvPr id="4" name="Slide Number Placeholder 3"/>
          <p:cNvSpPr>
            <a:spLocks noGrp="1"/>
          </p:cNvSpPr>
          <p:nvPr>
            <p:ph type="sldNum" sz="quarter" idx="10"/>
          </p:nvPr>
        </p:nvSpPr>
        <p:spPr/>
        <p:txBody>
          <a:bodyPr/>
          <a:lstStyle/>
          <a:p>
            <a:fld id="{8683A434-9496-45D0-B4A7-1024B8C4DEB7}"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83A434-9496-45D0-B4A7-1024B8C4DEB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In 1997, NAACCR instituted a program that annually reviewed member registries for their ability to produce complete, accurate, and timely data. Each year, members of the Data Evaluation and Certification Committee (DECC) evaluate cancer incidence data for the most recent data year, based on pre-determined registry certification criteria established by the DECC. Following an evaluation by members of the Registry Certification Subcommittee (Subcommittee of the DECC), registry staff receive a report containing the results of registry certification evaluation for the most recent data year. In 2006, cancer incidence data from 73 population-based cancer registries were evaluated as part of the certification program and 7 Canadian and 56 U.S. registries were certified for their 2003 data. The percentage of the population that is reflected by certified registries for 1999-2003 data is approximately 82%. </a:t>
            </a:r>
            <a:br>
              <a:rPr lang="en-US" dirty="0" smtClean="0"/>
            </a:br>
            <a:endParaRPr lang="en-US" dirty="0" smtClean="0"/>
          </a:p>
          <a:p>
            <a:r>
              <a:rPr lang="en-US" dirty="0" smtClean="0"/>
              <a:t>Registry Certification is conducted annually for the most recent year of incidence data, to identify registries that have complete and accurate data to compute complete and accurate incidence statistics. In 1997, the North American Association of Central Cancer Registries, Inc. (NAACCR) instituted the program to independently and annually review the data from member registries for their completeness, accuracy, and timeliness. The registry certification metrics are pre-determined and established by NAACCR. The sole purpose of the review is to indicate that the data from the year are of sufficiently high quality to use in the calculation of standard incidence statistics (i.e., for specific cancer types and for sub-state/province area (county) by sex, race, and age within the registry jurisdiction). Cancer registries are recognized annually for their accomplishment in reaching either a silver or gold standard.</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Level of recognition: gold or silver</a:t>
            </a:r>
          </a:p>
          <a:p>
            <a:endParaRPr lang="en-US" dirty="0"/>
          </a:p>
        </p:txBody>
      </p:sp>
      <p:sp>
        <p:nvSpPr>
          <p:cNvPr id="4" name="Slide Number Placeholder 3"/>
          <p:cNvSpPr>
            <a:spLocks noGrp="1"/>
          </p:cNvSpPr>
          <p:nvPr>
            <p:ph type="sldNum" sz="quarter" idx="10"/>
          </p:nvPr>
        </p:nvSpPr>
        <p:spPr/>
        <p:txBody>
          <a:bodyPr/>
          <a:lstStyle/>
          <a:p>
            <a:fld id="{8683A434-9496-45D0-B4A7-1024B8C4DEB7}"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Level of recognition: gold or silver</a:t>
            </a:r>
          </a:p>
          <a:p>
            <a:endParaRPr lang="en-US" dirty="0"/>
          </a:p>
        </p:txBody>
      </p:sp>
      <p:sp>
        <p:nvSpPr>
          <p:cNvPr id="4" name="Slide Number Placeholder 3"/>
          <p:cNvSpPr>
            <a:spLocks noGrp="1"/>
          </p:cNvSpPr>
          <p:nvPr>
            <p:ph type="sldNum" sz="quarter" idx="10"/>
          </p:nvPr>
        </p:nvSpPr>
        <p:spPr/>
        <p:txBody>
          <a:bodyPr/>
          <a:lstStyle/>
          <a:p>
            <a:fld id="{8683A434-9496-45D0-B4A7-1024B8C4DEB7}"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83A434-9496-45D0-B4A7-1024B8C4DEB7}"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83A434-9496-45D0-B4A7-1024B8C4DEB7}"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NAACCR has an annual call for data in which NAACCR members (central registries) participate voluntarily.  The call for data results in a multi-registry, aggregated data resource that can be used for cancer surveillance and research. Through the 2010 call for data, 2003-2007 data</a:t>
            </a:r>
            <a:r>
              <a:rPr lang="en-US" baseline="0" dirty="0" smtClean="0"/>
              <a:t> were evaluated and aggregated.</a:t>
            </a:r>
            <a:r>
              <a:rPr lang="en-US" dirty="0" smtClean="0"/>
              <a:t> </a:t>
            </a:r>
          </a:p>
          <a:p>
            <a:endParaRPr lang="en-US" dirty="0" smtClean="0"/>
          </a:p>
          <a:p>
            <a:r>
              <a:rPr kumimoji="1" lang="en-US" sz="1200" kern="1200" baseline="0" dirty="0" smtClean="0">
                <a:solidFill>
                  <a:schemeClr val="tx1"/>
                </a:solidFill>
                <a:latin typeface="Arial" charset="0"/>
                <a:ea typeface="+mn-ea"/>
                <a:cs typeface="+mn-cs"/>
              </a:rPr>
              <a:t>The current monograph is organized into three volumes. Volume One presents the aggregated cancer incidence data from high quality registries in the United States. This year, less than 50% of the Canadian population is represented by provincial registries, and thus incidence statistics for Canada and North America are suppressed in Volume One. The cancer incidence statistics for the United States are also described by race and Hispanic/Latino ethnicity, with special sections on American Indian/Alaskan native and pediatric cancer data. </a:t>
            </a:r>
          </a:p>
          <a:p>
            <a:endParaRPr kumimoji="1" lang="en-US" sz="1200" kern="1200" baseline="0" dirty="0" smtClean="0">
              <a:solidFill>
                <a:schemeClr val="tx1"/>
              </a:solidFill>
              <a:latin typeface="Arial" charset="0"/>
              <a:ea typeface="+mn-ea"/>
              <a:cs typeface="+mn-cs"/>
            </a:endParaRPr>
          </a:p>
          <a:p>
            <a:r>
              <a:rPr kumimoji="1" lang="en-US" sz="1200" kern="1200" baseline="0" dirty="0" smtClean="0">
                <a:solidFill>
                  <a:schemeClr val="tx1"/>
                </a:solidFill>
                <a:latin typeface="Arial" charset="0"/>
                <a:ea typeface="+mn-ea"/>
                <a:cs typeface="+mn-cs"/>
              </a:rPr>
              <a:t>Volume Two describes the registry specific cancer incidence rates by cancer site, sex, race, and ethnicity for all NAACCR members in good standing that submit data and elect to be included in the monograph (excludes only the Nevada and the US territories). </a:t>
            </a:r>
          </a:p>
          <a:p>
            <a:endParaRPr kumimoji="1" lang="en-US" sz="1200" kern="1200" baseline="0" dirty="0" smtClean="0">
              <a:solidFill>
                <a:schemeClr val="tx1"/>
              </a:solidFill>
              <a:latin typeface="Arial" charset="0"/>
              <a:ea typeface="+mn-ea"/>
              <a:cs typeface="+mn-cs"/>
            </a:endParaRPr>
          </a:p>
          <a:p>
            <a:r>
              <a:rPr kumimoji="1" lang="en-US" sz="1200" kern="1200" baseline="0" dirty="0" smtClean="0">
                <a:solidFill>
                  <a:schemeClr val="tx1"/>
                </a:solidFill>
                <a:latin typeface="Arial" charset="0"/>
                <a:ea typeface="+mn-ea"/>
                <a:cs typeface="+mn-cs"/>
              </a:rPr>
              <a:t>Volume Three, which will be published soon after data on 2007 US mortality and 2006 Canadian mortality becomes available, presents the registry-specific, cancer death rates by cancer site, sex, race, and ethnicity.</a:t>
            </a:r>
          </a:p>
          <a:p>
            <a:endParaRPr kumimoji="1" lang="en-US" sz="1200" kern="1200" baseline="0" dirty="0" smtClean="0">
              <a:solidFill>
                <a:schemeClr val="tx1"/>
              </a:solidFill>
              <a:latin typeface="Arial" charset="0"/>
              <a:ea typeface="+mn-ea"/>
              <a:cs typeface="+mn-cs"/>
            </a:endParaRPr>
          </a:p>
          <a:p>
            <a:r>
              <a:rPr kumimoji="1" lang="en-US" sz="1200" kern="1200" baseline="0" dirty="0" smtClean="0">
                <a:solidFill>
                  <a:schemeClr val="tx1"/>
                </a:solidFill>
                <a:latin typeface="Arial" charset="0"/>
                <a:ea typeface="+mn-ea"/>
                <a:cs typeface="+mn-cs"/>
              </a:rPr>
              <a:t>Volumes One through Three, along with population data, supporting appendices, and cancer rates age-adjusted to the US, Canadian and World population standards are available free of charge from the NAACCR website. Site specific bar graphs comparing rates by sex and race across all registries are also available online. This is the first edition to include data on cancer incidence among Asian and Pacific Islanders in each Volume.</a:t>
            </a:r>
          </a:p>
        </p:txBody>
      </p:sp>
      <p:sp>
        <p:nvSpPr>
          <p:cNvPr id="4" name="Slide Number Placeholder 3"/>
          <p:cNvSpPr>
            <a:spLocks noGrp="1"/>
          </p:cNvSpPr>
          <p:nvPr>
            <p:ph type="sldNum" sz="quarter" idx="10"/>
          </p:nvPr>
        </p:nvSpPr>
        <p:spPr/>
        <p:txBody>
          <a:bodyPr/>
          <a:lstStyle/>
          <a:p>
            <a:fld id="{8683A434-9496-45D0-B4A7-1024B8C4DEB7}"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Additionally, the CINA data resource is used to create an online database, CINA+ Online, for public queries regarding cancer incidence for the most recent 5 years.</a:t>
            </a:r>
          </a:p>
          <a:p>
            <a:endParaRPr kumimoji="1" lang="en-US" sz="1200" kern="1200" baseline="0" dirty="0" smtClean="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CINA Deluxe is a discretionary research data set that includes data to facilitate analytic studies conducted by epidemiologists and other qualified researchers.</a:t>
            </a:r>
          </a:p>
          <a:p>
            <a:endParaRPr kumimoji="1" lang="en-US" sz="1200" kern="1200" baseline="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fld id="{8683A434-9496-45D0-B4A7-1024B8C4DEB7}"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Data submitted by NAACCR member registries are evaluated using the criteria on this slide before being included in the</a:t>
            </a:r>
            <a:r>
              <a:rPr lang="en-US" baseline="0" dirty="0" smtClean="0"/>
              <a:t> listed CINA products.</a:t>
            </a:r>
          </a:p>
          <a:p>
            <a:endParaRPr lang="en-US" baseline="0" dirty="0" smtClean="0"/>
          </a:p>
          <a:p>
            <a:r>
              <a:rPr lang="en-US" baseline="0" dirty="0" smtClean="0"/>
              <a:t>Data quality feedback is provided to the member registries that submit data for certification and inclusion in the CINA products.</a:t>
            </a:r>
            <a:endParaRPr lang="en-US" dirty="0"/>
          </a:p>
        </p:txBody>
      </p:sp>
      <p:sp>
        <p:nvSpPr>
          <p:cNvPr id="4" name="Slide Number Placeholder 3"/>
          <p:cNvSpPr>
            <a:spLocks noGrp="1"/>
          </p:cNvSpPr>
          <p:nvPr>
            <p:ph type="sldNum" sz="quarter" idx="10"/>
          </p:nvPr>
        </p:nvSpPr>
        <p:spPr/>
        <p:txBody>
          <a:bodyPr/>
          <a:lstStyle/>
          <a:p>
            <a:fld id="{8683A434-9496-45D0-B4A7-1024B8C4DEB7}"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It is a collaborative, umbrella organization established in 1987 that includes central registries, governmental agencies, professional organizations, and private groups in North America that are interested in the improved quality and increased use of cancer registry data.  </a:t>
            </a:r>
          </a:p>
          <a:p>
            <a:endParaRPr lang="en-US" dirty="0"/>
          </a:p>
        </p:txBody>
      </p:sp>
      <p:sp>
        <p:nvSpPr>
          <p:cNvPr id="4" name="Slide Number Placeholder 3"/>
          <p:cNvSpPr>
            <a:spLocks noGrp="1"/>
          </p:cNvSpPr>
          <p:nvPr>
            <p:ph type="sldNum" sz="quarter" idx="10"/>
          </p:nvPr>
        </p:nvSpPr>
        <p:spPr/>
        <p:txBody>
          <a:bodyPr/>
          <a:lstStyle/>
          <a:p>
            <a:fld id="{8683A434-9496-45D0-B4A7-1024B8C4DEB7}"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83A434-9496-45D0-B4A7-1024B8C4DEB7}"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83A434-9496-45D0-B4A7-1024B8C4DEB7}" type="slidenum">
              <a:rPr lang="en-US" smtClean="0"/>
              <a:pPr/>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3A6EBD-10FB-41B3-9437-535A70232B33}" type="slidenum">
              <a:rPr lang="en-US"/>
              <a:pPr/>
              <a:t>3</a:t>
            </a:fld>
            <a:endParaRPr lang="en-US"/>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r>
              <a:rPr lang="en-US" dirty="0"/>
              <a:t>Full – Central registries which are or have the potential to become population-based registries</a:t>
            </a:r>
          </a:p>
          <a:p>
            <a:r>
              <a:rPr lang="en-US" dirty="0"/>
              <a:t>Sponsoring – national professional or national government organizations involved in cancer epidemiology, patient care, cancer control, cancer registration, professional education, research, or biostatistics; entitled to 1 vote in matters submitted to membership for a vote; reps of sponsoring member organization may be a member of and chair a committee; only one rep of a sponsoring member organization can vote on a committee</a:t>
            </a:r>
          </a:p>
          <a:p>
            <a:r>
              <a:rPr lang="en-US" dirty="0"/>
              <a:t>Sustaining – organizations interested in promoting the purposes of NAACCR; not entitled to vote and their reps can’t hold office but they may be members or chairs of committees</a:t>
            </a:r>
          </a:p>
          <a:p>
            <a:r>
              <a:rPr lang="en-US" dirty="0"/>
              <a:t>Individual – persons not currently working in a member organization but they have career and professional interests consistent with those of NAACCR; they may be a committee, subcommittee, or workgroup member but they may not chair a committee or vote or hold office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83A434-9496-45D0-B4A7-1024B8C4DEB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Anyone who has been a rep in NAACCR of a full member organization for 1 year prior to nomination is eligible to hold office</a:t>
            </a:r>
          </a:p>
          <a:p>
            <a:r>
              <a:rPr lang="en-US" dirty="0" smtClean="0"/>
              <a:t>Eligibility</a:t>
            </a:r>
          </a:p>
          <a:p>
            <a:r>
              <a:rPr lang="en-US" dirty="0" smtClean="0"/>
              <a:t>President – 1 year on BOD or as a committee chair</a:t>
            </a:r>
          </a:p>
          <a:p>
            <a:r>
              <a:rPr lang="en-US" dirty="0" smtClean="0"/>
              <a:t>Representative at large or treasurer – served as a committee member</a:t>
            </a:r>
          </a:p>
          <a:p>
            <a:r>
              <a:rPr lang="en-US" dirty="0" smtClean="0"/>
              <a:t>Sponsoring member rep is elected by the sponsoring member organizations</a:t>
            </a:r>
          </a:p>
          <a:p>
            <a:r>
              <a:rPr lang="en-US" dirty="0" smtClean="0"/>
              <a:t>Terms of office – 2 years</a:t>
            </a:r>
          </a:p>
          <a:p>
            <a:r>
              <a:rPr lang="en-US" dirty="0" smtClean="0"/>
              <a:t>President – elect &amp; past-president – 1 year</a:t>
            </a:r>
          </a:p>
          <a:p>
            <a:r>
              <a:rPr lang="en-US" dirty="0" smtClean="0"/>
              <a:t>Reps at large elected on a rotating basis</a:t>
            </a:r>
          </a:p>
          <a:p>
            <a:r>
              <a:rPr lang="en-US" dirty="0" smtClean="0"/>
              <a:t>Limit of 4 consecutive years</a:t>
            </a:r>
            <a:endParaRPr lang="en-US" dirty="0"/>
          </a:p>
        </p:txBody>
      </p:sp>
      <p:sp>
        <p:nvSpPr>
          <p:cNvPr id="4" name="Slide Number Placeholder 3"/>
          <p:cNvSpPr>
            <a:spLocks noGrp="1"/>
          </p:cNvSpPr>
          <p:nvPr>
            <p:ph type="sldNum" sz="quarter" idx="10"/>
          </p:nvPr>
        </p:nvSpPr>
        <p:spPr/>
        <p:txBody>
          <a:bodyPr/>
          <a:lstStyle/>
          <a:p>
            <a:fld id="{8683A434-9496-45D0-B4A7-1024B8C4DEB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work of NAACCR is completed by NAACCR committees.</a:t>
            </a:r>
          </a:p>
          <a:p>
            <a:r>
              <a:rPr lang="en-US" dirty="0" smtClean="0"/>
              <a:t>President appoints chairs and BOD liaison to committee</a:t>
            </a:r>
          </a:p>
          <a:p>
            <a:r>
              <a:rPr lang="en-US" dirty="0" smtClean="0"/>
              <a:t>Each committee rep may vote on committee actions and may designate an alternate if absent for any reason; if there is more than 1 member rep on a committee, only one rep can vote</a:t>
            </a:r>
          </a:p>
          <a:p>
            <a:endParaRPr lang="en-US" dirty="0"/>
          </a:p>
        </p:txBody>
      </p:sp>
      <p:sp>
        <p:nvSpPr>
          <p:cNvPr id="4" name="Slide Number Placeholder 3"/>
          <p:cNvSpPr>
            <a:spLocks noGrp="1"/>
          </p:cNvSpPr>
          <p:nvPr>
            <p:ph type="sldNum" sz="quarter" idx="10"/>
          </p:nvPr>
        </p:nvSpPr>
        <p:spPr/>
        <p:txBody>
          <a:bodyPr/>
          <a:lstStyle/>
          <a:p>
            <a:fld id="{8683A434-9496-45D0-B4A7-1024B8C4DEB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 hoc committees are created by the BOD as deemed necessary.</a:t>
            </a:r>
          </a:p>
          <a:p>
            <a:r>
              <a:rPr lang="en-US" dirty="0" smtClean="0"/>
              <a:t>Interoperability - NAACCRs number one priority is to achieve syntactic and semantic interoperability of cancer registration standards with national standards by 2010. There are two work groups under the Interoperability Ad Hoc Committee (Syntactic Interoperability WG and Semantic Interoperability WG). There are two works groups under the Syntactic Interoperability WG (Clinical Data WG and Pathology Data WG).</a:t>
            </a:r>
          </a:p>
          <a:p>
            <a:r>
              <a:rPr lang="en-US" dirty="0" smtClean="0"/>
              <a:t>Cancer registry steering committee – validates/introduces/announces proposed changes to field of cancer registration very early in the process</a:t>
            </a:r>
          </a:p>
          <a:p>
            <a:endParaRPr lang="en-US" dirty="0"/>
          </a:p>
        </p:txBody>
      </p:sp>
      <p:sp>
        <p:nvSpPr>
          <p:cNvPr id="4" name="Slide Number Placeholder 3"/>
          <p:cNvSpPr>
            <a:spLocks noGrp="1"/>
          </p:cNvSpPr>
          <p:nvPr>
            <p:ph type="sldNum" sz="quarter" idx="10"/>
          </p:nvPr>
        </p:nvSpPr>
        <p:spPr/>
        <p:txBody>
          <a:bodyPr/>
          <a:lstStyle/>
          <a:p>
            <a:fld id="{8683A434-9496-45D0-B4A7-1024B8C4DEB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cs typeface="Times New Roman" pitchFamily="18" charset="0"/>
              </a:rPr>
              <a:t>Committees appointments are made after the annual meeting </a:t>
            </a:r>
          </a:p>
          <a:p>
            <a:r>
              <a:rPr lang="en-US" dirty="0" smtClean="0">
                <a:cs typeface="Times New Roman" pitchFamily="18" charset="0"/>
              </a:rPr>
              <a:t>Contact the Committee Chair or NAACCR President to be appointed to a committee</a:t>
            </a:r>
          </a:p>
          <a:p>
            <a:r>
              <a:rPr lang="en-US" dirty="0" smtClean="0">
                <a:cs typeface="Times New Roman" pitchFamily="18" charset="0"/>
              </a:rPr>
              <a:t>Chairs will notify all prospective members when they have been added to the committee roster</a:t>
            </a:r>
          </a:p>
          <a:p>
            <a:endParaRPr lang="en-US" dirty="0"/>
          </a:p>
        </p:txBody>
      </p:sp>
      <p:sp>
        <p:nvSpPr>
          <p:cNvPr id="4" name="Slide Number Placeholder 3"/>
          <p:cNvSpPr>
            <a:spLocks noGrp="1"/>
          </p:cNvSpPr>
          <p:nvPr>
            <p:ph type="sldNum" sz="quarter" idx="10"/>
          </p:nvPr>
        </p:nvSpPr>
        <p:spPr/>
        <p:txBody>
          <a:bodyPr/>
          <a:lstStyle/>
          <a:p>
            <a:fld id="{8683A434-9496-45D0-B4A7-1024B8C4DEB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975F65-3C17-49EE-8A9A-E4452C60475A}" type="slidenum">
              <a:rPr lang="en-US"/>
              <a:pPr/>
              <a:t>9</a:t>
            </a:fld>
            <a:endParaRPr lang="en-US"/>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r>
              <a:rPr lang="en-US" dirty="0" smtClean="0"/>
              <a:t>9</a:t>
            </a:r>
            <a:r>
              <a:rPr lang="en-US" baseline="0" dirty="0" smtClean="0"/>
              <a:t> full-time staff</a:t>
            </a:r>
            <a:endParaRPr lang="en-US" dirty="0"/>
          </a:p>
          <a:p>
            <a:r>
              <a:rPr lang="en-US" dirty="0"/>
              <a:t>Incorporated as a legal, business </a:t>
            </a:r>
            <a:r>
              <a:rPr lang="en-US" dirty="0" smtClean="0"/>
              <a:t>entity</a:t>
            </a:r>
            <a:endParaRPr lang="en-US" dirty="0"/>
          </a:p>
          <a:p>
            <a:r>
              <a:rPr lang="en-US" dirty="0"/>
              <a:t>Operates as a non-profit 501 c(3)</a:t>
            </a:r>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609600"/>
            <a:ext cx="5697538"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800" b="1">
                <a:solidFill>
                  <a:srgbClr val="8E1157"/>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3000" b="1">
                <a:solidFill>
                  <a:srgbClr val="18125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DBDDD31-A5E4-4633-B793-802C6BED717F}" type="datetime1">
              <a:rPr lang="en-US" smtClean="0"/>
              <a:pPr/>
              <a:t>6/18/2010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EBA906-CBC0-4D12-A6BE-F86420C99849}"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3115" y="1243158"/>
            <a:ext cx="8229600" cy="977113"/>
          </a:xfrm>
        </p:spPr>
        <p:txBody>
          <a:bodyPr>
            <a:normAutofit/>
          </a:bodyPr>
          <a:lstStyle>
            <a:lvl1pPr algn="l">
              <a:defRPr sz="3600" b="1">
                <a:solidFill>
                  <a:srgbClr val="8E1157"/>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2220271"/>
            <a:ext cx="8229600" cy="3905892"/>
          </a:xfrm>
        </p:spPr>
        <p:txBody>
          <a:bodyPr/>
          <a:lstStyle>
            <a:lvl1pPr>
              <a:defRPr sz="2800"/>
            </a:lvl1pPr>
            <a:lvl2pPr>
              <a:defRPr sz="24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F27049-EB56-478B-81D4-5116798B912F}" type="datetime1">
              <a:rPr lang="en-US" smtClean="0"/>
              <a:pPr/>
              <a:t>6/18/2010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1A1A1A"/>
                </a:solidFill>
              </a:defRPr>
            </a:lvl1pPr>
          </a:lstStyle>
          <a:p>
            <a:fld id="{D0EBA906-CBC0-4D12-A6BE-F86420C99849}"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57D2CF-7C19-494B-93A8-2CBB2B143D3C}" type="datetime1">
              <a:rPr lang="en-US" smtClean="0"/>
              <a:pPr/>
              <a:t>6/18/2010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EBA906-CBC0-4D12-A6BE-F86420C99849}"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defTabSz="457200" rtl="0" eaLnBrk="1" latinLnBrk="0" hangingPunct="1">
              <a:spcBef>
                <a:spcPct val="0"/>
              </a:spcBef>
              <a:buNone/>
              <a:defRPr lang="en-US" sz="3600" b="1" kern="1200" dirty="0">
                <a:solidFill>
                  <a:srgbClr val="8E1157"/>
                </a:solidFill>
                <a:latin typeface="+mj-lt"/>
                <a:ea typeface="+mj-ea"/>
                <a:cs typeface="+mj-cs"/>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30783-056D-4D3B-9F4F-15A68EC92242}" type="datetime1">
              <a:rPr lang="en-US" smtClean="0"/>
              <a:pPr/>
              <a:t>6/18/2010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0EBA906-CBC0-4D12-A6BE-F86420C99849}"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defTabSz="457200" rtl="0" eaLnBrk="1" latinLnBrk="0" hangingPunct="1">
              <a:spcBef>
                <a:spcPct val="0"/>
              </a:spcBef>
              <a:buNone/>
              <a:defRPr lang="en-US" sz="3600" b="1" kern="1200" dirty="0">
                <a:solidFill>
                  <a:srgbClr val="8E1157"/>
                </a:solidFill>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E92803-47D3-4032-9B87-C9A14B1F79C6}" type="datetime1">
              <a:rPr lang="en-US" smtClean="0"/>
              <a:pPr/>
              <a:t>6/18/2010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0EBA906-CBC0-4D12-A6BE-F86420C99849}"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defTabSz="457200" rtl="0" eaLnBrk="1" latinLnBrk="0" hangingPunct="1">
              <a:spcBef>
                <a:spcPct val="0"/>
              </a:spcBef>
              <a:buNone/>
              <a:defRPr lang="en-US" sz="3600" b="1" kern="1200" dirty="0">
                <a:solidFill>
                  <a:srgbClr val="8E1157"/>
                </a:solidFill>
                <a:latin typeface="+mj-lt"/>
                <a:ea typeface="+mj-ea"/>
                <a:cs typeface="+mj-cs"/>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55EA78D-5517-44DF-B704-AED4F8BA27E5}" type="datetime1">
              <a:rPr lang="en-US" smtClean="0"/>
              <a:pPr/>
              <a:t>6/18/2010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0EBA906-CBC0-4D12-A6BE-F86420C99849}"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32BCD9-10E9-4E28-A2DC-BCDB751CC133}" type="datetime1">
              <a:rPr lang="en-US" smtClean="0"/>
              <a:pPr/>
              <a:t>6/18/2010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0EBA906-CBC0-4D12-A6BE-F86420C99849}"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1890AF-0ED3-4FBB-9BF6-9C5F538D6483}" type="datetime1">
              <a:rPr lang="en-US" smtClean="0"/>
              <a:pPr/>
              <a:t>6/18/2010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0EBA906-CBC0-4D12-A6BE-F86420C9984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7CBFC9-F735-4EEF-B460-DF91C6F71A2C}" type="datetime1">
              <a:rPr lang="en-US" smtClean="0"/>
              <a:pPr/>
              <a:t>6/18/2010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0EBA906-CBC0-4D12-A6BE-F86420C99849}"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CE3BDF-1DDF-4F58-BB70-90DFBF0413BD}" type="datetime1">
              <a:rPr lang="en-US" smtClean="0"/>
              <a:pPr/>
              <a:t>6/18/2010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EBA906-CBC0-4D12-A6BE-F86420C99849}"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594A62-1D1B-405A-B8D3-44E6096C0F60}" type="datetime1">
              <a:rPr lang="en-US" smtClean="0"/>
              <a:pPr/>
              <a:t>6/18/2010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EBA906-CBC0-4D12-A6BE-F86420C9984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69988" y="1946275"/>
            <a:ext cx="3810000" cy="3844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32388" y="1946275"/>
            <a:ext cx="3810000" cy="3844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6699FF"/>
            </a:gs>
            <a:gs pos="100000">
              <a:schemeClr val="bg2"/>
            </a:gs>
          </a:gsLst>
          <a:path path="rect">
            <a:fillToRect l="100000" t="100000"/>
          </a:path>
        </a:gradFill>
        <a:effectLst/>
      </p:bgPr>
    </p:bg>
    <p:spTree>
      <p:nvGrpSpPr>
        <p:cNvPr id="1" name=""/>
        <p:cNvGrpSpPr/>
        <p:nvPr/>
      </p:nvGrpSpPr>
      <p:grpSpPr>
        <a:xfrm>
          <a:off x="0" y="0"/>
          <a:ext cx="0" cy="0"/>
          <a:chOff x="0" y="0"/>
          <a:chExt cx="0" cy="0"/>
        </a:xfrm>
      </p:grpSpPr>
      <p:sp>
        <p:nvSpPr>
          <p:cNvPr id="2082"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087" name="Rectangle 39"/>
          <p:cNvSpPr>
            <a:spLocks noGrp="1" noChangeArrowheads="1"/>
          </p:cNvSpPr>
          <p:nvPr>
            <p:ph type="body" idx="1"/>
          </p:nvPr>
        </p:nvSpPr>
        <p:spPr bwMode="auto">
          <a:xfrm>
            <a:off x="1169988" y="1946275"/>
            <a:ext cx="7772400" cy="3844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90" name="Line 42"/>
          <p:cNvSpPr>
            <a:spLocks noChangeShapeType="1"/>
          </p:cNvSpPr>
          <p:nvPr/>
        </p:nvSpPr>
        <p:spPr bwMode="auto">
          <a:xfrm>
            <a:off x="914400" y="0"/>
            <a:ext cx="0" cy="6858000"/>
          </a:xfrm>
          <a:prstGeom prst="line">
            <a:avLst/>
          </a:prstGeom>
          <a:noFill/>
          <a:ln w="57150" cmpd="thickThin">
            <a:solidFill>
              <a:srgbClr val="990033"/>
            </a:solidFill>
            <a:round/>
            <a:headEnd/>
            <a:tailEnd/>
          </a:ln>
          <a:effectLst/>
        </p:spPr>
        <p:txBody>
          <a:bodyPr wrap="none"/>
          <a:lstStyle/>
          <a:p>
            <a:endParaRPr lang="en-US"/>
          </a:p>
        </p:txBody>
      </p:sp>
      <p:pic>
        <p:nvPicPr>
          <p:cNvPr id="2102" name="Picture 54" descr="Untitled-blue cropped"/>
          <p:cNvPicPr>
            <a:picLocks noChangeAspect="1" noChangeArrowheads="1"/>
          </p:cNvPicPr>
          <p:nvPr/>
        </p:nvPicPr>
        <p:blipFill>
          <a:blip r:embed="rId13" cstate="print"/>
          <a:srcRect/>
          <a:stretch>
            <a:fillRect/>
          </a:stretch>
        </p:blipFill>
        <p:spPr bwMode="auto">
          <a:xfrm>
            <a:off x="7086600" y="5561013"/>
            <a:ext cx="1828800" cy="895350"/>
          </a:xfrm>
          <a:prstGeom prst="rect">
            <a:avLst/>
          </a:prstGeom>
          <a:noFill/>
        </p:spPr>
      </p:pic>
      <p:sp>
        <p:nvSpPr>
          <p:cNvPr id="2089" name="Line 41"/>
          <p:cNvSpPr>
            <a:spLocks noChangeShapeType="1"/>
          </p:cNvSpPr>
          <p:nvPr/>
        </p:nvSpPr>
        <p:spPr bwMode="auto">
          <a:xfrm>
            <a:off x="228600" y="6400800"/>
            <a:ext cx="8610600" cy="0"/>
          </a:xfrm>
          <a:prstGeom prst="line">
            <a:avLst/>
          </a:prstGeom>
          <a:noFill/>
          <a:ln w="38100">
            <a:solidFill>
              <a:srgbClr val="990033"/>
            </a:solidFill>
            <a:round/>
            <a:headEnd/>
            <a:tailEnd/>
          </a:ln>
          <a:effectLst/>
        </p:spPr>
        <p:txBody>
          <a:bodyPr wrap="none"/>
          <a:lstStyle/>
          <a:p>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fontAlgn="base">
        <a:spcBef>
          <a:spcPct val="0"/>
        </a:spcBef>
        <a:spcAft>
          <a:spcPct val="0"/>
        </a:spcAft>
        <a:defRPr sz="4400" b="1">
          <a:solidFill>
            <a:srgbClr val="FFFF99"/>
          </a:solidFill>
          <a:latin typeface="+mj-lt"/>
          <a:ea typeface="+mj-ea"/>
          <a:cs typeface="+mj-cs"/>
        </a:defRPr>
      </a:lvl1pPr>
      <a:lvl2pPr algn="ctr" rtl="0" fontAlgn="base">
        <a:spcBef>
          <a:spcPct val="0"/>
        </a:spcBef>
        <a:spcAft>
          <a:spcPct val="0"/>
        </a:spcAft>
        <a:defRPr sz="4400" b="1">
          <a:solidFill>
            <a:srgbClr val="FFFF99"/>
          </a:solidFill>
          <a:latin typeface="Arial" charset="0"/>
        </a:defRPr>
      </a:lvl2pPr>
      <a:lvl3pPr algn="ctr" rtl="0" fontAlgn="base">
        <a:spcBef>
          <a:spcPct val="0"/>
        </a:spcBef>
        <a:spcAft>
          <a:spcPct val="0"/>
        </a:spcAft>
        <a:defRPr sz="4400" b="1">
          <a:solidFill>
            <a:srgbClr val="FFFF99"/>
          </a:solidFill>
          <a:latin typeface="Arial" charset="0"/>
        </a:defRPr>
      </a:lvl3pPr>
      <a:lvl4pPr algn="ctr" rtl="0" fontAlgn="base">
        <a:spcBef>
          <a:spcPct val="0"/>
        </a:spcBef>
        <a:spcAft>
          <a:spcPct val="0"/>
        </a:spcAft>
        <a:defRPr sz="4400" b="1">
          <a:solidFill>
            <a:srgbClr val="FFFF99"/>
          </a:solidFill>
          <a:latin typeface="Arial" charset="0"/>
        </a:defRPr>
      </a:lvl4pPr>
      <a:lvl5pPr algn="ctr" rtl="0" fontAlgn="base">
        <a:spcBef>
          <a:spcPct val="0"/>
        </a:spcBef>
        <a:spcAft>
          <a:spcPct val="0"/>
        </a:spcAft>
        <a:defRPr sz="4400" b="1">
          <a:solidFill>
            <a:srgbClr val="FFFF99"/>
          </a:solidFill>
          <a:latin typeface="Arial" charset="0"/>
        </a:defRPr>
      </a:lvl5pPr>
      <a:lvl6pPr marL="457200" algn="ctr" rtl="0" fontAlgn="base">
        <a:spcBef>
          <a:spcPct val="0"/>
        </a:spcBef>
        <a:spcAft>
          <a:spcPct val="0"/>
        </a:spcAft>
        <a:defRPr sz="4400" b="1">
          <a:solidFill>
            <a:srgbClr val="FFFF99"/>
          </a:solidFill>
          <a:latin typeface="Arial" charset="0"/>
        </a:defRPr>
      </a:lvl6pPr>
      <a:lvl7pPr marL="914400" algn="ctr" rtl="0" fontAlgn="base">
        <a:spcBef>
          <a:spcPct val="0"/>
        </a:spcBef>
        <a:spcAft>
          <a:spcPct val="0"/>
        </a:spcAft>
        <a:defRPr sz="4400" b="1">
          <a:solidFill>
            <a:srgbClr val="FFFF99"/>
          </a:solidFill>
          <a:latin typeface="Arial" charset="0"/>
        </a:defRPr>
      </a:lvl7pPr>
      <a:lvl8pPr marL="1371600" algn="ctr" rtl="0" fontAlgn="base">
        <a:spcBef>
          <a:spcPct val="0"/>
        </a:spcBef>
        <a:spcAft>
          <a:spcPct val="0"/>
        </a:spcAft>
        <a:defRPr sz="4400" b="1">
          <a:solidFill>
            <a:srgbClr val="FFFF99"/>
          </a:solidFill>
          <a:latin typeface="Arial" charset="0"/>
        </a:defRPr>
      </a:lvl8pPr>
      <a:lvl9pPr marL="1828800" algn="ctr" rtl="0" fontAlgn="base">
        <a:spcBef>
          <a:spcPct val="0"/>
        </a:spcBef>
        <a:spcAft>
          <a:spcPct val="0"/>
        </a:spcAft>
        <a:defRPr sz="4400" b="1">
          <a:solidFill>
            <a:srgbClr val="FFFF99"/>
          </a:solidFill>
          <a:latin typeface="Arial" charset="0"/>
        </a:defRPr>
      </a:lvl9pPr>
    </p:titleStyle>
    <p:bodyStyle>
      <a:lvl1pPr marL="342900" indent="-342900" algn="l" rtl="0" fontAlgn="base">
        <a:spcBef>
          <a:spcPct val="20000"/>
        </a:spcBef>
        <a:spcAft>
          <a:spcPct val="0"/>
        </a:spcAft>
        <a:buClr>
          <a:srgbClr val="FFFF99"/>
        </a:buClr>
        <a:buSzPct val="75000"/>
        <a:buFont typeface="Wingdings" pitchFamily="2" charset="2"/>
        <a:buChar char="n"/>
        <a:defRPr sz="3200" b="1">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SzPct val="60000"/>
        <a:buFont typeface="Wingdings" pitchFamily="2" charset="2"/>
        <a:buChar char="u"/>
        <a:defRPr sz="2800" b="1">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rgbClr val="FFFF99"/>
        </a:buClr>
        <a:buSzPct val="60000"/>
        <a:buFont typeface="Wingdings" pitchFamily="2" charset="2"/>
        <a:buChar char="t"/>
        <a:defRPr sz="2800" b="1">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100000"/>
        <a:buChar char="•"/>
        <a:defRPr sz="2800" b="1">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rgbClr val="FFFF99"/>
        </a:buClr>
        <a:buSzPct val="100000"/>
        <a:buChar char="–"/>
        <a:defRPr sz="28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rgbClr val="FFFF99"/>
        </a:buClr>
        <a:buSzPct val="100000"/>
        <a:buChar char="–"/>
        <a:defRPr sz="2800" b="1">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rgbClr val="FFFF99"/>
        </a:buClr>
        <a:buSzPct val="100000"/>
        <a:buChar char="–"/>
        <a:defRPr sz="2800" b="1">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rgbClr val="FFFF99"/>
        </a:buClr>
        <a:buSzPct val="100000"/>
        <a:buChar char="–"/>
        <a:defRPr sz="2800" b="1">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rgbClr val="FFFF99"/>
        </a:buClr>
        <a:buSzPct val="100000"/>
        <a:buChar char="–"/>
        <a:defRPr sz="2800" b="1">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CDC4D4-6372-438B-9F78-4105CAA285F4}" type="datetime1">
              <a:rPr lang="en-US" smtClean="0"/>
              <a:pPr/>
              <a:t>6/18/2010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EBA906-CBC0-4D12-A6BE-F86420C9984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ctrTitle"/>
          </p:nvPr>
        </p:nvSpPr>
        <p:spPr>
          <a:xfrm>
            <a:off x="685800" y="914400"/>
            <a:ext cx="7772400" cy="3124200"/>
          </a:xfrm>
        </p:spPr>
        <p:txBody>
          <a:bodyPr>
            <a:normAutofit/>
          </a:bodyPr>
          <a:lstStyle/>
          <a:p>
            <a:r>
              <a:rPr lang="en-US" sz="5400" dirty="0"/>
              <a:t>NAACCR 101</a:t>
            </a:r>
            <a:r>
              <a:rPr lang="en-US" dirty="0"/>
              <a:t/>
            </a:r>
            <a:br>
              <a:rPr lang="en-US" dirty="0"/>
            </a:br>
            <a:r>
              <a:rPr lang="en-US" dirty="0" smtClean="0"/>
              <a:t>2010 Annual Conference</a:t>
            </a:r>
            <a:br>
              <a:rPr lang="en-US" dirty="0" smtClean="0"/>
            </a:br>
            <a:r>
              <a:rPr lang="en-US" dirty="0" smtClean="0"/>
              <a:t>Quebec City, Quebec, Canada</a:t>
            </a:r>
            <a:r>
              <a:rPr lang="en-US" dirty="0"/>
              <a:t/>
            </a:r>
            <a:br>
              <a:rPr lang="en-US" dirty="0"/>
            </a:br>
            <a:endParaRPr lang="en-US" dirty="0"/>
          </a:p>
        </p:txBody>
      </p:sp>
      <p:sp>
        <p:nvSpPr>
          <p:cNvPr id="75779" name="Rectangle 3"/>
          <p:cNvSpPr>
            <a:spLocks noGrp="1" noChangeArrowheads="1"/>
          </p:cNvSpPr>
          <p:nvPr>
            <p:ph type="subTitle" idx="1"/>
          </p:nvPr>
        </p:nvSpPr>
        <p:spPr>
          <a:xfrm>
            <a:off x="1295400" y="4495800"/>
            <a:ext cx="6400800" cy="1752600"/>
          </a:xfrm>
        </p:spPr>
        <p:txBody>
          <a:bodyPr/>
          <a:lstStyle/>
          <a:p>
            <a:r>
              <a:rPr lang="en-US" sz="2800"/>
              <a:t>Shannon Vann, CTR</a:t>
            </a:r>
          </a:p>
          <a:p>
            <a:r>
              <a:rPr lang="en-US" sz="2800"/>
              <a:t>Jim Hofferkamp, CTR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NAACCR do?</a:t>
            </a:r>
            <a:endParaRPr lang="en-US" dirty="0"/>
          </a:p>
        </p:txBody>
      </p:sp>
      <p:sp>
        <p:nvSpPr>
          <p:cNvPr id="3" name="Content Placeholder 2"/>
          <p:cNvSpPr>
            <a:spLocks noGrp="1"/>
          </p:cNvSpPr>
          <p:nvPr>
            <p:ph idx="1"/>
          </p:nvPr>
        </p:nvSpPr>
        <p:spPr/>
        <p:txBody>
          <a:bodyPr/>
          <a:lstStyle/>
          <a:p>
            <a:pPr>
              <a:lnSpc>
                <a:spcPct val="90000"/>
              </a:lnSpc>
            </a:pPr>
            <a:r>
              <a:rPr lang="en-US" dirty="0" smtClean="0"/>
              <a:t>Establish and maintain consensus on standards</a:t>
            </a:r>
          </a:p>
          <a:p>
            <a:pPr>
              <a:lnSpc>
                <a:spcPct val="90000"/>
              </a:lnSpc>
            </a:pPr>
            <a:r>
              <a:rPr lang="en-US" dirty="0" smtClean="0"/>
              <a:t>Train and educate registry professionals</a:t>
            </a:r>
          </a:p>
          <a:p>
            <a:pPr>
              <a:lnSpc>
                <a:spcPct val="90000"/>
              </a:lnSpc>
            </a:pPr>
            <a:r>
              <a:rPr lang="en-US" dirty="0" smtClean="0"/>
              <a:t>Certify registries by assessing data quality</a:t>
            </a:r>
          </a:p>
          <a:p>
            <a:pPr>
              <a:lnSpc>
                <a:spcPct val="90000"/>
              </a:lnSpc>
            </a:pPr>
            <a:r>
              <a:rPr lang="en-US" dirty="0" smtClean="0"/>
              <a:t>Evaluate, aggregate,  and publish data</a:t>
            </a:r>
          </a:p>
          <a:p>
            <a:pPr>
              <a:lnSpc>
                <a:spcPct val="90000"/>
              </a:lnSpc>
            </a:pPr>
            <a:r>
              <a:rPr lang="en-US" dirty="0" smtClean="0"/>
              <a:t>Promote the use of registry data</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What does NAACCR do?</a:t>
            </a:r>
            <a:br>
              <a:rPr lang="en-US" sz="4000" dirty="0" smtClean="0"/>
            </a:br>
            <a:r>
              <a:rPr lang="en-US" dirty="0" smtClean="0"/>
              <a:t>	Standards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Standards for data definition, use, and presentation</a:t>
            </a:r>
          </a:p>
          <a:p>
            <a:pPr lvl="1"/>
            <a:r>
              <a:rPr lang="en-US" dirty="0" smtClean="0"/>
              <a:t>Volume I: Data Exchange Standards &amp; Record Description</a:t>
            </a:r>
          </a:p>
          <a:p>
            <a:pPr lvl="1"/>
            <a:r>
              <a:rPr lang="en-US" dirty="0" smtClean="0"/>
              <a:t>Volume II: Data Standards &amp; Data Dictionary</a:t>
            </a:r>
          </a:p>
          <a:p>
            <a:pPr lvl="1"/>
            <a:r>
              <a:rPr lang="en-US" dirty="0" smtClean="0"/>
              <a:t>Volume III: Standards for Completeness, Quality, Analysis, Management, Security, &amp; Confidentiality of Data</a:t>
            </a:r>
          </a:p>
          <a:p>
            <a:pPr lvl="1"/>
            <a:r>
              <a:rPr lang="en-US" dirty="0" smtClean="0"/>
              <a:t>Volume IV: Standard Data Edits</a:t>
            </a:r>
          </a:p>
          <a:p>
            <a:pPr lvl="1"/>
            <a:r>
              <a:rPr lang="en-US" dirty="0" smtClean="0"/>
              <a:t>Volume V: Pathology Laboratory Electronic Reporting</a:t>
            </a:r>
          </a:p>
          <a:p>
            <a:r>
              <a:rPr lang="en-US" dirty="0" smtClean="0"/>
              <a:t>NAACCR Implementation Guidelines</a:t>
            </a:r>
          </a:p>
          <a:p>
            <a:r>
              <a:rPr lang="en-US" dirty="0" smtClean="0"/>
              <a:t>Registry Operations Guidelines</a:t>
            </a:r>
          </a:p>
          <a:p>
            <a:pPr lvl="1"/>
            <a:r>
              <a:rPr lang="en-US" dirty="0" smtClean="0"/>
              <a:t>Death Clearance Manual</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What does NAACCR do?</a:t>
            </a:r>
            <a:r>
              <a:rPr lang="en-US" dirty="0" smtClean="0"/>
              <a:t/>
            </a:r>
            <a:br>
              <a:rPr lang="en-US" dirty="0" smtClean="0"/>
            </a:br>
            <a:r>
              <a:rPr lang="en-US" dirty="0" smtClean="0"/>
              <a:t>	Education and Training</a:t>
            </a:r>
            <a:endParaRPr lang="en-US" dirty="0"/>
          </a:p>
        </p:txBody>
      </p:sp>
      <p:sp>
        <p:nvSpPr>
          <p:cNvPr id="3" name="Content Placeholder 2"/>
          <p:cNvSpPr>
            <a:spLocks noGrp="1"/>
          </p:cNvSpPr>
          <p:nvPr>
            <p:ph idx="1"/>
          </p:nvPr>
        </p:nvSpPr>
        <p:spPr/>
        <p:txBody>
          <a:bodyPr/>
          <a:lstStyle/>
          <a:p>
            <a:r>
              <a:rPr lang="en-US" dirty="0" smtClean="0"/>
              <a:t>Live webinars</a:t>
            </a:r>
          </a:p>
          <a:p>
            <a:pPr lvl="1"/>
            <a:r>
              <a:rPr lang="en-US" dirty="0" smtClean="0"/>
              <a:t>Cancer Registry and Surveillance Webinar Series</a:t>
            </a:r>
          </a:p>
          <a:p>
            <a:pPr lvl="1"/>
            <a:r>
              <a:rPr lang="en-US" dirty="0" smtClean="0"/>
              <a:t>CTR Exam Preparation and Review Webinar Series</a:t>
            </a:r>
          </a:p>
          <a:p>
            <a:r>
              <a:rPr lang="en-US" dirty="0" smtClean="0"/>
              <a:t>NAACCR Annual Conference</a:t>
            </a:r>
          </a:p>
          <a:p>
            <a:r>
              <a:rPr lang="en-US" dirty="0" smtClean="0"/>
              <a:t>Customized training</a:t>
            </a:r>
          </a:p>
          <a:p>
            <a:r>
              <a:rPr lang="en-US" dirty="0" smtClean="0"/>
              <a:t>Mentor Fellowship Program</a:t>
            </a:r>
          </a:p>
          <a:p>
            <a:r>
              <a:rPr lang="en-US" dirty="0" smtClean="0"/>
              <a:t>Process Improvement Program</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What does NAACCR do?</a:t>
            </a:r>
            <a:br>
              <a:rPr lang="en-US" sz="4000" dirty="0" smtClean="0"/>
            </a:br>
            <a:r>
              <a:rPr lang="en-US" dirty="0" smtClean="0"/>
              <a:t>	Certification</a:t>
            </a:r>
            <a:endParaRPr lang="en-US" dirty="0"/>
          </a:p>
        </p:txBody>
      </p:sp>
      <p:sp>
        <p:nvSpPr>
          <p:cNvPr id="3" name="Content Placeholder 2"/>
          <p:cNvSpPr>
            <a:spLocks noGrp="1"/>
          </p:cNvSpPr>
          <p:nvPr>
            <p:ph idx="1"/>
          </p:nvPr>
        </p:nvSpPr>
        <p:spPr/>
        <p:txBody>
          <a:bodyPr/>
          <a:lstStyle/>
          <a:p>
            <a:r>
              <a:rPr lang="en-US" dirty="0" smtClean="0"/>
              <a:t>Data Evaluation &amp; Certification Committee (DECC) </a:t>
            </a:r>
          </a:p>
          <a:p>
            <a:pPr lvl="1"/>
            <a:r>
              <a:rPr lang="en-US" dirty="0" smtClean="0"/>
              <a:t>Evaluates annually cancer incidence data submitted by members for most recent year</a:t>
            </a:r>
          </a:p>
          <a:p>
            <a:pPr lvl="1"/>
            <a:r>
              <a:rPr lang="en-US" dirty="0" smtClean="0"/>
              <a:t>Evaluates data based on pre-determined certification criteria</a:t>
            </a:r>
          </a:p>
          <a:p>
            <a:r>
              <a:rPr lang="en-US" dirty="0" smtClean="0"/>
              <a:t>Purpose of certification</a:t>
            </a:r>
          </a:p>
          <a:p>
            <a:pPr lvl="1"/>
            <a:r>
              <a:rPr lang="en-US" dirty="0" smtClean="0"/>
              <a:t>To identify member registries with complete, accurate, and timely data to compute incidence statistics</a:t>
            </a:r>
          </a:p>
          <a:p>
            <a:pPr lvl="1"/>
            <a:endParaRPr lang="en-US" dirty="0" smtClean="0"/>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nvPr>
        </p:nvGraphicFramePr>
        <p:xfrm>
          <a:off x="381000" y="228600"/>
          <a:ext cx="8229600" cy="6309360"/>
        </p:xfrm>
        <a:graphic>
          <a:graphicData uri="http://schemas.openxmlformats.org/drawingml/2006/table">
            <a:tbl>
              <a:tblPr firstRow="1" bandRow="1">
                <a:tableStyleId>{5C22544A-7EE6-4342-B048-85BDC9FD1C3A}</a:tableStyleId>
              </a:tblPr>
              <a:tblGrid>
                <a:gridCol w="4114800"/>
                <a:gridCol w="4114800"/>
              </a:tblGrid>
              <a:tr h="370840">
                <a:tc gridSpan="2">
                  <a:txBody>
                    <a:bodyPr/>
                    <a:lstStyle/>
                    <a:p>
                      <a:pPr algn="ctr"/>
                      <a:r>
                        <a:rPr lang="en-US" sz="2400" dirty="0" smtClean="0"/>
                        <a:t>Certification Criteria for</a:t>
                      </a:r>
                      <a:r>
                        <a:rPr lang="en-US" sz="2400" baseline="0" dirty="0" smtClean="0"/>
                        <a:t> 2010 Call for Data</a:t>
                      </a:r>
                      <a:endParaRPr lang="en-US" sz="2400" dirty="0"/>
                    </a:p>
                  </a:txBody>
                  <a:tcPr/>
                </a:tc>
                <a:tc hMerge="1">
                  <a:txBody>
                    <a:bodyPr/>
                    <a:lstStyle/>
                    <a:p>
                      <a:endParaRPr lang="en-US" dirty="0"/>
                    </a:p>
                  </a:txBody>
                  <a:tcPr/>
                </a:tc>
              </a:tr>
              <a:tr h="370840">
                <a:tc>
                  <a:txBody>
                    <a:bodyPr/>
                    <a:lstStyle/>
                    <a:p>
                      <a:r>
                        <a:rPr lang="en-US" sz="2400" b="0" dirty="0" smtClean="0"/>
                        <a:t>Data</a:t>
                      </a:r>
                      <a:r>
                        <a:rPr lang="en-US" sz="2400" b="0" baseline="0" dirty="0" smtClean="0"/>
                        <a:t> Year</a:t>
                      </a:r>
                      <a:endParaRPr lang="en-US" sz="2400" b="0" dirty="0"/>
                    </a:p>
                  </a:txBody>
                  <a:tcPr/>
                </a:tc>
                <a:tc>
                  <a:txBody>
                    <a:bodyPr/>
                    <a:lstStyle/>
                    <a:p>
                      <a:r>
                        <a:rPr lang="en-US" sz="2400" b="0" dirty="0" smtClean="0"/>
                        <a:t>2007</a:t>
                      </a:r>
                      <a:endParaRPr lang="en-US" sz="2400" b="0" dirty="0"/>
                    </a:p>
                  </a:txBody>
                  <a:tcPr/>
                </a:tc>
              </a:tr>
              <a:tr h="370840">
                <a:tc>
                  <a:txBody>
                    <a:bodyPr/>
                    <a:lstStyle/>
                    <a:p>
                      <a:r>
                        <a:rPr lang="en-US" sz="2400" dirty="0" smtClean="0"/>
                        <a:t>Completeness</a:t>
                      </a:r>
                      <a:endParaRPr lang="en-US" sz="2400" dirty="0"/>
                    </a:p>
                  </a:txBody>
                  <a:tcPr/>
                </a:tc>
                <a:tc>
                  <a:txBody>
                    <a:bodyPr/>
                    <a:lstStyle/>
                    <a:p>
                      <a:r>
                        <a:rPr lang="en-US" sz="2400" dirty="0" smtClean="0"/>
                        <a:t>90% Silver</a:t>
                      </a:r>
                    </a:p>
                    <a:p>
                      <a:r>
                        <a:rPr lang="en-US" sz="2400" dirty="0" smtClean="0"/>
                        <a:t>95% Gold</a:t>
                      </a:r>
                      <a:endParaRPr lang="en-US" sz="2400" dirty="0"/>
                    </a:p>
                  </a:txBody>
                  <a:tcPr/>
                </a:tc>
              </a:tr>
              <a:tr h="370840">
                <a:tc>
                  <a:txBody>
                    <a:bodyPr/>
                    <a:lstStyle/>
                    <a:p>
                      <a:r>
                        <a:rPr lang="en-US" sz="2400" dirty="0" smtClean="0"/>
                        <a:t>% Passing EDITS</a:t>
                      </a:r>
                      <a:endParaRPr lang="en-US" sz="2400" dirty="0"/>
                    </a:p>
                  </a:txBody>
                  <a:tcPr/>
                </a:tc>
                <a:tc>
                  <a:txBody>
                    <a:bodyPr/>
                    <a:lstStyle/>
                    <a:p>
                      <a:r>
                        <a:rPr lang="en-US" sz="2400" dirty="0" smtClean="0"/>
                        <a:t>97% Silver</a:t>
                      </a:r>
                    </a:p>
                    <a:p>
                      <a:r>
                        <a:rPr lang="en-US" sz="2400" dirty="0" smtClean="0"/>
                        <a:t>100% Gold</a:t>
                      </a:r>
                      <a:endParaRPr lang="en-US" sz="2400" dirty="0"/>
                    </a:p>
                  </a:txBody>
                  <a:tcPr/>
                </a:tc>
              </a:tr>
              <a:tr h="370840">
                <a:tc>
                  <a:txBody>
                    <a:bodyPr/>
                    <a:lstStyle/>
                    <a:p>
                      <a:r>
                        <a:rPr lang="en-US" sz="2400" dirty="0" smtClean="0"/>
                        <a:t>Death Certificate Only (DCO) Cases</a:t>
                      </a:r>
                      <a:endParaRPr lang="en-US" sz="2400" dirty="0"/>
                    </a:p>
                  </a:txBody>
                  <a:tcPr/>
                </a:tc>
                <a:tc>
                  <a:txBody>
                    <a:bodyPr/>
                    <a:lstStyle/>
                    <a:p>
                      <a:r>
                        <a:rPr lang="en-US" sz="2400" dirty="0" smtClean="0"/>
                        <a:t>&lt;=5%</a:t>
                      </a:r>
                      <a:r>
                        <a:rPr lang="en-US" sz="2400" baseline="0" dirty="0" smtClean="0"/>
                        <a:t> Silver</a:t>
                      </a:r>
                    </a:p>
                    <a:p>
                      <a:r>
                        <a:rPr lang="en-US" sz="2400" baseline="0" dirty="0" smtClean="0"/>
                        <a:t>&lt;=3% Gold</a:t>
                      </a:r>
                      <a:endParaRPr lang="en-US" sz="2400" dirty="0"/>
                    </a:p>
                  </a:txBody>
                  <a:tcPr/>
                </a:tc>
              </a:tr>
              <a:tr h="370840">
                <a:tc>
                  <a:txBody>
                    <a:bodyPr/>
                    <a:lstStyle/>
                    <a:p>
                      <a:r>
                        <a:rPr lang="en-US" sz="2400" dirty="0" smtClean="0"/>
                        <a:t>Timeliness</a:t>
                      </a:r>
                      <a:endParaRPr lang="en-US" sz="2400" dirty="0"/>
                    </a:p>
                  </a:txBody>
                  <a:tcPr/>
                </a:tc>
                <a:tc>
                  <a:txBody>
                    <a:bodyPr/>
                    <a:lstStyle/>
                    <a:p>
                      <a:r>
                        <a:rPr lang="en-US" sz="2400" dirty="0" smtClean="0"/>
                        <a:t>Received by 12/1/2009</a:t>
                      </a:r>
                      <a:endParaRPr lang="en-US" sz="2400" dirty="0"/>
                    </a:p>
                  </a:txBody>
                  <a:tcPr/>
                </a:tc>
              </a:tr>
              <a:tr h="370840">
                <a:tc>
                  <a:txBody>
                    <a:bodyPr/>
                    <a:lstStyle/>
                    <a:p>
                      <a:r>
                        <a:rPr lang="en-US" sz="2400" dirty="0" smtClean="0"/>
                        <a:t>Duplicate Reports</a:t>
                      </a:r>
                      <a:endParaRPr lang="en-US" sz="2400" dirty="0"/>
                    </a:p>
                  </a:txBody>
                  <a:tcPr/>
                </a:tc>
                <a:tc>
                  <a:txBody>
                    <a:bodyPr/>
                    <a:lstStyle/>
                    <a:p>
                      <a:r>
                        <a:rPr lang="en-US" sz="2400" dirty="0" smtClean="0"/>
                        <a:t>&lt;=2/1,000 Silver</a:t>
                      </a:r>
                    </a:p>
                    <a:p>
                      <a:r>
                        <a:rPr lang="en-US" sz="2400" dirty="0" smtClean="0"/>
                        <a:t>&lt;=1/1,000 Gold</a:t>
                      </a:r>
                      <a:endParaRPr lang="en-US" sz="2400" dirty="0"/>
                    </a:p>
                  </a:txBody>
                  <a:tcPr/>
                </a:tc>
              </a:tr>
              <a:tr h="370840">
                <a:tc>
                  <a:txBody>
                    <a:bodyPr/>
                    <a:lstStyle/>
                    <a:p>
                      <a:r>
                        <a:rPr lang="en-US" sz="2400" dirty="0" smtClean="0"/>
                        <a:t>Missing Data Field</a:t>
                      </a:r>
                    </a:p>
                    <a:p>
                      <a:r>
                        <a:rPr lang="en-US" sz="2400" dirty="0" smtClean="0"/>
                        <a:t>Sex, Age, County</a:t>
                      </a:r>
                      <a:endParaRPr lang="en-US" sz="2400" dirty="0"/>
                    </a:p>
                  </a:txBody>
                  <a:tcPr/>
                </a:tc>
                <a:tc>
                  <a:txBody>
                    <a:bodyPr/>
                    <a:lstStyle/>
                    <a:p>
                      <a:r>
                        <a:rPr lang="en-US" sz="2400" dirty="0" smtClean="0"/>
                        <a:t>&lt;=3% Silver</a:t>
                      </a:r>
                    </a:p>
                    <a:p>
                      <a:r>
                        <a:rPr lang="en-US" sz="2400" dirty="0" smtClean="0"/>
                        <a:t>&lt;=2% Gold</a:t>
                      </a:r>
                      <a:endParaRPr lang="en-US" sz="2400" dirty="0"/>
                    </a:p>
                  </a:txBody>
                  <a:tcPr/>
                </a:tc>
              </a:tr>
              <a:tr h="370840">
                <a:tc>
                  <a:txBody>
                    <a:bodyPr/>
                    <a:lstStyle/>
                    <a:p>
                      <a:r>
                        <a:rPr lang="en-US" sz="2400" dirty="0" smtClean="0"/>
                        <a:t>Missing Data Field</a:t>
                      </a:r>
                    </a:p>
                    <a:p>
                      <a:r>
                        <a:rPr lang="en-US" sz="2400" dirty="0" smtClean="0"/>
                        <a:t>Race</a:t>
                      </a:r>
                      <a:endParaRPr lang="en-US" sz="2400" dirty="0"/>
                    </a:p>
                  </a:txBody>
                  <a:tcPr/>
                </a:tc>
                <a:tc>
                  <a:txBody>
                    <a:bodyPr/>
                    <a:lstStyle/>
                    <a:p>
                      <a:r>
                        <a:rPr lang="en-US" sz="2400" dirty="0" smtClean="0"/>
                        <a:t>&lt;=5% Silver</a:t>
                      </a:r>
                    </a:p>
                    <a:p>
                      <a:r>
                        <a:rPr lang="en-US" sz="2400" dirty="0" smtClean="0"/>
                        <a:t>&lt;=3% Gold</a:t>
                      </a:r>
                    </a:p>
                  </a:txBody>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Certification Results: 2007 Data</a:t>
            </a:r>
            <a:endParaRPr lang="en-US" dirty="0"/>
          </a:p>
        </p:txBody>
      </p:sp>
      <p:sp>
        <p:nvSpPr>
          <p:cNvPr id="3" name="Content Placeholder 2"/>
          <p:cNvSpPr>
            <a:spLocks noGrp="1"/>
          </p:cNvSpPr>
          <p:nvPr>
            <p:ph idx="1"/>
          </p:nvPr>
        </p:nvSpPr>
        <p:spPr/>
        <p:txBody>
          <a:bodyPr/>
          <a:lstStyle/>
          <a:p>
            <a:r>
              <a:rPr lang="en-US" dirty="0" smtClean="0"/>
              <a:t>67 submissions</a:t>
            </a:r>
          </a:p>
          <a:p>
            <a:r>
              <a:rPr lang="en-US" dirty="0" smtClean="0"/>
              <a:t>Certification Levels</a:t>
            </a:r>
          </a:p>
          <a:p>
            <a:pPr lvl="1"/>
            <a:r>
              <a:rPr lang="en-US" dirty="0" smtClean="0"/>
              <a:t>52 Gold </a:t>
            </a:r>
          </a:p>
          <a:p>
            <a:pPr lvl="1"/>
            <a:r>
              <a:rPr lang="en-US" dirty="0" smtClean="0"/>
              <a:t>11 Silver</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Owner\Pictures\2010 North American Certification map for awards luncheon.jpg"/>
          <p:cNvPicPr>
            <a:picLocks noChangeAspect="1" noChangeArrowheads="1"/>
          </p:cNvPicPr>
          <p:nvPr/>
        </p:nvPicPr>
        <p:blipFill>
          <a:blip r:embed="rId3" cstate="print"/>
          <a:srcRect/>
          <a:stretch>
            <a:fillRect/>
          </a:stretch>
        </p:blipFill>
        <p:spPr bwMode="auto">
          <a:xfrm>
            <a:off x="-457200" y="-457200"/>
            <a:ext cx="10058400" cy="77724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What does NAACCR do?</a:t>
            </a:r>
            <a:r>
              <a:rPr lang="en-US" dirty="0" smtClean="0"/>
              <a:t/>
            </a:r>
            <a:br>
              <a:rPr lang="en-US" dirty="0" smtClean="0"/>
            </a:br>
            <a:r>
              <a:rPr lang="en-US" dirty="0" smtClean="0"/>
              <a:t>	Evaluate, Aggregate, &amp; Publish Data</a:t>
            </a:r>
            <a:endParaRPr lang="en-US" dirty="0"/>
          </a:p>
        </p:txBody>
      </p:sp>
      <p:sp>
        <p:nvSpPr>
          <p:cNvPr id="3" name="Content Placeholder 2"/>
          <p:cNvSpPr>
            <a:spLocks noGrp="1"/>
          </p:cNvSpPr>
          <p:nvPr>
            <p:ph idx="1"/>
          </p:nvPr>
        </p:nvSpPr>
        <p:spPr/>
        <p:txBody>
          <a:bodyPr>
            <a:normAutofit/>
          </a:bodyPr>
          <a:lstStyle/>
          <a:p>
            <a:pPr>
              <a:lnSpc>
                <a:spcPct val="90000"/>
              </a:lnSpc>
            </a:pPr>
            <a:r>
              <a:rPr lang="en-US" dirty="0" smtClean="0"/>
              <a:t>Cancer in North America (CINA) 2003-2007</a:t>
            </a:r>
          </a:p>
          <a:p>
            <a:pPr lvl="1">
              <a:lnSpc>
                <a:spcPct val="90000"/>
              </a:lnSpc>
            </a:pPr>
            <a:r>
              <a:rPr lang="en-US" dirty="0" smtClean="0"/>
              <a:t>Volume I: Combined Cancer Incidence for the United States and Canada</a:t>
            </a:r>
          </a:p>
          <a:p>
            <a:pPr lvl="1">
              <a:lnSpc>
                <a:spcPct val="90000"/>
              </a:lnSpc>
            </a:pPr>
            <a:r>
              <a:rPr lang="en-US" dirty="0" smtClean="0"/>
              <a:t>Volume II: Registry-specific Cancer Incidence in the United States and Canada</a:t>
            </a:r>
          </a:p>
          <a:p>
            <a:pPr lvl="1">
              <a:lnSpc>
                <a:spcPct val="90000"/>
              </a:lnSpc>
            </a:pPr>
            <a:r>
              <a:rPr lang="en-US" dirty="0" smtClean="0"/>
              <a:t>Volume III: Mortality</a:t>
            </a:r>
          </a:p>
          <a:p>
            <a:pPr>
              <a:lnSpc>
                <a:spcPct val="90000"/>
              </a:lnSpc>
            </a:pPr>
            <a:endParaRPr lang="en-US" dirty="0" smtClean="0"/>
          </a:p>
          <a:p>
            <a:pPr lvl="1">
              <a:lnSpc>
                <a:spcPct val="90000"/>
              </a:lnSpc>
            </a:pPr>
            <a:endParaRPr lang="en-US" dirty="0" smtClean="0"/>
          </a:p>
          <a:p>
            <a:pPr>
              <a:lnSpc>
                <a:spcPct val="90000"/>
              </a:lnSpc>
            </a:pPr>
            <a:endParaRPr lang="en-US" dirty="0" smtClean="0"/>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What does NAACCR do?</a:t>
            </a:r>
            <a:r>
              <a:rPr lang="en-US" dirty="0" smtClean="0"/>
              <a:t/>
            </a:r>
            <a:br>
              <a:rPr lang="en-US" dirty="0" smtClean="0"/>
            </a:br>
            <a:r>
              <a:rPr lang="en-US" dirty="0" smtClean="0"/>
              <a:t>	Evaluate, Aggregate, &amp; Publish Data</a:t>
            </a:r>
            <a:endParaRPr lang="en-US" dirty="0"/>
          </a:p>
        </p:txBody>
      </p:sp>
      <p:sp>
        <p:nvSpPr>
          <p:cNvPr id="3" name="Content Placeholder 2"/>
          <p:cNvSpPr>
            <a:spLocks noGrp="1"/>
          </p:cNvSpPr>
          <p:nvPr>
            <p:ph idx="1"/>
          </p:nvPr>
        </p:nvSpPr>
        <p:spPr/>
        <p:txBody>
          <a:bodyPr>
            <a:normAutofit/>
          </a:bodyPr>
          <a:lstStyle/>
          <a:p>
            <a:pPr>
              <a:lnSpc>
                <a:spcPct val="90000"/>
              </a:lnSpc>
            </a:pPr>
            <a:r>
              <a:rPr lang="en-US" dirty="0" smtClean="0"/>
              <a:t>CINA + Online</a:t>
            </a:r>
          </a:p>
          <a:p>
            <a:pPr lvl="1">
              <a:lnSpc>
                <a:spcPct val="90000"/>
              </a:lnSpc>
            </a:pPr>
            <a:r>
              <a:rPr lang="en-US" dirty="0" smtClean="0"/>
              <a:t>Online database for public queries regarding cancer incidence</a:t>
            </a:r>
          </a:p>
          <a:p>
            <a:r>
              <a:rPr lang="en-US" dirty="0" smtClean="0"/>
              <a:t>CINA Deluxe analytic file</a:t>
            </a:r>
          </a:p>
          <a:p>
            <a:pPr lvl="1"/>
            <a:r>
              <a:rPr lang="en-US" dirty="0" smtClean="0"/>
              <a:t>Discretionary research data set</a:t>
            </a:r>
          </a:p>
          <a:p>
            <a:r>
              <a:rPr lang="en-US" dirty="0" smtClean="0"/>
              <a:t>Annual Report to the Nation</a:t>
            </a:r>
          </a:p>
          <a:p>
            <a:r>
              <a:rPr lang="en-US" dirty="0" smtClean="0"/>
              <a:t>ACS Cancer Facts and Figures</a:t>
            </a:r>
          </a:p>
          <a:p>
            <a:endParaRPr lang="en-US" dirty="0" smtClean="0"/>
          </a:p>
          <a:p>
            <a:pPr>
              <a:lnSpc>
                <a:spcPct val="90000"/>
              </a:lnSpc>
            </a:pPr>
            <a:endParaRPr lang="en-US" dirty="0" smtClean="0"/>
          </a:p>
          <a:p>
            <a:pPr lvl="1">
              <a:lnSpc>
                <a:spcPct val="90000"/>
              </a:lnSpc>
            </a:pPr>
            <a:endParaRPr lang="en-US" dirty="0" smtClean="0"/>
          </a:p>
          <a:p>
            <a:pPr>
              <a:lnSpc>
                <a:spcPct val="90000"/>
              </a:lnSpc>
            </a:pPr>
            <a:endParaRPr lang="en-US" dirty="0" smtClean="0"/>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nvPr>
        </p:nvGraphicFramePr>
        <p:xfrm>
          <a:off x="381000" y="609600"/>
          <a:ext cx="8229600" cy="5882640"/>
        </p:xfrm>
        <a:graphic>
          <a:graphicData uri="http://schemas.openxmlformats.org/drawingml/2006/table">
            <a:tbl>
              <a:tblPr firstRow="1" bandRow="1">
                <a:tableStyleId>{5C22544A-7EE6-4342-B048-85BDC9FD1C3A}</a:tableStyleId>
              </a:tblPr>
              <a:tblGrid>
                <a:gridCol w="2133600"/>
                <a:gridCol w="3048000"/>
                <a:gridCol w="3048000"/>
              </a:tblGrid>
              <a:tr h="381953">
                <a:tc gridSpan="3">
                  <a:txBody>
                    <a:bodyPr/>
                    <a:lstStyle/>
                    <a:p>
                      <a:pPr algn="ctr"/>
                      <a:r>
                        <a:rPr lang="en-US" sz="2000" dirty="0" smtClean="0"/>
                        <a:t>Data Quality Criteria for 2010 Call for Data</a:t>
                      </a:r>
                      <a:endParaRPr lang="en-US" sz="2000" dirty="0"/>
                    </a:p>
                  </a:txBody>
                  <a:tcPr/>
                </a:tc>
                <a:tc hMerge="1">
                  <a:txBody>
                    <a:bodyPr/>
                    <a:lstStyle/>
                    <a:p>
                      <a:endParaRPr lang="en-US"/>
                    </a:p>
                  </a:txBody>
                  <a:tcPr/>
                </a:tc>
                <a:tc hMerge="1">
                  <a:txBody>
                    <a:bodyPr/>
                    <a:lstStyle/>
                    <a:p>
                      <a:endParaRPr lang="en-US" dirty="0"/>
                    </a:p>
                  </a:txBody>
                  <a:tcPr/>
                </a:tc>
              </a:tr>
              <a:tr h="370840">
                <a:tc>
                  <a:txBody>
                    <a:bodyPr/>
                    <a:lstStyle/>
                    <a:p>
                      <a:r>
                        <a:rPr lang="en-US" sz="2000" b="1" dirty="0" smtClean="0"/>
                        <a:t>Criteria</a:t>
                      </a:r>
                      <a:endParaRPr lang="en-US" sz="2000" b="1" dirty="0"/>
                    </a:p>
                  </a:txBody>
                  <a:tcPr/>
                </a:tc>
                <a:tc>
                  <a:txBody>
                    <a:bodyPr/>
                    <a:lstStyle/>
                    <a:p>
                      <a:r>
                        <a:rPr lang="en-US" sz="2000" b="1" dirty="0" smtClean="0"/>
                        <a:t>Fitness of Data for CINA Combined Rates</a:t>
                      </a:r>
                      <a:endParaRPr lang="en-US" sz="2000" b="1" dirty="0"/>
                    </a:p>
                  </a:txBody>
                  <a:tcPr/>
                </a:tc>
                <a:tc>
                  <a:txBody>
                    <a:bodyPr/>
                    <a:lstStyle/>
                    <a:p>
                      <a:r>
                        <a:rPr lang="en-US" sz="2000" b="1" dirty="0" smtClean="0"/>
                        <a:t>Fitness of Data for CINA Deluxe File</a:t>
                      </a:r>
                      <a:endParaRPr lang="en-US" sz="2000" b="1" dirty="0"/>
                    </a:p>
                  </a:txBody>
                  <a:tcPr/>
                </a:tc>
              </a:tr>
              <a:tr h="370840">
                <a:tc>
                  <a:txBody>
                    <a:bodyPr/>
                    <a:lstStyle/>
                    <a:p>
                      <a:r>
                        <a:rPr lang="en-US" sz="2000" b="0" dirty="0" smtClean="0"/>
                        <a:t>Data</a:t>
                      </a:r>
                      <a:r>
                        <a:rPr lang="en-US" sz="2000" b="0" baseline="0" dirty="0" smtClean="0"/>
                        <a:t> Year</a:t>
                      </a:r>
                      <a:endParaRPr lang="en-US" sz="2000" b="0" dirty="0"/>
                    </a:p>
                  </a:txBody>
                  <a:tcPr/>
                </a:tc>
                <a:tc>
                  <a:txBody>
                    <a:bodyPr/>
                    <a:lstStyle/>
                    <a:p>
                      <a:r>
                        <a:rPr lang="en-US" sz="2000" dirty="0" smtClean="0"/>
                        <a:t>2003-2007</a:t>
                      </a:r>
                      <a:endParaRPr lang="en-US" sz="2000" dirty="0"/>
                    </a:p>
                  </a:txBody>
                  <a:tcPr/>
                </a:tc>
                <a:tc>
                  <a:txBody>
                    <a:bodyPr/>
                    <a:lstStyle/>
                    <a:p>
                      <a:r>
                        <a:rPr lang="en-US" sz="2000" dirty="0" smtClean="0"/>
                        <a:t>1995-2007</a:t>
                      </a:r>
                      <a:endParaRPr lang="en-US" sz="2000" dirty="0"/>
                    </a:p>
                  </a:txBody>
                  <a:tcPr/>
                </a:tc>
              </a:tr>
              <a:tr h="370840">
                <a:tc>
                  <a:txBody>
                    <a:bodyPr/>
                    <a:lstStyle/>
                    <a:p>
                      <a:r>
                        <a:rPr lang="en-US" sz="2000" dirty="0" smtClean="0"/>
                        <a:t>Completeness</a:t>
                      </a:r>
                      <a:endParaRPr lang="en-US" sz="2000" dirty="0"/>
                    </a:p>
                  </a:txBody>
                  <a:tcPr/>
                </a:tc>
                <a:tc>
                  <a:txBody>
                    <a:bodyPr/>
                    <a:lstStyle/>
                    <a:p>
                      <a:r>
                        <a:rPr lang="en-US" sz="2000" dirty="0" smtClean="0"/>
                        <a:t>Silver (90%) or better</a:t>
                      </a:r>
                      <a:endParaRPr lang="en-US" sz="20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Silver (90%) or better</a:t>
                      </a:r>
                    </a:p>
                  </a:txBody>
                  <a:tcPr/>
                </a:tc>
              </a:tr>
              <a:tr h="370840">
                <a:tc>
                  <a:txBody>
                    <a:bodyPr/>
                    <a:lstStyle/>
                    <a:p>
                      <a:r>
                        <a:rPr lang="en-US" sz="2000" dirty="0" smtClean="0"/>
                        <a:t>% Passing EDITS</a:t>
                      </a:r>
                      <a:endParaRPr lang="en-US" sz="2000" dirty="0"/>
                    </a:p>
                  </a:txBody>
                  <a:tcPr/>
                </a:tc>
                <a:tc>
                  <a:txBody>
                    <a:bodyPr/>
                    <a:lstStyle/>
                    <a:p>
                      <a:r>
                        <a:rPr lang="en-US" sz="2000" dirty="0" smtClean="0"/>
                        <a:t>No errors on CINA variables</a:t>
                      </a:r>
                      <a:endParaRPr lang="en-US" sz="20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No errors on CINA variables</a:t>
                      </a:r>
                    </a:p>
                  </a:txBody>
                  <a:tcPr/>
                </a:tc>
              </a:tr>
              <a:tr h="370840">
                <a:tc>
                  <a:txBody>
                    <a:bodyPr/>
                    <a:lstStyle/>
                    <a:p>
                      <a:r>
                        <a:rPr lang="en-US" sz="2000" dirty="0" smtClean="0"/>
                        <a:t>DCO Cases</a:t>
                      </a:r>
                      <a:endParaRPr lang="en-US" sz="2000" dirty="0"/>
                    </a:p>
                  </a:txBody>
                  <a:tcPr/>
                </a:tc>
                <a:tc>
                  <a:txBody>
                    <a:bodyPr/>
                    <a:lstStyle/>
                    <a:p>
                      <a:r>
                        <a:rPr lang="en-US" sz="2000" dirty="0" smtClean="0"/>
                        <a:t>Silver (&lt;=5%)</a:t>
                      </a:r>
                      <a:r>
                        <a:rPr lang="en-US" sz="2000" baseline="0" dirty="0" smtClean="0"/>
                        <a:t> or better</a:t>
                      </a:r>
                      <a:endParaRPr lang="en-US" sz="20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Silver (&lt;=5%)</a:t>
                      </a:r>
                      <a:r>
                        <a:rPr lang="en-US" sz="2000" baseline="0" dirty="0" smtClean="0"/>
                        <a:t> or better</a:t>
                      </a:r>
                      <a:endParaRPr lang="en-US" sz="2000" dirty="0" smtClean="0"/>
                    </a:p>
                  </a:txBody>
                  <a:tcPr/>
                </a:tc>
              </a:tr>
              <a:tr h="370840">
                <a:tc>
                  <a:txBody>
                    <a:bodyPr/>
                    <a:lstStyle/>
                    <a:p>
                      <a:r>
                        <a:rPr lang="en-US" sz="2000" dirty="0" smtClean="0"/>
                        <a:t>Timeliness</a:t>
                      </a:r>
                      <a:endParaRPr lang="en-US" sz="2000" dirty="0"/>
                    </a:p>
                  </a:txBody>
                  <a:tcPr/>
                </a:tc>
                <a:tc>
                  <a:txBody>
                    <a:bodyPr/>
                    <a:lstStyle/>
                    <a:p>
                      <a:r>
                        <a:rPr lang="en-US" sz="2000" dirty="0" smtClean="0"/>
                        <a:t>Received by 12/1/2009</a:t>
                      </a:r>
                      <a:endParaRPr lang="en-US" sz="2000" dirty="0"/>
                    </a:p>
                  </a:txBody>
                  <a:tcPr/>
                </a:tc>
                <a:tc>
                  <a:txBody>
                    <a:bodyPr/>
                    <a:lstStyle/>
                    <a:p>
                      <a:r>
                        <a:rPr lang="en-US" sz="2000" dirty="0" smtClean="0"/>
                        <a:t>Received by 12/1/2009</a:t>
                      </a:r>
                      <a:endParaRPr lang="en-US" sz="2000" dirty="0"/>
                    </a:p>
                  </a:txBody>
                  <a:tcPr/>
                </a:tc>
              </a:tr>
              <a:tr h="370840">
                <a:tc>
                  <a:txBody>
                    <a:bodyPr/>
                    <a:lstStyle/>
                    <a:p>
                      <a:r>
                        <a:rPr lang="en-US" sz="2000" dirty="0" smtClean="0"/>
                        <a:t>Duplicate Reports</a:t>
                      </a:r>
                      <a:endParaRPr lang="en-US" sz="2000" dirty="0"/>
                    </a:p>
                  </a:txBody>
                  <a:tcPr/>
                </a:tc>
                <a:tc>
                  <a:txBody>
                    <a:bodyPr/>
                    <a:lstStyle/>
                    <a:p>
                      <a:r>
                        <a:rPr lang="en-US" sz="2000" dirty="0" smtClean="0"/>
                        <a:t>Silver (&lt;=2/1,000) or better</a:t>
                      </a:r>
                      <a:endParaRPr lang="en-US" sz="20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Silver (&lt;=2/1,000) or better</a:t>
                      </a:r>
                    </a:p>
                  </a:txBody>
                  <a:tcPr/>
                </a:tc>
              </a:tr>
              <a:tr h="370840">
                <a:tc>
                  <a:txBody>
                    <a:bodyPr/>
                    <a:lstStyle/>
                    <a:p>
                      <a:r>
                        <a:rPr lang="en-US" sz="2000" dirty="0" smtClean="0"/>
                        <a:t>Missing Data Field</a:t>
                      </a:r>
                    </a:p>
                    <a:p>
                      <a:r>
                        <a:rPr lang="en-US" sz="2000" dirty="0" smtClean="0"/>
                        <a:t>Sex, Age, County</a:t>
                      </a:r>
                      <a:endParaRPr lang="en-US" sz="20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Silver (&lt;=3%) or better</a:t>
                      </a:r>
                    </a:p>
                    <a:p>
                      <a:endParaRPr lang="en-US" sz="2000" dirty="0"/>
                    </a:p>
                  </a:txBody>
                  <a:tcPr/>
                </a:tc>
                <a:tc>
                  <a:txBody>
                    <a:bodyPr/>
                    <a:lstStyle/>
                    <a:p>
                      <a:r>
                        <a:rPr lang="en-US" sz="2000" dirty="0" smtClean="0"/>
                        <a:t>Silver (&lt;=3%) or better</a:t>
                      </a:r>
                      <a:endParaRPr lang="en-US" sz="2000" dirty="0"/>
                    </a:p>
                  </a:txBody>
                  <a:tcPr/>
                </a:tc>
              </a:tr>
              <a:tr h="370840">
                <a:tc>
                  <a:txBody>
                    <a:bodyPr/>
                    <a:lstStyle/>
                    <a:p>
                      <a:r>
                        <a:rPr lang="en-US" sz="2000" dirty="0" smtClean="0"/>
                        <a:t>Missing Data Field</a:t>
                      </a:r>
                    </a:p>
                    <a:p>
                      <a:r>
                        <a:rPr lang="en-US" sz="2000" dirty="0" smtClean="0"/>
                        <a:t>Race</a:t>
                      </a:r>
                      <a:endParaRPr lang="en-US" sz="2000" dirty="0"/>
                    </a:p>
                  </a:txBody>
                  <a:tcPr/>
                </a:tc>
                <a:tc>
                  <a:txBody>
                    <a:bodyPr/>
                    <a:lstStyle/>
                    <a:p>
                      <a:r>
                        <a:rPr lang="en-US" sz="2000" dirty="0" smtClean="0"/>
                        <a:t>Silver (&lt;=5%) or better</a:t>
                      </a:r>
                      <a:endParaRPr lang="en-US" sz="2000" dirty="0"/>
                    </a:p>
                  </a:txBody>
                  <a:tcPr/>
                </a:tc>
                <a:tc>
                  <a:txBody>
                    <a:bodyPr/>
                    <a:lstStyle/>
                    <a:p>
                      <a:r>
                        <a:rPr lang="en-US" sz="2000" dirty="0" smtClean="0"/>
                        <a:t>Silver (&lt;=5%) or better</a:t>
                      </a:r>
                      <a:endParaRPr lang="en-US" sz="2000" dirty="0"/>
                    </a:p>
                  </a:txBody>
                  <a:tcPr/>
                </a:tc>
              </a:tr>
              <a:tr h="370840">
                <a:tc>
                  <a:txBody>
                    <a:bodyPr/>
                    <a:lstStyle/>
                    <a:p>
                      <a:r>
                        <a:rPr lang="en-US" sz="2000" dirty="0" smtClean="0"/>
                        <a:t>Inter-record EDITS</a:t>
                      </a:r>
                      <a:endParaRPr lang="en-US" sz="2000" dirty="0"/>
                    </a:p>
                  </a:txBody>
                  <a:tcPr/>
                </a:tc>
                <a:tc>
                  <a:txBody>
                    <a:bodyPr/>
                    <a:lstStyle/>
                    <a:p>
                      <a:r>
                        <a:rPr lang="en-US" sz="2000" dirty="0" smtClean="0"/>
                        <a:t>No errors on CINA variables affecting incidence stats</a:t>
                      </a:r>
                      <a:endParaRPr lang="en-US" sz="2000" dirty="0"/>
                    </a:p>
                  </a:txBody>
                  <a:tcPr/>
                </a:tc>
                <a:tc>
                  <a:txBody>
                    <a:bodyPr/>
                    <a:lstStyle/>
                    <a:p>
                      <a:r>
                        <a:rPr lang="en-US" sz="2000" dirty="0" smtClean="0"/>
                        <a:t>Registries with inter-record edit errors excluded from multiple primary studies</a:t>
                      </a:r>
                      <a:endParaRPr lang="en-US" sz="2000" dirty="0"/>
                    </a:p>
                  </a:txBody>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NAACCR?</a:t>
            </a:r>
            <a:endParaRPr lang="en-US" dirty="0"/>
          </a:p>
        </p:txBody>
      </p:sp>
      <p:sp>
        <p:nvSpPr>
          <p:cNvPr id="3" name="Content Placeholder 2"/>
          <p:cNvSpPr>
            <a:spLocks noGrp="1"/>
          </p:cNvSpPr>
          <p:nvPr>
            <p:ph idx="1"/>
          </p:nvPr>
        </p:nvSpPr>
        <p:spPr/>
        <p:txBody>
          <a:bodyPr/>
          <a:lstStyle/>
          <a:p>
            <a:pPr>
              <a:lnSpc>
                <a:spcPct val="90000"/>
              </a:lnSpc>
            </a:pPr>
            <a:r>
              <a:rPr lang="en-US" dirty="0" smtClean="0"/>
              <a:t>A collaborative umbrella organization</a:t>
            </a:r>
          </a:p>
          <a:p>
            <a:pPr lvl="1">
              <a:lnSpc>
                <a:spcPct val="90000"/>
              </a:lnSpc>
            </a:pPr>
            <a:r>
              <a:rPr lang="en-US" dirty="0" smtClean="0"/>
              <a:t>Established in 1987</a:t>
            </a:r>
          </a:p>
          <a:p>
            <a:pPr lvl="1">
              <a:lnSpc>
                <a:spcPct val="90000"/>
              </a:lnSpc>
            </a:pPr>
            <a:r>
              <a:rPr lang="en-US" dirty="0" smtClean="0"/>
              <a:t>Interested in improving quality and increasing use of cancer registry data</a:t>
            </a:r>
          </a:p>
          <a:p>
            <a:pPr lvl="1">
              <a:lnSpc>
                <a:spcPct val="90000"/>
              </a:lnSpc>
            </a:pPr>
            <a:r>
              <a:rPr lang="en-US" dirty="0" smtClean="0"/>
              <a:t>Includes all provincial/territorial and state cancer registries in Canada and the U.S.  </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What does NAACCR do?</a:t>
            </a:r>
            <a:br>
              <a:rPr lang="en-US" sz="4000" dirty="0" smtClean="0"/>
            </a:br>
            <a:r>
              <a:rPr lang="en-US" dirty="0" smtClean="0"/>
              <a:t>	Promote Data Use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Town hall meetings with researchers</a:t>
            </a:r>
          </a:p>
          <a:p>
            <a:r>
              <a:rPr lang="en-US" dirty="0" smtClean="0"/>
              <a:t>Research program information on the website</a:t>
            </a:r>
          </a:p>
          <a:p>
            <a:r>
              <a:rPr lang="en-US" dirty="0" smtClean="0"/>
              <a:t>Webinar on July 8, 2010</a:t>
            </a:r>
          </a:p>
          <a:p>
            <a:pPr lvl="1"/>
            <a:r>
              <a:rPr lang="en-US" sz="2600" dirty="0" smtClean="0"/>
              <a:t>Using CINA Data in Cancer Surveillance Activities</a:t>
            </a:r>
          </a:p>
          <a:p>
            <a:r>
              <a:rPr lang="en-US" dirty="0" smtClean="0"/>
              <a:t>Working on ways to improve membership’s access to NAACCR data</a:t>
            </a:r>
          </a:p>
          <a:p>
            <a:r>
              <a:rPr lang="en-US" dirty="0" smtClean="0"/>
              <a:t>Developing new tools to access CINA data online</a:t>
            </a:r>
          </a:p>
          <a:p>
            <a:r>
              <a:rPr lang="en-US" dirty="0" smtClean="0"/>
              <a:t>Working with Comprehensive Cancer Control National Partners to develop better ways of using surveillance data for cancer control</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Value of NAACCR to the Membership</a:t>
            </a:r>
            <a:endParaRPr lang="en-US" dirty="0"/>
          </a:p>
        </p:txBody>
      </p:sp>
      <p:sp>
        <p:nvSpPr>
          <p:cNvPr id="3" name="Content Placeholder 2"/>
          <p:cNvSpPr>
            <a:spLocks noGrp="1"/>
          </p:cNvSpPr>
          <p:nvPr>
            <p:ph idx="1"/>
          </p:nvPr>
        </p:nvSpPr>
        <p:spPr/>
        <p:txBody>
          <a:bodyPr/>
          <a:lstStyle/>
          <a:p>
            <a:r>
              <a:rPr lang="en-US" dirty="0" smtClean="0"/>
              <a:t>Produces tools for the entire cancer surveillance community</a:t>
            </a:r>
          </a:p>
          <a:p>
            <a:r>
              <a:rPr lang="en-US" dirty="0" smtClean="0"/>
              <a:t>Provides uniform data standards for data collection</a:t>
            </a:r>
          </a:p>
          <a:p>
            <a:r>
              <a:rPr lang="en-US" dirty="0" smtClean="0"/>
              <a:t>Brings together a highly trained workforce</a:t>
            </a:r>
          </a:p>
          <a:p>
            <a:r>
              <a:rPr lang="en-US" dirty="0" smtClean="0"/>
              <a:t>Produces useful population-based information</a:t>
            </a:r>
          </a:p>
          <a:p>
            <a:r>
              <a:rPr lang="en-US" dirty="0" smtClean="0"/>
              <a:t>Focuses beyond individual programs or agencies</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a:t>NAACCR Structure</a:t>
            </a:r>
          </a:p>
        </p:txBody>
      </p:sp>
      <p:sp>
        <p:nvSpPr>
          <p:cNvPr id="83971" name="Rectangle 3"/>
          <p:cNvSpPr>
            <a:spLocks noGrp="1" noChangeArrowheads="1"/>
          </p:cNvSpPr>
          <p:nvPr>
            <p:ph idx="1"/>
          </p:nvPr>
        </p:nvSpPr>
        <p:spPr/>
        <p:txBody>
          <a:bodyPr/>
          <a:lstStyle/>
          <a:p>
            <a:r>
              <a:rPr lang="en-US" dirty="0"/>
              <a:t>Membership categories</a:t>
            </a:r>
          </a:p>
          <a:p>
            <a:pPr lvl="1"/>
            <a:r>
              <a:rPr lang="en-US" dirty="0"/>
              <a:t>Full</a:t>
            </a:r>
          </a:p>
          <a:p>
            <a:pPr lvl="1"/>
            <a:r>
              <a:rPr lang="en-US" dirty="0"/>
              <a:t>Sponsoring</a:t>
            </a:r>
          </a:p>
          <a:p>
            <a:pPr lvl="1"/>
            <a:r>
              <a:rPr lang="en-US" dirty="0"/>
              <a:t>Sustaining</a:t>
            </a:r>
          </a:p>
          <a:p>
            <a:pPr lvl="1"/>
            <a:r>
              <a:rPr lang="en-US" dirty="0"/>
              <a:t>Individual</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NAACCR Structure</a:t>
            </a:r>
            <a:r>
              <a:rPr lang="en-US" dirty="0" smtClean="0"/>
              <a:t/>
            </a:r>
            <a:br>
              <a:rPr lang="en-US" dirty="0" smtClean="0"/>
            </a:br>
            <a:r>
              <a:rPr lang="en-US" dirty="0" smtClean="0"/>
              <a:t>	Sponsoring Member Organizations (SMO)</a:t>
            </a:r>
            <a:endParaRPr lang="en-US" dirty="0"/>
          </a:p>
        </p:txBody>
      </p:sp>
      <p:sp>
        <p:nvSpPr>
          <p:cNvPr id="4" name="Content Placeholder 3"/>
          <p:cNvSpPr>
            <a:spLocks noGrp="1"/>
          </p:cNvSpPr>
          <p:nvPr>
            <p:ph sz="half" idx="1"/>
          </p:nvPr>
        </p:nvSpPr>
        <p:spPr/>
        <p:txBody>
          <a:bodyPr>
            <a:normAutofit fontScale="92500" lnSpcReduction="10000"/>
          </a:bodyPr>
          <a:lstStyle/>
          <a:p>
            <a:r>
              <a:rPr lang="en-US" dirty="0" smtClean="0"/>
              <a:t>American Cancer Society*</a:t>
            </a:r>
          </a:p>
          <a:p>
            <a:r>
              <a:rPr lang="en-US" dirty="0" smtClean="0"/>
              <a:t>American College of Surgeons Commission on Cancer *</a:t>
            </a:r>
          </a:p>
          <a:p>
            <a:r>
              <a:rPr lang="en-US" dirty="0" smtClean="0"/>
              <a:t>American Joint Committee on Cancer*</a:t>
            </a:r>
          </a:p>
          <a:p>
            <a:r>
              <a:rPr lang="en-US" dirty="0" smtClean="0"/>
              <a:t>Canadian Cancer Registry (Statistics Canada) </a:t>
            </a:r>
          </a:p>
          <a:p>
            <a:r>
              <a:rPr lang="en-US" dirty="0" smtClean="0"/>
              <a:t>Canadian Partnership against Cancer</a:t>
            </a:r>
          </a:p>
        </p:txBody>
      </p:sp>
      <p:sp>
        <p:nvSpPr>
          <p:cNvPr id="5" name="Content Placeholder 4"/>
          <p:cNvSpPr>
            <a:spLocks noGrp="1"/>
          </p:cNvSpPr>
          <p:nvPr>
            <p:ph sz="half" idx="2"/>
          </p:nvPr>
        </p:nvSpPr>
        <p:spPr/>
        <p:txBody>
          <a:bodyPr>
            <a:normAutofit fontScale="92500" lnSpcReduction="10000"/>
          </a:bodyPr>
          <a:lstStyle/>
          <a:p>
            <a:r>
              <a:rPr lang="en-US" dirty="0" smtClean="0"/>
              <a:t>Centers for Disease Control &amp; Prevention’s National Program of Cancer Registries</a:t>
            </a:r>
          </a:p>
          <a:p>
            <a:r>
              <a:rPr lang="en-US" dirty="0" smtClean="0"/>
              <a:t>College of American Pathologist</a:t>
            </a:r>
          </a:p>
          <a:p>
            <a:r>
              <a:rPr lang="en-US" dirty="0" smtClean="0"/>
              <a:t>National Cancer Institute</a:t>
            </a:r>
          </a:p>
          <a:p>
            <a:r>
              <a:rPr lang="en-US" dirty="0" smtClean="0"/>
              <a:t>National Cancer Registrars Association</a:t>
            </a:r>
          </a:p>
          <a:p>
            <a:r>
              <a:rPr lang="en-US" dirty="0" smtClean="0"/>
              <a:t>Public Health Agency of Canada</a:t>
            </a:r>
            <a:endParaRPr lang="en-US" dirty="0"/>
          </a:p>
        </p:txBody>
      </p:sp>
      <p:sp>
        <p:nvSpPr>
          <p:cNvPr id="6" name="TextBox 5"/>
          <p:cNvSpPr txBox="1"/>
          <p:nvPr/>
        </p:nvSpPr>
        <p:spPr>
          <a:xfrm>
            <a:off x="2819400" y="6248400"/>
            <a:ext cx="3200400" cy="400110"/>
          </a:xfrm>
          <a:prstGeom prst="rect">
            <a:avLst/>
          </a:prstGeom>
          <a:noFill/>
        </p:spPr>
        <p:txBody>
          <a:bodyPr wrap="square" rtlCol="0">
            <a:spAutoFit/>
          </a:bodyPr>
          <a:lstStyle/>
          <a:p>
            <a:r>
              <a:rPr lang="en-US" sz="2000" dirty="0" smtClean="0">
                <a:latin typeface="+mn-lt"/>
              </a:rPr>
              <a:t>*Sponsors with distinction</a:t>
            </a:r>
            <a:endParaRPr lang="en-US" sz="2000" dirty="0">
              <a:latin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NAACCR Structure</a:t>
            </a:r>
            <a:endParaRPr lang="en-US" dirty="0"/>
          </a:p>
        </p:txBody>
      </p:sp>
      <p:sp>
        <p:nvSpPr>
          <p:cNvPr id="3" name="Content Placeholder 2"/>
          <p:cNvSpPr>
            <a:spLocks noGrp="1"/>
          </p:cNvSpPr>
          <p:nvPr>
            <p:ph idx="1"/>
          </p:nvPr>
        </p:nvSpPr>
        <p:spPr/>
        <p:txBody>
          <a:bodyPr/>
          <a:lstStyle/>
          <a:p>
            <a:pPr>
              <a:lnSpc>
                <a:spcPct val="80000"/>
              </a:lnSpc>
            </a:pPr>
            <a:r>
              <a:rPr lang="en-US" dirty="0" smtClean="0"/>
              <a:t>Governed by Board of Directors</a:t>
            </a:r>
          </a:p>
          <a:p>
            <a:pPr lvl="1">
              <a:lnSpc>
                <a:spcPct val="80000"/>
              </a:lnSpc>
            </a:pPr>
            <a:r>
              <a:rPr lang="en-US" dirty="0" smtClean="0"/>
              <a:t>President</a:t>
            </a:r>
          </a:p>
          <a:p>
            <a:pPr lvl="1">
              <a:lnSpc>
                <a:spcPct val="80000"/>
              </a:lnSpc>
            </a:pPr>
            <a:r>
              <a:rPr lang="en-US" dirty="0" smtClean="0"/>
              <a:t>President-elect</a:t>
            </a:r>
          </a:p>
          <a:p>
            <a:pPr lvl="1">
              <a:lnSpc>
                <a:spcPct val="80000"/>
              </a:lnSpc>
            </a:pPr>
            <a:r>
              <a:rPr lang="en-US" dirty="0" smtClean="0"/>
              <a:t>6 representatives at large</a:t>
            </a:r>
          </a:p>
          <a:p>
            <a:pPr lvl="1">
              <a:lnSpc>
                <a:spcPct val="80000"/>
              </a:lnSpc>
            </a:pPr>
            <a:r>
              <a:rPr lang="en-US" dirty="0" smtClean="0"/>
              <a:t>Sponsoring members representative</a:t>
            </a:r>
          </a:p>
          <a:p>
            <a:pPr lvl="1">
              <a:lnSpc>
                <a:spcPct val="80000"/>
              </a:lnSpc>
            </a:pPr>
            <a:r>
              <a:rPr lang="en-US" dirty="0" smtClean="0"/>
              <a:t>Treasurer</a:t>
            </a:r>
          </a:p>
          <a:p>
            <a:pPr lvl="1">
              <a:lnSpc>
                <a:spcPct val="80000"/>
              </a:lnSpc>
            </a:pPr>
            <a:r>
              <a:rPr lang="en-US" dirty="0" smtClean="0"/>
              <a:t>Immediate past-president</a:t>
            </a:r>
          </a:p>
          <a:p>
            <a:pPr lvl="1">
              <a:lnSpc>
                <a:spcPct val="80000"/>
              </a:lnSpc>
            </a:pPr>
            <a:r>
              <a:rPr lang="en-US" dirty="0" smtClean="0"/>
              <a:t>Executive director (ex officio)</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NAACCR Structure</a:t>
            </a:r>
            <a:r>
              <a:rPr lang="en-US" dirty="0" smtClean="0"/>
              <a:t/>
            </a:r>
            <a:br>
              <a:rPr lang="en-US" dirty="0" smtClean="0"/>
            </a:br>
            <a:r>
              <a:rPr lang="en-US" dirty="0" smtClean="0"/>
              <a:t>	Standing Committees</a:t>
            </a:r>
            <a:endParaRPr lang="en-US" dirty="0"/>
          </a:p>
        </p:txBody>
      </p:sp>
      <p:sp>
        <p:nvSpPr>
          <p:cNvPr id="3" name="Content Placeholder 2"/>
          <p:cNvSpPr>
            <a:spLocks noGrp="1"/>
          </p:cNvSpPr>
          <p:nvPr>
            <p:ph sz="half" idx="1"/>
          </p:nvPr>
        </p:nvSpPr>
        <p:spPr/>
        <p:txBody>
          <a:bodyPr/>
          <a:lstStyle/>
          <a:p>
            <a:r>
              <a:rPr lang="en-US" dirty="0" smtClean="0"/>
              <a:t>Bylaws</a:t>
            </a:r>
          </a:p>
          <a:p>
            <a:r>
              <a:rPr lang="en-US" dirty="0" smtClean="0"/>
              <a:t>Communications</a:t>
            </a:r>
          </a:p>
          <a:p>
            <a:r>
              <a:rPr lang="en-US" dirty="0" smtClean="0"/>
              <a:t>Data Evaluation &amp; Certification</a:t>
            </a:r>
          </a:p>
          <a:p>
            <a:r>
              <a:rPr lang="en-US" dirty="0" smtClean="0"/>
              <a:t>Data Use &amp; Research</a:t>
            </a:r>
          </a:p>
          <a:p>
            <a:r>
              <a:rPr lang="en-US" dirty="0" smtClean="0"/>
              <a:t>Education</a:t>
            </a:r>
          </a:p>
          <a:p>
            <a:endParaRPr lang="en-US" dirty="0"/>
          </a:p>
        </p:txBody>
      </p:sp>
      <p:sp>
        <p:nvSpPr>
          <p:cNvPr id="4" name="Content Placeholder 3"/>
          <p:cNvSpPr>
            <a:spLocks noGrp="1"/>
          </p:cNvSpPr>
          <p:nvPr>
            <p:ph sz="half" idx="2"/>
          </p:nvPr>
        </p:nvSpPr>
        <p:spPr/>
        <p:txBody>
          <a:bodyPr/>
          <a:lstStyle/>
          <a:p>
            <a:r>
              <a:rPr lang="en-US" dirty="0" smtClean="0"/>
              <a:t>Information &amp; Technology</a:t>
            </a:r>
          </a:p>
          <a:p>
            <a:r>
              <a:rPr lang="en-US" dirty="0" smtClean="0"/>
              <a:t>Nominating</a:t>
            </a:r>
          </a:p>
          <a:p>
            <a:r>
              <a:rPr lang="en-US" dirty="0" smtClean="0"/>
              <a:t>Program</a:t>
            </a:r>
          </a:p>
          <a:p>
            <a:r>
              <a:rPr lang="en-US" dirty="0" smtClean="0"/>
              <a:t>Registry Operations</a:t>
            </a:r>
          </a:p>
          <a:p>
            <a:r>
              <a:rPr lang="en-US" dirty="0" smtClean="0"/>
              <a:t>Uniform Data Standards </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NAACCR Structure</a:t>
            </a:r>
            <a:endParaRPr lang="en-US" dirty="0"/>
          </a:p>
        </p:txBody>
      </p:sp>
      <p:sp>
        <p:nvSpPr>
          <p:cNvPr id="6" name="Content Placeholder 5"/>
          <p:cNvSpPr>
            <a:spLocks noGrp="1"/>
          </p:cNvSpPr>
          <p:nvPr>
            <p:ph idx="1"/>
          </p:nvPr>
        </p:nvSpPr>
        <p:spPr/>
        <p:txBody>
          <a:bodyPr/>
          <a:lstStyle/>
          <a:p>
            <a:r>
              <a:rPr lang="en-US" dirty="0" smtClean="0"/>
              <a:t>Ad-hoc committees </a:t>
            </a:r>
          </a:p>
          <a:p>
            <a:pPr lvl="1"/>
            <a:r>
              <a:rPr lang="en-US" dirty="0" smtClean="0"/>
              <a:t>GIS</a:t>
            </a:r>
          </a:p>
          <a:p>
            <a:pPr lvl="1"/>
            <a:r>
              <a:rPr lang="en-US" dirty="0" smtClean="0"/>
              <a:t>Interoperability</a:t>
            </a:r>
          </a:p>
          <a:p>
            <a:r>
              <a:rPr lang="en-US" dirty="0" smtClean="0"/>
              <a:t>Other special committees</a:t>
            </a:r>
          </a:p>
          <a:p>
            <a:pPr lvl="1"/>
            <a:r>
              <a:rPr lang="en-US" dirty="0" smtClean="0"/>
              <a:t>Cancer Registration Steering Committee</a:t>
            </a:r>
          </a:p>
          <a:p>
            <a:pPr lvl="1"/>
            <a:r>
              <a:rPr lang="en-US" dirty="0" smtClean="0"/>
              <a:t>Institutional Review Board (IRB)</a:t>
            </a:r>
          </a:p>
          <a:p>
            <a:pPr lvl="1"/>
            <a:r>
              <a:rPr lang="en-US" dirty="0" smtClean="0"/>
              <a:t>Scientific Editorial Board</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Times New Roman" pitchFamily="18" charset="0"/>
              </a:rPr>
              <a:t>NAACCR Committee Membership</a:t>
            </a:r>
            <a:endParaRPr lang="en-US" dirty="0"/>
          </a:p>
        </p:txBody>
      </p:sp>
      <p:sp>
        <p:nvSpPr>
          <p:cNvPr id="3" name="Content Placeholder 2"/>
          <p:cNvSpPr>
            <a:spLocks noGrp="1"/>
          </p:cNvSpPr>
          <p:nvPr>
            <p:ph idx="1"/>
          </p:nvPr>
        </p:nvSpPr>
        <p:spPr/>
        <p:txBody>
          <a:bodyPr/>
          <a:lstStyle/>
          <a:p>
            <a:r>
              <a:rPr lang="en-US" dirty="0" smtClean="0">
                <a:cs typeface="Times New Roman" pitchFamily="18" charset="0"/>
              </a:rPr>
              <a:t>Open to all NAACCR members</a:t>
            </a:r>
          </a:p>
          <a:p>
            <a:r>
              <a:rPr lang="en-US" dirty="0" smtClean="0">
                <a:cs typeface="Times New Roman" pitchFamily="18" charset="0"/>
              </a:rPr>
              <a:t>No term limits for committee membership</a:t>
            </a:r>
          </a:p>
          <a:p>
            <a:r>
              <a:rPr lang="en-US" dirty="0" smtClean="0">
                <a:cs typeface="Times New Roman" pitchFamily="18" charset="0"/>
              </a:rPr>
              <a:t>Full, sponsoring, or sustaining members may chair a committee</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57200" y="762000"/>
            <a:ext cx="8229600" cy="1143000"/>
          </a:xfrm>
        </p:spPr>
        <p:txBody>
          <a:bodyPr>
            <a:normAutofit fontScale="90000"/>
          </a:bodyPr>
          <a:lstStyle/>
          <a:p>
            <a:r>
              <a:rPr lang="en-US" dirty="0"/>
              <a:t>NAACCR Executive Office</a:t>
            </a:r>
            <a:br>
              <a:rPr lang="en-US" dirty="0"/>
            </a:br>
            <a:r>
              <a:rPr lang="en-US" dirty="0"/>
              <a:t>2121 W. White Oaks Dr.</a:t>
            </a:r>
            <a:br>
              <a:rPr lang="en-US" dirty="0"/>
            </a:br>
            <a:r>
              <a:rPr lang="en-US" dirty="0"/>
              <a:t>Springfield, IL  </a:t>
            </a:r>
            <a:r>
              <a:rPr lang="en-US" dirty="0" smtClean="0"/>
              <a:t>62704</a:t>
            </a:r>
            <a:br>
              <a:rPr lang="en-US" dirty="0" smtClean="0"/>
            </a:br>
            <a:r>
              <a:rPr lang="en-US" dirty="0" smtClean="0"/>
              <a:t>Phone: (217) 698-0800</a:t>
            </a:r>
            <a:br>
              <a:rPr lang="en-US" dirty="0" smtClean="0"/>
            </a:br>
            <a:r>
              <a:rPr lang="en-US" dirty="0" smtClean="0"/>
              <a:t>Fax: (217) 698-0188</a:t>
            </a:r>
            <a:endParaRPr lang="en-US" dirty="0"/>
          </a:p>
        </p:txBody>
      </p:sp>
      <p:pic>
        <p:nvPicPr>
          <p:cNvPr id="89091" name="Picture 3" descr="NT Outside entrance"/>
          <p:cNvPicPr>
            <a:picLocks noChangeAspect="1" noChangeArrowheads="1"/>
          </p:cNvPicPr>
          <p:nvPr/>
        </p:nvPicPr>
        <p:blipFill>
          <a:blip r:embed="rId3" cstate="print"/>
          <a:srcRect/>
          <a:stretch>
            <a:fillRect/>
          </a:stretch>
        </p:blipFill>
        <p:spPr bwMode="auto">
          <a:xfrm>
            <a:off x="2286000" y="2819400"/>
            <a:ext cx="4624388" cy="325755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NAACCR Template">
  <a:themeElements>
    <a:clrScheme name="NAACCR Templat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NAACCR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Serifa BT"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Serifa BT" pitchFamily="18" charset="0"/>
          </a:defRPr>
        </a:defPPr>
      </a:lstStyle>
    </a:lnDef>
  </a:objectDefaults>
  <a:extraClrSchemeLst>
    <a:extraClrScheme>
      <a:clrScheme name="NAACCR Templat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NAACCR Templat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NAACCR Templat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nversion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Settings\ssullivan.NAACCR\Application Data\Microsoft\Templates\NAACCR Template.pot</Template>
  <TotalTime>2482</TotalTime>
  <Words>1954</Words>
  <Application>Microsoft Office PowerPoint</Application>
  <PresentationFormat>On-screen Show (4:3)</PresentationFormat>
  <Paragraphs>252</Paragraphs>
  <Slides>21</Slides>
  <Notes>21</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NAACCR Template</vt:lpstr>
      <vt:lpstr>conversion 2</vt:lpstr>
      <vt:lpstr>NAACCR 101 2010 Annual Conference Quebec City, Quebec, Canada </vt:lpstr>
      <vt:lpstr>What is NAACCR?</vt:lpstr>
      <vt:lpstr>NAACCR Structure</vt:lpstr>
      <vt:lpstr>NAACCR Structure  Sponsoring Member Organizations (SMO)</vt:lpstr>
      <vt:lpstr>NAACCR Structure</vt:lpstr>
      <vt:lpstr>NAACCR Structure  Standing Committees</vt:lpstr>
      <vt:lpstr>NAACCR Structure</vt:lpstr>
      <vt:lpstr>NAACCR Committee Membership</vt:lpstr>
      <vt:lpstr>NAACCR Executive Office 2121 W. White Oaks Dr. Springfield, IL  62704 Phone: (217) 698-0800 Fax: (217) 698-0188</vt:lpstr>
      <vt:lpstr>What does NAACCR do?</vt:lpstr>
      <vt:lpstr>What does NAACCR do?  Standards</vt:lpstr>
      <vt:lpstr>What does NAACCR do?  Education and Training</vt:lpstr>
      <vt:lpstr>What does NAACCR do?  Certification</vt:lpstr>
      <vt:lpstr>Slide 14</vt:lpstr>
      <vt:lpstr>Certification Results: 2007 Data</vt:lpstr>
      <vt:lpstr>Slide 16</vt:lpstr>
      <vt:lpstr>What does NAACCR do?  Evaluate, Aggregate, &amp; Publish Data</vt:lpstr>
      <vt:lpstr>What does NAACCR do?  Evaluate, Aggregate, &amp; Publish Data</vt:lpstr>
      <vt:lpstr>Slide 19</vt:lpstr>
      <vt:lpstr>What does NAACCR do?  Promote Data Use</vt:lpstr>
      <vt:lpstr>The Value of NAACCR to the Membership</vt:lpstr>
    </vt:vector>
  </TitlesOfParts>
  <Company>NAACCR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ssullivan</dc:creator>
  <cp:lastModifiedBy>USER</cp:lastModifiedBy>
  <cp:revision>129</cp:revision>
  <cp:lastPrinted>1601-01-01T00:00:00Z</cp:lastPrinted>
  <dcterms:created xsi:type="dcterms:W3CDTF">2004-05-20T14:19:21Z</dcterms:created>
  <dcterms:modified xsi:type="dcterms:W3CDTF">2010-06-18T17:50:29Z</dcterms:modified>
</cp:coreProperties>
</file>