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handoutMasterIdLst>
    <p:handoutMasterId r:id="rId32"/>
  </p:handoutMasterIdLst>
  <p:sldIdLst>
    <p:sldId id="256" r:id="rId3"/>
    <p:sldId id="257" r:id="rId4"/>
    <p:sldId id="258" r:id="rId5"/>
    <p:sldId id="272" r:id="rId6"/>
    <p:sldId id="259" r:id="rId7"/>
    <p:sldId id="261" r:id="rId8"/>
    <p:sldId id="262" r:id="rId9"/>
    <p:sldId id="263" r:id="rId10"/>
    <p:sldId id="298" r:id="rId11"/>
    <p:sldId id="264" r:id="rId12"/>
    <p:sldId id="299" r:id="rId13"/>
    <p:sldId id="291" r:id="rId14"/>
    <p:sldId id="265" r:id="rId15"/>
    <p:sldId id="289" r:id="rId16"/>
    <p:sldId id="290" r:id="rId17"/>
    <p:sldId id="302" r:id="rId18"/>
    <p:sldId id="296" r:id="rId19"/>
    <p:sldId id="297" r:id="rId20"/>
    <p:sldId id="292" r:id="rId21"/>
    <p:sldId id="293" r:id="rId22"/>
    <p:sldId id="294" r:id="rId23"/>
    <p:sldId id="267" r:id="rId24"/>
    <p:sldId id="295" r:id="rId25"/>
    <p:sldId id="271" r:id="rId26"/>
    <p:sldId id="270" r:id="rId27"/>
    <p:sldId id="273" r:id="rId28"/>
    <p:sldId id="269" r:id="rId29"/>
    <p:sldId id="274" r:id="rId30"/>
    <p:sldId id="275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9" d="100"/>
          <a:sy n="89" d="100"/>
        </p:scale>
        <p:origin x="-130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C5E80C9-AC01-4AAA-AAB5-5C03FCF97CD1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7C8E163-8AEE-4F50-AAE0-0B772953E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3074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8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0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8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6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8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8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E51BA29-3FFB-4588-AF76-F0FC2BB7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A6C6A74-7D09-48EB-B659-DE70552E1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B723595-1188-4408-BFF6-9837E8FCA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CC87C26-12BA-41CF-BECE-FE255CBF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869BCE6-2636-459D-8633-215D359C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9ED4E7C-F8AC-4685-8581-24720C58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8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5A7B513-796E-4330-A90F-ACB849FA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BE93B3F-0D27-41B4-9B7C-2AD078D3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5DB89FE-228E-4F5E-9E2B-0C7F86CD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6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5C8EAA2-F51E-41FC-B284-E9C066CF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5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AF92783-7501-4897-AD2D-4BCD092D1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8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7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9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11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4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7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4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6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9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" y="257969"/>
            <a:ext cx="1444012" cy="504031"/>
          </a:xfrm>
          <a:prstGeom prst="rect">
            <a:avLst/>
          </a:prstGeom>
        </p:spPr>
      </p:pic>
      <p:pic>
        <p:nvPicPr>
          <p:cNvPr id="9" name="Picture 2" descr="http://identity.usc.edu/files/2012/01/gateway-usc-shield-na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5" y="263524"/>
            <a:ext cx="2308725" cy="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4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5800FA-716C-48EC-BEE5-F3503DBFED15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C3AF370-240C-4D73-9A71-24842CF96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44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9A501F77-A659-4FEE-96A3-3AFD8E31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3F2DC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3F2DC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72605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4C5A6A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808DA0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Donna Morrell, CTR</a:t>
            </a:r>
          </a:p>
          <a:p>
            <a:r>
              <a:rPr lang="en-US" dirty="0" smtClean="0"/>
              <a:t>NAACCR 2014 Annual Conference</a:t>
            </a:r>
          </a:p>
          <a:p>
            <a:r>
              <a:rPr lang="en-US" dirty="0" smtClean="0"/>
              <a:t>Ottawa, Ontario, Canada</a:t>
            </a:r>
          </a:p>
          <a:p>
            <a:r>
              <a:rPr lang="en-US" dirty="0" smtClean="0"/>
              <a:t>June 25,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Scanners and Optical Character Recognition for Pathology Report Collection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245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Pathology report templates were created for over 120 unique pathology report formats</a:t>
            </a:r>
          </a:p>
          <a:p>
            <a:pPr lvl="1"/>
            <a:r>
              <a:rPr lang="en-US" dirty="0" smtClean="0"/>
              <a:t>Labor-intensive process</a:t>
            </a:r>
          </a:p>
          <a:p>
            <a:pPr lvl="1"/>
            <a:r>
              <a:rPr lang="en-US" dirty="0" smtClean="0"/>
              <a:t>Never-ending, as formats change constantly, often with minor changes, such as insertion or deletion of a comma – or a space, which severely impacts the OCR process</a:t>
            </a:r>
          </a:p>
        </p:txBody>
      </p:sp>
    </p:spTree>
    <p:extLst>
      <p:ext uri="{BB962C8B-B14F-4D97-AF65-F5344CB8AC3E}">
        <p14:creationId xmlns:p14="http://schemas.microsoft.com/office/powerpoint/2010/main" val="214349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software used is </a:t>
            </a:r>
            <a:r>
              <a:rPr lang="en-US" sz="2800" dirty="0" err="1"/>
              <a:t>Abbyy</a:t>
            </a:r>
            <a:r>
              <a:rPr lang="en-US" sz="2800" dirty="0"/>
              <a:t> Flexi-Layout 10 for the template creation and Flexi-Capture for the OCR process</a:t>
            </a: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software can be programed to recognize the specific data items to be captured for OCR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next slide shows capture of patient name, medical record number, birthdate, pathology report date, and pathology report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82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Creating a Template for an Individual Hospital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Divider pages are manually </a:t>
            </a:r>
            <a:r>
              <a:rPr lang="en-US" dirty="0" smtClean="0"/>
              <a:t>inserted </a:t>
            </a:r>
            <a:r>
              <a:rPr lang="en-US" dirty="0"/>
              <a:t>to identify each individual pathology report</a:t>
            </a:r>
          </a:p>
          <a:p>
            <a:pPr marL="685800" lvl="1"/>
            <a:r>
              <a:rPr lang="en-US" dirty="0"/>
              <a:t>Purpose of </a:t>
            </a:r>
            <a:r>
              <a:rPr lang="en-US" dirty="0" smtClean="0"/>
              <a:t>divider page </a:t>
            </a:r>
            <a:r>
              <a:rPr lang="en-US" dirty="0"/>
              <a:t>is so the OCR program can identify </a:t>
            </a:r>
            <a:r>
              <a:rPr lang="en-US" dirty="0" smtClean="0"/>
              <a:t>the beginning page for each </a:t>
            </a:r>
            <a:r>
              <a:rPr lang="en-US" dirty="0"/>
              <a:t>individual pathology report </a:t>
            </a:r>
          </a:p>
          <a:p>
            <a:pPr lvl="1"/>
            <a:r>
              <a:rPr lang="en-US" dirty="0"/>
              <a:t>Boring, monotonous process performed by non-CTR staff person</a:t>
            </a:r>
          </a:p>
          <a:p>
            <a:pPr lvl="1"/>
            <a:r>
              <a:rPr lang="en-US" dirty="0"/>
              <a:t>We originally had CTR field staff inserting dividers (not a good use of their skills) and are still investigating a more automated process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256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0"/>
            <a:ext cx="4267200" cy="609600"/>
          </a:xfrm>
        </p:spPr>
        <p:txBody>
          <a:bodyPr/>
          <a:lstStyle/>
          <a:p>
            <a:pPr algn="ctr"/>
            <a:r>
              <a:rPr lang="en-US" sz="2400" dirty="0" smtClean="0"/>
              <a:t>USC Divider </a:t>
            </a:r>
            <a:r>
              <a:rPr lang="en-US" sz="2400" dirty="0"/>
              <a:t>P</a:t>
            </a:r>
            <a:r>
              <a:rPr lang="en-US" sz="2400" dirty="0" smtClean="0"/>
              <a:t>age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90600"/>
            <a:ext cx="4405096" cy="57007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2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Files with divider pages inserted are electronically run through the OCR </a:t>
            </a:r>
            <a:r>
              <a:rPr lang="en-US" dirty="0" smtClean="0"/>
              <a:t>process, using Flexi-Capture software</a:t>
            </a:r>
          </a:p>
          <a:p>
            <a:r>
              <a:rPr lang="en-US" dirty="0"/>
              <a:t>The OCR process runs at night, without human </a:t>
            </a:r>
            <a:r>
              <a:rPr lang="en-US" dirty="0" smtClean="0"/>
              <a:t>intervention</a:t>
            </a:r>
          </a:p>
          <a:p>
            <a:pPr marL="285750" indent="-285750"/>
            <a:r>
              <a:rPr lang="en-US" dirty="0" smtClean="0"/>
              <a:t>After the OCR process, the software </a:t>
            </a:r>
            <a:r>
              <a:rPr lang="en-US" dirty="0"/>
              <a:t>will </a:t>
            </a:r>
            <a:r>
              <a:rPr lang="en-US" dirty="0" smtClean="0"/>
              <a:t>electronically </a:t>
            </a:r>
            <a:r>
              <a:rPr lang="en-US" dirty="0"/>
              <a:t>split </a:t>
            </a:r>
            <a:r>
              <a:rPr lang="en-US" dirty="0" smtClean="0"/>
              <a:t>the pathology reports </a:t>
            </a:r>
            <a:r>
              <a:rPr lang="en-US" dirty="0"/>
              <a:t>into two </a:t>
            </a:r>
            <a:r>
              <a:rPr lang="en-US" dirty="0" smtClean="0"/>
              <a:t>parts:</a:t>
            </a:r>
          </a:p>
          <a:p>
            <a:pPr marL="685800" lvl="1"/>
            <a:r>
              <a:rPr lang="en-US" dirty="0" smtClean="0"/>
              <a:t>If </a:t>
            </a:r>
            <a:r>
              <a:rPr lang="en-US" dirty="0"/>
              <a:t>no </a:t>
            </a:r>
            <a:r>
              <a:rPr lang="en-US" dirty="0" smtClean="0"/>
              <a:t>data items need to be reviewed, </a:t>
            </a:r>
            <a:r>
              <a:rPr lang="en-US" dirty="0"/>
              <a:t>the </a:t>
            </a:r>
            <a:r>
              <a:rPr lang="en-US" dirty="0" smtClean="0"/>
              <a:t>pathology reports will be exported to a CSP server</a:t>
            </a:r>
          </a:p>
          <a:p>
            <a:pPr marL="685800" lvl="1"/>
            <a:r>
              <a:rPr lang="en-US" dirty="0" smtClean="0"/>
              <a:t>If a problem(s) </a:t>
            </a:r>
            <a:r>
              <a:rPr lang="en-US" dirty="0"/>
              <a:t>is detected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 smtClean="0"/>
              <a:t>pathology report will be exported </a:t>
            </a:r>
            <a:r>
              <a:rPr lang="en-US" dirty="0"/>
              <a:t>to </a:t>
            </a:r>
            <a:r>
              <a:rPr lang="en-US" dirty="0" smtClean="0"/>
              <a:t>a verification process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5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en-US" dirty="0" smtClean="0"/>
              <a:t>Verification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lvl="1"/>
            <a:r>
              <a:rPr lang="en-US" dirty="0" smtClean="0"/>
              <a:t>Verification process is for pathology reports </a:t>
            </a:r>
            <a:r>
              <a:rPr lang="en-US" dirty="0"/>
              <a:t>identified </a:t>
            </a:r>
            <a:r>
              <a:rPr lang="en-US" dirty="0" smtClean="0"/>
              <a:t>as needing review </a:t>
            </a:r>
            <a:r>
              <a:rPr lang="en-US" dirty="0"/>
              <a:t>of </a:t>
            </a:r>
            <a:r>
              <a:rPr lang="en-US" dirty="0" smtClean="0"/>
              <a:t> data item(s)</a:t>
            </a:r>
            <a:endParaRPr lang="en-US" dirty="0"/>
          </a:p>
          <a:p>
            <a:pPr lvl="2"/>
            <a:r>
              <a:rPr lang="en-US" dirty="0"/>
              <a:t>Questionable items are highlighted by OCR </a:t>
            </a:r>
            <a:r>
              <a:rPr lang="en-US" dirty="0" smtClean="0"/>
              <a:t>system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xamples:</a:t>
            </a:r>
          </a:p>
          <a:p>
            <a:pPr lvl="4"/>
            <a:r>
              <a:rPr lang="en-US" dirty="0" smtClean="0"/>
              <a:t> </a:t>
            </a:r>
            <a:r>
              <a:rPr lang="en-US" dirty="0"/>
              <a:t>0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O; l </a:t>
            </a:r>
            <a:r>
              <a:rPr lang="en-US" dirty="0" err="1" smtClean="0"/>
              <a:t>vs</a:t>
            </a:r>
            <a:r>
              <a:rPr lang="en-US" dirty="0" smtClean="0"/>
              <a:t> 1; c </a:t>
            </a:r>
            <a:r>
              <a:rPr lang="en-US" dirty="0" err="1" smtClean="0"/>
              <a:t>vs</a:t>
            </a:r>
            <a:r>
              <a:rPr lang="en-US" dirty="0" smtClean="0"/>
              <a:t> 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/>
            <a:r>
              <a:rPr lang="en-US" dirty="0"/>
              <a:t>s</a:t>
            </a:r>
            <a:r>
              <a:rPr lang="en-US" dirty="0" smtClean="0"/>
              <a:t>pacing on scanned report moves a data item </a:t>
            </a:r>
            <a:r>
              <a:rPr lang="en-US" dirty="0"/>
              <a:t>out of identified space on </a:t>
            </a:r>
            <a:r>
              <a:rPr lang="en-US" dirty="0" smtClean="0"/>
              <a:t>template</a:t>
            </a:r>
            <a:endParaRPr lang="en-US" dirty="0"/>
          </a:p>
          <a:p>
            <a:pPr lvl="1"/>
            <a:r>
              <a:rPr lang="en-US" dirty="0"/>
              <a:t>Non-CTR CSP staff review the highlighted data item(s) and manually make corrections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3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3" y="1600200"/>
            <a:ext cx="7604154" cy="4495800"/>
          </a:xfrm>
        </p:spPr>
      </p:pic>
    </p:spTree>
    <p:extLst>
      <p:ext uri="{BB962C8B-B14F-4D97-AF65-F5344CB8AC3E}">
        <p14:creationId xmlns:p14="http://schemas.microsoft.com/office/powerpoint/2010/main" val="154539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ligned Scan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955564"/>
            <a:ext cx="4039985" cy="238990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 Aligned Scan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752">
            <a:off x="4792148" y="2869664"/>
            <a:ext cx="4039985" cy="2389909"/>
          </a:xfrm>
        </p:spPr>
      </p:pic>
    </p:spTree>
    <p:extLst>
      <p:ext uri="{BB962C8B-B14F-4D97-AF65-F5344CB8AC3E}">
        <p14:creationId xmlns:p14="http://schemas.microsoft.com/office/powerpoint/2010/main" val="170834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2"/>
            <a:ext cx="8686800" cy="99059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Verification 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086600" cy="3886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90600" y="5486400"/>
            <a:ext cx="4724400" cy="1295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red check indicates this pathology report has a problem that needs review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Scanners and Optical Character Recognition for Pathology Report 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611563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OCR Process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</a:t>
            </a:r>
            <a:r>
              <a:rPr lang="en-US" dirty="0" smtClean="0"/>
              <a:t>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0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27672"/>
            <a:ext cx="8229600" cy="943928"/>
          </a:xfrm>
        </p:spPr>
        <p:txBody>
          <a:bodyPr>
            <a:noAutofit/>
          </a:bodyPr>
          <a:lstStyle/>
          <a:p>
            <a:r>
              <a:rPr lang="en-US" b="1" dirty="0" smtClean="0"/>
              <a:t>Verification</a:t>
            </a:r>
            <a:endParaRPr lang="en-US" b="1" dirty="0"/>
          </a:p>
        </p:txBody>
      </p:sp>
      <p:pic>
        <p:nvPicPr>
          <p:cNvPr id="5" name="Picture 4" descr="C:\Users\abbyyservice\Desktop\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95400" y="5334000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 </a:t>
            </a:r>
            <a:r>
              <a:rPr lang="en-US" dirty="0"/>
              <a:t>of </a:t>
            </a:r>
            <a:r>
              <a:rPr lang="en-US" dirty="0" smtClean="0"/>
              <a:t>an opened pathology report needing verification. The left </a:t>
            </a:r>
            <a:r>
              <a:rPr lang="en-US" dirty="0"/>
              <a:t>view </a:t>
            </a:r>
            <a:r>
              <a:rPr lang="en-US" dirty="0" smtClean="0"/>
              <a:t>shows </a:t>
            </a:r>
            <a:r>
              <a:rPr lang="en-US" dirty="0"/>
              <a:t>the </a:t>
            </a:r>
            <a:r>
              <a:rPr lang="en-US" dirty="0" smtClean="0"/>
              <a:t>pathology </a:t>
            </a:r>
            <a:r>
              <a:rPr lang="en-US" dirty="0"/>
              <a:t>report, the </a:t>
            </a:r>
            <a:r>
              <a:rPr lang="en-US" dirty="0" smtClean="0"/>
              <a:t>right </a:t>
            </a:r>
            <a:r>
              <a:rPr lang="en-US" dirty="0"/>
              <a:t>view shows the </a:t>
            </a:r>
            <a:r>
              <a:rPr lang="en-US" dirty="0" smtClean="0"/>
              <a:t>field </a:t>
            </a:r>
            <a:r>
              <a:rPr lang="en-US" dirty="0"/>
              <a:t>in red that </a:t>
            </a:r>
            <a:r>
              <a:rPr lang="en-US" dirty="0" smtClean="0"/>
              <a:t>needs </a:t>
            </a:r>
            <a:r>
              <a:rPr lang="en-US" dirty="0"/>
              <a:t>to be verified.</a:t>
            </a:r>
          </a:p>
        </p:txBody>
      </p:sp>
    </p:spTree>
    <p:extLst>
      <p:ext uri="{BB962C8B-B14F-4D97-AF65-F5344CB8AC3E}">
        <p14:creationId xmlns:p14="http://schemas.microsoft.com/office/powerpoint/2010/main" val="89177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Verification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909" y="1905000"/>
            <a:ext cx="7668491" cy="18288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Once all corrections have been made, a green “Verified” will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After all pathology reports in the batch have been corrected, the OCR process automatically exports all of the pathology reports to a CSP server </a:t>
            </a:r>
            <a:endParaRPr lang="en-US" sz="44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08555"/>
              </p:ext>
            </p:extLst>
          </p:nvPr>
        </p:nvGraphicFramePr>
        <p:xfrm>
          <a:off x="685800" y="3810000"/>
          <a:ext cx="7162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3" imgW="6039693" imgH="2161905" progId="MSPhotoEd.3">
                  <p:embed/>
                </p:oleObj>
              </mc:Choice>
              <mc:Fallback>
                <p:oleObj r:id="rId3" imgW="6039693" imgH="21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716280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0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Finally, both the problem-free pathology reports and verified </a:t>
            </a:r>
            <a:r>
              <a:rPr lang="en-US" dirty="0"/>
              <a:t>pathology reports </a:t>
            </a:r>
            <a:r>
              <a:rPr lang="en-US" dirty="0" smtClean="0"/>
              <a:t>are processed through a final “checker” program</a:t>
            </a:r>
          </a:p>
          <a:p>
            <a:r>
              <a:rPr lang="en-US" dirty="0"/>
              <a:t>The </a:t>
            </a:r>
            <a:r>
              <a:rPr lang="en-US" dirty="0" smtClean="0"/>
              <a:t>checker </a:t>
            </a:r>
            <a:r>
              <a:rPr lang="en-US" dirty="0"/>
              <a:t>program </a:t>
            </a:r>
            <a:r>
              <a:rPr lang="en-US" dirty="0" smtClean="0"/>
              <a:t>identifies additional incorrect information that was not identified by the OCR process or verification process</a:t>
            </a:r>
          </a:p>
          <a:p>
            <a:pPr lvl="1"/>
            <a:r>
              <a:rPr lang="en-US" dirty="0" smtClean="0"/>
              <a:t>duplicate pathology reports</a:t>
            </a:r>
          </a:p>
          <a:p>
            <a:pPr lvl="1"/>
            <a:r>
              <a:rPr lang="en-US" dirty="0" smtClean="0"/>
              <a:t>problems with the captured data items, such as dates with too few characters</a:t>
            </a:r>
          </a:p>
          <a:p>
            <a:pPr lvl="1"/>
            <a:r>
              <a:rPr lang="en-US" dirty="0" smtClean="0"/>
              <a:t>missing data items</a:t>
            </a:r>
          </a:p>
          <a:p>
            <a:pPr lvl="1"/>
            <a:r>
              <a:rPr lang="en-US" dirty="0" smtClean="0"/>
              <a:t>problems with patient name and/or age</a:t>
            </a:r>
          </a:p>
          <a:p>
            <a:r>
              <a:rPr lang="en-US" dirty="0" smtClean="0"/>
              <a:t>This program requires registry staff to manually review and correct the  problems</a:t>
            </a:r>
          </a:p>
          <a:p>
            <a:r>
              <a:rPr lang="en-US" dirty="0" smtClean="0"/>
              <a:t>After this final check, all pathology reports are made available for viewing and research uses</a:t>
            </a:r>
          </a:p>
          <a:p>
            <a:pPr lvl="1"/>
            <a:r>
              <a:rPr lang="en-US" dirty="0" smtClean="0"/>
              <a:t>Are also available for linkage to full case reports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11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55" y="746760"/>
            <a:ext cx="8305800" cy="838200"/>
          </a:xfrm>
        </p:spPr>
        <p:txBody>
          <a:bodyPr/>
          <a:lstStyle/>
          <a:p>
            <a:pPr algn="ctr"/>
            <a:r>
              <a:rPr lang="en-US" sz="4400" dirty="0" smtClean="0"/>
              <a:t>Checker Program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600200"/>
            <a:ext cx="8142515" cy="4953000"/>
          </a:xfrm>
        </p:spPr>
      </p:pic>
    </p:spTree>
    <p:extLst>
      <p:ext uri="{BB962C8B-B14F-4D97-AF65-F5344CB8AC3E}">
        <p14:creationId xmlns:p14="http://schemas.microsoft.com/office/powerpoint/2010/main" val="38563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pathology reports from 2011-forward </a:t>
            </a:r>
            <a:r>
              <a:rPr lang="en-US" dirty="0" smtClean="0"/>
              <a:t>are being </a:t>
            </a:r>
            <a:r>
              <a:rPr lang="en-US" dirty="0"/>
              <a:t>processed through the OCR </a:t>
            </a:r>
            <a:r>
              <a:rPr lang="en-US" dirty="0" smtClean="0"/>
              <a:t>system</a:t>
            </a:r>
          </a:p>
          <a:p>
            <a:r>
              <a:rPr lang="en-US" dirty="0"/>
              <a:t>The security </a:t>
            </a:r>
            <a:r>
              <a:rPr lang="en-US" dirty="0" smtClean="0"/>
              <a:t>of </a:t>
            </a:r>
            <a:r>
              <a:rPr lang="en-US" dirty="0"/>
              <a:t>pathology </a:t>
            </a:r>
            <a:r>
              <a:rPr lang="en-US" dirty="0" smtClean="0"/>
              <a:t>reports </a:t>
            </a:r>
            <a:r>
              <a:rPr lang="en-US" dirty="0"/>
              <a:t>and the patient PHI is vastly </a:t>
            </a:r>
            <a:r>
              <a:rPr lang="en-US" dirty="0" smtClean="0"/>
              <a:t>improved</a:t>
            </a:r>
          </a:p>
          <a:p>
            <a:r>
              <a:rPr lang="en-US" dirty="0" smtClean="0"/>
              <a:t>The 2-step verification achieves near 100% accuracy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Changes </a:t>
            </a:r>
            <a:r>
              <a:rPr lang="en-US" sz="4000" dirty="0"/>
              <a:t>and enhancements are continually improving the entire </a:t>
            </a:r>
            <a:r>
              <a:rPr lang="en-US" sz="4000" dirty="0" smtClean="0"/>
              <a:t>process</a:t>
            </a:r>
            <a:endParaRPr lang="en-US" sz="3900" dirty="0" smtClean="0"/>
          </a:p>
          <a:p>
            <a:r>
              <a:rPr lang="en-US" sz="3900" dirty="0" smtClean="0"/>
              <a:t>The OCR process is not error-proof</a:t>
            </a:r>
          </a:p>
          <a:p>
            <a:r>
              <a:rPr lang="en-US" sz="3900" dirty="0" smtClean="0"/>
              <a:t>Implementing the process has taken more time than envisioned and has been very labor-intensive</a:t>
            </a:r>
          </a:p>
          <a:p>
            <a:endParaRPr lang="en-US" sz="39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818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/>
              <a:t>Even those </a:t>
            </a:r>
            <a:r>
              <a:rPr lang="en-US" dirty="0" smtClean="0"/>
              <a:t>reports indicated as problem-free </a:t>
            </a:r>
            <a:r>
              <a:rPr lang="en-US" dirty="0"/>
              <a:t>by the OCR process may contain </a:t>
            </a:r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We are still discovering errors and defining processes to both correct the errors and to prevent them from occurring in the future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“checker” program has greatly enhanced </a:t>
            </a:r>
            <a:r>
              <a:rPr lang="en-US" dirty="0" smtClean="0"/>
              <a:t>accuracy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Continual staff interaction is needed to assure accuracy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athology report templates constantly need monitoring for changes </a:t>
            </a:r>
          </a:p>
          <a:p>
            <a:pPr lvl="1"/>
            <a:r>
              <a:rPr lang="en-US" dirty="0" smtClean="0"/>
              <a:t>the verification of data items and final check process must be completed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ontinual monitoring that all files are processed in a timely manner is important</a:t>
            </a:r>
          </a:p>
        </p:txBody>
      </p:sp>
    </p:spTree>
    <p:extLst>
      <p:ext uri="{BB962C8B-B14F-4D97-AF65-F5344CB8AC3E}">
        <p14:creationId xmlns:p14="http://schemas.microsoft.com/office/powerpoint/2010/main" val="804840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are </a:t>
            </a:r>
            <a:r>
              <a:rPr lang="en-US" dirty="0"/>
              <a:t>encouraged that use of this technology has </a:t>
            </a:r>
            <a:r>
              <a:rPr lang="en-US" dirty="0" smtClean="0"/>
              <a:t>increased security, minimized </a:t>
            </a:r>
            <a:r>
              <a:rPr lang="en-US" dirty="0"/>
              <a:t>duplicative data entry and </a:t>
            </a:r>
            <a:r>
              <a:rPr lang="en-US" dirty="0" smtClean="0"/>
              <a:t>eliminated the redundant digitizing of already-electronic reports </a:t>
            </a:r>
            <a:r>
              <a:rPr lang="en-US" dirty="0"/>
              <a:t>compared to our previous paper-based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It has not been easy, but it has been worthwhile!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Moses Villa, OCR Specialist</a:t>
            </a:r>
          </a:p>
          <a:p>
            <a:pPr marL="0" indent="0">
              <a:buNone/>
            </a:pPr>
            <a:r>
              <a:rPr lang="en-US" dirty="0" smtClean="0"/>
              <a:t>John Casagrande, </a:t>
            </a:r>
            <a:r>
              <a:rPr lang="en-US" dirty="0" err="1" smtClean="0"/>
              <a:t>DrPH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Meryl Leventhal, MA, CTR</a:t>
            </a:r>
          </a:p>
          <a:p>
            <a:pPr marL="0" indent="0">
              <a:buNone/>
            </a:pPr>
            <a:r>
              <a:rPr lang="en-US" dirty="0" smtClean="0"/>
              <a:t>Dianne Kerford, CTR</a:t>
            </a:r>
          </a:p>
          <a:p>
            <a:pPr marL="0" indent="0">
              <a:buNone/>
            </a:pPr>
            <a:r>
              <a:rPr lang="en-US" dirty="0" smtClean="0"/>
              <a:t>Dennis Deapen, </a:t>
            </a:r>
            <a:r>
              <a:rPr lang="en-US" dirty="0" err="1" smtClean="0"/>
              <a:t>DrPH</a:t>
            </a:r>
            <a:endParaRPr lang="en-US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Please feel free to contact Moses Villa with any further questions: Mosesvil@usc.edu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08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Scanners and Optical Character Recognition for Pathology Report 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hallmark of the Los Angeles Cancer Surveillance Program (CSP) is 100% pathology report collection since 1972</a:t>
            </a:r>
          </a:p>
          <a:p>
            <a:r>
              <a:rPr lang="en-US" dirty="0" smtClean="0"/>
              <a:t>65% of pathology reports are received electronically through ePath</a:t>
            </a:r>
          </a:p>
          <a:p>
            <a:r>
              <a:rPr lang="en-US" dirty="0" smtClean="0"/>
              <a:t>35% are obtained as paper pathology reports from the hospitals or labs</a:t>
            </a:r>
          </a:p>
          <a:p>
            <a:r>
              <a:rPr lang="en-US" dirty="0" smtClean="0"/>
              <a:t>In this presentation we describe a new approach to obtaining the paper pathology reports</a:t>
            </a:r>
          </a:p>
        </p:txBody>
      </p:sp>
    </p:spTree>
    <p:extLst>
      <p:ext uri="{BB962C8B-B14F-4D97-AF65-F5344CB8AC3E}">
        <p14:creationId xmlns:p14="http://schemas.microsoft.com/office/powerpoint/2010/main" val="1946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Pathology </a:t>
            </a:r>
            <a:r>
              <a:rPr lang="en-US" dirty="0"/>
              <a:t>reports are used for:</a:t>
            </a:r>
          </a:p>
          <a:p>
            <a:pPr lvl="1"/>
            <a:r>
              <a:rPr lang="en-US" dirty="0"/>
              <a:t>casefinding - assuring a complete cancer case report is received for every reportable pathology report</a:t>
            </a:r>
          </a:p>
          <a:p>
            <a:pPr lvl="1"/>
            <a:r>
              <a:rPr lang="en-US" dirty="0"/>
              <a:t>research studies</a:t>
            </a:r>
          </a:p>
          <a:p>
            <a:pPr lvl="1"/>
            <a:r>
              <a:rPr lang="en-US" dirty="0"/>
              <a:t>quality assurance visual editing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91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Paper pathology reports were stapled to paper copies of the reported case abstract </a:t>
            </a:r>
          </a:p>
          <a:p>
            <a:pPr lvl="1"/>
            <a:r>
              <a:rPr lang="en-US" dirty="0" smtClean="0"/>
              <a:t>For all cases 1972-2010</a:t>
            </a:r>
          </a:p>
          <a:p>
            <a:pPr lvl="1"/>
            <a:r>
              <a:rPr lang="en-US" dirty="0" smtClean="0"/>
              <a:t>Even though abstracts were received electronically and ePath was implemented at some facilities </a:t>
            </a:r>
          </a:p>
          <a:p>
            <a:r>
              <a:rPr lang="en-US" dirty="0" smtClean="0"/>
              <a:t>All 1972-2010 paper documents have been digitized, capturing an image of the pathology report</a:t>
            </a:r>
          </a:p>
          <a:p>
            <a:r>
              <a:rPr lang="en-US" dirty="0" smtClean="0"/>
              <a:t>Key identifiers (regional admission and tumor numbers) have been captured for easy retrieval of the pathology report image</a:t>
            </a:r>
          </a:p>
          <a:p>
            <a:r>
              <a:rPr lang="en-US" dirty="0" smtClean="0"/>
              <a:t>Images of abstracts and pathology reports are available for use by researchers and registry staff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7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Realizing the importance of a more secure method for capturing the non-ePath pathology reports, in 2010 we began development of a “paperless” process </a:t>
            </a:r>
          </a:p>
          <a:p>
            <a:pPr lvl="2"/>
            <a:r>
              <a:rPr lang="en-US" dirty="0" smtClean="0"/>
              <a:t>Replaces insecure transportation of paper pathology reports containing personal health information from hospitals and labs to the CSP office</a:t>
            </a:r>
          </a:p>
          <a:p>
            <a:pPr lvl="2"/>
            <a:r>
              <a:rPr lang="en-US" dirty="0" smtClean="0"/>
              <a:t>Replaces storage of paper pathology reports at the registry office</a:t>
            </a:r>
          </a:p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dded benefits: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Decreases both field staff and in-house staff effort in acquiring and processing and storing paper pathology reports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Eliminates the need to digitize the reports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4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the capacity to electronically capture key data elements using Optical Character Recognition (OCR) technology</a:t>
            </a:r>
          </a:p>
          <a:p>
            <a:pPr lvl="1"/>
            <a:r>
              <a:rPr lang="en-US" dirty="0" smtClean="0"/>
              <a:t>Patient name, birthdate, pathology report number, pathology report date and originating facility</a:t>
            </a:r>
            <a:endParaRPr lang="en-US" dirty="0"/>
          </a:p>
          <a:p>
            <a:r>
              <a:rPr lang="en-US" dirty="0" smtClean="0"/>
              <a:t>Create and electronically store an image of the original pathology report</a:t>
            </a:r>
          </a:p>
          <a:p>
            <a:r>
              <a:rPr lang="en-US" dirty="0" smtClean="0"/>
              <a:t>Ultimately, merge the OCR data and images with the ePath pathology reports for use by researchers and registry staff</a:t>
            </a:r>
          </a:p>
        </p:txBody>
      </p:sp>
    </p:spTree>
    <p:extLst>
      <p:ext uri="{BB962C8B-B14F-4D97-AF65-F5344CB8AC3E}">
        <p14:creationId xmlns:p14="http://schemas.microsoft.com/office/powerpoint/2010/main" val="1632424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was created to allow on-site scanning of pathology reports by registry field staff into an encrypted laptop</a:t>
            </a:r>
          </a:p>
          <a:p>
            <a:pPr lvl="1"/>
            <a:r>
              <a:rPr lang="en-US" dirty="0" smtClean="0"/>
              <a:t>Replaced photocopying pathology reports and transporting paper copies to the registry office</a:t>
            </a:r>
          </a:p>
          <a:p>
            <a:pPr marL="685800" lvl="1"/>
            <a:r>
              <a:rPr lang="en-US" dirty="0" smtClean="0"/>
              <a:t>Staff </a:t>
            </a:r>
            <a:r>
              <a:rPr lang="en-US" dirty="0"/>
              <a:t>have 2 scanners and a </a:t>
            </a:r>
            <a:r>
              <a:rPr lang="en-US" dirty="0" smtClean="0"/>
              <a:t>laptop</a:t>
            </a:r>
            <a:endParaRPr lang="en-US" dirty="0"/>
          </a:p>
          <a:p>
            <a:pPr marL="1085850" lvl="2"/>
            <a:r>
              <a:rPr lang="en-US" dirty="0"/>
              <a:t>Heavy duty scanner that can scan 80 pages per minute and </a:t>
            </a:r>
            <a:r>
              <a:rPr lang="en-US" dirty="0" smtClean="0"/>
              <a:t>weighs </a:t>
            </a:r>
            <a:r>
              <a:rPr lang="en-US" dirty="0"/>
              <a:t>a bit under 7 </a:t>
            </a:r>
            <a:r>
              <a:rPr lang="en-US" dirty="0" smtClean="0"/>
              <a:t>pounds</a:t>
            </a:r>
            <a:endParaRPr lang="en-US" dirty="0"/>
          </a:p>
          <a:p>
            <a:pPr marL="1085850" lvl="2"/>
            <a:r>
              <a:rPr lang="en-US" dirty="0"/>
              <a:t>Light scanner that scans 15 pages per minute and </a:t>
            </a:r>
            <a:r>
              <a:rPr lang="en-US" dirty="0" smtClean="0"/>
              <a:t>weighs 2.2 pounds</a:t>
            </a:r>
            <a:endParaRPr lang="en-US" dirty="0"/>
          </a:p>
          <a:p>
            <a:pPr marL="685800" lvl="1"/>
            <a:r>
              <a:rPr lang="en-US" dirty="0"/>
              <a:t>Depending on the volume of </a:t>
            </a:r>
            <a:r>
              <a:rPr lang="en-US" dirty="0" smtClean="0"/>
              <a:t>pathology reports </a:t>
            </a:r>
            <a:r>
              <a:rPr lang="en-US" dirty="0"/>
              <a:t>at a </a:t>
            </a:r>
            <a:r>
              <a:rPr lang="en-US" dirty="0" smtClean="0"/>
              <a:t>facility, </a:t>
            </a:r>
            <a:r>
              <a:rPr lang="en-US" dirty="0"/>
              <a:t>the </a:t>
            </a:r>
            <a:r>
              <a:rPr lang="en-US" dirty="0" smtClean="0"/>
              <a:t>staff </a:t>
            </a:r>
            <a:r>
              <a:rPr lang="en-US" dirty="0"/>
              <a:t>has a choice between the two </a:t>
            </a:r>
            <a:r>
              <a:rPr lang="en-US" dirty="0" smtClean="0"/>
              <a:t>scanner</a:t>
            </a:r>
            <a:r>
              <a:rPr lang="en-US" dirty="0"/>
              <a:t>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17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8686800" cy="793751"/>
          </a:xfrm>
        </p:spPr>
        <p:txBody>
          <a:bodyPr/>
          <a:lstStyle/>
          <a:p>
            <a:pPr algn="ctr"/>
            <a:r>
              <a:rPr lang="en-US" dirty="0" smtClean="0"/>
              <a:t>Field Tech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029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8229600" cy="13715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SP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CSP</Template>
  <TotalTime>847</TotalTime>
  <Words>1193</Words>
  <Application>Microsoft Office PowerPoint</Application>
  <PresentationFormat>On-screen Show (4:3)</PresentationFormat>
  <Paragraphs>137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CSP</vt:lpstr>
      <vt:lpstr>Adjacency</vt:lpstr>
      <vt:lpstr>MSPhotoEd.3</vt:lpstr>
      <vt:lpstr>Using Scanners and Optical Character Recognition for Pathology Report Collection</vt:lpstr>
      <vt:lpstr>Using Scanners and Optical Character Recognition for Pathology Report Collection</vt:lpstr>
      <vt:lpstr>Using Scanners and Optical Character Recognition for Pathology Report Collection</vt:lpstr>
      <vt:lpstr>Background</vt:lpstr>
      <vt:lpstr>Background</vt:lpstr>
      <vt:lpstr>Plan</vt:lpstr>
      <vt:lpstr>Plan</vt:lpstr>
      <vt:lpstr>Methods</vt:lpstr>
      <vt:lpstr>Field Tech Equipment</vt:lpstr>
      <vt:lpstr>Methods</vt:lpstr>
      <vt:lpstr>Methods</vt:lpstr>
      <vt:lpstr>Creating a Template for an Individual Hospital</vt:lpstr>
      <vt:lpstr>OCR Process</vt:lpstr>
      <vt:lpstr>USC Divider Page</vt:lpstr>
      <vt:lpstr>OCR Process</vt:lpstr>
      <vt:lpstr>Verification Process</vt:lpstr>
      <vt:lpstr>OCR Problems</vt:lpstr>
      <vt:lpstr>OCR Problems</vt:lpstr>
      <vt:lpstr>Verification </vt:lpstr>
      <vt:lpstr>Verification</vt:lpstr>
      <vt:lpstr>Verification</vt:lpstr>
      <vt:lpstr>OCR Process</vt:lpstr>
      <vt:lpstr>Checker Program</vt:lpstr>
      <vt:lpstr>Results</vt:lpstr>
      <vt:lpstr>Lessons Learned</vt:lpstr>
      <vt:lpstr>Lessons Learned</vt:lpstr>
      <vt:lpstr>Lessons Learned</vt:lpstr>
      <vt:lpstr>Conclusions</vt:lpstr>
      <vt:lpstr>Acknowledgements</vt:lpstr>
    </vt:vector>
  </TitlesOfParts>
  <Company>USC Health Science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Scanners and Optical Character Recognition for Pathology Report Collection</dc:title>
  <dc:creator>user</dc:creator>
  <cp:lastModifiedBy>user</cp:lastModifiedBy>
  <cp:revision>81</cp:revision>
  <cp:lastPrinted>2014-06-13T22:52:34Z</cp:lastPrinted>
  <dcterms:created xsi:type="dcterms:W3CDTF">2014-06-09T17:20:09Z</dcterms:created>
  <dcterms:modified xsi:type="dcterms:W3CDTF">2014-06-19T16:18:09Z</dcterms:modified>
</cp:coreProperties>
</file>